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828" r:id="rId3"/>
  </p:sldMasterIdLst>
  <p:notesMasterIdLst>
    <p:notesMasterId r:id="rId21"/>
  </p:notesMasterIdLst>
  <p:sldIdLst>
    <p:sldId id="267" r:id="rId4"/>
    <p:sldId id="268" r:id="rId5"/>
    <p:sldId id="269" r:id="rId6"/>
    <p:sldId id="270" r:id="rId7"/>
    <p:sldId id="271" r:id="rId8"/>
    <p:sldId id="262" r:id="rId9"/>
    <p:sldId id="263" r:id="rId10"/>
    <p:sldId id="256" r:id="rId11"/>
    <p:sldId id="259" r:id="rId12"/>
    <p:sldId id="257" r:id="rId13"/>
    <p:sldId id="264" r:id="rId14"/>
    <p:sldId id="266" r:id="rId15"/>
    <p:sldId id="265" r:id="rId16"/>
    <p:sldId id="276" r:id="rId17"/>
    <p:sldId id="274" r:id="rId18"/>
    <p:sldId id="275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ALA Demographics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White</c:v>
                </c:pt>
                <c:pt idx="1">
                  <c:v>Black or African American</c:v>
                </c:pt>
                <c:pt idx="2">
                  <c:v>Other</c:v>
                </c:pt>
                <c:pt idx="3">
                  <c:v>Asian</c:v>
                </c:pt>
                <c:pt idx="4">
                  <c:v>American Indian or Alaska Native </c:v>
                </c:pt>
                <c:pt idx="5">
                  <c:v>Native Hawaiian or Other Pacific Islander</c:v>
                </c:pt>
              </c:strCache>
            </c:strRef>
          </c:cat>
          <c:val>
            <c:numRef>
              <c:f>Sheet1!$B$2:$B$7</c:f>
              <c:numCache>
                <c:formatCode>0.00%</c:formatCode>
                <c:ptCount val="6"/>
                <c:pt idx="0">
                  <c:v>0.871</c:v>
                </c:pt>
                <c:pt idx="1">
                  <c:v>4.2999999999999997E-2</c:v>
                </c:pt>
                <c:pt idx="2">
                  <c:v>3.6999999999999998E-2</c:v>
                </c:pt>
                <c:pt idx="3">
                  <c:v>3.5000000000000003E-2</c:v>
                </c:pt>
                <c:pt idx="4">
                  <c:v>1.0999999999999999E-2</c:v>
                </c:pt>
                <c:pt idx="5">
                  <c:v>3.0000000000000001E-3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55195664"/>
        <c:axId val="453183536"/>
      </c:barChart>
      <c:catAx>
        <c:axId val="4551956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53183536"/>
        <c:crosses val="autoZero"/>
        <c:auto val="1"/>
        <c:lblAlgn val="ctr"/>
        <c:lblOffset val="100"/>
        <c:noMultiLvlLbl val="0"/>
      </c:catAx>
      <c:valAx>
        <c:axId val="45318353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4551956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Gender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0.81</c:v>
                </c:pt>
                <c:pt idx="1">
                  <c:v>0.19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20FDA-D80D-4642-A106-0594963286E6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935C0-9F0C-4AE9-BA46-C7DF243B8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3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935C0-9F0C-4AE9-BA46-C7DF243B892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32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9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47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374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822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143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8437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05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273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98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698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818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067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582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208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089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8745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4826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6188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9617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0619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660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99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0779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988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4964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586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A226D-3571-4A37-83A7-2D9189C6C7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C29C7-B631-49EE-AC98-8CB62404A6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230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587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87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352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21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2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2534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97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1A3B7-0D73-4EDD-8D75-C7D0B97585F6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3/23/2015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A7D97-BC97-4F19-9C95-91F7C63400D1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87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hyperlink" Target="http://lib.dr.iastate.edu/jctp/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hyperlink" Target="http://lib.dr.iastate.edu/jctp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Scholarly Communication as a Tool for Social Justice and Diversity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886200"/>
            <a:ext cx="8077200" cy="17526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Charlotte Roh, Scholarly Communication Resident, University of Massachusetts Amherst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Emily </a:t>
            </a:r>
            <a:r>
              <a:rPr lang="en-US" sz="1600" dirty="0" err="1" smtClean="0">
                <a:solidFill>
                  <a:schemeClr val="tx2"/>
                </a:solidFill>
              </a:rPr>
              <a:t>Drabinski</a:t>
            </a:r>
            <a:r>
              <a:rPr lang="en-US" sz="1600" dirty="0" smtClean="0">
                <a:solidFill>
                  <a:schemeClr val="tx2"/>
                </a:solidFill>
              </a:rPr>
              <a:t>, Coordinator of Library Instruction, Long Island University Brooklyn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Harrison </a:t>
            </a:r>
            <a:r>
              <a:rPr lang="en-US" sz="1600" dirty="0" err="1" smtClean="0">
                <a:solidFill>
                  <a:schemeClr val="tx2"/>
                </a:solidFill>
              </a:rPr>
              <a:t>Inefuku</a:t>
            </a:r>
            <a:r>
              <a:rPr lang="en-US" sz="1600" dirty="0" smtClean="0">
                <a:solidFill>
                  <a:schemeClr val="tx2"/>
                </a:solidFill>
              </a:rPr>
              <a:t>, Digital Repository Coordinator, Iowa State University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58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Leonard, after we learned how to format pull quotes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46135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500066"/>
            <a:ext cx="7543800" cy="585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46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8839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7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Journal of Critical Thought and Praxis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5733" y="1603097"/>
            <a:ext cx="496961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95000"/>
                  </a:schemeClr>
                </a:solidFill>
                <a:hlinkClick r:id="rId2"/>
              </a:rPr>
              <a:t>http://lib.dr.iastate.edu/jctp/</a:t>
            </a:r>
            <a:endParaRPr lang="en-US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>
                <a:latin typeface="+mj-lt"/>
              </a:rPr>
              <a:t>Thank you!</a:t>
            </a:r>
          </a:p>
          <a:p>
            <a:pPr marL="0" indent="0">
              <a:buNone/>
            </a:pPr>
            <a:r>
              <a:rPr lang="en-US" i="1" dirty="0" smtClean="0">
                <a:latin typeface="+mj-lt"/>
              </a:rPr>
              <a:t>Cameron Beatty, Andres Lopez, Gabrielle </a:t>
            </a:r>
            <a:r>
              <a:rPr lang="en-US" i="1" dirty="0" err="1" smtClean="0">
                <a:latin typeface="+mj-lt"/>
              </a:rPr>
              <a:t>Roesch-McNally</a:t>
            </a:r>
            <a:r>
              <a:rPr lang="en-US" i="1" dirty="0" smtClean="0">
                <a:latin typeface="+mj-lt"/>
              </a:rPr>
              <a:t>, Danica Schieber, Cristobal Salinas, Jr.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603097"/>
            <a:ext cx="2600688" cy="274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04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But first, any Questions?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Now you’ve seen some examples, let’s do some work.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08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2"/>
                </a:solidFill>
              </a:rPr>
              <a:t>Scholarly Communication Action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Mission</a:t>
            </a:r>
          </a:p>
          <a:p>
            <a:pPr marL="457200" lvl="1" indent="0">
              <a:buNone/>
            </a:pPr>
            <a:r>
              <a:rPr lang="en-US" dirty="0" smtClean="0"/>
              <a:t>How does this tie into the organizational mission and/or the mission of stakeholders?</a:t>
            </a:r>
          </a:p>
          <a:p>
            <a:r>
              <a:rPr lang="en-US" dirty="0" smtClean="0"/>
              <a:t>Goals/Objectives </a:t>
            </a:r>
            <a:endParaRPr lang="en-US" dirty="0"/>
          </a:p>
          <a:p>
            <a:pPr lvl="2"/>
            <a:r>
              <a:rPr lang="en-US" dirty="0"/>
              <a:t>Specific</a:t>
            </a:r>
          </a:p>
          <a:p>
            <a:pPr lvl="2"/>
            <a:r>
              <a:rPr lang="en-US" dirty="0"/>
              <a:t>Measurable</a:t>
            </a:r>
          </a:p>
          <a:p>
            <a:pPr lvl="2"/>
            <a:r>
              <a:rPr lang="en-US" dirty="0"/>
              <a:t>Attainable</a:t>
            </a:r>
          </a:p>
          <a:p>
            <a:pPr lvl="2"/>
            <a:r>
              <a:rPr lang="en-US" dirty="0"/>
              <a:t>Relevant</a:t>
            </a:r>
          </a:p>
          <a:p>
            <a:pPr lvl="2"/>
            <a:r>
              <a:rPr lang="en-US" dirty="0" smtClean="0"/>
              <a:t>Time-bound</a:t>
            </a:r>
          </a:p>
          <a:p>
            <a:r>
              <a:rPr lang="en-US" dirty="0" smtClean="0"/>
              <a:t>Barriers</a:t>
            </a:r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7249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Scholarly Communication Action Plan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830432"/>
              </p:ext>
            </p:extLst>
          </p:nvPr>
        </p:nvGraphicFramePr>
        <p:xfrm>
          <a:off x="533400" y="1676400"/>
          <a:ext cx="8077200" cy="45720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76400"/>
                <a:gridCol w="1981200"/>
                <a:gridCol w="2400300"/>
                <a:gridCol w="2019300"/>
              </a:tblGrid>
              <a:tr h="1021404">
                <a:tc>
                  <a:txBody>
                    <a:bodyPr/>
                    <a:lstStyle/>
                    <a:p>
                      <a:r>
                        <a:rPr lang="en-US" dirty="0" smtClean="0"/>
                        <a:t>Goals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 Stakeholders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Barriers to Success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Overcoming</a:t>
                      </a:r>
                      <a:r>
                        <a:rPr lang="en-US" baseline="0" dirty="0" smtClean="0"/>
                        <a:t> Barriers</a:t>
                      </a:r>
                      <a:endParaRPr lang="en-US" dirty="0"/>
                    </a:p>
                  </a:txBody>
                  <a:tcPr/>
                </a:tc>
              </a:tr>
              <a:tr h="591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91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91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91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91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91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692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70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25" y="177800"/>
            <a:ext cx="6993550" cy="4164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4296164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77800"/>
            <a:ext cx="5138374" cy="647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64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24575"/>
            <a:ext cx="4114800" cy="5476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28625"/>
            <a:ext cx="3562350" cy="551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739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4058084841"/>
              </p:ext>
            </p:extLst>
          </p:nvPr>
        </p:nvGraphicFramePr>
        <p:xfrm>
          <a:off x="210255" y="13716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104232188"/>
              </p:ext>
            </p:extLst>
          </p:nvPr>
        </p:nvGraphicFramePr>
        <p:xfrm>
          <a:off x="6400800" y="4495800"/>
          <a:ext cx="26670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5955268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2.8% of respondents report having a disability.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ALA Demographics Studies </a:t>
            </a:r>
            <a:br>
              <a:rPr lang="en-US" dirty="0" smtClean="0"/>
            </a:br>
            <a:r>
              <a:rPr lang="en-US" dirty="0" smtClean="0"/>
              <a:t>September 2014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511" y="6629400"/>
            <a:ext cx="643748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http://www.ala.org/research/sites/ala.org.research/files/content/initiatives/membershipsurveys/September2014ALADemographics.pdf</a:t>
            </a:r>
          </a:p>
        </p:txBody>
      </p:sp>
    </p:spTree>
    <p:extLst>
      <p:ext uri="{BB962C8B-B14F-4D97-AF65-F5344CB8AC3E}">
        <p14:creationId xmlns:p14="http://schemas.microsoft.com/office/powerpoint/2010/main" val="12840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solve the problem?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Scholarly communication is systemically flawed.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18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0" r="364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en-US" sz="2400" i="1" dirty="0" smtClean="0"/>
              <a:t>How can our small scholarly journal that we all care about a lot survive?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13511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15216"/>
            <a:ext cx="6553200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886206"/>
            <a:ext cx="6743700" cy="2214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75747" y="6400800"/>
            <a:ext cx="579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https://www.kickstarter.com/projects/tsq/tsq-transgender-studies-quarterly</a:t>
            </a:r>
          </a:p>
        </p:txBody>
      </p:sp>
    </p:spTree>
    <p:extLst>
      <p:ext uri="{BB962C8B-B14F-4D97-AF65-F5344CB8AC3E}">
        <p14:creationId xmlns:p14="http://schemas.microsoft.com/office/powerpoint/2010/main" val="216605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572000" y="-454069"/>
            <a:ext cx="18288000" cy="776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182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Leonard inserting his first title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39417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196</Words>
  <Application>Microsoft Office PowerPoint</Application>
  <PresentationFormat>On-screen Show (4:3)</PresentationFormat>
  <Paragraphs>38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1_Office Theme</vt:lpstr>
      <vt:lpstr>2_Office Theme</vt:lpstr>
      <vt:lpstr>Office Theme</vt:lpstr>
      <vt:lpstr>Scholarly Communication as a Tool for Social Justice and Diversity </vt:lpstr>
      <vt:lpstr>PowerPoint Presentation</vt:lpstr>
      <vt:lpstr>PowerPoint Presentation</vt:lpstr>
      <vt:lpstr>From ALA Demographics Studies  September 2014</vt:lpstr>
      <vt:lpstr>How do we solve the problem?</vt:lpstr>
      <vt:lpstr>PowerPoint Presentation</vt:lpstr>
      <vt:lpstr>PowerPoint Presentation</vt:lpstr>
      <vt:lpstr>PowerPoint Presentation</vt:lpstr>
      <vt:lpstr>Leonard inserting his first title.</vt:lpstr>
      <vt:lpstr>Leonard, after we learned how to format pull quotes.</vt:lpstr>
      <vt:lpstr>PowerPoint Presentation</vt:lpstr>
      <vt:lpstr>PowerPoint Presentation</vt:lpstr>
      <vt:lpstr>Journal of Critical Thought and Praxis</vt:lpstr>
      <vt:lpstr>But first, any Questions?</vt:lpstr>
      <vt:lpstr>Scholarly Communication Action Plan</vt:lpstr>
      <vt:lpstr>Scholarly Communication Action Plan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edrabinski</dc:creator>
  <cp:lastModifiedBy>Inefuku, Harrison W [LIB]</cp:lastModifiedBy>
  <cp:revision>17</cp:revision>
  <dcterms:created xsi:type="dcterms:W3CDTF">2013-04-04T15:32:36Z</dcterms:created>
  <dcterms:modified xsi:type="dcterms:W3CDTF">2015-03-23T20:34:39Z</dcterms:modified>
</cp:coreProperties>
</file>