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97" r:id="rId1"/>
  </p:sldMasterIdLst>
  <p:notesMasterIdLst>
    <p:notesMasterId r:id="rId11"/>
  </p:notesMasterIdLst>
  <p:handoutMasterIdLst>
    <p:handoutMasterId r:id="rId12"/>
  </p:handoutMasterIdLst>
  <p:sldIdLst>
    <p:sldId id="256" r:id="rId2"/>
    <p:sldId id="374" r:id="rId3"/>
    <p:sldId id="346" r:id="rId4"/>
    <p:sldId id="353" r:id="rId5"/>
    <p:sldId id="376" r:id="rId6"/>
    <p:sldId id="379" r:id="rId7"/>
    <p:sldId id="380" r:id="rId8"/>
    <p:sldId id="378" r:id="rId9"/>
    <p:sldId id="318" r:id="rId10"/>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4892" autoAdjust="0"/>
  </p:normalViewPr>
  <p:slideViewPr>
    <p:cSldViewPr>
      <p:cViewPr>
        <p:scale>
          <a:sx n="70" d="100"/>
          <a:sy n="70" d="100"/>
        </p:scale>
        <p:origin x="-2208" y="-64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7B6381CF-A133-4367-BDB7-4220BB316250}" type="datetimeFigureOut">
              <a:rPr lang="en-US" smtClean="0"/>
              <a:pPr/>
              <a:t>6/3/2014</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0EB49546-9D82-41D1-8667-26EEB73EF69F}" type="slidenum">
              <a:rPr lang="en-US" smtClean="0"/>
              <a:pPr/>
              <a:t>‹#›</a:t>
            </a:fld>
            <a:endParaRPr lang="en-US"/>
          </a:p>
        </p:txBody>
      </p:sp>
    </p:spTree>
    <p:extLst>
      <p:ext uri="{BB962C8B-B14F-4D97-AF65-F5344CB8AC3E}">
        <p14:creationId xmlns:p14="http://schemas.microsoft.com/office/powerpoint/2010/main" val="28614970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AC988322-9E70-473E-A748-A80AEAC17AC5}" type="datetimeFigureOut">
              <a:rPr lang="en-US" smtClean="0"/>
              <a:pPr/>
              <a:t>6/3/2014</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77FFE32D-C2C0-4BEE-AB7D-60821EDC4D12}" type="slidenum">
              <a:rPr lang="en-US" smtClean="0"/>
              <a:pPr/>
              <a:t>‹#›</a:t>
            </a:fld>
            <a:endParaRPr lang="en-US"/>
          </a:p>
        </p:txBody>
      </p:sp>
    </p:spTree>
    <p:extLst>
      <p:ext uri="{BB962C8B-B14F-4D97-AF65-F5344CB8AC3E}">
        <p14:creationId xmlns:p14="http://schemas.microsoft.com/office/powerpoint/2010/main" val="9397386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Who here knows what this is? And has somehow been involved? </a:t>
            </a:r>
            <a:endParaRPr lang="en-US" dirty="0"/>
          </a:p>
        </p:txBody>
      </p:sp>
      <p:sp>
        <p:nvSpPr>
          <p:cNvPr id="4" name="Slide Number Placeholder 3"/>
          <p:cNvSpPr>
            <a:spLocks noGrp="1"/>
          </p:cNvSpPr>
          <p:nvPr>
            <p:ph type="sldNum" sz="quarter" idx="10"/>
          </p:nvPr>
        </p:nvSpPr>
        <p:spPr/>
        <p:txBody>
          <a:bodyPr/>
          <a:lstStyle/>
          <a:p>
            <a:fld id="{77FFE32D-C2C0-4BEE-AB7D-60821EDC4D12}" type="slidenum">
              <a:rPr lang="en-US" smtClean="0"/>
              <a:pPr/>
              <a:t>1</a:t>
            </a:fld>
            <a:endParaRPr lang="en-US"/>
          </a:p>
        </p:txBody>
      </p:sp>
    </p:spTree>
    <p:extLst>
      <p:ext uri="{BB962C8B-B14F-4D97-AF65-F5344CB8AC3E}">
        <p14:creationId xmlns:p14="http://schemas.microsoft.com/office/powerpoint/2010/main" val="2853802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cost of textbooks has gone up and</a:t>
            </a:r>
            <a:r>
              <a:rPr lang="en-US" baseline="0" dirty="0" smtClean="0"/>
              <a:t> everyone is worried about it. Last year the Dept. of Ed put out announcements regarding the need to shift to digital resources to 1) help alleviate the cost of textbooks and 2) prepare our students to be technology literate. And I can use these 2 images two demonstrate these points because of fair use.</a:t>
            </a:r>
            <a:endParaRPr lang="en-US" dirty="0"/>
          </a:p>
        </p:txBody>
      </p:sp>
      <p:sp>
        <p:nvSpPr>
          <p:cNvPr id="4" name="Slide Number Placeholder 3"/>
          <p:cNvSpPr>
            <a:spLocks noGrp="1"/>
          </p:cNvSpPr>
          <p:nvPr>
            <p:ph type="sldNum" sz="quarter" idx="10"/>
          </p:nvPr>
        </p:nvSpPr>
        <p:spPr/>
        <p:txBody>
          <a:bodyPr/>
          <a:lstStyle/>
          <a:p>
            <a:fld id="{77FFE32D-C2C0-4BEE-AB7D-60821EDC4D12}" type="slidenum">
              <a:rPr lang="en-US" smtClean="0"/>
              <a:pPr/>
              <a:t>2</a:t>
            </a:fld>
            <a:endParaRPr lang="en-US"/>
          </a:p>
        </p:txBody>
      </p:sp>
    </p:spTree>
    <p:extLst>
      <p:ext uri="{BB962C8B-B14F-4D97-AF65-F5344CB8AC3E}">
        <p14:creationId xmlns:p14="http://schemas.microsoft.com/office/powerpoint/2010/main" val="31448020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Funded</a:t>
            </a:r>
            <a:r>
              <a:rPr lang="en-US" baseline="0" dirty="0" smtClean="0"/>
              <a:t> through both the Provost’s Office and the Libraries. </a:t>
            </a:r>
            <a:r>
              <a:rPr lang="en-US" dirty="0" smtClean="0"/>
              <a:t>Open education resources are resources that are open and free to the public. For the OEI, we tweaked things so that it includes library subscription materials as well.</a:t>
            </a:r>
            <a:endParaRPr lang="en-US" dirty="0"/>
          </a:p>
        </p:txBody>
      </p:sp>
      <p:sp>
        <p:nvSpPr>
          <p:cNvPr id="4" name="Slide Number Placeholder 3"/>
          <p:cNvSpPr>
            <a:spLocks noGrp="1"/>
          </p:cNvSpPr>
          <p:nvPr>
            <p:ph type="sldNum" sz="quarter" idx="10"/>
          </p:nvPr>
        </p:nvSpPr>
        <p:spPr/>
        <p:txBody>
          <a:bodyPr/>
          <a:lstStyle/>
          <a:p>
            <a:fld id="{77FFE32D-C2C0-4BEE-AB7D-60821EDC4D12}" type="slidenum">
              <a:rPr lang="en-US" smtClean="0"/>
              <a:pPr/>
              <a:t>3</a:t>
            </a:fld>
            <a:endParaRPr lang="en-US"/>
          </a:p>
        </p:txBody>
      </p:sp>
    </p:spTree>
    <p:extLst>
      <p:ext uri="{BB962C8B-B14F-4D97-AF65-F5344CB8AC3E}">
        <p14:creationId xmlns:p14="http://schemas.microsoft.com/office/powerpoint/2010/main" val="3310052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faculty proposal is very straightforward. It addresses quite simply the cost of the textbook per student and what the course is trying to accomplish with these resources. Really, these are things that any professor considers when thinking of course materials.</a:t>
            </a:r>
          </a:p>
          <a:p>
            <a:r>
              <a:rPr lang="en-US" dirty="0" smtClean="0"/>
              <a:t>Capturing in ScholarWorks</a:t>
            </a:r>
            <a:endParaRPr lang="en-US" dirty="0"/>
          </a:p>
        </p:txBody>
      </p:sp>
      <p:sp>
        <p:nvSpPr>
          <p:cNvPr id="4" name="Slide Number Placeholder 3"/>
          <p:cNvSpPr>
            <a:spLocks noGrp="1"/>
          </p:cNvSpPr>
          <p:nvPr>
            <p:ph type="sldNum" sz="quarter" idx="10"/>
          </p:nvPr>
        </p:nvSpPr>
        <p:spPr/>
        <p:txBody>
          <a:bodyPr/>
          <a:lstStyle/>
          <a:p>
            <a:fld id="{77FFE32D-C2C0-4BEE-AB7D-60821EDC4D12}" type="slidenum">
              <a:rPr lang="en-US" smtClean="0"/>
              <a:pPr/>
              <a:t>4</a:t>
            </a:fld>
            <a:endParaRPr lang="en-US"/>
          </a:p>
        </p:txBody>
      </p:sp>
    </p:spTree>
    <p:extLst>
      <p:ext uri="{BB962C8B-B14F-4D97-AF65-F5344CB8AC3E}">
        <p14:creationId xmlns:p14="http://schemas.microsoft.com/office/powerpoint/2010/main" val="19657423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just for the initial</a:t>
            </a:r>
            <a:r>
              <a:rPr lang="en-US" baseline="0" dirty="0" smtClean="0"/>
              <a:t> cost savings, for just one class. I am currently in the midst of assessment, and one of the big things we are asking is how many classes have been taught using the open education resources using the OEI grant. Each of these faculty members have taught the classes in the proposal more than once, so we can actually double the savings for these four people.</a:t>
            </a:r>
          </a:p>
          <a:p>
            <a:r>
              <a:rPr lang="en-US" baseline="0" dirty="0" smtClean="0"/>
              <a:t>[Click on </a:t>
            </a:r>
            <a:r>
              <a:rPr lang="en-US" baseline="0" dirty="0" err="1" smtClean="0"/>
              <a:t>Hossein’s</a:t>
            </a:r>
            <a:r>
              <a:rPr lang="en-US" baseline="0" dirty="0" smtClean="0"/>
              <a:t> picture for an example of his work.]</a:t>
            </a:r>
          </a:p>
        </p:txBody>
      </p:sp>
      <p:sp>
        <p:nvSpPr>
          <p:cNvPr id="4" name="Slide Number Placeholder 3"/>
          <p:cNvSpPr>
            <a:spLocks noGrp="1"/>
          </p:cNvSpPr>
          <p:nvPr>
            <p:ph type="sldNum" sz="quarter" idx="10"/>
          </p:nvPr>
        </p:nvSpPr>
        <p:spPr/>
        <p:txBody>
          <a:bodyPr/>
          <a:lstStyle/>
          <a:p>
            <a:fld id="{77FFE32D-C2C0-4BEE-AB7D-60821EDC4D12}" type="slidenum">
              <a:rPr lang="en-US" smtClean="0"/>
              <a:pPr/>
              <a:t>5</a:t>
            </a:fld>
            <a:endParaRPr lang="en-US"/>
          </a:p>
        </p:txBody>
      </p:sp>
    </p:spTree>
    <p:extLst>
      <p:ext uri="{BB962C8B-B14F-4D97-AF65-F5344CB8AC3E}">
        <p14:creationId xmlns:p14="http://schemas.microsoft.com/office/powerpoint/2010/main" val="659618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model is so </a:t>
            </a:r>
            <a:r>
              <a:rPr lang="en-US" dirty="0" err="1" smtClean="0"/>
              <a:t>scaleable</a:t>
            </a:r>
            <a:r>
              <a:rPr lang="en-US" dirty="0" smtClean="0"/>
              <a:t> and practical, it has really had impact beyond our library and inspired</a:t>
            </a:r>
            <a:r>
              <a:rPr lang="en-US" baseline="0" dirty="0" smtClean="0"/>
              <a:t> dozens of campuses across the country, and even the world – Jay and Marilyn did an international webinar last week! So we should all be proud.</a:t>
            </a:r>
            <a:endParaRPr lang="en-US" dirty="0" smtClean="0"/>
          </a:p>
          <a:p>
            <a:endParaRPr lang="en-US" dirty="0"/>
          </a:p>
        </p:txBody>
      </p:sp>
      <p:sp>
        <p:nvSpPr>
          <p:cNvPr id="4" name="Slide Number Placeholder 3"/>
          <p:cNvSpPr>
            <a:spLocks noGrp="1"/>
          </p:cNvSpPr>
          <p:nvPr>
            <p:ph type="sldNum" sz="quarter" idx="10"/>
          </p:nvPr>
        </p:nvSpPr>
        <p:spPr/>
        <p:txBody>
          <a:bodyPr/>
          <a:lstStyle/>
          <a:p>
            <a:fld id="{77FFE32D-C2C0-4BEE-AB7D-60821EDC4D12}" type="slidenum">
              <a:rPr lang="en-US" smtClean="0"/>
              <a:pPr/>
              <a:t>8</a:t>
            </a:fld>
            <a:endParaRPr lang="en-US"/>
          </a:p>
        </p:txBody>
      </p:sp>
    </p:spTree>
    <p:extLst>
      <p:ext uri="{BB962C8B-B14F-4D97-AF65-F5344CB8AC3E}">
        <p14:creationId xmlns:p14="http://schemas.microsoft.com/office/powerpoint/2010/main" val="135693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7FFE32D-C2C0-4BEE-AB7D-60821EDC4D12}" type="slidenum">
              <a:rPr lang="en-US" smtClean="0"/>
              <a:pPr/>
              <a:t>9</a:t>
            </a:fld>
            <a:endParaRPr lang="en-US"/>
          </a:p>
        </p:txBody>
      </p:sp>
    </p:spTree>
    <p:extLst>
      <p:ext uri="{BB962C8B-B14F-4D97-AF65-F5344CB8AC3E}">
        <p14:creationId xmlns:p14="http://schemas.microsoft.com/office/powerpoint/2010/main" val="837476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r>
              <a:rPr lang="en-US" smtClean="0"/>
              <a:t>April 23, 2012</a:t>
            </a:r>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r>
              <a:rPr lang="en-US" smtClean="0"/>
              <a:t>Living the Future Conference</a:t>
            </a:r>
            <a:endParaRPr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460348F1-73AB-439F-B644-F619A834A0E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April 23, 2012</a:t>
            </a:r>
            <a:endParaRPr lang="en-US" dirty="0"/>
          </a:p>
        </p:txBody>
      </p:sp>
      <p:sp>
        <p:nvSpPr>
          <p:cNvPr id="5" name="Footer Placeholder 4"/>
          <p:cNvSpPr>
            <a:spLocks noGrp="1"/>
          </p:cNvSpPr>
          <p:nvPr>
            <p:ph type="ftr" sz="quarter" idx="11"/>
          </p:nvPr>
        </p:nvSpPr>
        <p:spPr/>
        <p:txBody>
          <a:bodyPr/>
          <a:lstStyle/>
          <a:p>
            <a:r>
              <a:rPr lang="en-US" smtClean="0"/>
              <a:t>Living the Future Conference</a:t>
            </a:r>
            <a:endParaRPr lang="en-US" dirty="0"/>
          </a:p>
        </p:txBody>
      </p:sp>
      <p:sp>
        <p:nvSpPr>
          <p:cNvPr id="6" name="Slide Number Placeholder 5"/>
          <p:cNvSpPr>
            <a:spLocks noGrp="1"/>
          </p:cNvSpPr>
          <p:nvPr>
            <p:ph type="sldNum" sz="quarter" idx="12"/>
          </p:nvPr>
        </p:nvSpPr>
        <p:spPr/>
        <p:txBody>
          <a:bodyPr/>
          <a:lstStyle/>
          <a:p>
            <a:fld id="{460348F1-73AB-439F-B644-F619A834A0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April 23, 2012</a:t>
            </a:r>
            <a:endParaRPr lang="en-US" dirty="0"/>
          </a:p>
        </p:txBody>
      </p:sp>
      <p:sp>
        <p:nvSpPr>
          <p:cNvPr id="5" name="Footer Placeholder 4"/>
          <p:cNvSpPr>
            <a:spLocks noGrp="1"/>
          </p:cNvSpPr>
          <p:nvPr>
            <p:ph type="ftr" sz="quarter" idx="11"/>
          </p:nvPr>
        </p:nvSpPr>
        <p:spPr/>
        <p:txBody>
          <a:bodyPr/>
          <a:lstStyle/>
          <a:p>
            <a:r>
              <a:rPr lang="en-US" smtClean="0"/>
              <a:t>Living the Future Conference</a:t>
            </a:r>
            <a:endParaRPr lang="en-US" dirty="0"/>
          </a:p>
        </p:txBody>
      </p:sp>
      <p:sp>
        <p:nvSpPr>
          <p:cNvPr id="6" name="Slide Number Placeholder 5"/>
          <p:cNvSpPr>
            <a:spLocks noGrp="1"/>
          </p:cNvSpPr>
          <p:nvPr>
            <p:ph type="sldNum" sz="quarter" idx="12"/>
          </p:nvPr>
        </p:nvSpPr>
        <p:spPr/>
        <p:txBody>
          <a:bodyPr/>
          <a:lstStyle/>
          <a:p>
            <a:fld id="{460348F1-73AB-439F-B644-F619A834A0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r>
              <a:rPr lang="en-US" smtClean="0"/>
              <a:t>April 23, 2012</a:t>
            </a:r>
            <a:endParaRPr lang="en-US" dirty="0"/>
          </a:p>
        </p:txBody>
      </p:sp>
      <p:sp>
        <p:nvSpPr>
          <p:cNvPr id="10" name="Footer Placeholder 9"/>
          <p:cNvSpPr>
            <a:spLocks noGrp="1"/>
          </p:cNvSpPr>
          <p:nvPr>
            <p:ph type="ftr" sz="quarter" idx="16"/>
          </p:nvPr>
        </p:nvSpPr>
        <p:spPr/>
        <p:txBody>
          <a:bodyPr rtlCol="0"/>
          <a:lstStyle/>
          <a:p>
            <a:r>
              <a:rPr lang="en-US" smtClean="0"/>
              <a:t>Living the Future Conference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r>
              <a:rPr lang="en-US" smtClean="0"/>
              <a:t>April 23, 2012</a:t>
            </a:r>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r>
              <a:rPr lang="en-US" smtClean="0"/>
              <a:t>Living the Future Conference</a:t>
            </a:r>
            <a:endParaRPr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460348F1-73AB-439F-B644-F619A834A0E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April 23, 2012</a:t>
            </a:r>
            <a:endParaRPr lang="en-US" dirty="0"/>
          </a:p>
        </p:txBody>
      </p:sp>
      <p:sp>
        <p:nvSpPr>
          <p:cNvPr id="6" name="Footer Placeholder 5"/>
          <p:cNvSpPr>
            <a:spLocks noGrp="1"/>
          </p:cNvSpPr>
          <p:nvPr>
            <p:ph type="ftr" sz="quarter" idx="11"/>
          </p:nvPr>
        </p:nvSpPr>
        <p:spPr/>
        <p:txBody>
          <a:bodyPr/>
          <a:lstStyle/>
          <a:p>
            <a:r>
              <a:rPr lang="en-US" smtClean="0"/>
              <a:t>Living the Future Conference</a:t>
            </a:r>
            <a:endParaRPr lang="en-US" dirty="0"/>
          </a:p>
        </p:txBody>
      </p:sp>
      <p:sp>
        <p:nvSpPr>
          <p:cNvPr id="7" name="Slide Number Placeholder 6"/>
          <p:cNvSpPr>
            <a:spLocks noGrp="1"/>
          </p:cNvSpPr>
          <p:nvPr>
            <p:ph type="sldNum" sz="quarter" idx="12"/>
          </p:nvPr>
        </p:nvSpPr>
        <p:spPr/>
        <p:txBody>
          <a:bodyPr/>
          <a:lstStyle/>
          <a:p>
            <a:fld id="{460348F1-73AB-439F-B644-F619A834A0E7}"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r>
              <a:rPr lang="en-US" smtClean="0"/>
              <a:t>April 23, 2012</a:t>
            </a:r>
            <a:endParaRPr lang="en-US" dirty="0"/>
          </a:p>
        </p:txBody>
      </p:sp>
      <p:sp>
        <p:nvSpPr>
          <p:cNvPr id="8" name="Footer Placeholder 7"/>
          <p:cNvSpPr>
            <a:spLocks noGrp="1"/>
          </p:cNvSpPr>
          <p:nvPr>
            <p:ph type="ftr" sz="quarter" idx="11"/>
          </p:nvPr>
        </p:nvSpPr>
        <p:spPr/>
        <p:txBody>
          <a:bodyPr/>
          <a:lstStyle/>
          <a:p>
            <a:r>
              <a:rPr lang="en-US" smtClean="0"/>
              <a:t>Living the Future Conference</a:t>
            </a:r>
            <a:endParaRPr lang="en-US" dirty="0"/>
          </a:p>
        </p:txBody>
      </p:sp>
      <p:sp>
        <p:nvSpPr>
          <p:cNvPr id="9" name="Slide Number Placeholder 8"/>
          <p:cNvSpPr>
            <a:spLocks noGrp="1"/>
          </p:cNvSpPr>
          <p:nvPr>
            <p:ph type="sldNum" sz="quarter" idx="12"/>
          </p:nvPr>
        </p:nvSpPr>
        <p:spPr/>
        <p:txBody>
          <a:bodyPr/>
          <a:lstStyle/>
          <a:p>
            <a:fld id="{460348F1-73AB-439F-B644-F619A834A0E7}"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r>
              <a:rPr lang="en-US" smtClean="0"/>
              <a:t>April 23, 2012</a:t>
            </a:r>
            <a:endParaRPr lang="en-US" dirty="0"/>
          </a:p>
        </p:txBody>
      </p:sp>
      <p:sp>
        <p:nvSpPr>
          <p:cNvPr id="7" name="Slide Number Placeholder 6"/>
          <p:cNvSpPr>
            <a:spLocks noGrp="1"/>
          </p:cNvSpPr>
          <p:nvPr>
            <p:ph type="sldNum" sz="quarter" idx="11"/>
          </p:nvPr>
        </p:nvSpPr>
        <p:spPr/>
        <p:txBody>
          <a:bodyPr rtlCol="0"/>
          <a:lstStyle/>
          <a:p>
            <a:fld id="{460348F1-73AB-439F-B644-F619A834A0E7}" type="slidenum">
              <a:rPr lang="en-US" smtClean="0"/>
              <a:pPr/>
              <a:t>‹#›</a:t>
            </a:fld>
            <a:endParaRPr lang="en-US"/>
          </a:p>
        </p:txBody>
      </p:sp>
      <p:sp>
        <p:nvSpPr>
          <p:cNvPr id="8" name="Footer Placeholder 7"/>
          <p:cNvSpPr>
            <a:spLocks noGrp="1"/>
          </p:cNvSpPr>
          <p:nvPr>
            <p:ph type="ftr" sz="quarter" idx="12"/>
          </p:nvPr>
        </p:nvSpPr>
        <p:spPr/>
        <p:txBody>
          <a:bodyPr rtlCol="0"/>
          <a:lstStyle/>
          <a:p>
            <a:r>
              <a:rPr lang="en-US" smtClean="0"/>
              <a:t>Living the Future Conference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April 23, 2012</a:t>
            </a:r>
            <a:endParaRPr lang="en-US" dirty="0"/>
          </a:p>
        </p:txBody>
      </p:sp>
      <p:sp>
        <p:nvSpPr>
          <p:cNvPr id="3" name="Footer Placeholder 2"/>
          <p:cNvSpPr>
            <a:spLocks noGrp="1"/>
          </p:cNvSpPr>
          <p:nvPr>
            <p:ph type="ftr" sz="quarter" idx="11"/>
          </p:nvPr>
        </p:nvSpPr>
        <p:spPr/>
        <p:txBody>
          <a:bodyPr/>
          <a:lstStyle/>
          <a:p>
            <a:r>
              <a:rPr lang="en-US" smtClean="0"/>
              <a:t>Living the Future Conference</a:t>
            </a:r>
            <a:endParaRPr lang="en-US" dirty="0"/>
          </a:p>
        </p:txBody>
      </p:sp>
      <p:sp>
        <p:nvSpPr>
          <p:cNvPr id="4" name="Slide Number Placeholder 3"/>
          <p:cNvSpPr>
            <a:spLocks noGrp="1"/>
          </p:cNvSpPr>
          <p:nvPr>
            <p:ph type="sldNum" sz="quarter" idx="12"/>
          </p:nvPr>
        </p:nvSpPr>
        <p:spPr/>
        <p:txBody>
          <a:bodyPr/>
          <a:lstStyle/>
          <a:p>
            <a:fld id="{460348F1-73AB-439F-B644-F619A834A0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r>
              <a:rPr lang="en-US" smtClean="0"/>
              <a:t>April 23, 2012</a:t>
            </a:r>
            <a:endParaRPr lang="en-US" dirty="0"/>
          </a:p>
        </p:txBody>
      </p:sp>
      <p:sp>
        <p:nvSpPr>
          <p:cNvPr id="22" name="Slide Number Placeholder 21"/>
          <p:cNvSpPr>
            <a:spLocks noGrp="1"/>
          </p:cNvSpPr>
          <p:nvPr>
            <p:ph type="sldNum" sz="quarter" idx="15"/>
          </p:nvPr>
        </p:nvSpPr>
        <p:spPr/>
        <p:txBody>
          <a:bodyPr rtlCol="0"/>
          <a:lstStyle/>
          <a:p>
            <a:fld id="{460348F1-73AB-439F-B644-F619A834A0E7}" type="slidenum">
              <a:rPr lang="en-US" smtClean="0"/>
              <a:pPr/>
              <a:t>‹#›</a:t>
            </a:fld>
            <a:endParaRPr lang="en-US"/>
          </a:p>
        </p:txBody>
      </p:sp>
      <p:sp>
        <p:nvSpPr>
          <p:cNvPr id="23" name="Footer Placeholder 22"/>
          <p:cNvSpPr>
            <a:spLocks noGrp="1"/>
          </p:cNvSpPr>
          <p:nvPr>
            <p:ph type="ftr" sz="quarter" idx="16"/>
          </p:nvPr>
        </p:nvSpPr>
        <p:spPr/>
        <p:txBody>
          <a:bodyPr rtlCol="0"/>
          <a:lstStyle/>
          <a:p>
            <a:r>
              <a:rPr lang="en-US" smtClean="0"/>
              <a:t>Living the Future Conference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r>
              <a:rPr lang="en-US" smtClean="0"/>
              <a:t>April 23, 2012</a:t>
            </a:r>
            <a:endParaRPr lang="en-US" dirty="0"/>
          </a:p>
        </p:txBody>
      </p:sp>
      <p:sp>
        <p:nvSpPr>
          <p:cNvPr id="18" name="Slide Number Placeholder 17"/>
          <p:cNvSpPr>
            <a:spLocks noGrp="1"/>
          </p:cNvSpPr>
          <p:nvPr>
            <p:ph type="sldNum" sz="quarter" idx="11"/>
          </p:nvPr>
        </p:nvSpPr>
        <p:spPr/>
        <p:txBody>
          <a:bodyPr rtlCol="0"/>
          <a:lstStyle/>
          <a:p>
            <a:fld id="{460348F1-73AB-439F-B644-F619A834A0E7}" type="slidenum">
              <a:rPr lang="en-US" smtClean="0"/>
              <a:pPr/>
              <a:t>‹#›</a:t>
            </a:fld>
            <a:endParaRPr lang="en-US"/>
          </a:p>
        </p:txBody>
      </p:sp>
      <p:sp>
        <p:nvSpPr>
          <p:cNvPr id="21" name="Footer Placeholder 20"/>
          <p:cNvSpPr>
            <a:spLocks noGrp="1"/>
          </p:cNvSpPr>
          <p:nvPr>
            <p:ph type="ftr" sz="quarter" idx="12"/>
          </p:nvPr>
        </p:nvSpPr>
        <p:spPr/>
        <p:txBody>
          <a:bodyPr rtlCol="0"/>
          <a:lstStyle/>
          <a:p>
            <a:r>
              <a:rPr lang="en-US" smtClean="0"/>
              <a:t>Living the Future Conference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r>
              <a:rPr lang="en-US" smtClean="0"/>
              <a:t>April 23, 2012</a:t>
            </a:r>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en-US" smtClean="0"/>
              <a:t>Living the Future Conference</a:t>
            </a:r>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60348F1-73AB-439F-B644-F619A834A0E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98" r:id="rId1"/>
    <p:sldLayoutId id="2147483999" r:id="rId2"/>
    <p:sldLayoutId id="2147484000" r:id="rId3"/>
    <p:sldLayoutId id="2147484001" r:id="rId4"/>
    <p:sldLayoutId id="2147484002" r:id="rId5"/>
    <p:sldLayoutId id="2147484003" r:id="rId6"/>
    <p:sldLayoutId id="2147484004" r:id="rId7"/>
    <p:sldLayoutId id="2147484005" r:id="rId8"/>
    <p:sldLayoutId id="2147484006" r:id="rId9"/>
    <p:sldLayoutId id="2147484007" r:id="rId10"/>
    <p:sldLayoutId id="2147484008" r:id="rId11"/>
  </p:sldLayoutIdLst>
  <p:hf sldNum="0"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3.0/deed.en_U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probabilitycourse.com/chapter1/1_1_0_what_is_probability.php"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The Open Education Initiative</a:t>
            </a:r>
            <a:br>
              <a:rPr lang="en-US" b="1" dirty="0" smtClean="0"/>
            </a:br>
            <a:r>
              <a:rPr lang="en-US" b="1" dirty="0" smtClean="0"/>
              <a:t>at UMass Amherst</a:t>
            </a:r>
            <a:br>
              <a:rPr lang="en-US" b="1" dirty="0" smtClean="0"/>
            </a:br>
            <a:endParaRPr lang="en-US" b="1" dirty="0"/>
          </a:p>
        </p:txBody>
      </p:sp>
      <p:sp>
        <p:nvSpPr>
          <p:cNvPr id="3" name="Subtitle 2"/>
          <p:cNvSpPr>
            <a:spLocks noGrp="1"/>
          </p:cNvSpPr>
          <p:nvPr>
            <p:ph type="subTitle" idx="1"/>
          </p:nvPr>
        </p:nvSpPr>
        <p:spPr/>
        <p:txBody>
          <a:bodyPr/>
          <a:lstStyle/>
          <a:p>
            <a:r>
              <a:rPr lang="en-US" b="1" dirty="0" smtClean="0"/>
              <a:t>Seeking Alternatives to High-Cost Textbooks</a:t>
            </a:r>
          </a:p>
          <a:p>
            <a:endParaRPr lang="en-US" b="1" dirty="0" smtClean="0"/>
          </a:p>
          <a:p>
            <a:endParaRPr lang="en-US" b="1" dirty="0" smtClean="0"/>
          </a:p>
          <a:p>
            <a:endParaRPr lang="en-US" b="1" dirty="0"/>
          </a:p>
        </p:txBody>
      </p:sp>
      <p:sp>
        <p:nvSpPr>
          <p:cNvPr id="4" name="Rectangle 3"/>
          <p:cNvSpPr/>
          <p:nvPr/>
        </p:nvSpPr>
        <p:spPr>
          <a:xfrm>
            <a:off x="3352800" y="6226004"/>
            <a:ext cx="4724400" cy="631996"/>
          </a:xfrm>
          <a:prstGeom prst="rect">
            <a:avLst/>
          </a:prstGeom>
        </p:spPr>
        <p:txBody>
          <a:bodyPr wrap="square">
            <a:normAutofit fontScale="62500" lnSpcReduction="20000"/>
          </a:bodyPr>
          <a:lstStyle/>
          <a:p>
            <a:pPr algn="r">
              <a:buNone/>
            </a:pPr>
            <a:r>
              <a:rPr lang="en-US" dirty="0" smtClean="0"/>
              <a:t>Charlotte Roh</a:t>
            </a:r>
          </a:p>
          <a:p>
            <a:pPr algn="r">
              <a:buNone/>
            </a:pPr>
            <a:r>
              <a:rPr lang="en-US" dirty="0" smtClean="0"/>
              <a:t>UMass Libraries All Staff Meeting 2/19/14</a:t>
            </a:r>
          </a:p>
          <a:p>
            <a:pPr algn="r">
              <a:buNone/>
            </a:pPr>
            <a:r>
              <a:rPr lang="en-US" dirty="0" smtClean="0"/>
              <a:t>Based on Marilyn Billings’ OER Summit Presentation (October 2013) </a:t>
            </a:r>
          </a:p>
        </p:txBody>
      </p:sp>
      <p:pic>
        <p:nvPicPr>
          <p:cNvPr id="1026" name="Picture 2" descr="Creative Commons Licens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77200" y="6528870"/>
            <a:ext cx="762000" cy="142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b="1" dirty="0" smtClean="0"/>
              <a:t>Textbook Trends</a:t>
            </a:r>
            <a:endParaRPr lang="en-US" b="1" dirty="0"/>
          </a:p>
        </p:txBody>
      </p:sp>
      <p:pic>
        <p:nvPicPr>
          <p:cNvPr id="7" name="Content Placeholder 6"/>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457200" y="1774372"/>
            <a:ext cx="3657600" cy="2873828"/>
          </a:xfrm>
          <a:prstGeom prst="rect">
            <a:avLst/>
          </a:prstGeom>
          <a:ln>
            <a:noFill/>
          </a:ln>
          <a:effectLst>
            <a:outerShdw blurRad="190500" algn="tl" rotWithShape="0">
              <a:srgbClr val="000000">
                <a:alpha val="70000"/>
              </a:srgbClr>
            </a:outerShdw>
          </a:effectLst>
        </p:spPr>
      </p:pic>
      <p:sp>
        <p:nvSpPr>
          <p:cNvPr id="13" name="Rectangle 12"/>
          <p:cNvSpPr/>
          <p:nvPr/>
        </p:nvSpPr>
        <p:spPr>
          <a:xfrm>
            <a:off x="914400" y="5638800"/>
            <a:ext cx="6934200" cy="584775"/>
          </a:xfrm>
          <a:prstGeom prst="rect">
            <a:avLst/>
          </a:prstGeom>
        </p:spPr>
        <p:txBody>
          <a:bodyPr wrap="square">
            <a:spAutoFit/>
          </a:bodyPr>
          <a:lstStyle/>
          <a:p>
            <a:pPr algn="ctr"/>
            <a:r>
              <a:rPr lang="en-US" sz="1600" dirty="0" smtClean="0"/>
              <a:t>“I stopped buying textbooks my second semester here.” </a:t>
            </a:r>
          </a:p>
          <a:p>
            <a:pPr algn="ctr"/>
            <a:r>
              <a:rPr lang="en-US" sz="1600" dirty="0" smtClean="0"/>
              <a:t>– </a:t>
            </a:r>
            <a:r>
              <a:rPr lang="en-US" sz="1600" dirty="0" err="1" smtClean="0"/>
              <a:t>Marieme</a:t>
            </a:r>
            <a:r>
              <a:rPr lang="en-US" sz="1600" dirty="0" smtClean="0"/>
              <a:t> </a:t>
            </a:r>
            <a:r>
              <a:rPr lang="en-US" sz="1600" dirty="0" err="1" smtClean="0"/>
              <a:t>Traoreh</a:t>
            </a:r>
            <a:r>
              <a:rPr lang="en-US" sz="1600" dirty="0" smtClean="0"/>
              <a:t>, Library student assistant</a:t>
            </a:r>
            <a:endParaRPr lang="en-US" sz="1600" dirty="0"/>
          </a:p>
        </p:txBody>
      </p:sp>
      <p:pic>
        <p:nvPicPr>
          <p:cNvPr id="18" name="Content Placeholder 17"/>
          <p:cNvPicPr>
            <a:picLocks noGrp="1" noChangeAspect="1"/>
          </p:cNvPicPr>
          <p:nvPr>
            <p:ph sz="quarter" idx="2"/>
          </p:nvPr>
        </p:nvPicPr>
        <p:blipFill>
          <a:blip r:embed="rId4">
            <a:extLst>
              <a:ext uri="{28A0092B-C50C-407E-A947-70E740481C1C}">
                <a14:useLocalDpi xmlns:a14="http://schemas.microsoft.com/office/drawing/2010/main" val="0"/>
              </a:ext>
            </a:extLst>
          </a:blip>
          <a:stretch>
            <a:fillRect/>
          </a:stretch>
        </p:blipFill>
        <p:spPr>
          <a:xfrm>
            <a:off x="4343400" y="2514600"/>
            <a:ext cx="4057362" cy="277462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2480315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Seeking Solutions</a:t>
            </a:r>
            <a:endParaRPr lang="en-US" b="1" dirty="0"/>
          </a:p>
        </p:txBody>
      </p:sp>
      <p:sp>
        <p:nvSpPr>
          <p:cNvPr id="12" name="Text Placeholder 11"/>
          <p:cNvSpPr>
            <a:spLocks noGrp="1"/>
          </p:cNvSpPr>
          <p:nvPr>
            <p:ph sz="quarter" idx="1"/>
          </p:nvPr>
        </p:nvSpPr>
        <p:spPr/>
        <p:txBody>
          <a:bodyPr>
            <a:normAutofit/>
          </a:bodyPr>
          <a:lstStyle/>
          <a:p>
            <a:r>
              <a:rPr lang="en-US" dirty="0" smtClean="0"/>
              <a:t>The Provost’s Office and the University Libraries of the University of Massachusetts Amherst launched the Open Education Initiative (OEI) in the Spring of 2011.</a:t>
            </a:r>
          </a:p>
          <a:p>
            <a:endParaRPr lang="en-US" dirty="0"/>
          </a:p>
          <a:p>
            <a:r>
              <a:rPr lang="en-US" dirty="0"/>
              <a:t>The OEI is a faculty incentive </a:t>
            </a:r>
            <a:r>
              <a:rPr lang="en-US" dirty="0" smtClean="0"/>
              <a:t>program (a small grant) that encourages:</a:t>
            </a:r>
            <a:endParaRPr lang="en-US" dirty="0"/>
          </a:p>
          <a:p>
            <a:pPr lvl="1"/>
            <a:r>
              <a:rPr lang="en-US" dirty="0"/>
              <a:t>the creation of new teaching materials,</a:t>
            </a:r>
          </a:p>
          <a:p>
            <a:pPr lvl="1"/>
            <a:r>
              <a:rPr lang="en-US" dirty="0"/>
              <a:t>the use of library subscription materials,</a:t>
            </a:r>
          </a:p>
          <a:p>
            <a:pPr lvl="1"/>
            <a:r>
              <a:rPr lang="en-US" dirty="0"/>
              <a:t>or the use of existing </a:t>
            </a:r>
            <a:r>
              <a:rPr lang="en-US" dirty="0" smtClean="0"/>
              <a:t>open (free) </a:t>
            </a:r>
            <a:r>
              <a:rPr lang="en-US" dirty="0"/>
              <a:t>information resources to support our students’ </a:t>
            </a:r>
            <a:r>
              <a:rPr lang="en-US" dirty="0" smtClean="0"/>
              <a:t>learning.</a:t>
            </a:r>
            <a:endParaRPr lang="en-US" dirty="0"/>
          </a:p>
        </p:txBody>
      </p:sp>
    </p:spTree>
    <p:extLst>
      <p:ext uri="{BB962C8B-B14F-4D97-AF65-F5344CB8AC3E}">
        <p14:creationId xmlns:p14="http://schemas.microsoft.com/office/powerpoint/2010/main" val="30198444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OEI Grant: Faculty Proposals</a:t>
            </a:r>
            <a:endParaRPr lang="en-US" b="1" dirty="0"/>
          </a:p>
        </p:txBody>
      </p:sp>
      <p:sp>
        <p:nvSpPr>
          <p:cNvPr id="3" name="Content Placeholder 2"/>
          <p:cNvSpPr>
            <a:spLocks noGrp="1"/>
          </p:cNvSpPr>
          <p:nvPr>
            <p:ph sz="quarter" idx="1"/>
          </p:nvPr>
        </p:nvSpPr>
        <p:spPr/>
        <p:txBody>
          <a:bodyPr>
            <a:normAutofit/>
          </a:bodyPr>
          <a:lstStyle/>
          <a:p>
            <a:r>
              <a:rPr lang="en-US" dirty="0" smtClean="0"/>
              <a:t>Basic course information</a:t>
            </a:r>
          </a:p>
          <a:p>
            <a:pPr lvl="1"/>
            <a:r>
              <a:rPr lang="en-US" dirty="0" smtClean="0"/>
              <a:t>Number of students</a:t>
            </a:r>
          </a:p>
          <a:p>
            <a:pPr lvl="1"/>
            <a:r>
              <a:rPr lang="en-US" dirty="0" smtClean="0"/>
              <a:t>Current textbook(s) and cost </a:t>
            </a:r>
          </a:p>
          <a:p>
            <a:r>
              <a:rPr lang="en-US" dirty="0" smtClean="0"/>
              <a:t>Narrative (500 words)</a:t>
            </a:r>
          </a:p>
          <a:p>
            <a:pPr lvl="1"/>
            <a:r>
              <a:rPr lang="en-US" dirty="0" smtClean="0"/>
              <a:t>Outcomes</a:t>
            </a:r>
          </a:p>
          <a:p>
            <a:pPr lvl="1"/>
            <a:r>
              <a:rPr lang="en-US" dirty="0" smtClean="0"/>
              <a:t>Sustainability</a:t>
            </a:r>
          </a:p>
          <a:p>
            <a:pPr lvl="1"/>
            <a:r>
              <a:rPr lang="en-US" dirty="0" smtClean="0"/>
              <a:t>Challenges</a:t>
            </a:r>
          </a:p>
          <a:p>
            <a:r>
              <a:rPr lang="en-US" dirty="0" smtClean="0"/>
              <a:t>Anticipated OER implementation date</a:t>
            </a:r>
          </a:p>
        </p:txBody>
      </p:sp>
    </p:spTree>
    <p:extLst>
      <p:ext uri="{BB962C8B-B14F-4D97-AF65-F5344CB8AC3E}">
        <p14:creationId xmlns:p14="http://schemas.microsoft.com/office/powerpoint/2010/main" val="8364856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b="1" dirty="0" smtClean="0"/>
              <a:t>Professor Hossein Pishro-Nik</a:t>
            </a:r>
            <a:endParaRPr lang="en-US" b="1" dirty="0"/>
          </a:p>
        </p:txBody>
      </p:sp>
      <p:sp>
        <p:nvSpPr>
          <p:cNvPr id="2" name="Content Placeholder 1"/>
          <p:cNvSpPr>
            <a:spLocks noGrp="1"/>
          </p:cNvSpPr>
          <p:nvPr>
            <p:ph sz="quarter" idx="1"/>
          </p:nvPr>
        </p:nvSpPr>
        <p:spPr>
          <a:xfrm>
            <a:off x="548185" y="1600200"/>
            <a:ext cx="7529015" cy="4648200"/>
          </a:xfrm>
        </p:spPr>
        <p:txBody>
          <a:bodyPr>
            <a:normAutofit fontScale="70000" lnSpcReduction="20000"/>
          </a:bodyPr>
          <a:lstStyle/>
          <a:p>
            <a:pPr marL="0" lvl="0" indent="0">
              <a:buNone/>
            </a:pPr>
            <a:r>
              <a:rPr lang="en-US" b="1" dirty="0" smtClean="0"/>
              <a:t>Course </a:t>
            </a:r>
          </a:p>
          <a:p>
            <a:pPr marL="0" lvl="0" indent="0">
              <a:buNone/>
            </a:pPr>
            <a:r>
              <a:rPr lang="en-US" dirty="0" smtClean="0"/>
              <a:t>Electrical </a:t>
            </a:r>
            <a:r>
              <a:rPr lang="en-US" dirty="0"/>
              <a:t>and Computer Engineering 314: Introduction to Probability and Random Processes</a:t>
            </a:r>
          </a:p>
          <a:p>
            <a:pPr marL="0" indent="0">
              <a:buNone/>
            </a:pPr>
            <a:endParaRPr lang="en-US" b="1" dirty="0" smtClean="0"/>
          </a:p>
          <a:p>
            <a:pPr marL="0" indent="0">
              <a:buNone/>
            </a:pPr>
            <a:r>
              <a:rPr lang="en-US" b="1" dirty="0" smtClean="0"/>
              <a:t>Cost </a:t>
            </a:r>
            <a:r>
              <a:rPr lang="en-US" b="1" dirty="0"/>
              <a:t>of </a:t>
            </a:r>
            <a:r>
              <a:rPr lang="en-US" b="1" dirty="0" smtClean="0"/>
              <a:t>Regular Textbook </a:t>
            </a:r>
            <a:r>
              <a:rPr lang="en-US" b="1" dirty="0"/>
              <a:t>: </a:t>
            </a:r>
            <a:r>
              <a:rPr lang="en-US" dirty="0"/>
              <a:t>$143</a:t>
            </a:r>
          </a:p>
          <a:p>
            <a:pPr marL="0" lvl="0" indent="0">
              <a:buNone/>
            </a:pPr>
            <a:endParaRPr lang="en-US" dirty="0" smtClean="0"/>
          </a:p>
          <a:p>
            <a:pPr marL="0" lvl="0" indent="0">
              <a:buNone/>
            </a:pPr>
            <a:r>
              <a:rPr lang="en-US" b="1" dirty="0" smtClean="0"/>
              <a:t>Proposed Cost Savings : </a:t>
            </a:r>
            <a:r>
              <a:rPr lang="en-US" dirty="0" smtClean="0"/>
              <a:t>$14,630</a:t>
            </a:r>
          </a:p>
          <a:p>
            <a:pPr marL="0" lvl="0" indent="0">
              <a:buNone/>
            </a:pPr>
            <a:endParaRPr lang="en-US" dirty="0" smtClean="0"/>
          </a:p>
          <a:p>
            <a:pPr marL="0" lvl="0" indent="0">
              <a:buNone/>
            </a:pPr>
            <a:r>
              <a:rPr lang="en-US" b="1" dirty="0" smtClean="0"/>
              <a:t>Created: </a:t>
            </a:r>
            <a:r>
              <a:rPr lang="en-US" dirty="0" smtClean="0">
                <a:hlinkClick r:id="rId3"/>
              </a:rPr>
              <a:t>Introduction to Probability</a:t>
            </a:r>
            <a:endParaRPr lang="en-US" dirty="0" smtClean="0"/>
          </a:p>
          <a:p>
            <a:pPr marL="0" lvl="0" indent="0">
              <a:buNone/>
            </a:pPr>
            <a:endParaRPr lang="en-US" dirty="0"/>
          </a:p>
          <a:p>
            <a:pPr marL="0" lvl="0" indent="0">
              <a:buNone/>
            </a:pPr>
            <a:r>
              <a:rPr lang="en-US" b="1" dirty="0" smtClean="0"/>
              <a:t>Semesters Taught: </a:t>
            </a:r>
            <a:r>
              <a:rPr lang="en-US" dirty="0" smtClean="0"/>
              <a:t>8</a:t>
            </a:r>
          </a:p>
          <a:p>
            <a:pPr marL="0" lvl="0" indent="0">
              <a:buNone/>
            </a:pPr>
            <a:endParaRPr lang="en-US" b="1" dirty="0" smtClean="0"/>
          </a:p>
          <a:p>
            <a:pPr marL="0" lvl="0" indent="0">
              <a:buNone/>
            </a:pPr>
            <a:r>
              <a:rPr lang="en-US" b="1" dirty="0" smtClean="0"/>
              <a:t>Total Enrollment: </a:t>
            </a:r>
            <a:r>
              <a:rPr lang="en-US" dirty="0" smtClean="0"/>
              <a:t>468</a:t>
            </a:r>
          </a:p>
          <a:p>
            <a:pPr marL="0" lvl="0" indent="0">
              <a:buNone/>
            </a:pPr>
            <a:endParaRPr lang="en-US" dirty="0"/>
          </a:p>
          <a:p>
            <a:pPr marL="0" indent="0">
              <a:buNone/>
            </a:pPr>
            <a:r>
              <a:rPr lang="en-US" b="1" dirty="0"/>
              <a:t>Total Savings: </a:t>
            </a:r>
            <a:r>
              <a:rPr lang="en-US" b="1" dirty="0" smtClean="0"/>
              <a:t>$</a:t>
            </a:r>
            <a:r>
              <a:rPr lang="en-US" dirty="0" smtClean="0"/>
              <a:t>43,329+ as it has been used in other courses as well</a:t>
            </a:r>
          </a:p>
          <a:p>
            <a:pPr marL="0" lvl="0" indent="0">
              <a:buNone/>
            </a:pPr>
            <a:endParaRPr lang="en-US" b="1" dirty="0"/>
          </a:p>
          <a:p>
            <a:pPr marL="0" lvl="0" indent="0">
              <a:buNone/>
            </a:pPr>
            <a:endParaRPr lang="en-US" b="1" dirty="0" smtClean="0"/>
          </a:p>
          <a:p>
            <a:pPr marL="0" lvl="0" indent="0">
              <a:buNone/>
            </a:pPr>
            <a:endParaRPr lang="en-US" b="1" dirty="0"/>
          </a:p>
          <a:p>
            <a:pPr marL="0" indent="0">
              <a:buNone/>
            </a:pPr>
            <a:endParaRPr lang="en-US"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34000" y="2590800"/>
            <a:ext cx="2286000" cy="2286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721860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chorCtr="0"/>
          <a:lstStyle/>
          <a:p>
            <a:r>
              <a:rPr lang="en-US" b="1" dirty="0" smtClean="0"/>
              <a:t>Stephanie Chan</a:t>
            </a:r>
            <a:endParaRPr lang="en-US" b="1" dirty="0"/>
          </a:p>
        </p:txBody>
      </p:sp>
      <p:pic>
        <p:nvPicPr>
          <p:cNvPr id="14" name="Content Placeholder 13"/>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270375" y="1781203"/>
            <a:ext cx="3657600" cy="4209994"/>
          </a:xfrm>
        </p:spPr>
      </p:pic>
      <p:sp>
        <p:nvSpPr>
          <p:cNvPr id="5" name="Rectangle 4"/>
          <p:cNvSpPr/>
          <p:nvPr/>
        </p:nvSpPr>
        <p:spPr>
          <a:xfrm>
            <a:off x="1143000" y="6364069"/>
            <a:ext cx="6477000" cy="341531"/>
          </a:xfrm>
          <a:prstGeom prst="rect">
            <a:avLst/>
          </a:prstGeom>
        </p:spPr>
        <p:txBody>
          <a:bodyPr wrap="square">
            <a:normAutofit fontScale="85000" lnSpcReduction="10000"/>
          </a:bodyPr>
          <a:lstStyle/>
          <a:p>
            <a:r>
              <a:rPr lang="en-US" dirty="0"/>
              <a:t>http://masspirgstudents.org/campaigns/ma/make-textbooks-affordable</a:t>
            </a:r>
          </a:p>
        </p:txBody>
      </p:sp>
      <p:sp>
        <p:nvSpPr>
          <p:cNvPr id="13" name="Content Placeholder 12"/>
          <p:cNvSpPr>
            <a:spLocks noGrp="1"/>
          </p:cNvSpPr>
          <p:nvPr>
            <p:ph sz="quarter" idx="1"/>
          </p:nvPr>
        </p:nvSpPr>
        <p:spPr/>
        <p:txBody>
          <a:bodyPr>
            <a:normAutofit fontScale="92500" lnSpcReduction="10000"/>
          </a:bodyPr>
          <a:lstStyle/>
          <a:p>
            <a:r>
              <a:rPr lang="en-US" dirty="0"/>
              <a:t>Students spend an average of $1,200 on textbooks and supplies a year.</a:t>
            </a:r>
          </a:p>
          <a:p>
            <a:r>
              <a:rPr lang="en-US" dirty="0"/>
              <a:t>This is 79.8% of a student’s summer earnings if working full-time at Massachusetts minimum wage</a:t>
            </a:r>
          </a:p>
          <a:p>
            <a:r>
              <a:rPr lang="en-US" dirty="0"/>
              <a:t>65% of students surveyed have decided not to buy a textbook due to its cost</a:t>
            </a:r>
            <a:r>
              <a:rPr lang="en-US" dirty="0" smtClean="0"/>
              <a:t>.</a:t>
            </a:r>
            <a:endParaRPr lang="en-US" dirty="0"/>
          </a:p>
        </p:txBody>
      </p:sp>
    </p:spTree>
    <p:extLst>
      <p:ext uri="{BB962C8B-B14F-4D97-AF65-F5344CB8AC3E}">
        <p14:creationId xmlns:p14="http://schemas.microsoft.com/office/powerpoint/2010/main" val="1001880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lstStyle/>
          <a:p>
            <a:r>
              <a:rPr lang="en-US" b="1" dirty="0" smtClean="0"/>
              <a:t>Success Stories</a:t>
            </a:r>
            <a:endParaRPr lang="en-US" b="1"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966406681"/>
              </p:ext>
            </p:extLst>
          </p:nvPr>
        </p:nvGraphicFramePr>
        <p:xfrm>
          <a:off x="304800" y="1336809"/>
          <a:ext cx="7772400" cy="5368791"/>
        </p:xfrm>
        <a:graphic>
          <a:graphicData uri="http://schemas.openxmlformats.org/drawingml/2006/table">
            <a:tbl>
              <a:tblPr firstRow="1" bandRow="1">
                <a:tableStyleId>{69012ECD-51FC-41F1-AA8D-1B2483CD663E}</a:tableStyleId>
              </a:tblPr>
              <a:tblGrid>
                <a:gridCol w="1066800"/>
                <a:gridCol w="1328056"/>
                <a:gridCol w="2449784"/>
                <a:gridCol w="1022760"/>
                <a:gridCol w="914400"/>
                <a:gridCol w="990600"/>
              </a:tblGrid>
              <a:tr h="820596">
                <a:tc>
                  <a:txBody>
                    <a:bodyPr/>
                    <a:lstStyle/>
                    <a:p>
                      <a:pPr marL="0" marR="0">
                        <a:lnSpc>
                          <a:spcPct val="115000"/>
                        </a:lnSpc>
                        <a:spcBef>
                          <a:spcPts val="0"/>
                        </a:spcBef>
                        <a:spcAft>
                          <a:spcPts val="0"/>
                        </a:spcAft>
                      </a:pPr>
                      <a:r>
                        <a:rPr lang="en-US" sz="1100" dirty="0">
                          <a:effectLst/>
                        </a:rPr>
                        <a:t>Faculty</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School/College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a:effectLst/>
                        </a:rPr>
                        <a:t>Course</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a:effectLst/>
                        </a:rPr>
                        <a:t>Proposed Savings Per Student</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a:effectLst/>
                        </a:rPr>
                        <a:t>Proposed Course Savings</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Actual Savings</a:t>
                      </a:r>
                      <a:endParaRPr lang="en-US" sz="1100">
                        <a:effectLst/>
                        <a:latin typeface="Calibri"/>
                        <a:ea typeface="Calibri"/>
                        <a:cs typeface="Times New Roman"/>
                      </a:endParaRPr>
                    </a:p>
                  </a:txBody>
                  <a:tcPr marL="68580" marR="68580" marT="0" marB="0"/>
                </a:tc>
              </a:tr>
              <a:tr h="615447">
                <a:tc>
                  <a:txBody>
                    <a:bodyPr/>
                    <a:lstStyle/>
                    <a:p>
                      <a:pPr marL="0" marR="0">
                        <a:lnSpc>
                          <a:spcPct val="115000"/>
                        </a:lnSpc>
                        <a:spcBef>
                          <a:spcPts val="0"/>
                        </a:spcBef>
                        <a:spcAft>
                          <a:spcPts val="0"/>
                        </a:spcAft>
                      </a:pPr>
                      <a:r>
                        <a:rPr lang="en-US" sz="1100">
                          <a:effectLst/>
                        </a:rPr>
                        <a:t>Miliann Kang</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College of Humanities &amp; Fine Arts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Women's Studies 187: Gender, Sexuality and Culture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$75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$22,500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$45,450</a:t>
                      </a:r>
                      <a:endParaRPr lang="en-US" sz="1100">
                        <a:effectLst/>
                        <a:latin typeface="Calibri"/>
                        <a:ea typeface="Calibri"/>
                        <a:cs typeface="Times New Roman"/>
                      </a:endParaRPr>
                    </a:p>
                  </a:txBody>
                  <a:tcPr marL="68580" marR="68580" marT="0" marB="0"/>
                </a:tc>
              </a:tr>
              <a:tr h="714661">
                <a:tc>
                  <a:txBody>
                    <a:bodyPr/>
                    <a:lstStyle/>
                    <a:p>
                      <a:pPr marL="0" marR="0">
                        <a:lnSpc>
                          <a:spcPct val="115000"/>
                        </a:lnSpc>
                        <a:spcBef>
                          <a:spcPts val="0"/>
                        </a:spcBef>
                        <a:spcAft>
                          <a:spcPts val="0"/>
                        </a:spcAft>
                      </a:pPr>
                      <a:r>
                        <a:rPr lang="en-US" sz="1100">
                          <a:effectLst/>
                        </a:rPr>
                        <a:t>Charlie Schweik</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College of Natural Sciences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Natural Resource Conservation 592: Introduction to Geographic Information Systems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$50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$1,500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12,400</a:t>
                      </a:r>
                    </a:p>
                    <a:p>
                      <a:pPr marL="0" marR="0">
                        <a:lnSpc>
                          <a:spcPct val="115000"/>
                        </a:lnSpc>
                        <a:spcBef>
                          <a:spcPts val="0"/>
                        </a:spcBef>
                        <a:spcAft>
                          <a:spcPts val="0"/>
                        </a:spcAft>
                      </a:pPr>
                      <a:r>
                        <a:rPr lang="en-US" sz="1100">
                          <a:effectLst/>
                        </a:rPr>
                        <a:t> </a:t>
                      </a:r>
                      <a:endParaRPr lang="en-US" sz="1100">
                        <a:effectLst/>
                        <a:latin typeface="Calibri"/>
                        <a:ea typeface="Calibri"/>
                        <a:cs typeface="Times New Roman"/>
                      </a:endParaRPr>
                    </a:p>
                  </a:txBody>
                  <a:tcPr marL="68580" marR="68580" marT="0" marB="0"/>
                </a:tc>
              </a:tr>
              <a:tr h="446663">
                <a:tc>
                  <a:txBody>
                    <a:bodyPr/>
                    <a:lstStyle/>
                    <a:p>
                      <a:pPr marL="0" marR="0">
                        <a:lnSpc>
                          <a:spcPct val="115000"/>
                        </a:lnSpc>
                        <a:spcBef>
                          <a:spcPts val="0"/>
                        </a:spcBef>
                        <a:spcAft>
                          <a:spcPts val="0"/>
                        </a:spcAft>
                      </a:pPr>
                      <a:r>
                        <a:rPr lang="en-US" sz="1100">
                          <a:effectLst/>
                        </a:rPr>
                        <a:t>Pam Trafford</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Isenberg School of Management</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School of Management 797: Financial Reporting for Decision Making</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$200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$8,000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$13,200</a:t>
                      </a:r>
                      <a:endParaRPr lang="en-US" sz="1100">
                        <a:effectLst/>
                        <a:latin typeface="Calibri"/>
                        <a:ea typeface="Calibri"/>
                        <a:cs typeface="Times New Roman"/>
                      </a:endParaRPr>
                    </a:p>
                  </a:txBody>
                  <a:tcPr marL="68580" marR="68580" marT="0" marB="0"/>
                </a:tc>
              </a:tr>
              <a:tr h="410298">
                <a:tc>
                  <a:txBody>
                    <a:bodyPr/>
                    <a:lstStyle/>
                    <a:p>
                      <a:pPr marL="0" marR="0">
                        <a:lnSpc>
                          <a:spcPct val="115000"/>
                        </a:lnSpc>
                        <a:spcBef>
                          <a:spcPts val="0"/>
                        </a:spcBef>
                        <a:spcAft>
                          <a:spcPts val="0"/>
                        </a:spcAft>
                      </a:pPr>
                      <a:r>
                        <a:rPr lang="en-US" sz="1100">
                          <a:effectLst/>
                        </a:rPr>
                        <a:t>Patricia Bianconi</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College of Natural Sciences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Chemistry 342: Inorganic Chemistry Laboratory</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$235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$10,575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$34,075</a:t>
                      </a:r>
                      <a:endParaRPr lang="en-US" sz="1100">
                        <a:effectLst/>
                        <a:latin typeface="Calibri"/>
                        <a:ea typeface="Calibri"/>
                        <a:cs typeface="Times New Roman"/>
                      </a:endParaRPr>
                    </a:p>
                  </a:txBody>
                  <a:tcPr marL="68580" marR="68580" marT="0" marB="0"/>
                </a:tc>
              </a:tr>
              <a:tr h="446663">
                <a:tc>
                  <a:txBody>
                    <a:bodyPr/>
                    <a:lstStyle/>
                    <a:p>
                      <a:pPr marL="0" marR="0">
                        <a:lnSpc>
                          <a:spcPct val="115000"/>
                        </a:lnSpc>
                        <a:spcBef>
                          <a:spcPts val="0"/>
                        </a:spcBef>
                        <a:spcAft>
                          <a:spcPts val="0"/>
                        </a:spcAft>
                      </a:pPr>
                      <a:r>
                        <a:rPr lang="en-US" sz="1100">
                          <a:effectLst/>
                        </a:rPr>
                        <a:t>Daiheng Ni</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College of Engineering</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Civil &amp; Environmental Engineering 520: Traffic Flow Theory</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$150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$3,150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$6,000</a:t>
                      </a:r>
                    </a:p>
                    <a:p>
                      <a:pPr marL="0" marR="0">
                        <a:lnSpc>
                          <a:spcPct val="115000"/>
                        </a:lnSpc>
                        <a:spcBef>
                          <a:spcPts val="0"/>
                        </a:spcBef>
                        <a:spcAft>
                          <a:spcPts val="0"/>
                        </a:spcAft>
                      </a:pPr>
                      <a:r>
                        <a:rPr lang="en-US" sz="1100">
                          <a:effectLst/>
                        </a:rPr>
                        <a:t> </a:t>
                      </a:r>
                      <a:endParaRPr lang="en-US" sz="1100">
                        <a:effectLst/>
                        <a:latin typeface="Calibri"/>
                        <a:ea typeface="Calibri"/>
                        <a:cs typeface="Times New Roman"/>
                      </a:endParaRPr>
                    </a:p>
                  </a:txBody>
                  <a:tcPr marL="68580" marR="68580" marT="0" marB="0"/>
                </a:tc>
              </a:tr>
              <a:tr h="625328">
                <a:tc>
                  <a:txBody>
                    <a:bodyPr/>
                    <a:lstStyle/>
                    <a:p>
                      <a:pPr marL="0" marR="0">
                        <a:lnSpc>
                          <a:spcPct val="115000"/>
                        </a:lnSpc>
                        <a:spcBef>
                          <a:spcPts val="0"/>
                        </a:spcBef>
                        <a:spcAft>
                          <a:spcPts val="0"/>
                        </a:spcAft>
                      </a:pPr>
                      <a:r>
                        <a:rPr lang="en-US" sz="1100">
                          <a:effectLst/>
                        </a:rPr>
                        <a:t>Nicholas Reich</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School of Public Health and Health Sciences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Public Health 697: Introduction to Statistical Computing and Data Visualization</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$130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$3,900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$2,730</a:t>
                      </a:r>
                    </a:p>
                    <a:p>
                      <a:pPr marL="0" marR="0">
                        <a:lnSpc>
                          <a:spcPct val="115000"/>
                        </a:lnSpc>
                        <a:spcBef>
                          <a:spcPts val="0"/>
                        </a:spcBef>
                        <a:spcAft>
                          <a:spcPts val="0"/>
                        </a:spcAft>
                      </a:pPr>
                      <a:r>
                        <a:rPr lang="en-US" sz="1100">
                          <a:effectLst/>
                        </a:rPr>
                        <a:t> </a:t>
                      </a:r>
                      <a:endParaRPr lang="en-US" sz="1100">
                        <a:effectLst/>
                        <a:latin typeface="Calibri"/>
                        <a:ea typeface="Calibri"/>
                        <a:cs typeface="Times New Roman"/>
                      </a:endParaRPr>
                    </a:p>
                  </a:txBody>
                  <a:tcPr marL="68580" marR="68580" marT="0" marB="0"/>
                </a:tc>
              </a:tr>
              <a:tr h="615447">
                <a:tc>
                  <a:txBody>
                    <a:bodyPr/>
                    <a:lstStyle/>
                    <a:p>
                      <a:pPr marL="0" marR="0">
                        <a:lnSpc>
                          <a:spcPct val="115000"/>
                        </a:lnSpc>
                        <a:spcBef>
                          <a:spcPts val="0"/>
                        </a:spcBef>
                        <a:spcAft>
                          <a:spcPts val="0"/>
                        </a:spcAft>
                      </a:pPr>
                      <a:r>
                        <a:rPr lang="en-US" sz="1100">
                          <a:effectLst/>
                        </a:rPr>
                        <a:t>Barbara Roche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College of Social and Behavioral Sciences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Journalism 397E: Entrepreneurial Journalism</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$100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$1,500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$1,900</a:t>
                      </a:r>
                    </a:p>
                    <a:p>
                      <a:pPr marL="0" marR="0">
                        <a:lnSpc>
                          <a:spcPct val="115000"/>
                        </a:lnSpc>
                        <a:spcBef>
                          <a:spcPts val="0"/>
                        </a:spcBef>
                        <a:spcAft>
                          <a:spcPts val="0"/>
                        </a:spcAft>
                      </a:pPr>
                      <a:r>
                        <a:rPr lang="en-US" sz="1100">
                          <a:effectLst/>
                        </a:rPr>
                        <a:t> </a:t>
                      </a:r>
                      <a:endParaRPr lang="en-US" sz="1100">
                        <a:effectLst/>
                        <a:latin typeface="Calibri"/>
                        <a:ea typeface="Calibri"/>
                        <a:cs typeface="Times New Roman"/>
                      </a:endParaRPr>
                    </a:p>
                  </a:txBody>
                  <a:tcPr marL="68580" marR="68580" marT="0" marB="0"/>
                </a:tc>
              </a:tr>
              <a:tr h="410298">
                <a:tc>
                  <a:txBody>
                    <a:bodyPr/>
                    <a:lstStyle/>
                    <a:p>
                      <a:pPr marL="0" marR="0">
                        <a:lnSpc>
                          <a:spcPct val="115000"/>
                        </a:lnSpc>
                        <a:spcBef>
                          <a:spcPts val="0"/>
                        </a:spcBef>
                        <a:spcAft>
                          <a:spcPts val="0"/>
                        </a:spcAft>
                      </a:pPr>
                      <a:r>
                        <a:rPr lang="en-US" sz="1100">
                          <a:effectLst/>
                        </a:rPr>
                        <a:t>Patricia Gorman</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Honors College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Honors 390W: Irish Writers and Cultural Contexts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$65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$1,625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a:effectLst/>
                        </a:rPr>
                        <a:t>$2,145</a:t>
                      </a:r>
                    </a:p>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939388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Inspiring </a:t>
            </a:r>
            <a:r>
              <a:rPr lang="en-US" smtClean="0"/>
              <a:t>Other Institutions</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a:t>University of Maryland</a:t>
            </a:r>
          </a:p>
          <a:p>
            <a:r>
              <a:rPr lang="en-US" dirty="0" smtClean="0"/>
              <a:t>University of Wisconsin</a:t>
            </a:r>
          </a:p>
          <a:p>
            <a:r>
              <a:rPr lang="en-US" dirty="0"/>
              <a:t>North Carolina State University</a:t>
            </a:r>
          </a:p>
          <a:p>
            <a:r>
              <a:rPr lang="en-US" dirty="0"/>
              <a:t>Purdue University</a:t>
            </a:r>
          </a:p>
          <a:p>
            <a:r>
              <a:rPr lang="en-US" dirty="0" smtClean="0"/>
              <a:t>Community </a:t>
            </a:r>
            <a:r>
              <a:rPr lang="en-US" dirty="0"/>
              <a:t>College of Vermont</a:t>
            </a:r>
          </a:p>
          <a:p>
            <a:r>
              <a:rPr lang="en-US" dirty="0"/>
              <a:t>Holyoke Community College</a:t>
            </a:r>
          </a:p>
          <a:p>
            <a:r>
              <a:rPr lang="en-US" dirty="0" smtClean="0"/>
              <a:t>University of California, Los Angeles  </a:t>
            </a:r>
          </a:p>
          <a:p>
            <a:r>
              <a:rPr lang="en-US" dirty="0" smtClean="0"/>
              <a:t>California State Polytechnic University, Pomona</a:t>
            </a:r>
            <a:endParaRPr lang="en-US" dirty="0"/>
          </a:p>
          <a:p>
            <a:r>
              <a:rPr lang="en-US" dirty="0" smtClean="0"/>
              <a:t>Wake Forest </a:t>
            </a:r>
            <a:r>
              <a:rPr lang="en-US" dirty="0"/>
              <a:t>University </a:t>
            </a:r>
          </a:p>
          <a:p>
            <a:r>
              <a:rPr lang="en-US" dirty="0" smtClean="0"/>
              <a:t>Connecticut Distance Learning Consortium</a:t>
            </a:r>
          </a:p>
          <a:p>
            <a:endParaRPr lang="en-US" dirty="0"/>
          </a:p>
          <a:p>
            <a:pPr marL="0" indent="0">
              <a:buNone/>
            </a:pPr>
            <a:r>
              <a:rPr lang="en-US" dirty="0" smtClean="0"/>
              <a:t>…and more. </a:t>
            </a:r>
          </a:p>
          <a:p>
            <a:pPr marL="0" indent="0">
              <a:buNone/>
            </a:pPr>
            <a:r>
              <a:rPr lang="en-US" dirty="0" smtClean="0"/>
              <a:t>UMass Amherst has a national presence because of the Open Education Initiative.</a:t>
            </a:r>
          </a:p>
          <a:p>
            <a:pPr marL="0" indent="0">
              <a:buNone/>
            </a:pPr>
            <a:endParaRPr lang="en-US" dirty="0" smtClean="0"/>
          </a:p>
        </p:txBody>
      </p:sp>
    </p:spTree>
    <p:extLst>
      <p:ext uri="{BB962C8B-B14F-4D97-AF65-F5344CB8AC3E}">
        <p14:creationId xmlns:p14="http://schemas.microsoft.com/office/powerpoint/2010/main" val="2408503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914400"/>
            <a:ext cx="6172200" cy="2053590"/>
          </a:xfrm>
        </p:spPr>
        <p:txBody>
          <a:bodyPr>
            <a:normAutofit fontScale="90000"/>
          </a:bodyPr>
          <a:lstStyle/>
          <a:p>
            <a:r>
              <a:rPr lang="en-US" dirty="0" smtClean="0"/>
              <a:t>The Open Education Initiative</a:t>
            </a:r>
            <a:br>
              <a:rPr lang="en-US" dirty="0" smtClean="0"/>
            </a:br>
            <a:r>
              <a:rPr lang="en-US" dirty="0"/>
              <a:t/>
            </a:r>
            <a:br>
              <a:rPr lang="en-US" dirty="0"/>
            </a:br>
            <a:r>
              <a:rPr lang="en-US" b="0" dirty="0"/>
              <a:t>the Office of the </a:t>
            </a:r>
            <a:r>
              <a:rPr lang="en-US" b="0" dirty="0" smtClean="0"/>
              <a:t>Provost and UMass Amherst Libraries</a:t>
            </a:r>
            <a:endParaRPr lang="en-US" b="0" dirty="0"/>
          </a:p>
        </p:txBody>
      </p:sp>
      <p:sp>
        <p:nvSpPr>
          <p:cNvPr id="3" name="Content Placeholder 2"/>
          <p:cNvSpPr>
            <a:spLocks noGrp="1"/>
          </p:cNvSpPr>
          <p:nvPr>
            <p:ph type="body" idx="1"/>
          </p:nvPr>
        </p:nvSpPr>
        <p:spPr/>
        <p:txBody>
          <a:bodyPr>
            <a:normAutofit/>
          </a:bodyPr>
          <a:lstStyle/>
          <a:p>
            <a:endParaRPr lang="en-US" dirty="0" smtClean="0"/>
          </a:p>
          <a:p>
            <a:endParaRPr lang="en-US" dirty="0" smtClean="0"/>
          </a:p>
          <a:p>
            <a:endParaRPr lang="en-US" dirty="0" smtClean="0"/>
          </a:p>
          <a:p>
            <a:pPr lvl="0"/>
            <a:endParaRPr lang="en-US"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4978</TotalTime>
  <Words>814</Words>
  <Application>Microsoft Office PowerPoint</Application>
  <PresentationFormat>On-screen Show (4:3)</PresentationFormat>
  <Paragraphs>140</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Oriel</vt:lpstr>
      <vt:lpstr>    The Open Education Initiative at UMass Amherst </vt:lpstr>
      <vt:lpstr>Textbook Trends</vt:lpstr>
      <vt:lpstr>Seeking Solutions</vt:lpstr>
      <vt:lpstr>OEI Grant: Faculty Proposals</vt:lpstr>
      <vt:lpstr>Professor Hossein Pishro-Nik</vt:lpstr>
      <vt:lpstr>Stephanie Chan</vt:lpstr>
      <vt:lpstr>Success Stories</vt:lpstr>
      <vt:lpstr>Inspiring Other Institutions</vt:lpstr>
      <vt:lpstr>The Open Education Initiative  the Office of the Provost and UMass Amherst Libraries</vt:lpstr>
    </vt:vector>
  </TitlesOfParts>
  <Company>University of Massachusetts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Marilyn Billings</dc:creator>
  <cp:lastModifiedBy>Marilyn Billings</cp:lastModifiedBy>
  <cp:revision>205</cp:revision>
  <cp:lastPrinted>2011-06-16T12:05:59Z</cp:lastPrinted>
  <dcterms:created xsi:type="dcterms:W3CDTF">2011-06-13T20:05:34Z</dcterms:created>
  <dcterms:modified xsi:type="dcterms:W3CDTF">2014-06-03T19:04:48Z</dcterms:modified>
</cp:coreProperties>
</file>