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tags/tag19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tags/tag17.xml" ContentType="application/vnd.openxmlformats-officedocument.presentationml.tag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5.xml" ContentType="application/vnd.openxmlformats-officedocument.presentationml.tags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23"/>
  </p:notesMasterIdLst>
  <p:handoutMasterIdLst>
    <p:handoutMasterId r:id="rId24"/>
  </p:handoutMasterIdLst>
  <p:sldIdLst>
    <p:sldId id="259" r:id="rId2"/>
    <p:sldId id="260" r:id="rId3"/>
    <p:sldId id="263" r:id="rId4"/>
    <p:sldId id="262" r:id="rId5"/>
    <p:sldId id="261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65" r:id="rId20"/>
    <p:sldId id="264" r:id="rId21"/>
    <p:sldId id="258" r:id="rId22"/>
  </p:sldIdLst>
  <p:sldSz cx="9144000" cy="6858000" type="screen4x3"/>
  <p:notesSz cx="7010400" cy="9296400"/>
  <p:custDataLst>
    <p:tags r:id="rId2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B287ED3-50AC-463D-B818-5F5911BD859C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9722FB3-FA35-4D06-B7B9-BE2BF910E31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F04092C5-58E3-457C-AEC6-593A6D91914D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8D38620-B69A-4192-8F0A-0A7DDA384BA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46C521-25B6-4A3B-9654-CFA7036788C2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46C521-25B6-4A3B-9654-CFA7036788C2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46C521-25B6-4A3B-9654-CFA7036788C2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46C521-25B6-4A3B-9654-CFA7036788C2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46C521-25B6-4A3B-9654-CFA7036788C2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46C521-25B6-4A3B-9654-CFA7036788C2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46C521-25B6-4A3B-9654-CFA7036788C2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46C521-25B6-4A3B-9654-CFA7036788C2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46C521-25B6-4A3B-9654-CFA7036788C2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46C521-25B6-4A3B-9654-CFA7036788C2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46C521-25B6-4A3B-9654-CFA7036788C2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46C521-25B6-4A3B-9654-CFA7036788C2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46C521-25B6-4A3B-9654-CFA7036788C2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46C521-25B6-4A3B-9654-CFA7036788C2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46C521-25B6-4A3B-9654-CFA7036788C2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46C521-25B6-4A3B-9654-CFA7036788C2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46C521-25B6-4A3B-9654-CFA7036788C2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46C521-25B6-4A3B-9654-CFA7036788C2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46C521-25B6-4A3B-9654-CFA7036788C2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46C521-25B6-4A3B-9654-CFA7036788C2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46C521-25B6-4A3B-9654-CFA7036788C2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07550A77-2CD7-4BA5-ABCD-C79C3CBA11AD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142EE91-25B9-49B9-83A4-C4E98906AC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550A77-2CD7-4BA5-ABCD-C79C3CBA11AD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42EE91-25B9-49B9-83A4-C4E98906AC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550A77-2CD7-4BA5-ABCD-C79C3CBA11AD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42EE91-25B9-49B9-83A4-C4E98906AC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550A77-2CD7-4BA5-ABCD-C79C3CBA11AD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42EE91-25B9-49B9-83A4-C4E98906AC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07550A77-2CD7-4BA5-ABCD-C79C3CBA11AD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142EE91-25B9-49B9-83A4-C4E98906AC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550A77-2CD7-4BA5-ABCD-C79C3CBA11AD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142EE91-25B9-49B9-83A4-C4E98906AC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550A77-2CD7-4BA5-ABCD-C79C3CBA11AD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142EE91-25B9-49B9-83A4-C4E98906AC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550A77-2CD7-4BA5-ABCD-C79C3CBA11AD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42EE91-25B9-49B9-83A4-C4E98906AC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550A77-2CD7-4BA5-ABCD-C79C3CBA11AD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42EE91-25B9-49B9-83A4-C4E98906AC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07550A77-2CD7-4BA5-ABCD-C79C3CBA11AD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142EE91-25B9-49B9-83A4-C4E98906AC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07550A77-2CD7-4BA5-ABCD-C79C3CBA11AD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142EE91-25B9-49B9-83A4-C4E98906AC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07550A77-2CD7-4BA5-ABCD-C79C3CBA11AD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1142EE91-25B9-49B9-83A4-C4E98906AC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4" Type="http://schemas.openxmlformats.org/officeDocument/2006/relationships/image" Target="../media/image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4" Type="http://schemas.openxmlformats.org/officeDocument/2006/relationships/image" Target="../media/image2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4" Type="http://schemas.openxmlformats.org/officeDocument/2006/relationships/image" Target="../media/image2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4" Type="http://schemas.openxmlformats.org/officeDocument/2006/relationships/image" Target="../media/image2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4" Type="http://schemas.openxmlformats.org/officeDocument/2006/relationships/image" Target="../media/image2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4" Type="http://schemas.openxmlformats.org/officeDocument/2006/relationships/image" Target="../media/image2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4" Type="http://schemas.openxmlformats.org/officeDocument/2006/relationships/image" Target="../media/image2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oleObject" Target="../embeddings/oleObject2.bin"/><Relationship Id="rId2" Type="http://schemas.openxmlformats.org/officeDocument/2006/relationships/tags" Target="../tags/tag18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2.gif"/><Relationship Id="rId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4" Type="http://schemas.openxmlformats.org/officeDocument/2006/relationships/image" Target="../media/image2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5" Type="http://schemas.openxmlformats.org/officeDocument/2006/relationships/image" Target="../media/image5.jpeg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2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1.xml"/><Relationship Id="rId4" Type="http://schemas.openxmlformats.org/officeDocument/2006/relationships/image" Target="../media/image2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2.xml"/><Relationship Id="rId5" Type="http://schemas.openxmlformats.org/officeDocument/2006/relationships/image" Target="../media/image5.jpeg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2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2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2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SI-background-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4287" y="0"/>
            <a:ext cx="9172574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43000" y="304800"/>
            <a:ext cx="73914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smtClean="0">
                <a:solidFill>
                  <a:srgbClr val="FFFF00"/>
                </a:solidFill>
                <a:latin typeface="Georgia" pitchFamily="18" charset="0"/>
              </a:rPr>
              <a:t>Discriminatory Impact </a:t>
            </a:r>
            <a:r>
              <a:rPr lang="en-US" sz="4400" dirty="0" smtClean="0">
                <a:solidFill>
                  <a:srgbClr val="FFFF00"/>
                </a:solidFill>
                <a:latin typeface="Georgia" pitchFamily="18" charset="0"/>
              </a:rPr>
              <a:t>of Public Arrest Records on Communities of Color</a:t>
            </a:r>
            <a:endParaRPr lang="en-US" sz="4400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3000" y="5029200"/>
            <a:ext cx="6934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FF00"/>
                </a:solidFill>
              </a:rPr>
              <a:t>Professor Chuck MacLean, Duncan School of Law</a:t>
            </a:r>
          </a:p>
          <a:p>
            <a:pPr algn="ctr"/>
            <a:r>
              <a:rPr lang="en-US" sz="2400" dirty="0" smtClean="0">
                <a:solidFill>
                  <a:srgbClr val="FFFF00"/>
                </a:solidFill>
              </a:rPr>
              <a:t>Lincoln Memorial University, Knoxville, TN</a:t>
            </a:r>
          </a:p>
          <a:p>
            <a:pPr algn="ctr"/>
            <a:r>
              <a:rPr lang="en-US" sz="2400" dirty="0" smtClean="0">
                <a:solidFill>
                  <a:srgbClr val="FFFF00"/>
                </a:solidFill>
              </a:rPr>
              <a:t>Presented at Davis-Elkins College, Nov. 12, 2010</a:t>
            </a:r>
            <a:endParaRPr lang="en-US" sz="24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SI-background-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4287" y="0"/>
            <a:ext cx="9172574" cy="68580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Public Housing Example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Imagine this scenario: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Chicago IL – Cook County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PH waiting list – 10-year wait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Applicant, who rode out those 10 years, rises to the top of the waiting list &amp; steps up to move in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Applicant has 34 arrests during the preceding 10 years – all related to his homelessness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None of those arrests resulted in convictions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None related to violence or drug trafficking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PHA denies tenancy to the applicant due to the arrests as “history of criminal activity”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SI-background-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4287" y="0"/>
            <a:ext cx="9172574" cy="68580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Public Housing Example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That scenario came true in:</a:t>
            </a:r>
          </a:p>
          <a:p>
            <a:r>
              <a:rPr lang="en-US" u="sng" dirty="0" smtClean="0">
                <a:solidFill>
                  <a:srgbClr val="FFFF00"/>
                </a:solidFill>
              </a:rPr>
              <a:t>Landers v. Chicago Housing Auth.</a:t>
            </a:r>
            <a:r>
              <a:rPr lang="en-US" dirty="0" smtClean="0">
                <a:solidFill>
                  <a:srgbClr val="FFFF00"/>
                </a:solidFill>
              </a:rPr>
              <a:t>, ___ N.E.2d ___, No. 1-09-1717, 2010 WL 3718028 (Ill. App. Ct. Sep. 20, 2010).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Landers had been on the PH waiting list since February 1995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Hit the top of the waiting list in November 2008 – 13.5 years on the waiting list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34 arrests in those years – not 1 conviction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SI-background-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4287" y="0"/>
            <a:ext cx="9172574" cy="68580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Public Housing Example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So what was afoot in </a:t>
            </a:r>
            <a:r>
              <a:rPr lang="en-US" u="sng" dirty="0" smtClean="0">
                <a:solidFill>
                  <a:srgbClr val="FFFF00"/>
                </a:solidFill>
              </a:rPr>
              <a:t>Landers</a:t>
            </a:r>
            <a:r>
              <a:rPr lang="en-US" dirty="0" smtClean="0">
                <a:solidFill>
                  <a:srgbClr val="FFFF00"/>
                </a:solidFill>
              </a:rPr>
              <a:t>?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Check out this confluence – this list of factors all conspiring to lock out Landers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ARREST STATISTICS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Blacks are 33% of the total Chicago population (2008 Population Estimate)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Blacks are 75% of all Chicago arrestees (Chicago Police Dept. Annual Report 2008)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Blacks are well over 80% of Chicago drug arrestees (</a:t>
            </a:r>
            <a:r>
              <a:rPr lang="en-US" u="sng" dirty="0" smtClean="0">
                <a:solidFill>
                  <a:srgbClr val="FFFF00"/>
                </a:solidFill>
              </a:rPr>
              <a:t>Id.</a:t>
            </a:r>
            <a:r>
              <a:rPr lang="en-US" dirty="0" smtClean="0">
                <a:solidFill>
                  <a:srgbClr val="FFFF00"/>
                </a:solidFill>
              </a:rPr>
              <a:t>)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Black arrestees are far more likely than White arrestees to have their charges dismissed (not charged – just arrested) – this likelihood of Black arrestees having their charges dismissed is much greater when the arrest charge involves substantial officer discretion (</a:t>
            </a:r>
            <a:r>
              <a:rPr lang="en-US" dirty="0" err="1" smtClean="0">
                <a:solidFill>
                  <a:srgbClr val="FFFF00"/>
                </a:solidFill>
              </a:rPr>
              <a:t>Tomic</a:t>
            </a:r>
            <a:r>
              <a:rPr lang="en-US" dirty="0" smtClean="0">
                <a:solidFill>
                  <a:srgbClr val="FFFF00"/>
                </a:solidFill>
              </a:rPr>
              <a:t> &amp; Hakes, 2008)</a:t>
            </a:r>
          </a:p>
          <a:p>
            <a:pPr lvl="1"/>
            <a:endParaRPr lang="en-US" dirty="0" smtClean="0">
              <a:solidFill>
                <a:srgbClr val="FFFF00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SI-background-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4287" y="0"/>
            <a:ext cx="9172574" cy="68580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Public Housing Example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So what was afoot in </a:t>
            </a:r>
            <a:r>
              <a:rPr lang="en-US" u="sng" dirty="0" smtClean="0">
                <a:solidFill>
                  <a:srgbClr val="FFFF00"/>
                </a:solidFill>
              </a:rPr>
              <a:t>Landers</a:t>
            </a:r>
            <a:r>
              <a:rPr lang="en-US" dirty="0" smtClean="0">
                <a:solidFill>
                  <a:srgbClr val="FFFF00"/>
                </a:solidFill>
              </a:rPr>
              <a:t>?  Next in confluence: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PUBLIC HOUSING STATISTICS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Blacks are 33% of the total Chicago population (2008 Population Estimate)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Blacks are 60% of the persons/families on the waiting list for Chicago public housing (Chicago Housing Authority, Public Housing Waitlist Demographics, 2009 – date from 2008)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Blacks are well over 80% of the persons/families on the waiting list for “Section 8” public housing in Chicago (</a:t>
            </a:r>
            <a:r>
              <a:rPr lang="en-US" u="sng" dirty="0" smtClean="0">
                <a:solidFill>
                  <a:srgbClr val="FFFF00"/>
                </a:solidFill>
              </a:rPr>
              <a:t>Id.</a:t>
            </a:r>
            <a:r>
              <a:rPr lang="en-US" dirty="0" smtClean="0">
                <a:solidFill>
                  <a:srgbClr val="FFFF00"/>
                </a:solidFill>
              </a:rPr>
              <a:t>)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SI-background-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4287" y="0"/>
            <a:ext cx="9172574" cy="68580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Public Housing Example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So what was afoot in </a:t>
            </a:r>
            <a:r>
              <a:rPr lang="en-US" u="sng" dirty="0" smtClean="0">
                <a:solidFill>
                  <a:srgbClr val="FFFF00"/>
                </a:solidFill>
              </a:rPr>
              <a:t>Landers</a:t>
            </a:r>
            <a:r>
              <a:rPr lang="en-US" dirty="0" smtClean="0">
                <a:solidFill>
                  <a:srgbClr val="FFFF00"/>
                </a:solidFill>
              </a:rPr>
              <a:t>?  Next in confluence: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QUALITY OF LIFE IMPACTS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Criminal Codes have exploded in the past 15-20 years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Many more crimes on the books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Many relate to nuisance &amp; homelessness (loitering, petty thefts, shoplifting, public urination, drinking in public, drug paraphernalia, etc., etc.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Those new crimes yield more arrests of the poor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And the poor are disproportionately Black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SI-background-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4287" y="0"/>
            <a:ext cx="9172574" cy="68580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Public Housing Example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So what was afoot in </a:t>
            </a:r>
            <a:r>
              <a:rPr lang="en-US" u="sng" dirty="0" smtClean="0">
                <a:solidFill>
                  <a:srgbClr val="FFFF00"/>
                </a:solidFill>
              </a:rPr>
              <a:t>Landers</a:t>
            </a:r>
            <a:r>
              <a:rPr lang="en-US" dirty="0" smtClean="0">
                <a:solidFill>
                  <a:srgbClr val="FFFF00"/>
                </a:solidFill>
              </a:rPr>
              <a:t>?  Next in confluence: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POLICING IMPACTS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May be racial profiling impacts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May be racist law enforcement decisions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May be other policing decisions that are race-neutral, but have a racially disparate impact (e.g., decisions to increase patrols in high-crime areas, which are also characterized by highest percent of Black residents [Chicago has been billed as America’s most segregated city])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SI-background-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4287" y="0"/>
            <a:ext cx="9172574" cy="68580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Public Housing Example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So picture these confluences: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ARREST IMPACTS – Blacks are 33% of population, but 75-80% of arrestees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DISMISSAL IMPACTS – Black arrestees are more likely to have their cases dropped/dismissed after arrest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PUBLIC HOUSING IMPACTS – Blacks are 33% of population but 60-80% of public housing applicants and waiting list denizens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QUALITY OF LIFE IMPACTS – lifestyle “crimes,” e.g., loitering, panhandling, public drinking, etc., often yield arrests but rarely yield convictions (and fully 90% of “municipal ordinance” arrestees in Chicago are Black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SI-background-4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-14287" y="0"/>
            <a:ext cx="9172574" cy="68580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0" y="254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So, the confluences graphically:</a:t>
            </a:r>
            <a:endParaRPr lang="en-US" dirty="0">
              <a:solidFill>
                <a:srgbClr val="FFFF00"/>
              </a:solidFill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508125" y="1384300"/>
          <a:ext cx="6096000" cy="4067175"/>
        </p:xfrm>
        <a:graphic>
          <a:graphicData uri="http://schemas.openxmlformats.org/presentationml/2006/ole">
            <p:oleObj spid="_x0000_s1026" name="Chart" r:id="rId6" imgW="6096000" imgH="4067243" progId="MSGraph.Chart.8">
              <p:embed followColorScheme="full"/>
            </p:oleObj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1600200" y="2133600"/>
          <a:ext cx="6096000" cy="4067175"/>
        </p:xfrm>
        <a:graphic>
          <a:graphicData uri="http://schemas.openxmlformats.org/presentationml/2006/ole">
            <p:oleObj spid="_x0000_s1028" name="Chart" r:id="rId7" imgW="6096000" imgH="4067243" progId="MSGraph.Chart.8">
              <p:embed followColorScheme="full"/>
            </p:oleObj>
          </a:graphicData>
        </a:graphic>
      </p:graphicFrame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SI-background-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4287" y="0"/>
            <a:ext cx="9172574" cy="68580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So What Can or Should be Done?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b="1" i="1" u="sng" dirty="0" smtClean="0">
                <a:solidFill>
                  <a:srgbClr val="FFFF00"/>
                </a:solidFill>
              </a:rPr>
              <a:t>Option 1</a:t>
            </a:r>
            <a:r>
              <a:rPr lang="en-US" dirty="0" smtClean="0">
                <a:solidFill>
                  <a:srgbClr val="FFFF00"/>
                </a:solidFill>
              </a:rPr>
              <a:t>:  Outlaw use of arrest records (sans convictions) in tenancy decisions in public housing – already done in employment arena (EEOC), but easy to just deny, and leaves private landlords uncontrolled</a:t>
            </a:r>
          </a:p>
          <a:p>
            <a:endParaRPr lang="en-US" b="1" i="1" u="sng" dirty="0" smtClean="0">
              <a:solidFill>
                <a:srgbClr val="FFFF00"/>
              </a:solidFill>
            </a:endParaRPr>
          </a:p>
          <a:p>
            <a:r>
              <a:rPr lang="en-US" b="1" i="1" u="sng" dirty="0" smtClean="0">
                <a:solidFill>
                  <a:srgbClr val="FFFF00"/>
                </a:solidFill>
              </a:rPr>
              <a:t>Option 2</a:t>
            </a:r>
            <a:r>
              <a:rPr lang="en-US" dirty="0" smtClean="0">
                <a:solidFill>
                  <a:srgbClr val="FFFF00"/>
                </a:solidFill>
              </a:rPr>
              <a:t>: Outlaw use of arrest records in all tenancy decisions, public and private – easy to deny – hard to restrict private use of own property (maybe could if the private landlord took any government benefits)</a:t>
            </a:r>
          </a:p>
          <a:p>
            <a:endParaRPr lang="en-US" b="1" i="1" u="sng" dirty="0" smtClean="0">
              <a:solidFill>
                <a:srgbClr val="FFFF00"/>
              </a:solidFill>
            </a:endParaRPr>
          </a:p>
          <a:p>
            <a:r>
              <a:rPr lang="en-US" b="1" i="1" u="sng" dirty="0" smtClean="0">
                <a:solidFill>
                  <a:srgbClr val="FFFF00"/>
                </a:solidFill>
              </a:rPr>
              <a:t>Option 3</a:t>
            </a:r>
            <a:r>
              <a:rPr lang="en-US" dirty="0" smtClean="0">
                <a:solidFill>
                  <a:srgbClr val="FFFF00"/>
                </a:solidFill>
              </a:rPr>
              <a:t>: Restrict public access to arrest records – they are irrelevant, meaningless, misleading, prone to yield racially disparate detriments – but public access to government data craze is in full swing &amp; the profusion of government and other data on the Internet has outstripped our wisdom and tools to </a:t>
            </a:r>
            <a:r>
              <a:rPr lang="en-US" i="1" u="sng" dirty="0" smtClean="0">
                <a:solidFill>
                  <a:srgbClr val="FFFF00"/>
                </a:solidFill>
              </a:rPr>
              <a:t>limit</a:t>
            </a:r>
            <a:r>
              <a:rPr lang="en-US" dirty="0" smtClean="0">
                <a:solidFill>
                  <a:srgbClr val="FFFF00"/>
                </a:solidFill>
              </a:rPr>
              <a:t> the evils – perhaps just limit access to “proper” purposes</a:t>
            </a:r>
          </a:p>
          <a:p>
            <a:endParaRPr lang="en-US" dirty="0" smtClean="0">
              <a:solidFill>
                <a:srgbClr val="FFFF00"/>
              </a:solidFill>
            </a:endParaRPr>
          </a:p>
          <a:p>
            <a:r>
              <a:rPr lang="en-US" b="1" i="1" u="sng" dirty="0" smtClean="0">
                <a:solidFill>
                  <a:srgbClr val="FFFF00"/>
                </a:solidFill>
              </a:rPr>
              <a:t>Option 4</a:t>
            </a:r>
            <a:r>
              <a:rPr lang="en-US" i="1" dirty="0" smtClean="0">
                <a:solidFill>
                  <a:srgbClr val="FFFF00"/>
                </a:solidFill>
              </a:rPr>
              <a:t>:  </a:t>
            </a:r>
            <a:r>
              <a:rPr lang="en-US" dirty="0" smtClean="0">
                <a:solidFill>
                  <a:srgbClr val="FFFF00"/>
                </a:solidFill>
              </a:rPr>
              <a:t>Limit </a:t>
            </a:r>
            <a:r>
              <a:rPr lang="en-US" smtClean="0">
                <a:solidFill>
                  <a:srgbClr val="FFFF00"/>
                </a:solidFill>
              </a:rPr>
              <a:t>landlord liability (NB &amp; LB?)</a:t>
            </a:r>
            <a:endParaRPr lang="en-US" u="sng" dirty="0" smtClean="0">
              <a:solidFill>
                <a:srgbClr val="FFFF00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SI-background-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4287" y="0"/>
            <a:ext cx="9172574" cy="68580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It’s Really a No-Brainer . . . .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6" name="Content Placeholder 5" descr="homerx-old.jpg"/>
          <p:cNvPicPr>
            <a:picLocks noGrp="1" noChangeAspect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>
          <a:xfrm>
            <a:off x="2362200" y="1646237"/>
            <a:ext cx="4196373" cy="5059363"/>
          </a:xfr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SI-background-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4287" y="0"/>
            <a:ext cx="9172574" cy="68580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What is an Arrest?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Arrest = liberty constrained for a period of time – often a very short period of time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Although citizens have the power to arrest in some circumstances, this study focuses on arrests by law enforcement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Arrest standard = probable cause (</a:t>
            </a:r>
            <a:r>
              <a:rPr lang="en-US" dirty="0" err="1" smtClean="0">
                <a:solidFill>
                  <a:srgbClr val="FFFF00"/>
                </a:solidFill>
              </a:rPr>
              <a:t>articulable</a:t>
            </a:r>
            <a:r>
              <a:rPr lang="en-US" dirty="0" smtClean="0">
                <a:solidFill>
                  <a:srgbClr val="FFFF00"/>
                </a:solidFill>
              </a:rPr>
              <a:t> basis)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Conviction = guilty plea, finding of guilt, or verdict of guilt, in a court of law – with or without trial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Conviction standard = beyond a reasonable doubt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Intermediate issue = charging (probable cause PLUS substantial probability of success at trial)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Arrest is NOT equal to conviction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And THAT is where the problems lie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SI-background-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4287" y="0"/>
            <a:ext cx="9172574" cy="6858000"/>
          </a:xfrm>
          <a:prstGeom prst="rect">
            <a:avLst/>
          </a:prstGeom>
        </p:spPr>
      </p:pic>
      <p:sp>
        <p:nvSpPr>
          <p:cNvPr id="4" name="WordArt 2"/>
          <p:cNvSpPr>
            <a:spLocks noChangeArrowheads="1" noChangeShapeType="1" noTextEdit="1"/>
          </p:cNvSpPr>
          <p:nvPr/>
        </p:nvSpPr>
        <p:spPr bwMode="auto">
          <a:xfrm>
            <a:off x="1524000" y="1981200"/>
            <a:ext cx="5410200" cy="37338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5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6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That's all</a:t>
            </a:r>
            <a:r>
              <a:rPr lang="en-US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, folks !!!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SI-background-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4287" y="0"/>
            <a:ext cx="9172574" cy="6858000"/>
          </a:xfrm>
          <a:prstGeom prst="rect">
            <a:avLst/>
          </a:prstGeom>
        </p:spPr>
      </p:pic>
      <p:pic>
        <p:nvPicPr>
          <p:cNvPr id="1026" name="Picture 2" descr="C:\Users\charles.maclean\Desktop\homerx-ol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4999" y="213526"/>
            <a:ext cx="5384701" cy="6492073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SI-background-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4287" y="0"/>
            <a:ext cx="9172574" cy="68580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What is an Arrest Record?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Arrest Record = document evidencing the arrest of a particular person for a particular offense on a particular occasion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AR’s are not accompanied by conviction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AR’s are not accompanied by reports or evidence proving up the crime of arrest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AR’s are not proof that the arrestee did the crime, just proof there was a minimal amount of evidence of a crime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SI-background-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4287" y="0"/>
            <a:ext cx="9172574" cy="68580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Ubiquity of Public Arrest Records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Electronic databases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Open door policy w/Court and LE records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Sunshine and FOIA-related statutes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Assumption that the public has a “right to know”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Assumption that public will use these data responsibly &amp; non-discriminatorily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Internet-based free sources for arrest records (242,000 “hits”)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 Internet-based fee-based arrest records (2.4 million “hits”)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SI-background-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4287" y="0"/>
            <a:ext cx="9172574" cy="68580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Uses for Public Arrest Records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Snooping on neighbors, family, friends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Research on daughter’s new boyfriend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Due diligence, generally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Housing – sales and rentals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Business – hiring, firing, discipline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But arrest records are inadmissible in court for essentially ANY purpose – because the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SI-background-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4287" y="0"/>
            <a:ext cx="9172574" cy="68580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So why aren’t those Uses just fine?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It is a matter of due process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And quantum of evidence for </a:t>
            </a:r>
            <a:r>
              <a:rPr lang="en-US" i="1" u="sng" dirty="0" smtClean="0">
                <a:solidFill>
                  <a:srgbClr val="FFFF00"/>
                </a:solidFill>
              </a:rPr>
              <a:t>arrest</a:t>
            </a:r>
            <a:r>
              <a:rPr lang="en-US" dirty="0" smtClean="0">
                <a:solidFill>
                  <a:srgbClr val="FFFF00"/>
                </a:solidFill>
              </a:rPr>
              <a:t> is much less than quantum of evidence for </a:t>
            </a:r>
            <a:r>
              <a:rPr lang="en-US" i="1" u="sng" dirty="0" smtClean="0">
                <a:solidFill>
                  <a:srgbClr val="FFFF00"/>
                </a:solidFill>
              </a:rPr>
              <a:t>convictions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And “innocent until proven guilty”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So it is really relevance – right?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Is evidence of an arrest sans conviction </a:t>
            </a:r>
            <a:r>
              <a:rPr lang="en-US" u="sng" dirty="0" smtClean="0">
                <a:solidFill>
                  <a:srgbClr val="FFFF00"/>
                </a:solidFill>
              </a:rPr>
              <a:t>relevant</a:t>
            </a:r>
            <a:r>
              <a:rPr lang="en-US" dirty="0" smtClean="0">
                <a:solidFill>
                  <a:srgbClr val="FFFF00"/>
                </a:solidFill>
              </a:rPr>
              <a:t> to these decisions (due diligence, housing, employment)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And what if those arrests are not equivalent?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SI-background-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4287" y="0"/>
            <a:ext cx="9172574" cy="68580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Is there any “relevance” to arrest information?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Do courts allow evidence of past arrests to come before a jury?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Why not?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Should employment and housing decision makers be using irrelevant information on which to base these critical quality of life decisions?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Are those decision-makers subject to suit if they do not conduct </a:t>
            </a:r>
            <a:r>
              <a:rPr lang="en-US" dirty="0" err="1" smtClean="0">
                <a:solidFill>
                  <a:srgbClr val="FFFF00"/>
                </a:solidFill>
              </a:rPr>
              <a:t>bkgd</a:t>
            </a:r>
            <a:r>
              <a:rPr lang="en-US" dirty="0" smtClean="0">
                <a:solidFill>
                  <a:srgbClr val="FFFF00"/>
                </a:solidFill>
              </a:rPr>
              <a:t> checks for arrest records and EE or tenant commits a crime?</a:t>
            </a:r>
          </a:p>
          <a:p>
            <a:endParaRPr lang="en-US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FFFF00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SI-background-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4287" y="0"/>
            <a:ext cx="9172574" cy="68580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Is there any “relevance” to arrest information?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Why don’t we just have some federal agency or federal statute forbid employers to use such </a:t>
            </a:r>
            <a:r>
              <a:rPr lang="en-US" dirty="0" err="1" smtClean="0">
                <a:solidFill>
                  <a:srgbClr val="FFFF00"/>
                </a:solidFill>
              </a:rPr>
              <a:t>irrevant</a:t>
            </a:r>
            <a:r>
              <a:rPr lang="en-US" dirty="0" smtClean="0">
                <a:solidFill>
                  <a:srgbClr val="FFFF00"/>
                </a:solidFill>
              </a:rPr>
              <a:t> information?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Great minds long ago beat us to that punch</a:t>
            </a:r>
          </a:p>
          <a:p>
            <a:r>
              <a:rPr lang="en-US" u="sng" dirty="0" smtClean="0">
                <a:solidFill>
                  <a:srgbClr val="FFFF00"/>
                </a:solidFill>
              </a:rPr>
              <a:t>See e.g.</a:t>
            </a:r>
            <a:r>
              <a:rPr lang="en-US" dirty="0" smtClean="0">
                <a:solidFill>
                  <a:srgbClr val="FFFF00"/>
                </a:solidFill>
              </a:rPr>
              <a:t>, Civil Rights Act of 1964 and policy statement of the EEOC thereupon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“Conviction records constitute reliable records that the [job] applicant engaged in the criminal behavior . . . On the other hand, arrests alone are not reliable indicators that the person actually committed the crime”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EEOC Policy Statement 9-7-90</a:t>
            </a:r>
          </a:p>
          <a:p>
            <a:endParaRPr lang="en-US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FFFF00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SI-background-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4287" y="0"/>
            <a:ext cx="9172574" cy="68580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>
                <a:solidFill>
                  <a:srgbClr val="FFFF00"/>
                </a:solidFill>
              </a:rPr>
              <a:t>Have well-intentioned legislative and policy fixes eliminate the bias</a:t>
            </a:r>
            <a:r>
              <a:rPr lang="en-US" dirty="0" smtClean="0">
                <a:solidFill>
                  <a:srgbClr val="FFFF00"/>
                </a:solidFill>
              </a:rPr>
              <a:t>?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The Civil Rights Act &amp; policies </a:t>
            </a:r>
            <a:r>
              <a:rPr lang="en-US" dirty="0" err="1" smtClean="0">
                <a:solidFill>
                  <a:srgbClr val="FFFF00"/>
                </a:solidFill>
              </a:rPr>
              <a:t>thereunder</a:t>
            </a:r>
            <a:r>
              <a:rPr lang="en-US" dirty="0" smtClean="0">
                <a:solidFill>
                  <a:srgbClr val="FFFF00"/>
                </a:solidFill>
              </a:rPr>
              <a:t> are positive steps in the right direction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But of what effect?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How can a claimant discern that his/her arrest record was the cause of the </a:t>
            </a:r>
            <a:r>
              <a:rPr lang="en-US" dirty="0" err="1" smtClean="0">
                <a:solidFill>
                  <a:srgbClr val="FFFF00"/>
                </a:solidFill>
              </a:rPr>
              <a:t>decisionmaker’s</a:t>
            </a:r>
            <a:r>
              <a:rPr lang="en-US" dirty="0" smtClean="0">
                <a:solidFill>
                  <a:srgbClr val="FFFF00"/>
                </a:solidFill>
              </a:rPr>
              <a:t> rejection of the claimant as a tenant or employee?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Short of confession/admission, that is . . . 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So, if we cannot stop the bias, can we stop the data source – the arrest records – or stop their use?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2008"/>
  <p:tag name="POWERPOINTVERSION" val="12.0"/>
  <p:tag name="PPVERSION" val="12.0"/>
  <p:tag name="DELIMITERS" val="3.1"/>
  <p:tag name="SHOWBARVISIBLE" val="True"/>
  <p:tag name="EXPANDSHOWBAR" val="True"/>
  <p:tag name="USESECONDARYMONITOR" val="True"/>
  <p:tag name="SAVECSVWITHSESSION" val="True"/>
  <p:tag name="CSVFORMAT" val="0"/>
  <p:tag name="BULLETTYPE" val="3"/>
  <p:tag name="ANSWERNOWSTYLE" val="-1"/>
  <p:tag name="ANSWERNOWTEXT" val="Answer Now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RACEENDPOINTS" val="100"/>
  <p:tag name="RACERSMAXDISPLAYED" val="5"/>
  <p:tag name="RACEANIMATIONSPEED" val="3"/>
  <p:tag name="SKIPREMAININGRACESLIDES" val="True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722948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POLLINGCYCLE" val="2"/>
  <p:tag name="CHARTCOLORS" val="0"/>
  <p:tag name="CHARTLABELS" val="1"/>
  <p:tag name="RESETCHARTS" val="True"/>
  <p:tag name="INCLUDENONRESPONDERS" val="False"/>
  <p:tag name="MULTIRESPDIVISOR" val="1"/>
  <p:tag name="PARTLISTDEFAULT" val="1"/>
  <p:tag name="INCLUDEPPT" val="True"/>
  <p:tag name="ALLOWUSERFEEDBACK" val="True"/>
  <p:tag name="CORRECTPOINTVALUE" val="1"/>
  <p:tag name="INCORRECTPOINTVALUE" val="0"/>
  <p:tag name="REALTIMEBACKUP" val="False"/>
  <p:tag name="REALTIMEBACKUPPATH" val="(None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  <p:tag name="SHOWFLASHWARNING" val="True"/>
  <p:tag name="ALWAYSOPENPOLL" val="False"/>
  <p:tag name="TPFULLVERSION" val="4.2.3.22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482</TotalTime>
  <Words>1475</Words>
  <Application>Microsoft Office PowerPoint</Application>
  <PresentationFormat>On-screen Show (4:3)</PresentationFormat>
  <Paragraphs>138</Paragraphs>
  <Slides>21</Slides>
  <Notes>21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Foundry</vt:lpstr>
      <vt:lpstr>Chart</vt:lpstr>
      <vt:lpstr>Slide 1</vt:lpstr>
      <vt:lpstr>What is an Arrest?</vt:lpstr>
      <vt:lpstr>What is an Arrest Record?</vt:lpstr>
      <vt:lpstr>Ubiquity of Public Arrest Records</vt:lpstr>
      <vt:lpstr>Uses for Public Arrest Records</vt:lpstr>
      <vt:lpstr>So why aren’t those Uses just fine?</vt:lpstr>
      <vt:lpstr>Is there any “relevance” to arrest information?</vt:lpstr>
      <vt:lpstr>Is there any “relevance” to arrest information?</vt:lpstr>
      <vt:lpstr>Have well-intentioned legislative and policy fixes eliminate the bias?</vt:lpstr>
      <vt:lpstr>Public Housing Example</vt:lpstr>
      <vt:lpstr>Public Housing Example</vt:lpstr>
      <vt:lpstr>Public Housing Example</vt:lpstr>
      <vt:lpstr>Public Housing Example</vt:lpstr>
      <vt:lpstr>Public Housing Example</vt:lpstr>
      <vt:lpstr>Public Housing Example</vt:lpstr>
      <vt:lpstr>Public Housing Example</vt:lpstr>
      <vt:lpstr>So, the confluences graphically:</vt:lpstr>
      <vt:lpstr>So What Can or Should be Done?</vt:lpstr>
      <vt:lpstr>It’s Really a No-Brainer . . . .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charles.maclean</dc:creator>
  <cp:lastModifiedBy>MacLean, Charles</cp:lastModifiedBy>
  <cp:revision>27</cp:revision>
  <dcterms:created xsi:type="dcterms:W3CDTF">2010-11-01T18:47:16Z</dcterms:created>
  <dcterms:modified xsi:type="dcterms:W3CDTF">2011-12-01T02:35:31Z</dcterms:modified>
</cp:coreProperties>
</file>