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7" r:id="rId1"/>
  </p:sldMasterIdLst>
  <p:notesMasterIdLst>
    <p:notesMasterId r:id="rId40"/>
  </p:notesMasterIdLst>
  <p:sldIdLst>
    <p:sldId id="256" r:id="rId2"/>
    <p:sldId id="275" r:id="rId3"/>
    <p:sldId id="257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8" r:id="rId12"/>
    <p:sldId id="263" r:id="rId13"/>
    <p:sldId id="272" r:id="rId14"/>
    <p:sldId id="273" r:id="rId15"/>
    <p:sldId id="264" r:id="rId16"/>
    <p:sldId id="270" r:id="rId17"/>
    <p:sldId id="269" r:id="rId18"/>
    <p:sldId id="277" r:id="rId19"/>
    <p:sldId id="298" r:id="rId20"/>
    <p:sldId id="300" r:id="rId21"/>
    <p:sldId id="280" r:id="rId22"/>
    <p:sldId id="279" r:id="rId23"/>
    <p:sldId id="274" r:id="rId24"/>
    <p:sldId id="276" r:id="rId25"/>
    <p:sldId id="283" r:id="rId26"/>
    <p:sldId id="284" r:id="rId27"/>
    <p:sldId id="285" r:id="rId28"/>
    <p:sldId id="286" r:id="rId29"/>
    <p:sldId id="282" r:id="rId30"/>
    <p:sldId id="290" r:id="rId31"/>
    <p:sldId id="291" r:id="rId32"/>
    <p:sldId id="287" r:id="rId33"/>
    <p:sldId id="292" r:id="rId34"/>
    <p:sldId id="294" r:id="rId35"/>
    <p:sldId id="293" r:id="rId36"/>
    <p:sldId id="288" r:id="rId37"/>
    <p:sldId id="296" r:id="rId38"/>
    <p:sldId id="297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333"/>
    <p:restoredTop sz="78815"/>
  </p:normalViewPr>
  <p:slideViewPr>
    <p:cSldViewPr snapToGrid="0" snapToObjects="1">
      <p:cViewPr varScale="1">
        <p:scale>
          <a:sx n="84" d="100"/>
          <a:sy n="84" d="100"/>
        </p:scale>
        <p:origin x="200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A3877F-A531-4A45-B896-F8A4C214A52A}" type="datetimeFigureOut">
              <a:rPr lang="en-US" smtClean="0"/>
              <a:t>7/26/16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7F5C6-68A0-764E-9309-45EB11382AA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14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7F5C6-68A0-764E-9309-45EB11382AA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4369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/>
              <a:t>Death of 24-year-old, healthy volunteer Ellen Roche</a:t>
            </a:r>
          </a:p>
          <a:p>
            <a:endParaRPr lang="en-US" dirty="0" smtClean="0"/>
          </a:p>
          <a:p>
            <a:r>
              <a:rPr lang="en-US" dirty="0" smtClean="0"/>
              <a:t>http://jme.bmj.com/content/28/1/3.full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7F5C6-68A0-764E-9309-45EB11382AA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5289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7F5C6-68A0-764E-9309-45EB11382AA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010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7F5C6-68A0-764E-9309-45EB11382AA5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2511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7F5C6-68A0-764E-9309-45EB11382AA5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2572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7F5C6-68A0-764E-9309-45EB11382AA5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1090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7F5C6-68A0-764E-9309-45EB11382AA5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7595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7F5C6-68A0-764E-9309-45EB11382AA5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448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7F5C6-68A0-764E-9309-45EB11382AA5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8238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7F5C6-68A0-764E-9309-45EB11382AA5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0770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7F5C6-68A0-764E-9309-45EB11382AA5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870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https://pixabay.com/static/uploads/photo/2013/05/29/08/46/stamp-114438_960_720.jpg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7F5C6-68A0-764E-9309-45EB11382AA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8122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7F5C6-68A0-764E-9309-45EB11382AA5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6035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7F5C6-68A0-764E-9309-45EB11382AA5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8907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7F5C6-68A0-764E-9309-45EB11382AA5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220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http://www.hhs.gov/ohrp/regulations-and-policy/decision-trees/#c1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7F5C6-68A0-764E-9309-45EB11382AA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0119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7F5C6-68A0-764E-9309-45EB11382AA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9824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7F5C6-68A0-764E-9309-45EB11382AA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3032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7F5C6-68A0-764E-9309-45EB11382AA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118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7F5C6-68A0-764E-9309-45EB11382AA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5811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Normal educational practices = instructional strategies, techniques, curricula, classroom management methods</a:t>
            </a:r>
          </a:p>
          <a:p>
            <a:r>
              <a:rPr lang="en-US" dirty="0" smtClean="0"/>
              <a:t>FERPA concerns/questions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7F5C6-68A0-764E-9309-45EB11382AA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0717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*see if you can get corrected image in time</a:t>
            </a:r>
          </a:p>
          <a:p>
            <a:r>
              <a:rPr lang="en-US" dirty="0" smtClean="0"/>
              <a:t>*VCU as example of up to date administrivia http://www.news.vcu.edu/article/VCU_officials_work_around_the_clock_to_reinstate_research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7F5C6-68A0-764E-9309-45EB11382AA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02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7/26/16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851797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7/26/16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708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7/26/16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907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7/26/16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465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7/26/16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0097088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7/26/16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564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7/26/16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771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7/26/16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456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7/26/16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415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7/26/16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89168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7/26/16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77920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7/26/16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267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la.org/research/larks/researchmethods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crln.acrl.org/content/77/5/249.full" TargetMode="External"/><Relationship Id="rId4" Type="http://schemas.openxmlformats.org/officeDocument/2006/relationships/hyperlink" Target="https://sesrc.wsu.edu/about/total-design-method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.cdc.gov/other/pdf/everydaywordsforpublichealthcommunication_final_11-5-15.pdf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ilt.harvard.edu/files/hilt/files/mayerslides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hyperlink" Target="http://www.nytimes.com/2006/08/09/technology/09aol.html?_r=0" TargetMode="External"/><Relationship Id="rId5" Type="http://schemas.openxmlformats.org/officeDocument/2006/relationships/hyperlink" Target="http://latanyasweeney.org/work/identifiability.html" TargetMode="Externa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umassmed.edu/necdmc/index" TargetMode="External"/><Relationship Id="rId4" Type="http://schemas.openxmlformats.org/officeDocument/2006/relationships/hyperlink" Target="https://dmptool.org/dm_guidance#security" TargetMode="External"/><Relationship Id="rId5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3" Type="http://schemas.openxmlformats.org/officeDocument/2006/relationships/image" Target="../media/image9.jp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0.JPG"/><Relationship Id="rId3" Type="http://schemas.openxmlformats.org/officeDocument/2006/relationships/hyperlink" Target="mailto:schubecf@jmu.edu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500" b="1" dirty="0"/>
              <a:t>Navigating the Institutional Review Board for Librarianship Research</a:t>
            </a:r>
            <a:endParaRPr lang="en-US" sz="4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5" y="4603393"/>
            <a:ext cx="6831673" cy="108623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Carolyn Schubert, MLIS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Health Sciences &amp; Nursing Librarian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James Madison University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20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584" y="384189"/>
            <a:ext cx="9905998" cy="1478570"/>
          </a:xfrm>
        </p:spPr>
        <p:txBody>
          <a:bodyPr/>
          <a:lstStyle/>
          <a:p>
            <a:r>
              <a:rPr lang="en-US" dirty="0" smtClean="0"/>
              <a:t>Answer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2279341"/>
            <a:ext cx="4185330" cy="362381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Is it research? </a:t>
            </a:r>
            <a:r>
              <a:rPr lang="en-US" sz="2800" b="1" dirty="0" smtClean="0"/>
              <a:t>Yes</a:t>
            </a:r>
          </a:p>
          <a:p>
            <a:pPr lvl="1"/>
            <a:r>
              <a:rPr lang="en-US" sz="2800" dirty="0" smtClean="0"/>
              <a:t>Systematic approach</a:t>
            </a:r>
          </a:p>
          <a:p>
            <a:pPr lvl="1"/>
            <a:r>
              <a:rPr lang="en-US" sz="2800" dirty="0" smtClean="0"/>
              <a:t>Living people</a:t>
            </a:r>
          </a:p>
          <a:p>
            <a:pPr lvl="1"/>
            <a:r>
              <a:rPr lang="en-US" sz="2800" dirty="0" smtClean="0"/>
              <a:t>Not public information</a:t>
            </a:r>
          </a:p>
          <a:p>
            <a:pPr lvl="1"/>
            <a:endParaRPr lang="en-US" sz="2800" dirty="0"/>
          </a:p>
          <a:p>
            <a:pPr lvl="1"/>
            <a:endParaRPr lang="en-US" sz="28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894841" y="2279341"/>
            <a:ext cx="4185330" cy="4390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/>
              <a:t>NOT vulnerable population</a:t>
            </a:r>
            <a:r>
              <a:rPr lang="en-US" sz="3200" dirty="0"/>
              <a:t> </a:t>
            </a:r>
            <a:r>
              <a:rPr lang="en-US" sz="2000" dirty="0" smtClean="0"/>
              <a:t>(children, cognitively impaired, prisoners, etc)</a:t>
            </a:r>
          </a:p>
          <a:p>
            <a:r>
              <a:rPr lang="en-US" sz="3200" dirty="0" smtClean="0"/>
              <a:t>NOT high risk (harmful) intervention</a:t>
            </a:r>
          </a:p>
          <a:p>
            <a:pPr marL="457200" lvl="1" indent="0">
              <a:buNone/>
            </a:pPr>
            <a:endParaRPr lang="en-US" sz="2800" dirty="0" smtClean="0"/>
          </a:p>
          <a:p>
            <a:pPr lvl="1"/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1365405" y="1694566"/>
            <a:ext cx="23453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/>
              <a:t>NOT EXEMPT</a:t>
            </a:r>
          </a:p>
        </p:txBody>
      </p:sp>
      <p:sp>
        <p:nvSpPr>
          <p:cNvPr id="6" name="Rectangle 5"/>
          <p:cNvSpPr/>
          <p:nvPr/>
        </p:nvSpPr>
        <p:spPr>
          <a:xfrm>
            <a:off x="5894841" y="1699453"/>
            <a:ext cx="31338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/>
              <a:t>NOT </a:t>
            </a:r>
            <a:r>
              <a:rPr lang="en-US" sz="3200" dirty="0" smtClean="0"/>
              <a:t>FULL BOARD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7201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584" y="384189"/>
            <a:ext cx="9905998" cy="1478570"/>
          </a:xfrm>
        </p:spPr>
        <p:txBody>
          <a:bodyPr/>
          <a:lstStyle/>
          <a:p>
            <a:r>
              <a:rPr lang="en-US" dirty="0" smtClean="0"/>
              <a:t>Answer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2279341"/>
            <a:ext cx="4185330" cy="362381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Is it research? </a:t>
            </a:r>
            <a:r>
              <a:rPr lang="en-US" sz="2800" b="1" dirty="0" smtClean="0"/>
              <a:t>Yes</a:t>
            </a:r>
          </a:p>
          <a:p>
            <a:pPr lvl="1"/>
            <a:r>
              <a:rPr lang="en-US" sz="2800" dirty="0" smtClean="0"/>
              <a:t>Systematic approach</a:t>
            </a:r>
          </a:p>
          <a:p>
            <a:pPr lvl="1"/>
            <a:r>
              <a:rPr lang="en-US" sz="2800" dirty="0" smtClean="0"/>
              <a:t>Living people</a:t>
            </a:r>
          </a:p>
          <a:p>
            <a:pPr lvl="1"/>
            <a:r>
              <a:rPr lang="en-US" sz="2800" dirty="0" smtClean="0"/>
              <a:t>Not public information</a:t>
            </a:r>
          </a:p>
          <a:p>
            <a:pPr lvl="1"/>
            <a:endParaRPr lang="en-US" sz="2800" dirty="0"/>
          </a:p>
          <a:p>
            <a:pPr lvl="1"/>
            <a:endParaRPr lang="en-US" sz="28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894841" y="2279341"/>
            <a:ext cx="4185330" cy="4390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/>
              <a:t>NOT vulnerable population</a:t>
            </a:r>
            <a:r>
              <a:rPr lang="en-US" sz="3200" dirty="0"/>
              <a:t> </a:t>
            </a:r>
            <a:r>
              <a:rPr lang="en-US" sz="2000" dirty="0" smtClean="0"/>
              <a:t>(children, cognitively impaired, prisoners, etc)</a:t>
            </a:r>
          </a:p>
          <a:p>
            <a:r>
              <a:rPr lang="en-US" sz="3200" dirty="0" smtClean="0"/>
              <a:t>NOT high risk (harmful) intervention</a:t>
            </a:r>
          </a:p>
          <a:p>
            <a:pPr marL="457200" lvl="1" indent="0">
              <a:buNone/>
            </a:pPr>
            <a:endParaRPr lang="en-US" sz="2800" dirty="0" smtClean="0"/>
          </a:p>
          <a:p>
            <a:pPr lvl="1"/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1365405" y="1694566"/>
            <a:ext cx="23453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/>
              <a:t>NOT EXEMPT</a:t>
            </a:r>
          </a:p>
        </p:txBody>
      </p:sp>
      <p:sp>
        <p:nvSpPr>
          <p:cNvPr id="6" name="Rectangle 5"/>
          <p:cNvSpPr/>
          <p:nvPr/>
        </p:nvSpPr>
        <p:spPr>
          <a:xfrm>
            <a:off x="5894841" y="1699453"/>
            <a:ext cx="31338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/>
              <a:t>NOT </a:t>
            </a:r>
            <a:r>
              <a:rPr lang="en-US" sz="3200" dirty="0" smtClean="0"/>
              <a:t>FULL BOARD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960442" y="6023808"/>
            <a:ext cx="5600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MOST LIKELY: EXPEDITED*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1166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exemption categories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Normal educational practices*</a:t>
            </a:r>
          </a:p>
          <a:p>
            <a:r>
              <a:rPr lang="en-US" sz="2800" dirty="0" smtClean="0"/>
              <a:t>Public observation</a:t>
            </a:r>
          </a:p>
          <a:p>
            <a:r>
              <a:rPr lang="en-US" sz="2800" dirty="0" smtClean="0"/>
              <a:t>Surveys/interviews of elected officials</a:t>
            </a:r>
          </a:p>
          <a:p>
            <a:r>
              <a:rPr lang="en-US" sz="2800" dirty="0" smtClean="0"/>
              <a:t>Use of existing data</a:t>
            </a:r>
          </a:p>
          <a:p>
            <a:r>
              <a:rPr lang="en-US" sz="2800" dirty="0" smtClean="0"/>
              <a:t>Taste and food quality evaluation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41714" y="5791201"/>
            <a:ext cx="7968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*Institutional policies may vary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53275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iangle 6"/>
          <p:cNvSpPr/>
          <p:nvPr/>
        </p:nvSpPr>
        <p:spPr>
          <a:xfrm>
            <a:off x="3289463" y="1745672"/>
            <a:ext cx="5142015" cy="355754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091545" y="1031398"/>
            <a:ext cx="166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Purpose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2286989" y="5397087"/>
            <a:ext cx="1818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Audience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8092156" y="5410089"/>
            <a:ext cx="15378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Genre</a:t>
            </a:r>
            <a:endParaRPr lang="en-US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4961477" y="3688748"/>
            <a:ext cx="17979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Your IRB Proposal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8481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udience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5+ members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Diverse representation (science vs non-science, gender representation)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Not affiliated to institution</a:t>
            </a:r>
            <a:endParaRPr lang="en-US" sz="28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280" y="-4759"/>
            <a:ext cx="4163190" cy="6862759"/>
          </a:xfrm>
        </p:spPr>
      </p:pic>
    </p:spTree>
    <p:extLst>
      <p:ext uri="{BB962C8B-B14F-4D97-AF65-F5344CB8AC3E}">
        <p14:creationId xmlns:p14="http://schemas.microsoft.com/office/powerpoint/2010/main" val="202481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61762"/>
            <a:ext cx="9905998" cy="1478570"/>
          </a:xfrm>
        </p:spPr>
        <p:txBody>
          <a:bodyPr/>
          <a:lstStyle/>
          <a:p>
            <a:r>
              <a:rPr lang="en-US" dirty="0" smtClean="0"/>
              <a:t>Common elements of an IRB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6471" y="2092730"/>
            <a:ext cx="11295529" cy="3806046"/>
          </a:xfrm>
        </p:spPr>
        <p:txBody>
          <a:bodyPr numCol="2">
            <a:noAutofit/>
          </a:bodyPr>
          <a:lstStyle/>
          <a:p>
            <a:r>
              <a:rPr lang="en-US" sz="3600" dirty="0" smtClean="0"/>
              <a:t>Purpose of the research</a:t>
            </a:r>
          </a:p>
          <a:p>
            <a:r>
              <a:rPr lang="en-US" sz="3600" dirty="0" smtClean="0"/>
              <a:t>Participant recruitment methods and criteria</a:t>
            </a:r>
          </a:p>
          <a:p>
            <a:r>
              <a:rPr lang="en-US" sz="3600" dirty="0" smtClean="0"/>
              <a:t>Research procedures (instruments, data collection methods)</a:t>
            </a:r>
          </a:p>
          <a:p>
            <a:r>
              <a:rPr lang="en-US" sz="3600" dirty="0" smtClean="0"/>
              <a:t>Risks and benefits</a:t>
            </a:r>
          </a:p>
          <a:p>
            <a:r>
              <a:rPr lang="en-US" sz="3600" dirty="0" smtClean="0"/>
              <a:t>Protection of subjects</a:t>
            </a:r>
          </a:p>
          <a:p>
            <a:r>
              <a:rPr lang="en-US" sz="3600" dirty="0" smtClean="0"/>
              <a:t>Informed consent materials</a:t>
            </a:r>
          </a:p>
        </p:txBody>
      </p:sp>
    </p:spTree>
    <p:extLst>
      <p:ext uri="{BB962C8B-B14F-4D97-AF65-F5344CB8AC3E}">
        <p14:creationId xmlns:p14="http://schemas.microsoft.com/office/powerpoint/2010/main" val="42337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2001 Johns </a:t>
            </a:r>
            <a:r>
              <a:rPr lang="en-US" dirty="0"/>
              <a:t>H</a:t>
            </a:r>
            <a:r>
              <a:rPr lang="en-US" dirty="0" smtClean="0"/>
              <a:t>opkins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427743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Hexamethonium Asthma Study</a:t>
            </a:r>
          </a:p>
          <a:p>
            <a:pPr lvl="1"/>
            <a:r>
              <a:rPr lang="en-US" sz="2800" dirty="0" smtClean="0"/>
              <a:t>Researcher searched materials in PubMed</a:t>
            </a:r>
            <a:r>
              <a:rPr lang="en-US" sz="2800" dirty="0"/>
              <a:t> </a:t>
            </a:r>
            <a:r>
              <a:rPr lang="en-US" sz="2800" dirty="0" smtClean="0"/>
              <a:t>and current textbooks </a:t>
            </a:r>
          </a:p>
          <a:p>
            <a:pPr lvl="1"/>
            <a:r>
              <a:rPr lang="en-US" sz="2800" dirty="0"/>
              <a:t>Hopkins IRB </a:t>
            </a:r>
            <a:r>
              <a:rPr lang="en-US" sz="2800" dirty="0" smtClean="0"/>
              <a:t>“</a:t>
            </a:r>
            <a:r>
              <a:rPr lang="en-US" sz="2800" dirty="0"/>
              <a:t>relied on the information submitted by the investigator who was known to them as an experienced researcher</a:t>
            </a:r>
            <a:r>
              <a:rPr lang="en-US" sz="2800" dirty="0" smtClean="0"/>
              <a:t>”</a:t>
            </a:r>
          </a:p>
          <a:p>
            <a:pPr lvl="1"/>
            <a:r>
              <a:rPr lang="en-US" sz="2800" dirty="0" smtClean="0"/>
              <a:t>MISSED 1950s literature on toxicity of hexamethonium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7563385" y="6488668"/>
            <a:ext cx="4143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http://jme.bmj.com/content/28/1/3.full</a:t>
            </a:r>
          </a:p>
        </p:txBody>
      </p:sp>
    </p:spTree>
    <p:extLst>
      <p:ext uri="{BB962C8B-B14F-4D97-AF65-F5344CB8AC3E}">
        <p14:creationId xmlns:p14="http://schemas.microsoft.com/office/powerpoint/2010/main" val="68081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Identifies purpose</a:t>
            </a:r>
          </a:p>
          <a:p>
            <a:r>
              <a:rPr lang="en-US" sz="3200" dirty="0" smtClean="0"/>
              <a:t>Reviews known risks and benefits</a:t>
            </a:r>
          </a:p>
          <a:p>
            <a:r>
              <a:rPr lang="en-US" sz="3200" dirty="0" smtClean="0"/>
              <a:t>Explains decisions for your methods</a:t>
            </a:r>
          </a:p>
          <a:p>
            <a:r>
              <a:rPr lang="en-US" sz="3200" dirty="0" smtClean="0"/>
              <a:t>Source for instruments</a:t>
            </a:r>
          </a:p>
        </p:txBody>
      </p:sp>
    </p:spTree>
    <p:extLst>
      <p:ext uri="{BB962C8B-B14F-4D97-AF65-F5344CB8AC3E}">
        <p14:creationId xmlns:p14="http://schemas.microsoft.com/office/powerpoint/2010/main" val="187456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many methods…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8441" y="2002769"/>
            <a:ext cx="3878318" cy="435626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Surveys</a:t>
            </a:r>
          </a:p>
          <a:p>
            <a:r>
              <a:rPr lang="en-US" sz="2800" dirty="0" smtClean="0"/>
              <a:t>Interviews</a:t>
            </a:r>
          </a:p>
          <a:p>
            <a:r>
              <a:rPr lang="en-US" sz="2800" dirty="0"/>
              <a:t>F</a:t>
            </a:r>
            <a:r>
              <a:rPr lang="en-US" sz="2800" dirty="0" smtClean="0"/>
              <a:t>ocus groups</a:t>
            </a:r>
          </a:p>
          <a:p>
            <a:r>
              <a:rPr lang="en-US" sz="2800" dirty="0" smtClean="0"/>
              <a:t>Observation</a:t>
            </a:r>
          </a:p>
          <a:p>
            <a:r>
              <a:rPr lang="en-US" sz="2800" dirty="0" smtClean="0"/>
              <a:t>Cohort study</a:t>
            </a:r>
          </a:p>
          <a:p>
            <a:r>
              <a:rPr lang="en-US" sz="2800" dirty="0" smtClean="0"/>
              <a:t>Ethnography</a:t>
            </a:r>
          </a:p>
          <a:p>
            <a:r>
              <a:rPr lang="en-US" sz="2800" dirty="0" smtClean="0"/>
              <a:t>Mixed methods</a:t>
            </a:r>
            <a:endParaRPr lang="en-US" sz="2800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94412" y="2802900"/>
            <a:ext cx="457884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Explore more at</a:t>
            </a:r>
          </a:p>
          <a:p>
            <a:endParaRPr lang="en-US" sz="2800" dirty="0"/>
          </a:p>
          <a:p>
            <a:r>
              <a:rPr lang="en-US" sz="2800" dirty="0" smtClean="0">
                <a:hlinkClick r:id="rId2"/>
              </a:rPr>
              <a:t>http</a:t>
            </a:r>
            <a:r>
              <a:rPr lang="en-US" sz="2800" dirty="0">
                <a:hlinkClick r:id="rId2"/>
              </a:rPr>
              <a:t>://</a:t>
            </a:r>
            <a:r>
              <a:rPr lang="en-US" sz="2800" dirty="0" smtClean="0">
                <a:hlinkClick r:id="rId2"/>
              </a:rPr>
              <a:t>www.ala.org/research/larks/researchmethods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1444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should determine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2060297"/>
            <a:ext cx="9905999" cy="396218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Quantitative questions</a:t>
            </a:r>
          </a:p>
          <a:p>
            <a:pPr lvl="1"/>
            <a:r>
              <a:rPr lang="en-US" sz="3000" dirty="0"/>
              <a:t>“to test a hypothesis or when the range of behaviors or outcomes is already </a:t>
            </a:r>
            <a:r>
              <a:rPr lang="en-US" sz="3000" dirty="0" smtClean="0"/>
              <a:t>known”</a:t>
            </a:r>
          </a:p>
          <a:p>
            <a:pPr lvl="1"/>
            <a:r>
              <a:rPr lang="en-US" sz="3000" dirty="0" smtClean="0"/>
              <a:t>Survey, structured observation with checklist</a:t>
            </a:r>
          </a:p>
          <a:p>
            <a:r>
              <a:rPr lang="en-US" sz="2800" dirty="0" smtClean="0"/>
              <a:t>Qualitative questions</a:t>
            </a:r>
          </a:p>
          <a:p>
            <a:pPr lvl="1"/>
            <a:r>
              <a:rPr lang="en-US" sz="2800" dirty="0" smtClean="0"/>
              <a:t>“To investigate, explore, or describe”</a:t>
            </a:r>
          </a:p>
          <a:p>
            <a:pPr lvl="1"/>
            <a:r>
              <a:rPr lang="en-US" sz="2800" dirty="0" smtClean="0"/>
              <a:t>Interviews, focus groups, ethnography</a:t>
            </a:r>
          </a:p>
        </p:txBody>
      </p:sp>
      <p:sp>
        <p:nvSpPr>
          <p:cNvPr id="5" name="Rectangle 4"/>
          <p:cNvSpPr/>
          <p:nvPr/>
        </p:nvSpPr>
        <p:spPr>
          <a:xfrm>
            <a:off x="663388" y="6488668"/>
            <a:ext cx="115286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/>
              <a:t>http://www.inthelibrarywiththeleadpipe.org/2015/ditchthesurvey-expanding-methodological-diversity-in-lis-research</a:t>
            </a:r>
            <a:r>
              <a:rPr lang="en-US" dirty="0" smtClean="0"/>
              <a:t>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12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brings you here today?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sz="2800" dirty="0" smtClean="0"/>
              <a:t>Need to do research for your position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800" dirty="0" smtClean="0"/>
              <a:t>Want to do research for your position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800" dirty="0" smtClean="0"/>
              <a:t>Curious about the topic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800" dirty="0" smtClean="0"/>
              <a:t>Killin’ time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800" dirty="0" smtClean="0"/>
              <a:t>Other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000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2042" y="250773"/>
            <a:ext cx="8553214" cy="1139483"/>
          </a:xfrm>
        </p:spPr>
        <p:txBody>
          <a:bodyPr/>
          <a:lstStyle/>
          <a:p>
            <a:pPr algn="ctr"/>
            <a:r>
              <a:rPr lang="en-US" dirty="0" smtClean="0"/>
              <a:t>Also consider your analysis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780322"/>
              </p:ext>
            </p:extLst>
          </p:nvPr>
        </p:nvGraphicFramePr>
        <p:xfrm>
          <a:off x="1877256" y="2097085"/>
          <a:ext cx="81280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1870503">
                <a:tc>
                  <a:txBody>
                    <a:bodyPr/>
                    <a:lstStyle/>
                    <a:p>
                      <a:pPr marL="342900" indent="-342900">
                        <a:buAutoNum type="alphaUcParenR"/>
                      </a:pP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Interpretation of meaning in text or images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en-US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Examples: 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Grounded theory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Cultural models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Ethnographic mapping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B) Interpretation of patterns in numeric data</a:t>
                      </a:r>
                    </a:p>
                    <a:p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Examples: 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Epidemic curves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Social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network graphs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870503">
                <a:tc>
                  <a:txBody>
                    <a:bodyPr/>
                    <a:lstStyle/>
                    <a:p>
                      <a:r>
                        <a:rPr lang="en-US" dirty="0" smtClean="0"/>
                        <a:t>C) Statistical and mathematical analysis of text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Examples: 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dirty="0" smtClean="0"/>
                        <a:t>Content analysis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dirty="0" smtClean="0"/>
                        <a:t>Pile sorts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dirty="0" smtClean="0"/>
                        <a:t>Free listing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dirty="0" smtClean="0"/>
                        <a:t>Cluster</a:t>
                      </a:r>
                      <a:r>
                        <a:rPr lang="en-US" baseline="0" dirty="0" smtClean="0"/>
                        <a:t> analysis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baseline="0" dirty="0" smtClean="0"/>
                        <a:t>Chi square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D) Statistical</a:t>
                      </a:r>
                      <a:r>
                        <a:rPr lang="en-US" baseline="0" dirty="0" smtClean="0"/>
                        <a:t> and mathematical analysis of numbers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Examples: 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baseline="0" dirty="0" smtClean="0"/>
                        <a:t>Correlation measures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baseline="0" dirty="0" smtClean="0"/>
                        <a:t>Comparison of means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63704" y="1657413"/>
            <a:ext cx="1547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Qualitative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7062204" y="1675447"/>
            <a:ext cx="1698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Quantitative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026678" y="1285984"/>
            <a:ext cx="18291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Type of Data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872686" y="2898722"/>
            <a:ext cx="1547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Qualitative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797344" y="5304298"/>
            <a:ext cx="1698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Quantitative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82627" y="4063840"/>
            <a:ext cx="2204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Type of Analysis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 rot="16200000">
            <a:off x="8439834" y="3105835"/>
            <a:ext cx="6858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Adapted from Guest, G., MacQueen, K.M., &amp; Namey, E.E. (2012).</a:t>
            </a:r>
            <a:r>
              <a:rPr lang="en-US" dirty="0"/>
              <a:t> </a:t>
            </a:r>
            <a:r>
              <a:rPr lang="en-US" i="1" dirty="0" smtClean="0"/>
              <a:t>Applied thematic analysis. </a:t>
            </a:r>
            <a:r>
              <a:rPr lang="en-US" dirty="0" smtClean="0"/>
              <a:t>Thousand Oaks, CA: Sage Publications.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0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Words of wisdom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Surveys suffer from satisficing</a:t>
            </a:r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crln.acrl.org/content/77/5/249.full</a:t>
            </a:r>
            <a:r>
              <a:rPr lang="en-US" dirty="0" smtClean="0"/>
              <a:t> </a:t>
            </a:r>
          </a:p>
          <a:p>
            <a:r>
              <a:rPr lang="en-US" sz="3200" dirty="0" smtClean="0"/>
              <a:t>Paper surveys &gt; online surveys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oi</a:t>
            </a:r>
            <a:r>
              <a:rPr lang="en-US" dirty="0"/>
              <a:t>: </a:t>
            </a:r>
            <a:r>
              <a:rPr lang="en-US" dirty="0" smtClean="0"/>
              <a:t>10.1080/02602930701293231</a:t>
            </a:r>
          </a:p>
          <a:p>
            <a:r>
              <a:rPr lang="en-US" sz="2800" dirty="0" smtClean="0"/>
              <a:t>Dillman’s (2014) Tailored Design Method helps with survey design and response rates</a:t>
            </a:r>
          </a:p>
          <a:p>
            <a:pPr lvl="1"/>
            <a:r>
              <a:rPr lang="en-US" dirty="0">
                <a:hlinkClick r:id="rId4"/>
              </a:rPr>
              <a:t>https://sesrc.wsu.edu/about/total-design-method</a:t>
            </a:r>
            <a:r>
              <a:rPr lang="en-US" dirty="0" smtClean="0">
                <a:hlinkClick r:id="rId4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47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Words of wisdom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8440" y="2002769"/>
            <a:ext cx="8812925" cy="435626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12 interviews = saturated themes</a:t>
            </a:r>
          </a:p>
          <a:p>
            <a:pPr lvl="1"/>
            <a:r>
              <a:rPr lang="fr-FR" dirty="0"/>
              <a:t>doi: </a:t>
            </a:r>
            <a:r>
              <a:rPr lang="fr-FR" dirty="0" smtClean="0"/>
              <a:t>10.1177/1525822X05279903</a:t>
            </a:r>
          </a:p>
          <a:p>
            <a:r>
              <a:rPr lang="en-US" sz="3200" dirty="0" smtClean="0"/>
              <a:t>For multisite, cross-cultural studies, 20-40 interviews </a:t>
            </a:r>
          </a:p>
          <a:p>
            <a:pPr lvl="1"/>
            <a:r>
              <a:rPr lang="fr-FR" dirty="0" smtClean="0"/>
              <a:t>doi</a:t>
            </a:r>
            <a:r>
              <a:rPr lang="fr-FR" dirty="0"/>
              <a:t>: </a:t>
            </a:r>
            <a:r>
              <a:rPr lang="fr-FR" dirty="0" smtClean="0"/>
              <a:t>10.1177/1525822X16640447</a:t>
            </a:r>
          </a:p>
          <a:p>
            <a:r>
              <a:rPr lang="en-US" sz="3200" dirty="0" smtClean="0"/>
              <a:t>80% of themes in 2-3 focus groups, 90% in 3-6 focus groups</a:t>
            </a:r>
          </a:p>
          <a:p>
            <a:pPr lvl="1"/>
            <a:r>
              <a:rPr lang="fr-FR" dirty="0"/>
              <a:t>doi: 10.1177/1525822X16639015</a:t>
            </a:r>
          </a:p>
        </p:txBody>
      </p:sp>
    </p:spTree>
    <p:extLst>
      <p:ext uri="{BB962C8B-B14F-4D97-AF65-F5344CB8AC3E}">
        <p14:creationId xmlns:p14="http://schemas.microsoft.com/office/powerpoint/2010/main" val="207884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Participant recruitment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2002769"/>
            <a:ext cx="9905999" cy="4245906"/>
          </a:xfrm>
        </p:spPr>
        <p:txBody>
          <a:bodyPr numCol="2">
            <a:normAutofit fontScale="92500" lnSpcReduction="10000"/>
          </a:bodyPr>
          <a:lstStyle/>
          <a:p>
            <a:r>
              <a:rPr lang="en-US" sz="3200" dirty="0" smtClean="0"/>
              <a:t>Criteria</a:t>
            </a:r>
          </a:p>
          <a:p>
            <a:pPr lvl="1"/>
            <a:r>
              <a:rPr lang="en-US" sz="2800" dirty="0" smtClean="0"/>
              <a:t>Inclusion (who &amp; why)</a:t>
            </a:r>
          </a:p>
          <a:p>
            <a:pPr lvl="1"/>
            <a:r>
              <a:rPr lang="en-US" sz="2800" dirty="0" smtClean="0"/>
              <a:t>Exclusion </a:t>
            </a:r>
          </a:p>
          <a:p>
            <a:r>
              <a:rPr lang="en-US" sz="3200" dirty="0" smtClean="0"/>
              <a:t>Timing</a:t>
            </a:r>
          </a:p>
          <a:p>
            <a:pPr lvl="1"/>
            <a:r>
              <a:rPr lang="en-US" sz="2800" dirty="0" smtClean="0"/>
              <a:t>Contingent on project</a:t>
            </a:r>
          </a:p>
          <a:p>
            <a:pPr lvl="1"/>
            <a:r>
              <a:rPr lang="en-US" sz="2800" dirty="0" smtClean="0"/>
              <a:t>Check institution calendars</a:t>
            </a:r>
          </a:p>
          <a:p>
            <a:r>
              <a:rPr lang="en-US" sz="3200" dirty="0" smtClean="0"/>
              <a:t>Incentives</a:t>
            </a:r>
          </a:p>
          <a:p>
            <a:pPr lvl="1"/>
            <a:r>
              <a:rPr lang="en-US" sz="2800" dirty="0" smtClean="0"/>
              <a:t>Direct ($$$, extra credit, food)</a:t>
            </a:r>
          </a:p>
          <a:p>
            <a:pPr lvl="1"/>
            <a:r>
              <a:rPr lang="en-US" sz="2800" dirty="0" smtClean="0"/>
              <a:t>Indirect (donation)</a:t>
            </a:r>
          </a:p>
          <a:p>
            <a:r>
              <a:rPr lang="en-US" sz="3200" dirty="0" smtClean="0"/>
              <a:t>Methods</a:t>
            </a:r>
            <a:endParaRPr lang="en-US" dirty="0"/>
          </a:p>
          <a:p>
            <a:pPr lvl="1" fontAlgn="base"/>
            <a:r>
              <a:rPr lang="en-US" sz="2600" dirty="0"/>
              <a:t>Flyers</a:t>
            </a:r>
          </a:p>
          <a:p>
            <a:pPr lvl="1" fontAlgn="base"/>
            <a:r>
              <a:rPr lang="en-US" sz="2600" dirty="0"/>
              <a:t>Email</a:t>
            </a:r>
          </a:p>
          <a:p>
            <a:pPr lvl="1" fontAlgn="base"/>
            <a:r>
              <a:rPr lang="en-US" sz="2600" dirty="0"/>
              <a:t>Listserv</a:t>
            </a:r>
          </a:p>
          <a:p>
            <a:pPr lvl="1" fontAlgn="base"/>
            <a:r>
              <a:rPr lang="en-US" sz="2600" dirty="0"/>
              <a:t>Doodle </a:t>
            </a:r>
            <a:r>
              <a:rPr lang="en-US" sz="2600" dirty="0" smtClean="0"/>
              <a:t>poll</a:t>
            </a:r>
            <a:endParaRPr lang="en-US" sz="2600" dirty="0"/>
          </a:p>
          <a:p>
            <a:pPr lvl="1" fontAlgn="base"/>
            <a:r>
              <a:rPr lang="en-US" sz="2600" dirty="0"/>
              <a:t>Mail </a:t>
            </a:r>
            <a:r>
              <a:rPr lang="en-US" sz="2600" dirty="0" smtClean="0"/>
              <a:t>merge</a:t>
            </a:r>
            <a:endParaRPr lang="en-US" sz="2600" dirty="0"/>
          </a:p>
          <a:p>
            <a:pPr lvl="1" fontAlgn="base"/>
            <a:r>
              <a:rPr lang="en-US" sz="2600" dirty="0" smtClean="0"/>
              <a:t>Snowball sampling</a:t>
            </a:r>
          </a:p>
          <a:p>
            <a:pPr lvl="1" fontAlgn="base"/>
            <a:r>
              <a:rPr lang="en-US" sz="2600" dirty="0" smtClean="0"/>
              <a:t>Mechanical Turk</a:t>
            </a:r>
          </a:p>
          <a:p>
            <a:pPr lvl="1" fontAlgn="base"/>
            <a:r>
              <a:rPr lang="en-US" sz="2600" dirty="0" smtClean="0"/>
              <a:t>Social media</a:t>
            </a:r>
          </a:p>
          <a:p>
            <a:pPr lvl="1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759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Words of wisdom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People found through online recruitment systems (Mturk) more committed, but less diverse pool</a:t>
            </a:r>
          </a:p>
          <a:p>
            <a:pPr lvl="1"/>
            <a:r>
              <a:rPr lang="fr-FR" dirty="0"/>
              <a:t>doi: </a:t>
            </a:r>
            <a:r>
              <a:rPr lang="fr-FR" dirty="0" smtClean="0"/>
              <a:t>10.1177/1525822X15603149</a:t>
            </a:r>
          </a:p>
          <a:p>
            <a:r>
              <a:rPr lang="en-US" sz="2800" dirty="0" smtClean="0"/>
              <a:t>Certain groups, like physicians, need higher incentive rates than average US person ($50 vs $1-5)</a:t>
            </a:r>
          </a:p>
          <a:p>
            <a:pPr lvl="1"/>
            <a:r>
              <a:rPr lang="fr-FR" dirty="0"/>
              <a:t>doi:10.1177/0163278711406113</a:t>
            </a:r>
          </a:p>
        </p:txBody>
      </p:sp>
    </p:spTree>
    <p:extLst>
      <p:ext uri="{BB962C8B-B14F-4D97-AF65-F5344CB8AC3E}">
        <p14:creationId xmlns:p14="http://schemas.microsoft.com/office/powerpoint/2010/main" val="79649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Consent 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en-US" sz="2800" dirty="0" smtClean="0"/>
              <a:t>Purpose of the research</a:t>
            </a:r>
          </a:p>
          <a:p>
            <a:r>
              <a:rPr lang="en-US" sz="2800" dirty="0" smtClean="0"/>
              <a:t>Participation time</a:t>
            </a:r>
          </a:p>
          <a:p>
            <a:r>
              <a:rPr lang="en-US" sz="2800" dirty="0" smtClean="0"/>
              <a:t>Procedures</a:t>
            </a:r>
          </a:p>
          <a:p>
            <a:r>
              <a:rPr lang="en-US" sz="2800" dirty="0" smtClean="0"/>
              <a:t>Risks</a:t>
            </a:r>
          </a:p>
          <a:p>
            <a:r>
              <a:rPr lang="en-US" sz="2800" dirty="0" smtClean="0"/>
              <a:t>Benefits</a:t>
            </a:r>
          </a:p>
          <a:p>
            <a:r>
              <a:rPr lang="en-US" sz="2800" dirty="0" smtClean="0"/>
              <a:t>Confidentiality</a:t>
            </a:r>
          </a:p>
          <a:p>
            <a:r>
              <a:rPr lang="en-US" sz="2800" dirty="0" smtClean="0"/>
              <a:t>Rights</a:t>
            </a:r>
          </a:p>
          <a:p>
            <a:r>
              <a:rPr lang="en-US" sz="2800" dirty="0" smtClean="0"/>
              <a:t>Contact for questions</a:t>
            </a:r>
          </a:p>
          <a:p>
            <a:r>
              <a:rPr lang="en-US" sz="2800" dirty="0" smtClean="0"/>
              <a:t>Options to volunteer or withdraw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8136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- Readability</a:t>
            </a:r>
            <a:endParaRPr lang="en-US" baseline="30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371600" y="1695406"/>
            <a:ext cx="4443984" cy="823912"/>
          </a:xfrm>
        </p:spPr>
        <p:txBody>
          <a:bodyPr/>
          <a:lstStyle/>
          <a:p>
            <a:r>
              <a:rPr lang="en-US" b="1" dirty="0" smtClean="0"/>
              <a:t>Clear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419327" y="2641729"/>
            <a:ext cx="4443984" cy="3348082"/>
          </a:xfrm>
        </p:spPr>
        <p:txBody>
          <a:bodyPr>
            <a:normAutofit/>
          </a:bodyPr>
          <a:lstStyle/>
          <a:p>
            <a:r>
              <a:rPr lang="en-US" sz="2400" dirty="0"/>
              <a:t>Chronic diseases—those that go on for a long time and often don’t go away completely—are among the most common and costly health problems, and we often know how to prevent them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6525014" y="1695406"/>
            <a:ext cx="4443984" cy="823912"/>
          </a:xfrm>
        </p:spPr>
        <p:txBody>
          <a:bodyPr/>
          <a:lstStyle/>
          <a:p>
            <a:r>
              <a:rPr lang="en-US" b="1" dirty="0" smtClean="0"/>
              <a:t>Unclear</a:t>
            </a:r>
            <a:endParaRPr lang="en-US" b="1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6572741" y="2641729"/>
            <a:ext cx="4443984" cy="3348082"/>
          </a:xfrm>
        </p:spPr>
        <p:txBody>
          <a:bodyPr>
            <a:noAutofit/>
          </a:bodyPr>
          <a:lstStyle/>
          <a:p>
            <a:r>
              <a:rPr lang="en-US" sz="2400" dirty="0"/>
              <a:t>Chronic diseases and conditions—such as heart disease, stroke, cancer, diabetes, obesity, and arthritis—are among the most common, costly, and preventable of all health problems</a:t>
            </a:r>
          </a:p>
        </p:txBody>
      </p:sp>
      <p:sp>
        <p:nvSpPr>
          <p:cNvPr id="9" name="Rectangle 8"/>
          <p:cNvSpPr/>
          <p:nvPr/>
        </p:nvSpPr>
        <p:spPr>
          <a:xfrm>
            <a:off x="1739153" y="2641729"/>
            <a:ext cx="4124158" cy="144617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70020" y="6101254"/>
            <a:ext cx="100442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Everyday Words for Public Health Communication</a:t>
            </a:r>
            <a:r>
              <a:rPr lang="en-US" dirty="0"/>
              <a:t>. Center for Disease Control and Prevention website. </a:t>
            </a:r>
            <a:r>
              <a:rPr lang="en-US" dirty="0">
                <a:hlinkClick r:id="rId2"/>
              </a:rPr>
              <a:t>http://www.cdc.gov/other/pdf/everydaywordsforpublichealthcommunication_final_11-5-15.pdf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057085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Assess Readability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2249487"/>
            <a:ext cx="4786422" cy="354171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Microsoft Word &gt; Options &gt; Spelling &amp; Grammar &gt; Readability Statistics</a:t>
            </a:r>
          </a:p>
          <a:p>
            <a:pPr lvl="1"/>
            <a:r>
              <a:rPr lang="en-US" sz="2800" dirty="0" smtClean="0"/>
              <a:t>Flesch-Kincaid Grade Level </a:t>
            </a:r>
          </a:p>
          <a:p>
            <a:endParaRPr lang="en-US" sz="3200" baseline="30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9937" y="1541929"/>
            <a:ext cx="4353780" cy="5316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50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- Usability of library terms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141412" y="1939160"/>
            <a:ext cx="9905999" cy="417449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Kupersmith (2012) found that ”the </a:t>
            </a:r>
            <a:r>
              <a:rPr lang="en-US" sz="2800" dirty="0"/>
              <a:t>average user success rate for finding journal articles or </a:t>
            </a:r>
            <a:r>
              <a:rPr lang="en-US" sz="2800" dirty="0" smtClean="0"/>
              <a:t>article databases </a:t>
            </a:r>
            <a:r>
              <a:rPr lang="en-US" sz="2800" dirty="0"/>
              <a:t>is 52% </a:t>
            </a:r>
            <a:r>
              <a:rPr lang="en-US" sz="2800" dirty="0" smtClean="0"/>
              <a:t>(</a:t>
            </a:r>
            <a:r>
              <a:rPr lang="en-US" sz="2800" dirty="0"/>
              <a:t>in 20 tests at 14 libraries reporting this information</a:t>
            </a:r>
            <a:r>
              <a:rPr lang="en-US" sz="2800" dirty="0" smtClean="0"/>
              <a:t>).” Which phrase best helps users achieve their goal of finding journal articles?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sz="2400" dirty="0" smtClean="0"/>
              <a:t>Database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sz="2400" dirty="0" smtClean="0"/>
              <a:t>E-Journals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sz="2400" dirty="0" smtClean="0"/>
              <a:t>Find Articles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sz="2400" dirty="0" smtClean="0"/>
              <a:t>Periodicals</a:t>
            </a:r>
          </a:p>
        </p:txBody>
      </p:sp>
      <p:sp>
        <p:nvSpPr>
          <p:cNvPr id="7" name="Rectangle 6"/>
          <p:cNvSpPr/>
          <p:nvPr/>
        </p:nvSpPr>
        <p:spPr>
          <a:xfrm>
            <a:off x="3539865" y="6239782"/>
            <a:ext cx="5109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http://escholarship.org/uc/item/3qq499w7#page-1</a:t>
            </a:r>
          </a:p>
        </p:txBody>
      </p:sp>
    </p:spTree>
    <p:extLst>
      <p:ext uri="{BB962C8B-B14F-4D97-AF65-F5344CB8AC3E}">
        <p14:creationId xmlns:p14="http://schemas.microsoft.com/office/powerpoint/2010/main" val="185994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improve consent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Multimedia</a:t>
            </a:r>
          </a:p>
          <a:p>
            <a:pPr lvl="1"/>
            <a:r>
              <a:rPr lang="en-US" sz="2400" dirty="0" smtClean="0"/>
              <a:t>People learn better from graphics and text together</a:t>
            </a:r>
          </a:p>
          <a:p>
            <a:r>
              <a:rPr lang="en-US" sz="2800" dirty="0" smtClean="0"/>
              <a:t>Discussion</a:t>
            </a:r>
          </a:p>
          <a:p>
            <a:r>
              <a:rPr lang="en-US" sz="2800" dirty="0" smtClean="0"/>
              <a:t>Test/Comprehension Quiz</a:t>
            </a:r>
          </a:p>
          <a:p>
            <a:r>
              <a:rPr lang="en-US" sz="2800" dirty="0" smtClean="0"/>
              <a:t>Consult with some regional experts at the University of Maryland, Baltimore HSHSL!</a:t>
            </a:r>
          </a:p>
        </p:txBody>
      </p:sp>
      <p:sp>
        <p:nvSpPr>
          <p:cNvPr id="5" name="Rectangle 4"/>
          <p:cNvSpPr/>
          <p:nvPr/>
        </p:nvSpPr>
        <p:spPr>
          <a:xfrm>
            <a:off x="6094411" y="5943600"/>
            <a:ext cx="535762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 smtClean="0"/>
              <a:t>doi: 10.1186/1472-6939-14-28</a:t>
            </a:r>
          </a:p>
          <a:p>
            <a:pPr algn="r"/>
            <a:r>
              <a:rPr lang="fr-FR" dirty="0" smtClean="0"/>
              <a:t>doi: 10.3163/1536-5050.102.1.003</a:t>
            </a:r>
            <a:endParaRPr lang="en-US" dirty="0" smtClean="0"/>
          </a:p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hilt.harvard.edu/files/hilt/files/mayerslides.pdf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22782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918412"/>
            <a:ext cx="9905999" cy="4103812"/>
          </a:xfrm>
        </p:spPr>
        <p:txBody>
          <a:bodyPr>
            <a:noAutofit/>
          </a:bodyPr>
          <a:lstStyle/>
          <a:p>
            <a:pPr fontAlgn="base"/>
            <a:r>
              <a:rPr lang="en-US" sz="2800" dirty="0"/>
              <a:t>Understand the common required components of an IRB application and types of IRB review </a:t>
            </a:r>
            <a:r>
              <a:rPr lang="en-US" sz="2800" dirty="0" smtClean="0"/>
              <a:t>procedures</a:t>
            </a:r>
            <a:endParaRPr lang="en-US" sz="2800" dirty="0"/>
          </a:p>
          <a:p>
            <a:pPr fontAlgn="base"/>
            <a:endParaRPr lang="en-US" sz="2800" dirty="0" smtClean="0"/>
          </a:p>
          <a:p>
            <a:pPr fontAlgn="base"/>
            <a:r>
              <a:rPr lang="en-US" sz="2800" dirty="0" smtClean="0"/>
              <a:t>Consider </a:t>
            </a:r>
            <a:r>
              <a:rPr lang="en-US" sz="2800" dirty="0"/>
              <a:t>the opportunities and challenges for using different research methodologies in LIS research</a:t>
            </a:r>
          </a:p>
          <a:p>
            <a:pPr fontAlgn="base"/>
            <a:endParaRPr lang="en-US" sz="2800" dirty="0" smtClean="0"/>
          </a:p>
          <a:p>
            <a:pPr fontAlgn="base"/>
            <a:r>
              <a:rPr lang="en-US" sz="2800" dirty="0" smtClean="0"/>
              <a:t>Learn </a:t>
            </a:r>
            <a:r>
              <a:rPr lang="en-US" sz="2800" dirty="0"/>
              <a:t>about common tools and techniques to help with completing IRB </a:t>
            </a:r>
            <a:r>
              <a:rPr lang="en-US" sz="2800" dirty="0" smtClean="0"/>
              <a:t>applications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157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life cycle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881" y="1876096"/>
            <a:ext cx="9813530" cy="3899338"/>
          </a:xfrm>
        </p:spPr>
      </p:pic>
      <p:sp>
        <p:nvSpPr>
          <p:cNvPr id="5" name="Rectangle 4"/>
          <p:cNvSpPr/>
          <p:nvPr/>
        </p:nvSpPr>
        <p:spPr>
          <a:xfrm>
            <a:off x="3170919" y="6365906"/>
            <a:ext cx="5846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http://data.library.virginia.edu/data-management/lifecycle/</a:t>
            </a:r>
          </a:p>
        </p:txBody>
      </p:sp>
    </p:spTree>
    <p:extLst>
      <p:ext uri="{BB962C8B-B14F-4D97-AF65-F5344CB8AC3E}">
        <p14:creationId xmlns:p14="http://schemas.microsoft.com/office/powerpoint/2010/main" val="1278938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management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34207" y="2249486"/>
            <a:ext cx="9313204" cy="434049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Data format(s) </a:t>
            </a:r>
          </a:p>
          <a:p>
            <a:pPr lvl="1"/>
            <a:r>
              <a:rPr lang="en-US" sz="3200" dirty="0" smtClean="0"/>
              <a:t>Print, electronic</a:t>
            </a:r>
          </a:p>
          <a:p>
            <a:pPr lvl="1"/>
            <a:r>
              <a:rPr lang="en-US" sz="3200" dirty="0" smtClean="0"/>
              <a:t>Text, audio, video</a:t>
            </a:r>
          </a:p>
          <a:p>
            <a:r>
              <a:rPr lang="en-US" sz="3200" dirty="0" smtClean="0"/>
              <a:t>Collection vs analysis vs storage</a:t>
            </a:r>
          </a:p>
          <a:p>
            <a:r>
              <a:rPr lang="en-US" sz="3200" dirty="0" smtClean="0"/>
              <a:t>Access permissions</a:t>
            </a:r>
          </a:p>
          <a:p>
            <a:r>
              <a:rPr lang="en-US" sz="3200" dirty="0" smtClean="0"/>
              <a:t>Data sharing</a:t>
            </a:r>
          </a:p>
          <a:p>
            <a:r>
              <a:rPr lang="en-US" sz="3200" dirty="0" smtClean="0"/>
              <a:t>Retention and destruction plan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392696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management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dirty="0"/>
              <a:t>A</a:t>
            </a:r>
            <a:r>
              <a:rPr lang="en-US" sz="3200" dirty="0" smtClean="0"/>
              <a:t>nonymous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Not identifiable to an individual at any point</a:t>
            </a:r>
            <a:endParaRPr lang="en-US" sz="32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De-identified</a:t>
            </a:r>
            <a:endParaRPr lang="en-US" sz="32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Identifiers collected at one point but later removed for analysis or publication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611890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Re-identification risk is real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141411" y="1930073"/>
            <a:ext cx="4878392" cy="823912"/>
          </a:xfrm>
        </p:spPr>
        <p:txBody>
          <a:bodyPr>
            <a:noAutofit/>
          </a:bodyPr>
          <a:lstStyle/>
          <a:p>
            <a:r>
              <a:rPr lang="en-US" sz="3200" dirty="0" smtClean="0"/>
              <a:t>2006 AOL search results</a:t>
            </a:r>
            <a:endParaRPr lang="en-US" sz="32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De-identified search strings from a 3-month period</a:t>
            </a:r>
          </a:p>
          <a:p>
            <a:r>
              <a:rPr lang="en-US" sz="3200" dirty="0"/>
              <a:t>AOL user No. 4417749 = Thelma Arnold</a:t>
            </a:r>
            <a:endParaRPr lang="en-US" sz="3200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1370019" y="6448096"/>
            <a:ext cx="96926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/>
              <a:t>http://www.nytimes.com/2006/08/09/technology/09aol.html?_r=0</a:t>
            </a:r>
          </a:p>
        </p:txBody>
      </p:sp>
    </p:spTree>
    <p:extLst>
      <p:ext uri="{BB962C8B-B14F-4D97-AF65-F5344CB8AC3E}">
        <p14:creationId xmlns:p14="http://schemas.microsoft.com/office/powerpoint/2010/main" val="9791676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Re-identification risk is real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141411" y="1930073"/>
            <a:ext cx="4878392" cy="823912"/>
          </a:xfrm>
        </p:spPr>
        <p:txBody>
          <a:bodyPr>
            <a:noAutofit/>
          </a:bodyPr>
          <a:lstStyle/>
          <a:p>
            <a:r>
              <a:rPr lang="en-US" sz="3200" dirty="0" smtClean="0"/>
              <a:t>2006 AOL search results</a:t>
            </a:r>
            <a:endParaRPr lang="en-US" sz="32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De-identified search strings from a 3-month period</a:t>
            </a:r>
          </a:p>
          <a:p>
            <a:r>
              <a:rPr lang="en-US" sz="3200" dirty="0"/>
              <a:t>AOL user No. 4417749 = Thelma Arnold</a:t>
            </a:r>
            <a:endParaRPr lang="en-US" sz="3200" dirty="0" smtClean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6416062" y="1930073"/>
            <a:ext cx="5455372" cy="823912"/>
          </a:xfrm>
        </p:spPr>
        <p:txBody>
          <a:bodyPr>
            <a:noAutofit/>
          </a:bodyPr>
          <a:lstStyle/>
          <a:p>
            <a:r>
              <a:rPr lang="en-US" sz="3200" dirty="0" smtClean="0"/>
              <a:t>Sweeney 1997 data mashup</a:t>
            </a:r>
            <a:endParaRPr lang="en-US" sz="3200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5209" y="2933847"/>
            <a:ext cx="4437077" cy="3097960"/>
          </a:xfrm>
        </p:spPr>
      </p:pic>
      <p:sp>
        <p:nvSpPr>
          <p:cNvPr id="12" name="Rectangle 11"/>
          <p:cNvSpPr/>
          <p:nvPr/>
        </p:nvSpPr>
        <p:spPr>
          <a:xfrm>
            <a:off x="1370019" y="6211669"/>
            <a:ext cx="96926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hlinkClick r:id="rId4"/>
              </a:rPr>
              <a:t>http://www.nytimes.com/2006/08/09/technology/09aol.html?_</a:t>
            </a:r>
            <a:r>
              <a:rPr lang="en-US" dirty="0" smtClean="0">
                <a:hlinkClick r:id="rId4"/>
              </a:rPr>
              <a:t>r=0</a:t>
            </a:r>
            <a:endParaRPr lang="en-US" dirty="0" smtClean="0"/>
          </a:p>
          <a:p>
            <a:pPr algn="r"/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latanyasweeney.org/work/identifiability.html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235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Words of wisdom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Backups</a:t>
            </a:r>
          </a:p>
          <a:p>
            <a:r>
              <a:rPr lang="en-US" sz="3200" dirty="0" smtClean="0"/>
              <a:t>Encryption</a:t>
            </a:r>
          </a:p>
          <a:p>
            <a:r>
              <a:rPr lang="en-US" sz="3200" dirty="0" smtClean="0"/>
              <a:t>Check what you collect</a:t>
            </a:r>
          </a:p>
          <a:p>
            <a:pPr lvl="1"/>
            <a:r>
              <a:rPr lang="en-US" sz="2800" dirty="0" smtClean="0"/>
              <a:t>Qualtrics = Location data, IP address</a:t>
            </a:r>
          </a:p>
        </p:txBody>
      </p:sp>
    </p:spTree>
    <p:extLst>
      <p:ext uri="{BB962C8B-B14F-4D97-AF65-F5344CB8AC3E}">
        <p14:creationId xmlns:p14="http://schemas.microsoft.com/office/powerpoint/2010/main" val="114817740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management resources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141413" y="2249487"/>
            <a:ext cx="5401278" cy="3541714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/>
              <a:t>New England Collaborative Data Management Curriculum </a:t>
            </a:r>
            <a:r>
              <a:rPr lang="en-US" sz="3200" dirty="0">
                <a:hlinkClick r:id="rId3"/>
              </a:rPr>
              <a:t>http://</a:t>
            </a:r>
            <a:r>
              <a:rPr lang="en-US" sz="3200" dirty="0" smtClean="0">
                <a:hlinkClick r:id="rId3"/>
              </a:rPr>
              <a:t>library.umassmed.edu/necdmc/index</a:t>
            </a:r>
            <a:r>
              <a:rPr lang="en-US" sz="3200" dirty="0" smtClean="0"/>
              <a:t>   </a:t>
            </a:r>
          </a:p>
          <a:p>
            <a:r>
              <a:rPr lang="en-US" sz="3200" dirty="0" smtClean="0"/>
              <a:t>DMPTool </a:t>
            </a:r>
            <a:r>
              <a:rPr lang="en-US" sz="3200" dirty="0">
                <a:hlinkClick r:id="rId4"/>
              </a:rPr>
              <a:t>https://</a:t>
            </a:r>
            <a:r>
              <a:rPr lang="en-US" sz="3200" dirty="0" smtClean="0">
                <a:hlinkClick r:id="rId4"/>
              </a:rPr>
              <a:t>dmptool.org/dm_guidance#security</a:t>
            </a:r>
            <a:r>
              <a:rPr lang="en-US" sz="3200" dirty="0" smtClean="0"/>
              <a:t>  </a:t>
            </a:r>
          </a:p>
          <a:p>
            <a:endParaRPr lang="en-US" sz="32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087" y="1430708"/>
            <a:ext cx="3228866" cy="5131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3855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13561"/>
            <a:ext cx="9905998" cy="1478570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Thanks!</a:t>
            </a:r>
            <a:endParaRPr lang="en-US" sz="7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587" y="1892131"/>
            <a:ext cx="5779649" cy="12061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911" y="4769195"/>
            <a:ext cx="5715000" cy="1905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25814" y="3563007"/>
            <a:ext cx="89371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Mid-Atlantic Chapter of the Medical Library Association – Research &amp; Assessment Committee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0450968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338" y="1307484"/>
            <a:ext cx="5211762" cy="3931882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3231930"/>
            <a:ext cx="3856037" cy="255926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You can contact me at </a:t>
            </a:r>
            <a:r>
              <a:rPr lang="en-US" sz="2800" dirty="0" smtClean="0">
                <a:hlinkClick r:id="rId3"/>
              </a:rPr>
              <a:t>schubecf</a:t>
            </a:r>
            <a:r>
              <a:rPr lang="en-US" sz="2800" dirty="0" smtClean="0"/>
              <a:t> {a} jmu.edu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5540188" y="6211669"/>
            <a:ext cx="66518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https://upload.wikimedia.org/wikipedia/commons/6/65/20_questions_1954.JPG</a:t>
            </a:r>
          </a:p>
        </p:txBody>
      </p:sp>
    </p:spTree>
    <p:extLst>
      <p:ext uri="{BB962C8B-B14F-4D97-AF65-F5344CB8AC3E}">
        <p14:creationId xmlns:p14="http://schemas.microsoft.com/office/powerpoint/2010/main" val="912708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3401" y="718720"/>
            <a:ext cx="9905998" cy="1478570"/>
          </a:xfrm>
        </p:spPr>
        <p:txBody>
          <a:bodyPr>
            <a:normAutofit/>
          </a:bodyPr>
          <a:lstStyle/>
          <a:p>
            <a:r>
              <a:rPr lang="en-US" sz="5000" dirty="0" smtClean="0"/>
              <a:t>IRB?!</a:t>
            </a:r>
            <a:endParaRPr lang="en-US" sz="5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413" y="847847"/>
            <a:ext cx="6237475" cy="4988762"/>
          </a:xfrm>
        </p:spPr>
      </p:pic>
      <p:sp>
        <p:nvSpPr>
          <p:cNvPr id="5" name="Rectangle 4"/>
          <p:cNvSpPr/>
          <p:nvPr/>
        </p:nvSpPr>
        <p:spPr>
          <a:xfrm>
            <a:off x="2401978" y="6335012"/>
            <a:ext cx="7548845" cy="376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https://en.wikipedia.org/wiki/Panic#/media/File:Actress-fear-and-panic.jpg</a:t>
            </a:r>
          </a:p>
        </p:txBody>
      </p:sp>
    </p:spTree>
    <p:extLst>
      <p:ext uri="{BB962C8B-B14F-4D97-AF65-F5344CB8AC3E}">
        <p14:creationId xmlns:p14="http://schemas.microsoft.com/office/powerpoint/2010/main" val="179950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900" y="0"/>
            <a:ext cx="9710442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 rot="16200000">
            <a:off x="8439834" y="3105834"/>
            <a:ext cx="68580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/>
              <a:t>https://pixabay.com/static/uploads/photo/2013/05/29/08/46/stamp-114438_960_720.jpg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8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IRB reviews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6894" y="2249486"/>
            <a:ext cx="3130729" cy="823912"/>
          </a:xfrm>
        </p:spPr>
        <p:txBody>
          <a:bodyPr/>
          <a:lstStyle/>
          <a:p>
            <a:r>
              <a:rPr lang="en-US" sz="3200" b="1" dirty="0" smtClean="0"/>
              <a:t>Exempt</a:t>
            </a:r>
            <a:endParaRPr lang="en-US" sz="32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8286" y="3073397"/>
            <a:ext cx="3359338" cy="271780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Not a research activity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4684839" y="2249486"/>
            <a:ext cx="3130729" cy="823912"/>
          </a:xfrm>
        </p:spPr>
        <p:txBody>
          <a:bodyPr/>
          <a:lstStyle/>
          <a:p>
            <a:r>
              <a:rPr lang="en-US" sz="3200" b="1" dirty="0"/>
              <a:t>E</a:t>
            </a:r>
            <a:r>
              <a:rPr lang="en-US" sz="3200" b="1" dirty="0" smtClean="0"/>
              <a:t>xpedited</a:t>
            </a:r>
            <a:endParaRPr lang="en-US" sz="3200" b="1" dirty="0"/>
          </a:p>
        </p:txBody>
      </p:sp>
      <p:sp>
        <p:nvSpPr>
          <p:cNvPr id="8" name="Content Placeholder 3"/>
          <p:cNvSpPr>
            <a:spLocks noGrp="1"/>
          </p:cNvSpPr>
          <p:nvPr>
            <p:ph sz="quarter" idx="4"/>
          </p:nvPr>
        </p:nvSpPr>
        <p:spPr>
          <a:xfrm>
            <a:off x="4456231" y="3073397"/>
            <a:ext cx="3359338" cy="2717801"/>
          </a:xfrm>
        </p:spPr>
        <p:txBody>
          <a:bodyPr/>
          <a:lstStyle/>
          <a:p>
            <a:r>
              <a:rPr lang="en-US" sz="3200" dirty="0" smtClean="0"/>
              <a:t>Not vulnerable populations</a:t>
            </a:r>
          </a:p>
          <a:p>
            <a:r>
              <a:rPr lang="en-US" sz="3200" dirty="0" smtClean="0"/>
              <a:t>Low risk</a:t>
            </a:r>
            <a:endParaRPr lang="en-US" sz="3200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4294967295"/>
          </p:nvPr>
        </p:nvSpPr>
        <p:spPr>
          <a:xfrm>
            <a:off x="9061450" y="2579685"/>
            <a:ext cx="3130550" cy="4937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200" b="1" dirty="0" smtClean="0"/>
              <a:t>Full board</a:t>
            </a:r>
            <a:endParaRPr lang="en-US" sz="3200" b="1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4294967295"/>
          </p:nvPr>
        </p:nvSpPr>
        <p:spPr>
          <a:xfrm>
            <a:off x="8832850" y="3073400"/>
            <a:ext cx="3359150" cy="2717800"/>
          </a:xfrm>
        </p:spPr>
        <p:txBody>
          <a:bodyPr/>
          <a:lstStyle/>
          <a:p>
            <a:r>
              <a:rPr lang="en-US" sz="3200" dirty="0" smtClean="0"/>
              <a:t>Vulnerable populations</a:t>
            </a:r>
          </a:p>
          <a:p>
            <a:r>
              <a:rPr lang="en-US" sz="3200" dirty="0" smtClean="0"/>
              <a:t>High risk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720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research activity?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 </a:t>
            </a:r>
            <a:r>
              <a:rPr lang="en-US" sz="3200" b="1" i="1" dirty="0" smtClean="0"/>
              <a:t>systematic</a:t>
            </a:r>
            <a:r>
              <a:rPr lang="en-US" sz="3200" dirty="0" smtClean="0"/>
              <a:t> investigation designed to develop or contribute to </a:t>
            </a:r>
            <a:r>
              <a:rPr lang="en-US" sz="3200" b="1" i="1" dirty="0" smtClean="0"/>
              <a:t>generalizable knowledge</a:t>
            </a:r>
          </a:p>
          <a:p>
            <a:r>
              <a:rPr lang="en-US" sz="3200" dirty="0"/>
              <a:t>I</a:t>
            </a:r>
            <a:r>
              <a:rPr lang="en-US" sz="3200" dirty="0" smtClean="0"/>
              <a:t>nformation is about living people</a:t>
            </a:r>
          </a:p>
          <a:p>
            <a:r>
              <a:rPr lang="en-US" sz="3200" dirty="0" smtClean="0"/>
              <a:t>Information can identify individuals</a:t>
            </a:r>
          </a:p>
          <a:p>
            <a:r>
              <a:rPr lang="en-US" sz="3200" dirty="0" smtClean="0"/>
              <a:t>Information is not public</a:t>
            </a:r>
          </a:p>
        </p:txBody>
      </p:sp>
      <p:sp>
        <p:nvSpPr>
          <p:cNvPr id="2" name="Rectangle 1"/>
          <p:cNvSpPr/>
          <p:nvPr/>
        </p:nvSpPr>
        <p:spPr>
          <a:xfrm>
            <a:off x="4948461" y="6454588"/>
            <a:ext cx="68849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http://www.hhs.gov/ohrp/regulations-and-policy/decision-trees/#c1 </a:t>
            </a:r>
          </a:p>
        </p:txBody>
      </p:sp>
    </p:spTree>
    <p:extLst>
      <p:ext uri="{BB962C8B-B14F-4D97-AF65-F5344CB8AC3E}">
        <p14:creationId xmlns:p14="http://schemas.microsoft.com/office/powerpoint/2010/main" val="94149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IRB Reviews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815737"/>
            <a:ext cx="9905999" cy="46895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A librarian at a university develops a module about evidence based practice and wants to determine changes in student knowledge. The librarian will use a pre and post test to measure changes. What type of IRB review would this study most likely go through?</a:t>
            </a:r>
          </a:p>
          <a:p>
            <a:pPr marL="0" indent="0">
              <a:buNone/>
            </a:pPr>
            <a:endParaRPr lang="en-US" dirty="0" smtClean="0"/>
          </a:p>
          <a:p>
            <a:pPr marL="914400" lvl="1" indent="-457200">
              <a:buFont typeface="+mj-lt"/>
              <a:buAutoNum type="alphaUcPeriod"/>
            </a:pPr>
            <a:r>
              <a:rPr lang="en-US" sz="2800" dirty="0" smtClean="0"/>
              <a:t>Exempt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sz="2800" dirty="0" smtClean="0"/>
              <a:t>Expedited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sz="2800" dirty="0" smtClean="0"/>
              <a:t>Full Board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sz="2800" dirty="0" smtClean="0"/>
              <a:t>Don’t know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380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584" y="384189"/>
            <a:ext cx="9905998" cy="1478570"/>
          </a:xfrm>
        </p:spPr>
        <p:txBody>
          <a:bodyPr/>
          <a:lstStyle/>
          <a:p>
            <a:r>
              <a:rPr lang="en-US" dirty="0" smtClean="0"/>
              <a:t>Answer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2279341"/>
            <a:ext cx="4185330" cy="362381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Is it research? </a:t>
            </a:r>
            <a:r>
              <a:rPr lang="en-US" sz="2800" b="1" dirty="0" smtClean="0"/>
              <a:t>Yes</a:t>
            </a:r>
          </a:p>
          <a:p>
            <a:pPr lvl="1"/>
            <a:r>
              <a:rPr lang="en-US" sz="2800" dirty="0" smtClean="0"/>
              <a:t>Systematic approach</a:t>
            </a:r>
          </a:p>
          <a:p>
            <a:pPr lvl="1"/>
            <a:r>
              <a:rPr lang="en-US" sz="2800" dirty="0" smtClean="0"/>
              <a:t>Living people</a:t>
            </a:r>
          </a:p>
          <a:p>
            <a:pPr lvl="1"/>
            <a:r>
              <a:rPr lang="en-US" sz="2800" dirty="0" smtClean="0"/>
              <a:t>Not public information</a:t>
            </a:r>
          </a:p>
          <a:p>
            <a:pPr lvl="1"/>
            <a:endParaRPr lang="en-US" sz="2800" dirty="0"/>
          </a:p>
          <a:p>
            <a:pPr lvl="1"/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1365405" y="1694566"/>
            <a:ext cx="23453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/>
              <a:t>NOT EXEMPT</a:t>
            </a:r>
          </a:p>
        </p:txBody>
      </p:sp>
    </p:spTree>
    <p:extLst>
      <p:ext uri="{BB962C8B-B14F-4D97-AF65-F5344CB8AC3E}">
        <p14:creationId xmlns:p14="http://schemas.microsoft.com/office/powerpoint/2010/main" val="29230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4A2318"/>
      </a:dk2>
      <a:lt2>
        <a:srgbClr val="EDECEB"/>
      </a:lt2>
      <a:accent1>
        <a:srgbClr val="F3C82E"/>
      </a:accent1>
      <a:accent2>
        <a:srgbClr val="A26176"/>
      </a:accent2>
      <a:accent3>
        <a:srgbClr val="74A94E"/>
      </a:accent3>
      <a:accent4>
        <a:srgbClr val="188E8D"/>
      </a:accent4>
      <a:accent5>
        <a:srgbClr val="EE913A"/>
      </a:accent5>
      <a:accent6>
        <a:srgbClr val="DF5D4A"/>
      </a:accent6>
      <a:hlink>
        <a:srgbClr val="188E8D"/>
      </a:hlink>
      <a:folHlink>
        <a:srgbClr val="A26176"/>
      </a:folHlink>
    </a:clrScheme>
    <a:fontScheme name="Crop">
      <a:majorFont>
        <a:latin typeface="Franklin Gothic Book" panose="020B0503020102020204"/>
        <a:ea typeface=""/>
        <a:cs typeface=""/>
      </a:majorFont>
      <a:minorFont>
        <a:latin typeface="Franklin Gothic Book" panose="020B0503020102020204"/>
        <a:ea typeface=""/>
        <a:cs typeface="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D7AA1D6E-F3E9-4763-A3BC-84DF2E02F6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493</TotalTime>
  <Words>1282</Words>
  <Application>Microsoft Macintosh PowerPoint</Application>
  <PresentationFormat>Widescreen</PresentationFormat>
  <Paragraphs>294</Paragraphs>
  <Slides>38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2" baseType="lpstr">
      <vt:lpstr>Arial</vt:lpstr>
      <vt:lpstr>Calibri</vt:lpstr>
      <vt:lpstr>Franklin Gothic Book</vt:lpstr>
      <vt:lpstr>Crop</vt:lpstr>
      <vt:lpstr>Navigating the Institutional Review Board for Librarianship Research</vt:lpstr>
      <vt:lpstr>What brings you here today?</vt:lpstr>
      <vt:lpstr>Learning Objectives</vt:lpstr>
      <vt:lpstr>IRB?!</vt:lpstr>
      <vt:lpstr>PowerPoint Presentation</vt:lpstr>
      <vt:lpstr>Types of IRB reviews</vt:lpstr>
      <vt:lpstr>What is a research activity?</vt:lpstr>
      <vt:lpstr>IRB Reviews Question</vt:lpstr>
      <vt:lpstr>Answer </vt:lpstr>
      <vt:lpstr>Answer </vt:lpstr>
      <vt:lpstr>Answer </vt:lpstr>
      <vt:lpstr>Common exemption categories</vt:lpstr>
      <vt:lpstr>PowerPoint Presentation</vt:lpstr>
      <vt:lpstr>Audience</vt:lpstr>
      <vt:lpstr>Common elements of an IRB protocol</vt:lpstr>
      <vt:lpstr>2001 Johns Hopkins</vt:lpstr>
      <vt:lpstr>Literature review</vt:lpstr>
      <vt:lpstr>So many methods…</vt:lpstr>
      <vt:lpstr>Question should determine method</vt:lpstr>
      <vt:lpstr>Also consider your analysis</vt:lpstr>
      <vt:lpstr>Words of wisdom</vt:lpstr>
      <vt:lpstr>Words of wisdom</vt:lpstr>
      <vt:lpstr>Participant recruitment</vt:lpstr>
      <vt:lpstr>Words of wisdom</vt:lpstr>
      <vt:lpstr>Consent forms</vt:lpstr>
      <vt:lpstr>Question - Readability</vt:lpstr>
      <vt:lpstr>How to Assess Readability</vt:lpstr>
      <vt:lpstr>Question - Usability of library terms</vt:lpstr>
      <vt:lpstr>Ways to improve consent</vt:lpstr>
      <vt:lpstr>Data life cycle</vt:lpstr>
      <vt:lpstr>Data management details</vt:lpstr>
      <vt:lpstr>Data management</vt:lpstr>
      <vt:lpstr>Re-identification risk is real</vt:lpstr>
      <vt:lpstr>Re-identification risk is real</vt:lpstr>
      <vt:lpstr>Words of wisdom</vt:lpstr>
      <vt:lpstr>Data management resources</vt:lpstr>
      <vt:lpstr>Thanks!</vt:lpstr>
      <vt:lpstr>Questions?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Navigating the Institutional Review Board for Librarianship Research</dc:title>
  <dc:creator>Schubert, Carolyn F - schubecf</dc:creator>
  <cp:lastModifiedBy>Schubert, Carolyn F - schubecf</cp:lastModifiedBy>
  <cp:revision>60</cp:revision>
  <cp:lastPrinted>2016-07-25T11:58:32Z</cp:lastPrinted>
  <dcterms:created xsi:type="dcterms:W3CDTF">2016-07-12T14:29:59Z</dcterms:created>
  <dcterms:modified xsi:type="dcterms:W3CDTF">2016-07-26T19:01:54Z</dcterms:modified>
</cp:coreProperties>
</file>