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86" r:id="rId4"/>
    <p:sldId id="312" r:id="rId5"/>
    <p:sldId id="311" r:id="rId6"/>
    <p:sldId id="288" r:id="rId7"/>
    <p:sldId id="289" r:id="rId8"/>
    <p:sldId id="298" r:id="rId9"/>
    <p:sldId id="313" r:id="rId10"/>
    <p:sldId id="322" r:id="rId11"/>
    <p:sldId id="323" r:id="rId12"/>
    <p:sldId id="324" r:id="rId13"/>
    <p:sldId id="325" r:id="rId14"/>
    <p:sldId id="326" r:id="rId15"/>
    <p:sldId id="299" r:id="rId16"/>
    <p:sldId id="314" r:id="rId17"/>
    <p:sldId id="300" r:id="rId18"/>
    <p:sldId id="315" r:id="rId19"/>
    <p:sldId id="316" r:id="rId20"/>
    <p:sldId id="317" r:id="rId21"/>
    <p:sldId id="301" r:id="rId22"/>
    <p:sldId id="302" r:id="rId23"/>
    <p:sldId id="318" r:id="rId24"/>
    <p:sldId id="304" r:id="rId25"/>
    <p:sldId id="319" r:id="rId26"/>
    <p:sldId id="320" r:id="rId27"/>
    <p:sldId id="328" r:id="rId28"/>
    <p:sldId id="329" r:id="rId29"/>
    <p:sldId id="294" r:id="rId30"/>
    <p:sldId id="295" r:id="rId31"/>
    <p:sldId id="305" r:id="rId32"/>
    <p:sldId id="307" r:id="rId33"/>
    <p:sldId id="308" r:id="rId34"/>
    <p:sldId id="321" r:id="rId35"/>
    <p:sldId id="327" r:id="rId36"/>
    <p:sldId id="297"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2" d="100"/>
          <a:sy n="82" d="100"/>
        </p:scale>
        <p:origin x="-1818" y="-7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7F606A9-F549-454F-A2AF-D97F12D3DE7E}"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4786F-FF78-A543-9413-C568D764E1B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F606A9-F549-454F-A2AF-D97F12D3DE7E}"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4786F-FF78-A543-9413-C568D764E1B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F606A9-F549-454F-A2AF-D97F12D3DE7E}"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4786F-FF78-A543-9413-C568D764E1B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F606A9-F549-454F-A2AF-D97F12D3DE7E}"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4786F-FF78-A543-9413-C568D764E1B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F606A9-F549-454F-A2AF-D97F12D3DE7E}"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4786F-FF78-A543-9413-C568D764E1B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7F606A9-F549-454F-A2AF-D97F12D3DE7E}" type="datetimeFigureOut">
              <a:rPr lang="en-US" smtClean="0"/>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E4786F-FF78-A543-9413-C568D764E1B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F606A9-F549-454F-A2AF-D97F12D3DE7E}" type="datetimeFigureOut">
              <a:rPr lang="en-US" smtClean="0"/>
              <a:t>2/18/2019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E4786F-FF78-A543-9413-C568D764E1B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F606A9-F549-454F-A2AF-D97F12D3DE7E}" type="datetimeFigureOut">
              <a:rPr lang="en-US" smtClean="0"/>
              <a:t>2/18/2019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E4786F-FF78-A543-9413-C568D764E1B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F606A9-F549-454F-A2AF-D97F12D3DE7E}" type="datetimeFigureOut">
              <a:rPr lang="en-US" smtClean="0"/>
              <a:t>2/18/2019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E4786F-FF78-A543-9413-C568D764E1B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F606A9-F549-454F-A2AF-D97F12D3DE7E}" type="datetimeFigureOut">
              <a:rPr lang="en-US" smtClean="0"/>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E4786F-FF78-A543-9413-C568D764E1BC}"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7F606A9-F549-454F-A2AF-D97F12D3DE7E}" type="datetimeFigureOut">
              <a:rPr lang="en-US" smtClean="0"/>
              <a:t>2/18/2019</a:t>
            </a:fld>
            <a:endParaRPr lang="en-US"/>
          </a:p>
        </p:txBody>
      </p:sp>
      <p:sp>
        <p:nvSpPr>
          <p:cNvPr id="9" name="Slide Number Placeholder 8"/>
          <p:cNvSpPr>
            <a:spLocks noGrp="1"/>
          </p:cNvSpPr>
          <p:nvPr>
            <p:ph type="sldNum" sz="quarter" idx="11"/>
          </p:nvPr>
        </p:nvSpPr>
        <p:spPr/>
        <p:txBody>
          <a:bodyPr/>
          <a:lstStyle/>
          <a:p>
            <a:fld id="{64E4786F-FF78-A543-9413-C568D764E1BC}"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4E4786F-FF78-A543-9413-C568D764E1BC}"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27F606A9-F549-454F-A2AF-D97F12D3DE7E}" type="datetimeFigureOut">
              <a:rPr lang="en-US" smtClean="0"/>
              <a:t>2/18/2019</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Management of Adrenal Insufficiency and Steroid Replacement for the Inpatient Setting</a:t>
            </a:r>
            <a:endParaRPr lang="en-US" sz="4000" dirty="0"/>
          </a:p>
        </p:txBody>
      </p:sp>
      <p:sp>
        <p:nvSpPr>
          <p:cNvPr id="3" name="Subtitle 2"/>
          <p:cNvSpPr>
            <a:spLocks noGrp="1"/>
          </p:cNvSpPr>
          <p:nvPr>
            <p:ph type="subTitle" idx="1"/>
          </p:nvPr>
        </p:nvSpPr>
        <p:spPr/>
        <p:txBody>
          <a:bodyPr>
            <a:normAutofit lnSpcReduction="10000"/>
          </a:bodyPr>
          <a:lstStyle/>
          <a:p>
            <a:r>
              <a:rPr lang="en-US" dirty="0" smtClean="0"/>
              <a:t>Carl Chojnacki, MBA, MSN, APNP, ANP-BC</a:t>
            </a:r>
          </a:p>
          <a:p>
            <a:r>
              <a:rPr lang="en-US" dirty="0" smtClean="0"/>
              <a:t>Aurora Medical Group Endocrinology</a:t>
            </a:r>
          </a:p>
          <a:p>
            <a:r>
              <a:rPr lang="en-US" dirty="0" smtClean="0"/>
              <a:t>Marian University </a:t>
            </a:r>
            <a:r>
              <a:rPr lang="mr-IN" dirty="0" smtClean="0"/>
              <a:t>–</a:t>
            </a:r>
            <a:r>
              <a:rPr lang="en-US" dirty="0" smtClean="0"/>
              <a:t> Adjunct Instructor</a:t>
            </a:r>
            <a:endParaRPr lang="en-US" dirty="0"/>
          </a:p>
        </p:txBody>
      </p:sp>
    </p:spTree>
    <p:extLst>
      <p:ext uri="{BB962C8B-B14F-4D97-AF65-F5344CB8AC3E}">
        <p14:creationId xmlns:p14="http://schemas.microsoft.com/office/powerpoint/2010/main" val="25538237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Identifying patients with adrenal insufficiency </a:t>
            </a:r>
          </a:p>
        </p:txBody>
      </p:sp>
      <p:sp>
        <p:nvSpPr>
          <p:cNvPr id="4" name="Content Placeholder 3"/>
          <p:cNvSpPr>
            <a:spLocks noGrp="1"/>
          </p:cNvSpPr>
          <p:nvPr>
            <p:ph idx="1"/>
          </p:nvPr>
        </p:nvSpPr>
        <p:spPr/>
        <p:txBody>
          <a:bodyPr/>
          <a:lstStyle/>
          <a:p>
            <a:pPr marL="114300" indent="0">
              <a:buNone/>
            </a:pPr>
            <a:r>
              <a:rPr lang="en-US" dirty="0" smtClean="0"/>
              <a:t>Conduct a good history and physical, including chart review</a:t>
            </a:r>
          </a:p>
          <a:p>
            <a:r>
              <a:rPr lang="en-US" dirty="0" smtClean="0"/>
              <a:t>Identifying past steroid dosing in all parts of the medical record</a:t>
            </a:r>
          </a:p>
          <a:p>
            <a:r>
              <a:rPr lang="en-US" i="1" dirty="0" smtClean="0"/>
              <a:t>Low blood pressure</a:t>
            </a:r>
          </a:p>
          <a:p>
            <a:pPr lvl="1"/>
            <a:r>
              <a:rPr lang="en-US" dirty="0" smtClean="0"/>
              <a:t>Due to sensitizing effect of cortisol on vasculature</a:t>
            </a:r>
          </a:p>
          <a:p>
            <a:r>
              <a:rPr lang="en-US" i="1" dirty="0" smtClean="0"/>
              <a:t>Orthostatic hypotension</a:t>
            </a:r>
          </a:p>
          <a:p>
            <a:pPr lvl="1"/>
            <a:r>
              <a:rPr lang="en-US" dirty="0" smtClean="0"/>
              <a:t>Due to lack of vascular responsiveness</a:t>
            </a:r>
          </a:p>
          <a:p>
            <a:r>
              <a:rPr lang="en-US" i="1" dirty="0" smtClean="0"/>
              <a:t>Weakness</a:t>
            </a:r>
          </a:p>
          <a:p>
            <a:pPr lvl="1"/>
            <a:r>
              <a:rPr lang="en-US" dirty="0" smtClean="0"/>
              <a:t>Due to muscle wasting</a:t>
            </a:r>
          </a:p>
          <a:p>
            <a:r>
              <a:rPr lang="en-US" i="1" dirty="0" smtClean="0"/>
              <a:t>Low blood sugar</a:t>
            </a:r>
          </a:p>
          <a:p>
            <a:pPr lvl="1"/>
            <a:r>
              <a:rPr lang="en-US" dirty="0" smtClean="0"/>
              <a:t>Due to GLUT4 translocation issues and metabolic effects</a:t>
            </a:r>
            <a:endParaRPr lang="en-US" dirty="0"/>
          </a:p>
        </p:txBody>
      </p:sp>
    </p:spTree>
    <p:extLst>
      <p:ext uri="{BB962C8B-B14F-4D97-AF65-F5344CB8AC3E}">
        <p14:creationId xmlns:p14="http://schemas.microsoft.com/office/powerpoint/2010/main" val="451079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Case study #1 - identifying patients</a:t>
            </a:r>
            <a:endParaRPr lang="en-US" dirty="0"/>
          </a:p>
        </p:txBody>
      </p:sp>
      <p:sp>
        <p:nvSpPr>
          <p:cNvPr id="4" name="Content Placeholder 3"/>
          <p:cNvSpPr>
            <a:spLocks noGrp="1"/>
          </p:cNvSpPr>
          <p:nvPr>
            <p:ph idx="1"/>
          </p:nvPr>
        </p:nvSpPr>
        <p:spPr/>
        <p:txBody>
          <a:bodyPr>
            <a:normAutofit lnSpcReduction="10000"/>
          </a:bodyPr>
          <a:lstStyle/>
          <a:p>
            <a:pPr marL="114300" indent="0">
              <a:buNone/>
            </a:pPr>
            <a:r>
              <a:rPr lang="en-US" dirty="0" smtClean="0"/>
              <a:t>Conduct a good history and physical, including chart review:</a:t>
            </a:r>
          </a:p>
          <a:p>
            <a:pPr marL="114300" indent="0">
              <a:buNone/>
            </a:pPr>
            <a:r>
              <a:rPr lang="en-US" dirty="0" smtClean="0"/>
              <a:t>53 year old female well-known to the service due to multiple admissions for hyperglycemia. She had 4 ED visits between 1/2017 and 2/2017 with low blood sugars. Was injecting Lantus 50 units daily and </a:t>
            </a:r>
            <a:r>
              <a:rPr lang="en-US" dirty="0" err="1" smtClean="0"/>
              <a:t>Novolog</a:t>
            </a:r>
            <a:r>
              <a:rPr lang="en-US" dirty="0" smtClean="0"/>
              <a:t> 10 units AC with adjustment.</a:t>
            </a:r>
          </a:p>
          <a:p>
            <a:r>
              <a:rPr lang="en-US" dirty="0" smtClean="0"/>
              <a:t>Fall 1/2017 with tibia and fibula fracture</a:t>
            </a:r>
          </a:p>
          <a:p>
            <a:r>
              <a:rPr lang="en-US" dirty="0" smtClean="0"/>
              <a:t>States fatigue, dizziness and trouble breathing (history of asthma and COPD)</a:t>
            </a:r>
          </a:p>
          <a:p>
            <a:r>
              <a:rPr lang="en-US" dirty="0" smtClean="0"/>
              <a:t>Blood sugar 36 mg/</a:t>
            </a:r>
            <a:r>
              <a:rPr lang="en-US" dirty="0" err="1" smtClean="0"/>
              <a:t>dL</a:t>
            </a:r>
            <a:r>
              <a:rPr lang="en-US" dirty="0" smtClean="0"/>
              <a:t> on admission</a:t>
            </a:r>
          </a:p>
          <a:p>
            <a:r>
              <a:rPr lang="en-US" dirty="0" smtClean="0"/>
              <a:t>Transient response to dextrose</a:t>
            </a:r>
          </a:p>
          <a:p>
            <a:r>
              <a:rPr lang="en-US" dirty="0" smtClean="0"/>
              <a:t>Place on D10 infusion at 100 mL/hour with blood sugars in the 80s </a:t>
            </a:r>
          </a:p>
          <a:p>
            <a:r>
              <a:rPr lang="en-US" dirty="0" smtClean="0"/>
              <a:t>Insulin had been stopped for a few days</a:t>
            </a:r>
          </a:p>
          <a:p>
            <a:endParaRPr lang="en-US" dirty="0" smtClean="0"/>
          </a:p>
        </p:txBody>
      </p:sp>
    </p:spTree>
    <p:extLst>
      <p:ext uri="{BB962C8B-B14F-4D97-AF65-F5344CB8AC3E}">
        <p14:creationId xmlns:p14="http://schemas.microsoft.com/office/powerpoint/2010/main" val="19375687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Case study #1 - identifying patients</a:t>
            </a:r>
            <a:endParaRPr lang="en-US" dirty="0"/>
          </a:p>
        </p:txBody>
      </p:sp>
      <p:sp>
        <p:nvSpPr>
          <p:cNvPr id="4" name="Content Placeholder 3"/>
          <p:cNvSpPr>
            <a:spLocks noGrp="1"/>
          </p:cNvSpPr>
          <p:nvPr>
            <p:ph idx="1"/>
          </p:nvPr>
        </p:nvSpPr>
        <p:spPr/>
        <p:txBody>
          <a:bodyPr>
            <a:normAutofit/>
          </a:bodyPr>
          <a:lstStyle/>
          <a:p>
            <a:pPr marL="114300" indent="0">
              <a:buNone/>
            </a:pPr>
            <a:r>
              <a:rPr lang="en-US" b="1" u="sng" dirty="0" smtClean="0"/>
              <a:t>Conduct a good history and physical, including chart review:</a:t>
            </a:r>
          </a:p>
          <a:p>
            <a:r>
              <a:rPr lang="en-US" dirty="0" smtClean="0"/>
              <a:t>Multiple syncope episodes in 2013</a:t>
            </a:r>
          </a:p>
          <a:p>
            <a:pPr lvl="1"/>
            <a:r>
              <a:rPr lang="en-US" dirty="0" smtClean="0"/>
              <a:t>Orthostatic signs</a:t>
            </a:r>
            <a:r>
              <a:rPr lang="en-US" dirty="0"/>
              <a:t> </a:t>
            </a:r>
            <a:r>
              <a:rPr lang="en-US" dirty="0" smtClean="0"/>
              <a:t>and SOB</a:t>
            </a:r>
          </a:p>
          <a:p>
            <a:r>
              <a:rPr lang="en-US" dirty="0" smtClean="0"/>
              <a:t>From late 2014 until 11/2016, received over 60 encounters involving steroids were identified</a:t>
            </a:r>
          </a:p>
          <a:p>
            <a:pPr lvl="1"/>
            <a:r>
              <a:rPr lang="en-US" dirty="0" smtClean="0"/>
              <a:t>Prednisone </a:t>
            </a:r>
            <a:r>
              <a:rPr lang="en-US" dirty="0"/>
              <a:t>burst, methylprednisolone IV, and steroid joint </a:t>
            </a:r>
            <a:r>
              <a:rPr lang="en-US" dirty="0" smtClean="0"/>
              <a:t>injections</a:t>
            </a:r>
          </a:p>
          <a:p>
            <a:r>
              <a:rPr lang="en-US" dirty="0" smtClean="0"/>
              <a:t>Last dose of Medrol Depot injection 11/2016 for knee pain and prednisone burst for asthma later that month</a:t>
            </a:r>
          </a:p>
          <a:p>
            <a:pPr marL="114300" indent="0">
              <a:buNone/>
            </a:pPr>
            <a:endParaRPr lang="en-US" dirty="0" smtClean="0"/>
          </a:p>
        </p:txBody>
      </p:sp>
    </p:spTree>
    <p:extLst>
      <p:ext uri="{BB962C8B-B14F-4D97-AF65-F5344CB8AC3E}">
        <p14:creationId xmlns:p14="http://schemas.microsoft.com/office/powerpoint/2010/main" val="27005258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Case study #1 - identifying patients</a:t>
            </a:r>
            <a:endParaRPr lang="en-US" dirty="0"/>
          </a:p>
        </p:txBody>
      </p:sp>
      <p:sp>
        <p:nvSpPr>
          <p:cNvPr id="4" name="Content Placeholder 3"/>
          <p:cNvSpPr>
            <a:spLocks noGrp="1"/>
          </p:cNvSpPr>
          <p:nvPr>
            <p:ph idx="1"/>
          </p:nvPr>
        </p:nvSpPr>
        <p:spPr/>
        <p:txBody>
          <a:bodyPr>
            <a:normAutofit/>
          </a:bodyPr>
          <a:lstStyle/>
          <a:p>
            <a:pPr marL="114300" indent="0">
              <a:buNone/>
            </a:pPr>
            <a:r>
              <a:rPr lang="en-US" b="1" u="sng" dirty="0" smtClean="0"/>
              <a:t>Conduct a good history and physical, including chart review:</a:t>
            </a:r>
          </a:p>
          <a:p>
            <a:r>
              <a:rPr lang="en-US" dirty="0" smtClean="0"/>
              <a:t>Discontinued dextrose to cause hypoglycemia</a:t>
            </a:r>
          </a:p>
          <a:p>
            <a:r>
              <a:rPr lang="en-US" dirty="0" smtClean="0"/>
              <a:t>Once BG &lt; 55 mg/</a:t>
            </a:r>
            <a:r>
              <a:rPr lang="en-US" dirty="0" err="1" smtClean="0"/>
              <a:t>dL</a:t>
            </a:r>
            <a:r>
              <a:rPr lang="en-US" dirty="0" smtClean="0"/>
              <a:t>, STAT labs BEFORE treatment for hypoglycemia:</a:t>
            </a:r>
          </a:p>
          <a:p>
            <a:pPr lvl="1"/>
            <a:r>
              <a:rPr lang="en-US" dirty="0"/>
              <a:t>S</a:t>
            </a:r>
            <a:r>
              <a:rPr lang="en-US" dirty="0" smtClean="0"/>
              <a:t>erum glucose</a:t>
            </a:r>
          </a:p>
          <a:p>
            <a:pPr lvl="1"/>
            <a:r>
              <a:rPr lang="en-US" dirty="0" smtClean="0"/>
              <a:t>Total cortisol</a:t>
            </a:r>
          </a:p>
          <a:p>
            <a:pPr lvl="1"/>
            <a:r>
              <a:rPr lang="en-US" dirty="0" err="1" smtClean="0"/>
              <a:t>Proinsulin</a:t>
            </a:r>
            <a:endParaRPr lang="en-US" dirty="0" smtClean="0"/>
          </a:p>
          <a:p>
            <a:pPr lvl="1"/>
            <a:r>
              <a:rPr lang="en-US" dirty="0" smtClean="0"/>
              <a:t>Insulin</a:t>
            </a:r>
          </a:p>
          <a:p>
            <a:pPr lvl="1"/>
            <a:r>
              <a:rPr lang="en-US" dirty="0" smtClean="0"/>
              <a:t>C-peptide</a:t>
            </a:r>
          </a:p>
          <a:p>
            <a:pPr marL="411480" lvl="1" indent="0">
              <a:buNone/>
            </a:pPr>
            <a:endParaRPr lang="en-US" dirty="0"/>
          </a:p>
          <a:p>
            <a:pPr marL="411480" lvl="1" indent="0">
              <a:buNone/>
            </a:pPr>
            <a:endParaRPr lang="en-US" dirty="0" smtClean="0"/>
          </a:p>
          <a:p>
            <a:pPr marL="114300" indent="0">
              <a:buNone/>
            </a:pPr>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3381924070"/>
              </p:ext>
            </p:extLst>
          </p:nvPr>
        </p:nvGraphicFramePr>
        <p:xfrm>
          <a:off x="1125919" y="5396147"/>
          <a:ext cx="6096000" cy="1112520"/>
        </p:xfrm>
        <a:graphic>
          <a:graphicData uri="http://schemas.openxmlformats.org/drawingml/2006/table">
            <a:tbl>
              <a:tblPr firstRow="1" bandRow="1">
                <a:tableStyleId>{5C22544A-7EE6-4342-B048-85BDC9FD1C3A}</a:tableStyleId>
              </a:tblPr>
              <a:tblGrid>
                <a:gridCol w="3048000"/>
                <a:gridCol w="3048000"/>
              </a:tblGrid>
              <a:tr h="370840">
                <a:tc>
                  <a:txBody>
                    <a:bodyPr/>
                    <a:lstStyle/>
                    <a:p>
                      <a:endParaRPr lang="en-US" dirty="0"/>
                    </a:p>
                  </a:txBody>
                  <a:tcPr/>
                </a:tc>
                <a:tc>
                  <a:txBody>
                    <a:bodyPr/>
                    <a:lstStyle/>
                    <a:p>
                      <a:r>
                        <a:rPr lang="en-US" dirty="0" smtClean="0"/>
                        <a:t>2/27/17 15:19</a:t>
                      </a:r>
                      <a:endParaRPr lang="en-US" dirty="0"/>
                    </a:p>
                  </a:txBody>
                  <a:tcPr/>
                </a:tc>
              </a:tr>
              <a:tr h="370840">
                <a:tc>
                  <a:txBody>
                    <a:bodyPr/>
                    <a:lstStyle/>
                    <a:p>
                      <a:r>
                        <a:rPr lang="en-US" dirty="0" smtClean="0"/>
                        <a:t>Glucose (serum)</a:t>
                      </a:r>
                      <a:endParaRPr lang="en-US" dirty="0"/>
                    </a:p>
                  </a:txBody>
                  <a:tcPr/>
                </a:tc>
                <a:tc>
                  <a:txBody>
                    <a:bodyPr/>
                    <a:lstStyle/>
                    <a:p>
                      <a:r>
                        <a:rPr lang="en-US" b="1" i="1" dirty="0" smtClean="0"/>
                        <a:t>33 (L)</a:t>
                      </a:r>
                      <a:endParaRPr lang="en-US" b="1" i="1" dirty="0"/>
                    </a:p>
                  </a:txBody>
                  <a:tcPr/>
                </a:tc>
              </a:tr>
              <a:tr h="370840">
                <a:tc>
                  <a:txBody>
                    <a:bodyPr/>
                    <a:lstStyle/>
                    <a:p>
                      <a:r>
                        <a:rPr lang="en-US" dirty="0" smtClean="0"/>
                        <a:t>Total cortisol</a:t>
                      </a:r>
                      <a:endParaRPr lang="en-US" dirty="0"/>
                    </a:p>
                  </a:txBody>
                  <a:tcPr/>
                </a:tc>
                <a:tc>
                  <a:txBody>
                    <a:bodyPr/>
                    <a:lstStyle/>
                    <a:p>
                      <a:r>
                        <a:rPr lang="en-US" b="1" i="1" dirty="0" smtClean="0"/>
                        <a:t>1.6 (L)</a:t>
                      </a:r>
                      <a:endParaRPr lang="en-US" b="1" i="1" dirty="0"/>
                    </a:p>
                  </a:txBody>
                  <a:tcPr/>
                </a:tc>
              </a:tr>
            </a:tbl>
          </a:graphicData>
        </a:graphic>
      </p:graphicFrame>
    </p:spTree>
    <p:extLst>
      <p:ext uri="{BB962C8B-B14F-4D97-AF65-F5344CB8AC3E}">
        <p14:creationId xmlns:p14="http://schemas.microsoft.com/office/powerpoint/2010/main" val="2055636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Case study #1 - identifying patients</a:t>
            </a:r>
            <a:endParaRPr lang="en-US" dirty="0"/>
          </a:p>
        </p:txBody>
      </p:sp>
      <p:sp>
        <p:nvSpPr>
          <p:cNvPr id="4" name="Content Placeholder 3"/>
          <p:cNvSpPr>
            <a:spLocks noGrp="1"/>
          </p:cNvSpPr>
          <p:nvPr>
            <p:ph idx="1"/>
          </p:nvPr>
        </p:nvSpPr>
        <p:spPr/>
        <p:txBody>
          <a:bodyPr>
            <a:normAutofit/>
          </a:bodyPr>
          <a:lstStyle/>
          <a:p>
            <a:pPr marL="114300" indent="0">
              <a:buNone/>
            </a:pPr>
            <a:r>
              <a:rPr lang="en-US" b="1" u="sng" dirty="0" smtClean="0"/>
              <a:t>Conduct a good history and physical, including chart review:</a:t>
            </a:r>
          </a:p>
          <a:p>
            <a:r>
              <a:rPr lang="en-US" dirty="0" smtClean="0"/>
              <a:t>Started on hydrocortisone stress dosing of 50 mg IV TID</a:t>
            </a:r>
          </a:p>
          <a:p>
            <a:r>
              <a:rPr lang="en-US" dirty="0" smtClean="0"/>
              <a:t>Tapered quickly to physiologic doses of 20 mg in the AM and 10 mg in the afternoon</a:t>
            </a:r>
          </a:p>
          <a:p>
            <a:r>
              <a:rPr lang="en-US" dirty="0" smtClean="0"/>
              <a:t>Complete resolution of symptoms in one day and restarted on lower doses of insulin</a:t>
            </a:r>
          </a:p>
          <a:p>
            <a:r>
              <a:rPr lang="en-US" dirty="0" smtClean="0"/>
              <a:t>Advised to double steroid dosing for 3 days if ill and follow-up</a:t>
            </a:r>
          </a:p>
          <a:p>
            <a:r>
              <a:rPr lang="en-US" dirty="0" smtClean="0"/>
              <a:t>Plan is for very gradual taper</a:t>
            </a:r>
          </a:p>
          <a:p>
            <a:pPr lvl="1"/>
            <a:r>
              <a:rPr lang="en-US" dirty="0" smtClean="0"/>
              <a:t>HPA suppression lasts for an average of 9-10 months</a:t>
            </a:r>
          </a:p>
          <a:p>
            <a:pPr lvl="1"/>
            <a:r>
              <a:rPr lang="en-US" dirty="0" smtClean="0"/>
              <a:t>Can be as long as 2 years </a:t>
            </a:r>
          </a:p>
          <a:p>
            <a:pPr marL="411480" lvl="1" indent="0">
              <a:buNone/>
            </a:pPr>
            <a:endParaRPr lang="en-US" dirty="0"/>
          </a:p>
          <a:p>
            <a:pPr marL="411480" lvl="1" indent="0">
              <a:buNone/>
            </a:pPr>
            <a:endParaRPr lang="en-US" dirty="0" smtClean="0"/>
          </a:p>
          <a:p>
            <a:pPr marL="114300" indent="0">
              <a:buNone/>
            </a:pPr>
            <a:endParaRPr lang="en-US" dirty="0" smtClean="0"/>
          </a:p>
        </p:txBody>
      </p:sp>
    </p:spTree>
    <p:extLst>
      <p:ext uri="{BB962C8B-B14F-4D97-AF65-F5344CB8AC3E}">
        <p14:creationId xmlns:p14="http://schemas.microsoft.com/office/powerpoint/2010/main" val="16315159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Testing for adrenal insufficiency </a:t>
            </a:r>
            <a:endParaRPr lang="en-US" dirty="0"/>
          </a:p>
        </p:txBody>
      </p:sp>
      <p:sp>
        <p:nvSpPr>
          <p:cNvPr id="4" name="Content Placeholder 3"/>
          <p:cNvSpPr>
            <a:spLocks noGrp="1"/>
          </p:cNvSpPr>
          <p:nvPr>
            <p:ph idx="1"/>
          </p:nvPr>
        </p:nvSpPr>
        <p:spPr/>
        <p:txBody>
          <a:bodyPr/>
          <a:lstStyle/>
          <a:p>
            <a:pPr marL="114300" indent="0">
              <a:buNone/>
            </a:pPr>
            <a:r>
              <a:rPr lang="en-US" dirty="0" smtClean="0"/>
              <a:t>Testing includes central and primary functioning</a:t>
            </a:r>
            <a:endParaRPr lang="en-US" dirty="0"/>
          </a:p>
          <a:p>
            <a:r>
              <a:rPr lang="en-US" dirty="0" smtClean="0"/>
              <a:t>Albumin</a:t>
            </a:r>
          </a:p>
          <a:p>
            <a:r>
              <a:rPr lang="en-US" dirty="0" smtClean="0"/>
              <a:t>Thyroid function</a:t>
            </a:r>
          </a:p>
          <a:p>
            <a:r>
              <a:rPr lang="en-US" dirty="0" smtClean="0"/>
              <a:t>Serum cortisol </a:t>
            </a:r>
            <a:endParaRPr lang="en-US" dirty="0"/>
          </a:p>
          <a:p>
            <a:pPr lvl="1"/>
            <a:r>
              <a:rPr lang="en-US" dirty="0" smtClean="0"/>
              <a:t>Free serum cortisol </a:t>
            </a:r>
            <a:r>
              <a:rPr lang="mr-IN" dirty="0" smtClean="0"/>
              <a:t>–</a:t>
            </a:r>
            <a:r>
              <a:rPr lang="en-US" dirty="0" smtClean="0"/>
              <a:t> very long return time</a:t>
            </a:r>
          </a:p>
          <a:p>
            <a:r>
              <a:rPr lang="en-US" dirty="0" smtClean="0"/>
              <a:t>ACTH  </a:t>
            </a:r>
          </a:p>
          <a:p>
            <a:r>
              <a:rPr lang="en-US" dirty="0" err="1" smtClean="0"/>
              <a:t>Cosyntropin</a:t>
            </a:r>
            <a:r>
              <a:rPr lang="en-US" dirty="0" smtClean="0"/>
              <a:t> stimulation test</a:t>
            </a:r>
          </a:p>
          <a:p>
            <a:pPr lvl="1"/>
            <a:r>
              <a:rPr lang="en-US" dirty="0" smtClean="0"/>
              <a:t>Baseline ACTH and cortisol</a:t>
            </a:r>
          </a:p>
          <a:p>
            <a:pPr lvl="1"/>
            <a:r>
              <a:rPr lang="en-US" dirty="0" smtClean="0"/>
              <a:t>Administer synthetic ACTH (</a:t>
            </a:r>
            <a:r>
              <a:rPr lang="en-US" dirty="0" err="1" smtClean="0"/>
              <a:t>cosyntropin</a:t>
            </a:r>
            <a:r>
              <a:rPr lang="en-US" dirty="0" smtClean="0"/>
              <a:t>)</a:t>
            </a:r>
          </a:p>
          <a:p>
            <a:pPr lvl="1"/>
            <a:r>
              <a:rPr lang="en-US" dirty="0" smtClean="0"/>
              <a:t>Wait to see if the adrenal glands respond with cortisol production at 30 and 60 minutes (check cortisol level</a:t>
            </a:r>
          </a:p>
          <a:p>
            <a:pPr lvl="1"/>
            <a:r>
              <a:rPr lang="en-US" dirty="0" smtClean="0"/>
              <a:t>If cortisol is &gt; 18 mcg/</a:t>
            </a:r>
            <a:r>
              <a:rPr lang="en-US" dirty="0" err="1" smtClean="0"/>
              <a:t>dL</a:t>
            </a:r>
            <a:r>
              <a:rPr lang="en-US" dirty="0" smtClean="0"/>
              <a:t>, patient is likely fine</a:t>
            </a:r>
          </a:p>
        </p:txBody>
      </p:sp>
    </p:spTree>
    <p:extLst>
      <p:ext uri="{BB962C8B-B14F-4D97-AF65-F5344CB8AC3E}">
        <p14:creationId xmlns:p14="http://schemas.microsoft.com/office/powerpoint/2010/main" val="22800899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Testing for adrenal insufficiency </a:t>
            </a:r>
            <a:endParaRPr lang="en-US" dirty="0"/>
          </a:p>
        </p:txBody>
      </p:sp>
      <p:sp>
        <p:nvSpPr>
          <p:cNvPr id="4" name="Content Placeholder 3"/>
          <p:cNvSpPr>
            <a:spLocks noGrp="1"/>
          </p:cNvSpPr>
          <p:nvPr>
            <p:ph idx="1"/>
          </p:nvPr>
        </p:nvSpPr>
        <p:spPr/>
        <p:txBody>
          <a:bodyPr>
            <a:normAutofit fontScale="92500" lnSpcReduction="10000"/>
          </a:bodyPr>
          <a:lstStyle/>
          <a:p>
            <a:pPr marL="114300" indent="0">
              <a:buNone/>
            </a:pPr>
            <a:r>
              <a:rPr lang="en-US" dirty="0" smtClean="0"/>
              <a:t>Testing includes central and primary functioning</a:t>
            </a:r>
            <a:endParaRPr lang="en-US" dirty="0"/>
          </a:p>
          <a:p>
            <a:r>
              <a:rPr lang="en-US" dirty="0" smtClean="0"/>
              <a:t>Serum cortisol </a:t>
            </a:r>
          </a:p>
          <a:p>
            <a:pPr lvl="1"/>
            <a:r>
              <a:rPr lang="en-US" b="1" u="sng" dirty="0" smtClean="0"/>
              <a:t>Done in AM</a:t>
            </a:r>
          </a:p>
          <a:p>
            <a:pPr lvl="1"/>
            <a:r>
              <a:rPr lang="en-US" dirty="0" smtClean="0"/>
              <a:t>Done while </a:t>
            </a:r>
            <a:r>
              <a:rPr lang="en-US" b="1" u="sng" dirty="0" smtClean="0"/>
              <a:t>OFF OF STEROIDS</a:t>
            </a:r>
          </a:p>
          <a:p>
            <a:pPr lvl="1"/>
            <a:r>
              <a:rPr lang="en-US" dirty="0" smtClean="0"/>
              <a:t>Should be &gt; 5 mcg/</a:t>
            </a:r>
            <a:r>
              <a:rPr lang="en-US" dirty="0" err="1" smtClean="0"/>
              <a:t>dL</a:t>
            </a:r>
            <a:endParaRPr lang="en-US" dirty="0" smtClean="0"/>
          </a:p>
          <a:p>
            <a:r>
              <a:rPr lang="en-US" dirty="0" smtClean="0"/>
              <a:t>ACTH </a:t>
            </a:r>
          </a:p>
          <a:p>
            <a:pPr lvl="1"/>
            <a:r>
              <a:rPr lang="en-US" dirty="0" smtClean="0"/>
              <a:t>Usually done with AM cortisol</a:t>
            </a:r>
          </a:p>
          <a:p>
            <a:pPr lvl="1"/>
            <a:r>
              <a:rPr lang="en-US" dirty="0" smtClean="0"/>
              <a:t>Done while </a:t>
            </a:r>
            <a:r>
              <a:rPr lang="en-US" b="1" u="sng" dirty="0" smtClean="0"/>
              <a:t>OFF OF STEROIDS</a:t>
            </a:r>
          </a:p>
          <a:p>
            <a:r>
              <a:rPr lang="en-US" dirty="0" err="1" smtClean="0"/>
              <a:t>Cosyntropin</a:t>
            </a:r>
            <a:r>
              <a:rPr lang="en-US" dirty="0" smtClean="0"/>
              <a:t> stimulation test</a:t>
            </a:r>
          </a:p>
          <a:p>
            <a:pPr lvl="1"/>
            <a:r>
              <a:rPr lang="en-US" dirty="0" smtClean="0"/>
              <a:t>Baseline ACTH and cortisol</a:t>
            </a:r>
          </a:p>
          <a:p>
            <a:pPr lvl="2"/>
            <a:r>
              <a:rPr lang="en-US" dirty="0" smtClean="0"/>
              <a:t>Must be done</a:t>
            </a:r>
            <a:r>
              <a:rPr lang="en-US" b="1" u="sng" dirty="0" smtClean="0"/>
              <a:t> BEFORE </a:t>
            </a:r>
            <a:r>
              <a:rPr lang="en-US" dirty="0" err="1" smtClean="0"/>
              <a:t>cosyntropin</a:t>
            </a:r>
            <a:r>
              <a:rPr lang="en-US" dirty="0" smtClean="0"/>
              <a:t> administration</a:t>
            </a:r>
          </a:p>
          <a:p>
            <a:pPr lvl="1"/>
            <a:r>
              <a:rPr lang="en-US" dirty="0" smtClean="0"/>
              <a:t>Administer synthetic ACTH (</a:t>
            </a:r>
            <a:r>
              <a:rPr lang="en-US" dirty="0" err="1" smtClean="0"/>
              <a:t>cosyntropin</a:t>
            </a:r>
            <a:r>
              <a:rPr lang="en-US" dirty="0" smtClean="0"/>
              <a:t>)</a:t>
            </a:r>
          </a:p>
          <a:p>
            <a:pPr lvl="1"/>
            <a:r>
              <a:rPr lang="en-US" dirty="0" smtClean="0"/>
              <a:t>Cortisol levels must be checked at </a:t>
            </a:r>
            <a:r>
              <a:rPr lang="en-US" b="1" u="sng" dirty="0" smtClean="0"/>
              <a:t>30 AND 60 MINUTES</a:t>
            </a:r>
          </a:p>
          <a:p>
            <a:pPr lvl="1"/>
            <a:r>
              <a:rPr lang="en-US" dirty="0" smtClean="0"/>
              <a:t>If cortisol is &gt; 18 mcg/</a:t>
            </a:r>
            <a:r>
              <a:rPr lang="en-US" dirty="0" err="1" smtClean="0"/>
              <a:t>dL</a:t>
            </a:r>
            <a:r>
              <a:rPr lang="en-US" dirty="0" smtClean="0"/>
              <a:t>, patient is likely fine</a:t>
            </a:r>
          </a:p>
        </p:txBody>
      </p:sp>
    </p:spTree>
    <p:extLst>
      <p:ext uri="{BB962C8B-B14F-4D97-AF65-F5344CB8AC3E}">
        <p14:creationId xmlns:p14="http://schemas.microsoft.com/office/powerpoint/2010/main" val="31145609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Case study #2</a:t>
            </a:r>
            <a:endParaRPr lang="en-US" dirty="0"/>
          </a:p>
        </p:txBody>
      </p:sp>
      <p:sp>
        <p:nvSpPr>
          <p:cNvPr id="4" name="Content Placeholder 3"/>
          <p:cNvSpPr>
            <a:spLocks noGrp="1"/>
          </p:cNvSpPr>
          <p:nvPr>
            <p:ph idx="1"/>
          </p:nvPr>
        </p:nvSpPr>
        <p:spPr/>
        <p:txBody>
          <a:bodyPr/>
          <a:lstStyle/>
          <a:p>
            <a:pPr marL="114300" indent="0">
              <a:buNone/>
            </a:pPr>
            <a:r>
              <a:rPr lang="en-US" dirty="0" smtClean="0"/>
              <a:t>45 year old female with a one month history of fatigue, dizziness, weakness, teeth spacing and increased ring size. Presents with HA, diplopia and fatigue.</a:t>
            </a:r>
          </a:p>
          <a:p>
            <a:r>
              <a:rPr lang="en-US" dirty="0" smtClean="0"/>
              <a:t>2 cm </a:t>
            </a:r>
            <a:r>
              <a:rPr lang="en-US" dirty="0" err="1" smtClean="0"/>
              <a:t>suprasellar</a:t>
            </a:r>
            <a:r>
              <a:rPr lang="en-US" dirty="0" smtClean="0"/>
              <a:t> mass with apoplexy compressing the optic chiasm (surgery on 12/19)</a:t>
            </a:r>
          </a:p>
          <a:p>
            <a:r>
              <a:rPr lang="en-US" dirty="0" smtClean="0"/>
              <a:t>Normal thyroid function and albumin before surgery</a:t>
            </a:r>
          </a:p>
          <a:p>
            <a:r>
              <a:rPr lang="en-US" dirty="0" smtClean="0"/>
              <a:t>Discharged on hydrocortisone 15 mg in AM and 5 mg in afternoon</a:t>
            </a:r>
          </a:p>
        </p:txBody>
      </p:sp>
      <p:graphicFrame>
        <p:nvGraphicFramePr>
          <p:cNvPr id="2" name="Table 1"/>
          <p:cNvGraphicFramePr>
            <a:graphicFrameLocks noGrp="1"/>
          </p:cNvGraphicFramePr>
          <p:nvPr>
            <p:extLst>
              <p:ext uri="{D42A27DB-BD31-4B8C-83A1-F6EECF244321}">
                <p14:modId xmlns:p14="http://schemas.microsoft.com/office/powerpoint/2010/main" val="4159418844"/>
              </p:ext>
            </p:extLst>
          </p:nvPr>
        </p:nvGraphicFramePr>
        <p:xfrm>
          <a:off x="1325962" y="4850974"/>
          <a:ext cx="5685841" cy="1381760"/>
        </p:xfrm>
        <a:graphic>
          <a:graphicData uri="http://schemas.openxmlformats.org/drawingml/2006/table">
            <a:tbl>
              <a:tblPr firstRow="1" bandRow="1">
                <a:tableStyleId>{BDBED569-4797-4DF1-A0F4-6AAB3CD982D8}</a:tableStyleId>
              </a:tblPr>
              <a:tblGrid>
                <a:gridCol w="3247441"/>
                <a:gridCol w="1219200"/>
                <a:gridCol w="1219200"/>
              </a:tblGrid>
              <a:tr h="370840">
                <a:tc>
                  <a:txBody>
                    <a:bodyPr/>
                    <a:lstStyle/>
                    <a:p>
                      <a:endParaRPr lang="en-US" dirty="0"/>
                    </a:p>
                  </a:txBody>
                  <a:tcPr/>
                </a:tc>
                <a:tc>
                  <a:txBody>
                    <a:bodyPr/>
                    <a:lstStyle/>
                    <a:p>
                      <a:r>
                        <a:rPr lang="en-US" dirty="0" smtClean="0"/>
                        <a:t>12/20 1910</a:t>
                      </a:r>
                      <a:endParaRPr lang="en-US" dirty="0"/>
                    </a:p>
                  </a:txBody>
                  <a:tcPr/>
                </a:tc>
                <a:tc>
                  <a:txBody>
                    <a:bodyPr/>
                    <a:lstStyle/>
                    <a:p>
                      <a:r>
                        <a:rPr lang="en-US" dirty="0" smtClean="0"/>
                        <a:t>12/21</a:t>
                      </a:r>
                    </a:p>
                    <a:p>
                      <a:r>
                        <a:rPr lang="en-US" dirty="0" smtClean="0"/>
                        <a:t>0750</a:t>
                      </a:r>
                      <a:endParaRPr lang="en-US" dirty="0"/>
                    </a:p>
                  </a:txBody>
                  <a:tcPr/>
                </a:tc>
              </a:tr>
              <a:tr h="370840">
                <a:tc>
                  <a:txBody>
                    <a:bodyPr/>
                    <a:lstStyle/>
                    <a:p>
                      <a:r>
                        <a:rPr lang="en-US" dirty="0" smtClean="0"/>
                        <a:t>Total cortisol (3.4-22.5</a:t>
                      </a:r>
                      <a:r>
                        <a:rPr lang="en-US" baseline="0" dirty="0" smtClean="0"/>
                        <a:t> mcg/</a:t>
                      </a:r>
                      <a:r>
                        <a:rPr lang="en-US" baseline="0" dirty="0" err="1" smtClean="0"/>
                        <a:t>dL</a:t>
                      </a:r>
                      <a:r>
                        <a:rPr lang="en-US" baseline="0" dirty="0" smtClean="0"/>
                        <a:t>)</a:t>
                      </a:r>
                      <a:endParaRPr lang="en-US" dirty="0"/>
                    </a:p>
                  </a:txBody>
                  <a:tcPr/>
                </a:tc>
                <a:tc>
                  <a:txBody>
                    <a:bodyPr/>
                    <a:lstStyle/>
                    <a:p>
                      <a:r>
                        <a:rPr lang="en-US" dirty="0" smtClean="0"/>
                        <a:t>2.5</a:t>
                      </a:r>
                      <a:endParaRPr lang="en-US" dirty="0"/>
                    </a:p>
                  </a:txBody>
                  <a:tcPr/>
                </a:tc>
                <a:tc>
                  <a:txBody>
                    <a:bodyPr/>
                    <a:lstStyle/>
                    <a:p>
                      <a:r>
                        <a:rPr lang="en-US" dirty="0" smtClean="0"/>
                        <a:t>1.7</a:t>
                      </a:r>
                      <a:endParaRPr lang="en-US" dirty="0"/>
                    </a:p>
                  </a:txBody>
                  <a:tcPr/>
                </a:tc>
              </a:tr>
              <a:tr h="370840">
                <a:tc>
                  <a:txBody>
                    <a:bodyPr/>
                    <a:lstStyle/>
                    <a:p>
                      <a:r>
                        <a:rPr lang="en-US" dirty="0" smtClean="0"/>
                        <a:t>ACTH (0-46</a:t>
                      </a:r>
                      <a:r>
                        <a:rPr lang="en-US" baseline="0" dirty="0" smtClean="0"/>
                        <a:t> </a:t>
                      </a:r>
                      <a:r>
                        <a:rPr lang="en-US" baseline="0" dirty="0" err="1" smtClean="0"/>
                        <a:t>pg</a:t>
                      </a:r>
                      <a:r>
                        <a:rPr lang="en-US" baseline="0" dirty="0" smtClean="0"/>
                        <a:t>/mL)</a:t>
                      </a:r>
                      <a:endParaRPr lang="en-US" dirty="0"/>
                    </a:p>
                  </a:txBody>
                  <a:tcPr/>
                </a:tc>
                <a:tc>
                  <a:txBody>
                    <a:bodyPr/>
                    <a:lstStyle/>
                    <a:p>
                      <a:r>
                        <a:rPr lang="en-US" dirty="0" smtClean="0"/>
                        <a:t>&lt;5.0</a:t>
                      </a:r>
                      <a:endParaRPr lang="en-US" dirty="0"/>
                    </a:p>
                  </a:txBody>
                  <a:tcPr/>
                </a:tc>
                <a:tc>
                  <a:txBody>
                    <a:bodyPr/>
                    <a:lstStyle/>
                    <a:p>
                      <a:r>
                        <a:rPr lang="en-US" dirty="0" smtClean="0"/>
                        <a:t>&lt;5.0</a:t>
                      </a:r>
                      <a:endParaRPr lang="en-US" dirty="0"/>
                    </a:p>
                  </a:txBody>
                  <a:tcPr/>
                </a:tc>
              </a:tr>
            </a:tbl>
          </a:graphicData>
        </a:graphic>
      </p:graphicFrame>
    </p:spTree>
    <p:extLst>
      <p:ext uri="{BB962C8B-B14F-4D97-AF65-F5344CB8AC3E}">
        <p14:creationId xmlns:p14="http://schemas.microsoft.com/office/powerpoint/2010/main" val="4217894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Case study #2</a:t>
            </a:r>
            <a:endParaRPr lang="en-US" dirty="0"/>
          </a:p>
        </p:txBody>
      </p:sp>
      <p:sp>
        <p:nvSpPr>
          <p:cNvPr id="4" name="Content Placeholder 3"/>
          <p:cNvSpPr>
            <a:spLocks noGrp="1"/>
          </p:cNvSpPr>
          <p:nvPr>
            <p:ph idx="1"/>
          </p:nvPr>
        </p:nvSpPr>
        <p:spPr/>
        <p:txBody>
          <a:bodyPr/>
          <a:lstStyle/>
          <a:p>
            <a:pPr marL="114300" indent="0">
              <a:buNone/>
            </a:pPr>
            <a:r>
              <a:rPr lang="en-US" dirty="0" smtClean="0"/>
              <a:t>Returned with fatigue. TSH was 0.056 (0.350-5.000 normal range) and free T4 was 0.4 (0.8-1.5 normal range)</a:t>
            </a:r>
          </a:p>
          <a:p>
            <a:r>
              <a:rPr lang="en-US" dirty="0" smtClean="0"/>
              <a:t>Told to hold hydrocortisone the afternoon before and morning of her repeat lab test.</a:t>
            </a:r>
          </a:p>
          <a:p>
            <a:pPr marL="114300" indent="0">
              <a:buNone/>
            </a:pP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762236310"/>
              </p:ext>
            </p:extLst>
          </p:nvPr>
        </p:nvGraphicFramePr>
        <p:xfrm>
          <a:off x="1792850" y="3663181"/>
          <a:ext cx="4466641" cy="1381760"/>
        </p:xfrm>
        <a:graphic>
          <a:graphicData uri="http://schemas.openxmlformats.org/drawingml/2006/table">
            <a:tbl>
              <a:tblPr firstRow="1" bandRow="1">
                <a:tableStyleId>{BDBED569-4797-4DF1-A0F4-6AAB3CD982D8}</a:tableStyleId>
              </a:tblPr>
              <a:tblGrid>
                <a:gridCol w="3247441"/>
                <a:gridCol w="1219200"/>
              </a:tblGrid>
              <a:tr h="370840">
                <a:tc>
                  <a:txBody>
                    <a:bodyPr/>
                    <a:lstStyle/>
                    <a:p>
                      <a:endParaRPr lang="en-US" dirty="0"/>
                    </a:p>
                  </a:txBody>
                  <a:tcPr/>
                </a:tc>
                <a:tc>
                  <a:txBody>
                    <a:bodyPr/>
                    <a:lstStyle/>
                    <a:p>
                      <a:r>
                        <a:rPr lang="en-US" dirty="0" smtClean="0"/>
                        <a:t>1/19</a:t>
                      </a:r>
                    </a:p>
                    <a:p>
                      <a:r>
                        <a:rPr lang="en-US" dirty="0" smtClean="0"/>
                        <a:t>0807</a:t>
                      </a:r>
                      <a:endParaRPr lang="en-US" dirty="0"/>
                    </a:p>
                  </a:txBody>
                  <a:tcPr/>
                </a:tc>
              </a:tr>
              <a:tr h="370840">
                <a:tc>
                  <a:txBody>
                    <a:bodyPr/>
                    <a:lstStyle/>
                    <a:p>
                      <a:r>
                        <a:rPr lang="en-US" dirty="0" smtClean="0"/>
                        <a:t>Total cortisol (3.4-22.5</a:t>
                      </a:r>
                      <a:r>
                        <a:rPr lang="en-US" baseline="0" dirty="0" smtClean="0"/>
                        <a:t> mcg/</a:t>
                      </a:r>
                      <a:r>
                        <a:rPr lang="en-US" baseline="0" dirty="0" err="1" smtClean="0"/>
                        <a:t>dL</a:t>
                      </a:r>
                      <a:r>
                        <a:rPr lang="en-US" baseline="0" dirty="0" smtClean="0"/>
                        <a:t>)</a:t>
                      </a:r>
                      <a:endParaRPr lang="en-US" dirty="0"/>
                    </a:p>
                  </a:txBody>
                  <a:tcPr/>
                </a:tc>
                <a:tc>
                  <a:txBody>
                    <a:bodyPr/>
                    <a:lstStyle/>
                    <a:p>
                      <a:r>
                        <a:rPr lang="en-US" dirty="0" smtClean="0">
                          <a:solidFill>
                            <a:srgbClr val="FF0000"/>
                          </a:solidFill>
                        </a:rPr>
                        <a:t>44.6</a:t>
                      </a:r>
                      <a:endParaRPr lang="en-US" dirty="0">
                        <a:solidFill>
                          <a:srgbClr val="FF0000"/>
                        </a:solidFill>
                      </a:endParaRPr>
                    </a:p>
                  </a:txBody>
                  <a:tcPr/>
                </a:tc>
              </a:tr>
              <a:tr h="370840">
                <a:tc>
                  <a:txBody>
                    <a:bodyPr/>
                    <a:lstStyle/>
                    <a:p>
                      <a:r>
                        <a:rPr lang="en-US" dirty="0" smtClean="0"/>
                        <a:t>ACTH (0-46</a:t>
                      </a:r>
                      <a:r>
                        <a:rPr lang="en-US" baseline="0" dirty="0" smtClean="0"/>
                        <a:t> </a:t>
                      </a:r>
                      <a:r>
                        <a:rPr lang="en-US" baseline="0" dirty="0" err="1" smtClean="0"/>
                        <a:t>pg</a:t>
                      </a:r>
                      <a:r>
                        <a:rPr lang="en-US" baseline="0" dirty="0" smtClean="0"/>
                        <a:t>/mL)</a:t>
                      </a:r>
                      <a:endParaRPr lang="en-US" dirty="0"/>
                    </a:p>
                  </a:txBody>
                  <a:tcPr/>
                </a:tc>
                <a:tc>
                  <a:txBody>
                    <a:bodyPr/>
                    <a:lstStyle/>
                    <a:p>
                      <a:r>
                        <a:rPr lang="en-US" dirty="0" smtClean="0"/>
                        <a:t>&lt;5.0</a:t>
                      </a:r>
                      <a:endParaRPr lang="en-US" dirty="0"/>
                    </a:p>
                  </a:txBody>
                  <a:tcPr/>
                </a:tc>
              </a:tr>
            </a:tbl>
          </a:graphicData>
        </a:graphic>
      </p:graphicFrame>
      <p:sp>
        <p:nvSpPr>
          <p:cNvPr id="5" name="TextBox 4"/>
          <p:cNvSpPr txBox="1"/>
          <p:nvPr/>
        </p:nvSpPr>
        <p:spPr>
          <a:xfrm>
            <a:off x="457200" y="5602178"/>
            <a:ext cx="7620000" cy="954107"/>
          </a:xfrm>
          <a:prstGeom prst="rect">
            <a:avLst/>
          </a:prstGeom>
          <a:noFill/>
        </p:spPr>
        <p:txBody>
          <a:bodyPr wrap="square" rtlCol="0">
            <a:spAutoFit/>
          </a:bodyPr>
          <a:lstStyle/>
          <a:p>
            <a:r>
              <a:rPr lang="en-US" sz="2800" dirty="0" smtClean="0"/>
              <a:t>Why is her cortisol so high now, even with a low ACTH?</a:t>
            </a:r>
            <a:endParaRPr lang="en-US" sz="2800" dirty="0"/>
          </a:p>
        </p:txBody>
      </p:sp>
    </p:spTree>
    <p:extLst>
      <p:ext uri="{BB962C8B-B14F-4D97-AF65-F5344CB8AC3E}">
        <p14:creationId xmlns:p14="http://schemas.microsoft.com/office/powerpoint/2010/main" val="1403336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Case study #2 </a:t>
            </a:r>
            <a:r>
              <a:rPr lang="mr-IN" dirty="0" smtClean="0"/>
              <a:t>–</a:t>
            </a:r>
            <a:r>
              <a:rPr lang="en-US" dirty="0" smtClean="0"/>
              <a:t> </a:t>
            </a:r>
            <a:r>
              <a:rPr lang="en-US" u="sng" dirty="0" smtClean="0"/>
              <a:t>Always check to see if a steroid was given</a:t>
            </a:r>
            <a:endParaRPr lang="en-US" u="sng" dirty="0"/>
          </a:p>
        </p:txBody>
      </p:sp>
      <p:sp>
        <p:nvSpPr>
          <p:cNvPr id="4" name="Content Placeholder 3"/>
          <p:cNvSpPr>
            <a:spLocks noGrp="1"/>
          </p:cNvSpPr>
          <p:nvPr>
            <p:ph idx="1"/>
          </p:nvPr>
        </p:nvSpPr>
        <p:spPr/>
        <p:txBody>
          <a:bodyPr/>
          <a:lstStyle/>
          <a:p>
            <a:pPr marL="114300" indent="0">
              <a:buNone/>
            </a:pPr>
            <a:r>
              <a:rPr lang="en-US" dirty="0" smtClean="0"/>
              <a:t>At the follow-up visit, patient stated she forgot to hold her steroid. Repeat labs were drawn a week later and confirmed she had secondary adrenal insufficiency due to the surgery.</a:t>
            </a:r>
          </a:p>
          <a:p>
            <a:r>
              <a:rPr lang="en-US" dirty="0" smtClean="0"/>
              <a:t>Told to hold hydrocortisone the afternoon before and morning of her repeat lab test.</a:t>
            </a:r>
          </a:p>
          <a:p>
            <a:pPr marL="114300" indent="0">
              <a:buNone/>
            </a:pP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510441882"/>
              </p:ext>
            </p:extLst>
          </p:nvPr>
        </p:nvGraphicFramePr>
        <p:xfrm>
          <a:off x="1923579" y="4231135"/>
          <a:ext cx="4466641" cy="1381760"/>
        </p:xfrm>
        <a:graphic>
          <a:graphicData uri="http://schemas.openxmlformats.org/drawingml/2006/table">
            <a:tbl>
              <a:tblPr firstRow="1" bandRow="1">
                <a:tableStyleId>{BDBED569-4797-4DF1-A0F4-6AAB3CD982D8}</a:tableStyleId>
              </a:tblPr>
              <a:tblGrid>
                <a:gridCol w="3247441"/>
                <a:gridCol w="1219200"/>
              </a:tblGrid>
              <a:tr h="370840">
                <a:tc>
                  <a:txBody>
                    <a:bodyPr/>
                    <a:lstStyle/>
                    <a:p>
                      <a:endParaRPr lang="en-US" dirty="0"/>
                    </a:p>
                  </a:txBody>
                  <a:tcPr/>
                </a:tc>
                <a:tc>
                  <a:txBody>
                    <a:bodyPr/>
                    <a:lstStyle/>
                    <a:p>
                      <a:r>
                        <a:rPr lang="en-US" dirty="0" smtClean="0"/>
                        <a:t>1/27</a:t>
                      </a:r>
                    </a:p>
                    <a:p>
                      <a:r>
                        <a:rPr lang="en-US" dirty="0" smtClean="0"/>
                        <a:t>0800</a:t>
                      </a:r>
                      <a:endParaRPr lang="en-US" dirty="0"/>
                    </a:p>
                  </a:txBody>
                  <a:tcPr/>
                </a:tc>
              </a:tr>
              <a:tr h="370840">
                <a:tc>
                  <a:txBody>
                    <a:bodyPr/>
                    <a:lstStyle/>
                    <a:p>
                      <a:r>
                        <a:rPr lang="en-US" dirty="0" smtClean="0"/>
                        <a:t>Total cortisol (3.4-22.5</a:t>
                      </a:r>
                      <a:r>
                        <a:rPr lang="en-US" baseline="0" dirty="0" smtClean="0"/>
                        <a:t> mcg/</a:t>
                      </a:r>
                      <a:r>
                        <a:rPr lang="en-US" baseline="0" dirty="0" err="1" smtClean="0"/>
                        <a:t>dL</a:t>
                      </a:r>
                      <a:r>
                        <a:rPr lang="en-US" baseline="0" dirty="0" smtClean="0"/>
                        <a:t>)</a:t>
                      </a:r>
                      <a:endParaRPr lang="en-US" dirty="0"/>
                    </a:p>
                  </a:txBody>
                  <a:tcPr/>
                </a:tc>
                <a:tc>
                  <a:txBody>
                    <a:bodyPr/>
                    <a:lstStyle/>
                    <a:p>
                      <a:r>
                        <a:rPr lang="en-US" dirty="0" smtClean="0"/>
                        <a:t>1.0</a:t>
                      </a:r>
                      <a:endParaRPr lang="en-US" dirty="0"/>
                    </a:p>
                  </a:txBody>
                  <a:tcPr/>
                </a:tc>
              </a:tr>
              <a:tr h="370840">
                <a:tc>
                  <a:txBody>
                    <a:bodyPr/>
                    <a:lstStyle/>
                    <a:p>
                      <a:r>
                        <a:rPr lang="en-US" dirty="0" smtClean="0"/>
                        <a:t>ACTH (0-46</a:t>
                      </a:r>
                      <a:r>
                        <a:rPr lang="en-US" baseline="0" dirty="0" smtClean="0"/>
                        <a:t> </a:t>
                      </a:r>
                      <a:r>
                        <a:rPr lang="en-US" baseline="0" dirty="0" err="1" smtClean="0"/>
                        <a:t>pg</a:t>
                      </a:r>
                      <a:r>
                        <a:rPr lang="en-US" baseline="0" dirty="0" smtClean="0"/>
                        <a:t>/mL)</a:t>
                      </a:r>
                      <a:endParaRPr lang="en-US" dirty="0"/>
                    </a:p>
                  </a:txBody>
                  <a:tcPr/>
                </a:tc>
                <a:tc>
                  <a:txBody>
                    <a:bodyPr/>
                    <a:lstStyle/>
                    <a:p>
                      <a:r>
                        <a:rPr lang="en-US" dirty="0" smtClean="0"/>
                        <a:t>&lt;5.0</a:t>
                      </a:r>
                      <a:endParaRPr lang="en-US" dirty="0"/>
                    </a:p>
                  </a:txBody>
                  <a:tcPr/>
                </a:tc>
              </a:tr>
            </a:tbl>
          </a:graphicData>
        </a:graphic>
      </p:graphicFrame>
    </p:spTree>
    <p:extLst>
      <p:ext uri="{BB962C8B-B14F-4D97-AF65-F5344CB8AC3E}">
        <p14:creationId xmlns:p14="http://schemas.microsoft.com/office/powerpoint/2010/main" val="3298081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4" name="Content Placeholder 2"/>
          <p:cNvSpPr>
            <a:spLocks noGrp="1"/>
          </p:cNvSpPr>
          <p:nvPr>
            <p:ph idx="1"/>
          </p:nvPr>
        </p:nvSpPr>
        <p:spPr/>
        <p:txBody>
          <a:bodyPr>
            <a:normAutofit/>
          </a:bodyPr>
          <a:lstStyle/>
          <a:p>
            <a:pPr marL="114300" indent="0">
              <a:buNone/>
            </a:pPr>
            <a:r>
              <a:rPr lang="en-US" dirty="0" smtClean="0"/>
              <a:t>At the end of this presentation you will be able to:</a:t>
            </a:r>
            <a:endParaRPr lang="en-US" dirty="0"/>
          </a:p>
          <a:p>
            <a:r>
              <a:rPr lang="en-US" dirty="0" smtClean="0"/>
              <a:t>Explain the </a:t>
            </a:r>
            <a:r>
              <a:rPr lang="en-US" b="1" u="sng" dirty="0" smtClean="0"/>
              <a:t>common causes of adrenal insufficiency</a:t>
            </a:r>
            <a:r>
              <a:rPr lang="en-US" dirty="0" smtClean="0"/>
              <a:t>, particularly in the hospitalized patient, with a focus on pharmacologic issues</a:t>
            </a:r>
          </a:p>
          <a:p>
            <a:r>
              <a:rPr lang="en-US" b="1" u="sng" dirty="0"/>
              <a:t>Identify patients </a:t>
            </a:r>
            <a:r>
              <a:rPr lang="en-US" dirty="0"/>
              <a:t>who have adrenal </a:t>
            </a:r>
            <a:r>
              <a:rPr lang="en-US" dirty="0" smtClean="0"/>
              <a:t>insufficiency</a:t>
            </a:r>
            <a:endParaRPr lang="en-US" dirty="0"/>
          </a:p>
          <a:p>
            <a:r>
              <a:rPr lang="en-US" b="1" u="sng" dirty="0" smtClean="0"/>
              <a:t>Order and interpret common tests </a:t>
            </a:r>
            <a:r>
              <a:rPr lang="en-US" dirty="0" smtClean="0"/>
              <a:t>related to adrenal function, including how to identify and avoid common pitfalls (pharmacologic and non-pharmacologic)</a:t>
            </a:r>
            <a:endParaRPr lang="en-US" dirty="0"/>
          </a:p>
          <a:p>
            <a:r>
              <a:rPr lang="en-US" dirty="0" smtClean="0"/>
              <a:t>Explain how certain </a:t>
            </a:r>
            <a:r>
              <a:rPr lang="en-US" b="1" u="sng" dirty="0" smtClean="0"/>
              <a:t>pharmacologic therapies may confound diagnosis</a:t>
            </a:r>
            <a:r>
              <a:rPr lang="en-US" dirty="0" smtClean="0"/>
              <a:t> of adrenal insufficiency</a:t>
            </a:r>
          </a:p>
          <a:p>
            <a:r>
              <a:rPr lang="en-US" b="1" u="sng" dirty="0" smtClean="0"/>
              <a:t>Choose appropriate treatment </a:t>
            </a:r>
            <a:r>
              <a:rPr lang="en-US" dirty="0" smtClean="0"/>
              <a:t>for the patient with adrenal insufficiency and be able to explain the pharmacologic benefits of various treatment regimens</a:t>
            </a:r>
            <a:endParaRPr lang="en-US" dirty="0"/>
          </a:p>
        </p:txBody>
      </p:sp>
    </p:spTree>
    <p:extLst>
      <p:ext uri="{BB962C8B-B14F-4D97-AF65-F5344CB8AC3E}">
        <p14:creationId xmlns:p14="http://schemas.microsoft.com/office/powerpoint/2010/main" val="9401563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Case study #3</a:t>
            </a:r>
            <a:endParaRPr lang="en-US" dirty="0"/>
          </a:p>
        </p:txBody>
      </p:sp>
      <p:sp>
        <p:nvSpPr>
          <p:cNvPr id="4" name="Content Placeholder 3"/>
          <p:cNvSpPr>
            <a:spLocks noGrp="1"/>
          </p:cNvSpPr>
          <p:nvPr>
            <p:ph idx="1"/>
          </p:nvPr>
        </p:nvSpPr>
        <p:spPr>
          <a:xfrm>
            <a:off x="457200" y="1600200"/>
            <a:ext cx="7620000" cy="5257800"/>
          </a:xfrm>
        </p:spPr>
        <p:txBody>
          <a:bodyPr>
            <a:normAutofit/>
          </a:bodyPr>
          <a:lstStyle/>
          <a:p>
            <a:pPr marL="114300" indent="0">
              <a:buNone/>
            </a:pPr>
            <a:r>
              <a:rPr lang="en-US" dirty="0" smtClean="0"/>
              <a:t>45 year old female presents with a </a:t>
            </a:r>
            <a:r>
              <a:rPr lang="en-US" dirty="0" err="1" smtClean="0"/>
              <a:t>meningoencephalocele</a:t>
            </a:r>
            <a:r>
              <a:rPr lang="en-US" dirty="0" smtClean="0"/>
              <a:t>. She has an EEA for resection due to location and complexity. During surgery on 1/16, she was given 12 mg IV dexamethasone by the anesthesiologist. She has no history of steroid use, opioid use, or illicit drug use. She has no past history of head trauma.</a:t>
            </a:r>
          </a:p>
          <a:p>
            <a:r>
              <a:rPr lang="en-US" dirty="0" smtClean="0"/>
              <a:t>BP low normal after surgery</a:t>
            </a:r>
          </a:p>
          <a:p>
            <a:r>
              <a:rPr lang="en-US" dirty="0" smtClean="0"/>
              <a:t>Potassium in AM was 5.3</a:t>
            </a:r>
          </a:p>
          <a:p>
            <a:r>
              <a:rPr lang="en-US" dirty="0" smtClean="0"/>
              <a:t>Why was AM cortisol low if she received dexamethasone?</a:t>
            </a:r>
          </a:p>
          <a:p>
            <a:pPr marL="411480" lvl="1" indent="0">
              <a:buNone/>
            </a:pPr>
            <a:endParaRPr lang="en-US" sz="2800" dirty="0" smtClean="0"/>
          </a:p>
          <a:p>
            <a:pPr marL="411480" lvl="1" indent="0">
              <a:buNone/>
            </a:pPr>
            <a:endParaRPr lang="en-US" sz="2800" dirty="0"/>
          </a:p>
          <a:p>
            <a:pPr marL="411480" lvl="1" indent="0">
              <a:buNone/>
            </a:pPr>
            <a:endParaRPr lang="en-US" sz="2800" dirty="0" smtClean="0"/>
          </a:p>
          <a:p>
            <a:pPr marL="411480" lvl="1" indent="0">
              <a:buNone/>
            </a:pPr>
            <a:endParaRPr lang="en-US" sz="2800" dirty="0"/>
          </a:p>
          <a:p>
            <a:pPr marL="411480" lvl="1" indent="0">
              <a:buNone/>
            </a:pPr>
            <a:endParaRPr lang="en-US" sz="2800" dirty="0" smtClean="0"/>
          </a:p>
        </p:txBody>
      </p:sp>
      <p:graphicFrame>
        <p:nvGraphicFramePr>
          <p:cNvPr id="2" name="Table 1"/>
          <p:cNvGraphicFramePr>
            <a:graphicFrameLocks noGrp="1"/>
          </p:cNvGraphicFramePr>
          <p:nvPr>
            <p:extLst>
              <p:ext uri="{D42A27DB-BD31-4B8C-83A1-F6EECF244321}">
                <p14:modId xmlns:p14="http://schemas.microsoft.com/office/powerpoint/2010/main" val="3894695714"/>
              </p:ext>
            </p:extLst>
          </p:nvPr>
        </p:nvGraphicFramePr>
        <p:xfrm>
          <a:off x="149405" y="4807765"/>
          <a:ext cx="8217618" cy="1430647"/>
        </p:xfrm>
        <a:graphic>
          <a:graphicData uri="http://schemas.openxmlformats.org/drawingml/2006/table">
            <a:tbl>
              <a:tblPr firstRow="1" bandRow="1">
                <a:tableStyleId>{E8B1032C-EA38-4F05-BA0D-38AFFFC7BED3}</a:tableStyleId>
              </a:tblPr>
              <a:tblGrid>
                <a:gridCol w="3340818"/>
                <a:gridCol w="1219200"/>
                <a:gridCol w="1219200"/>
                <a:gridCol w="1219200"/>
                <a:gridCol w="1219200"/>
              </a:tblGrid>
              <a:tr h="370840">
                <a:tc>
                  <a:txBody>
                    <a:bodyPr/>
                    <a:lstStyle/>
                    <a:p>
                      <a:endParaRPr lang="en-US" dirty="0"/>
                    </a:p>
                  </a:txBody>
                  <a:tcPr/>
                </a:tc>
                <a:tc>
                  <a:txBody>
                    <a:bodyPr/>
                    <a:lstStyle/>
                    <a:p>
                      <a:r>
                        <a:rPr lang="en-US" dirty="0" smtClean="0"/>
                        <a:t>1/17</a:t>
                      </a:r>
                    </a:p>
                    <a:p>
                      <a:r>
                        <a:rPr lang="en-US" dirty="0" smtClean="0"/>
                        <a:t>0354</a:t>
                      </a:r>
                      <a:endParaRPr lang="en-US" dirty="0"/>
                    </a:p>
                  </a:txBody>
                  <a:tcPr/>
                </a:tc>
                <a:tc>
                  <a:txBody>
                    <a:bodyPr/>
                    <a:lstStyle/>
                    <a:p>
                      <a:r>
                        <a:rPr lang="en-US" dirty="0" smtClean="0"/>
                        <a:t>1/18</a:t>
                      </a:r>
                    </a:p>
                    <a:p>
                      <a:r>
                        <a:rPr lang="en-US" dirty="0" smtClean="0"/>
                        <a:t>0415</a:t>
                      </a:r>
                      <a:endParaRPr lang="en-US" dirty="0"/>
                    </a:p>
                  </a:txBody>
                  <a:tcPr/>
                </a:tc>
                <a:tc>
                  <a:txBody>
                    <a:bodyPr/>
                    <a:lstStyle/>
                    <a:p>
                      <a:r>
                        <a:rPr lang="en-US" dirty="0" smtClean="0"/>
                        <a:t>1/18</a:t>
                      </a:r>
                    </a:p>
                    <a:p>
                      <a:r>
                        <a:rPr lang="en-US" dirty="0" smtClean="0"/>
                        <a:t>1428</a:t>
                      </a:r>
                      <a:endParaRPr lang="en-US" dirty="0"/>
                    </a:p>
                  </a:txBody>
                  <a:tcPr/>
                </a:tc>
                <a:tc>
                  <a:txBody>
                    <a:bodyPr/>
                    <a:lstStyle/>
                    <a:p>
                      <a:r>
                        <a:rPr lang="en-US" dirty="0" smtClean="0"/>
                        <a:t>1/20</a:t>
                      </a:r>
                    </a:p>
                    <a:p>
                      <a:r>
                        <a:rPr lang="en-US" dirty="0" smtClean="0"/>
                        <a:t>0330</a:t>
                      </a:r>
                      <a:endParaRPr lang="en-US" dirty="0"/>
                    </a:p>
                  </a:txBody>
                  <a:tcPr/>
                </a:tc>
              </a:tr>
              <a:tr h="4197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Total cortisol (3.4-22.5</a:t>
                      </a:r>
                      <a:r>
                        <a:rPr lang="en-US" baseline="0" dirty="0" smtClean="0"/>
                        <a:t> mcg/</a:t>
                      </a:r>
                      <a:r>
                        <a:rPr lang="en-US" baseline="0" dirty="0" err="1" smtClean="0"/>
                        <a:t>dL</a:t>
                      </a:r>
                      <a:r>
                        <a:rPr lang="en-US" baseline="0" dirty="0" smtClean="0"/>
                        <a:t>)</a:t>
                      </a:r>
                      <a:endParaRPr lang="en-US" dirty="0" smtClean="0"/>
                    </a:p>
                  </a:txBody>
                  <a:tcPr/>
                </a:tc>
                <a:tc>
                  <a:txBody>
                    <a:bodyPr/>
                    <a:lstStyle/>
                    <a:p>
                      <a:r>
                        <a:rPr lang="en-US" dirty="0" smtClean="0"/>
                        <a:t>0.6</a:t>
                      </a:r>
                      <a:endParaRPr lang="en-US" dirty="0"/>
                    </a:p>
                  </a:txBody>
                  <a:tcPr/>
                </a:tc>
                <a:tc>
                  <a:txBody>
                    <a:bodyPr/>
                    <a:lstStyle/>
                    <a:p>
                      <a:r>
                        <a:rPr lang="en-US" dirty="0" smtClean="0"/>
                        <a:t>0.6</a:t>
                      </a:r>
                      <a:endParaRPr lang="en-US" dirty="0"/>
                    </a:p>
                  </a:txBody>
                  <a:tcPr/>
                </a:tc>
                <a:tc>
                  <a:txBody>
                    <a:bodyPr/>
                    <a:lstStyle/>
                    <a:p>
                      <a:endParaRPr lang="en-US" dirty="0"/>
                    </a:p>
                  </a:txBody>
                  <a:tcPr/>
                </a:tc>
                <a:tc>
                  <a:txBody>
                    <a:bodyPr/>
                    <a:lstStyle/>
                    <a:p>
                      <a:r>
                        <a:rPr lang="en-US" dirty="0" smtClean="0"/>
                        <a:t>2.4</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ACTH (0-46</a:t>
                      </a:r>
                      <a:r>
                        <a:rPr lang="en-US" baseline="0" dirty="0" smtClean="0"/>
                        <a:t> </a:t>
                      </a:r>
                      <a:r>
                        <a:rPr lang="en-US" baseline="0" dirty="0" err="1" smtClean="0"/>
                        <a:t>pg</a:t>
                      </a:r>
                      <a:r>
                        <a:rPr lang="en-US" baseline="0" dirty="0" smtClean="0"/>
                        <a:t>/mL)</a:t>
                      </a:r>
                      <a:endParaRPr lang="en-US" dirty="0" smtClean="0"/>
                    </a:p>
                  </a:txBody>
                  <a:tcPr/>
                </a:tc>
                <a:tc>
                  <a:txBody>
                    <a:bodyPr/>
                    <a:lstStyle/>
                    <a:p>
                      <a:endParaRPr lang="en-US"/>
                    </a:p>
                  </a:txBody>
                  <a:tcPr/>
                </a:tc>
                <a:tc>
                  <a:txBody>
                    <a:bodyPr/>
                    <a:lstStyle/>
                    <a:p>
                      <a:endParaRPr lang="en-US" dirty="0"/>
                    </a:p>
                  </a:txBody>
                  <a:tcPr/>
                </a:tc>
                <a:tc>
                  <a:txBody>
                    <a:bodyPr/>
                    <a:lstStyle/>
                    <a:p>
                      <a:r>
                        <a:rPr lang="en-US" dirty="0" smtClean="0"/>
                        <a:t>&lt;5.0</a:t>
                      </a:r>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37422625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Case study #3 </a:t>
            </a:r>
            <a:r>
              <a:rPr lang="mr-IN" dirty="0" smtClean="0"/>
              <a:t>–</a:t>
            </a:r>
            <a:r>
              <a:rPr lang="en-US" dirty="0" smtClean="0"/>
              <a:t> </a:t>
            </a:r>
            <a:r>
              <a:rPr lang="en-US" u="sng" dirty="0" smtClean="0"/>
              <a:t>Always check to see if a steroid was given</a:t>
            </a:r>
            <a:endParaRPr lang="en-US" u="sng" dirty="0"/>
          </a:p>
        </p:txBody>
      </p:sp>
      <p:sp>
        <p:nvSpPr>
          <p:cNvPr id="4" name="Content Placeholder 3"/>
          <p:cNvSpPr>
            <a:spLocks noGrp="1"/>
          </p:cNvSpPr>
          <p:nvPr>
            <p:ph idx="1"/>
          </p:nvPr>
        </p:nvSpPr>
        <p:spPr>
          <a:xfrm>
            <a:off x="457200" y="1600200"/>
            <a:ext cx="7620000" cy="5257800"/>
          </a:xfrm>
        </p:spPr>
        <p:txBody>
          <a:bodyPr>
            <a:normAutofit/>
          </a:bodyPr>
          <a:lstStyle/>
          <a:p>
            <a:pPr marL="114300" indent="0">
              <a:buNone/>
            </a:pPr>
            <a:r>
              <a:rPr lang="en-US" dirty="0" smtClean="0"/>
              <a:t>Patient felt weak, dizzy and had nausea after surgery. She was started on hydrocortisone 10 mg BID and discharged on 20 mg daily with a 2 week taper.</a:t>
            </a:r>
          </a:p>
          <a:p>
            <a:r>
              <a:rPr lang="en-US" dirty="0" smtClean="0"/>
              <a:t>AM cortisol and ACTH was rechecked in 10 days</a:t>
            </a:r>
            <a:endParaRPr lang="en-US" sz="2800" dirty="0" smtClean="0"/>
          </a:p>
          <a:p>
            <a:pPr marL="411480" lvl="1" indent="0">
              <a:buNone/>
            </a:pPr>
            <a:r>
              <a:rPr lang="en-US" sz="2800" dirty="0" smtClean="0"/>
              <a:t>WHY DID THIS HAPPEN?</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509444524"/>
              </p:ext>
            </p:extLst>
          </p:nvPr>
        </p:nvGraphicFramePr>
        <p:xfrm>
          <a:off x="1848877" y="4210199"/>
          <a:ext cx="4560018" cy="1430647"/>
        </p:xfrm>
        <a:graphic>
          <a:graphicData uri="http://schemas.openxmlformats.org/drawingml/2006/table">
            <a:tbl>
              <a:tblPr firstRow="1" bandRow="1">
                <a:tableStyleId>{E8B1032C-EA38-4F05-BA0D-38AFFFC7BED3}</a:tableStyleId>
              </a:tblPr>
              <a:tblGrid>
                <a:gridCol w="3340818"/>
                <a:gridCol w="1219200"/>
              </a:tblGrid>
              <a:tr h="370840">
                <a:tc>
                  <a:txBody>
                    <a:bodyPr/>
                    <a:lstStyle/>
                    <a:p>
                      <a:endParaRPr lang="en-US" dirty="0"/>
                    </a:p>
                  </a:txBody>
                  <a:tcPr/>
                </a:tc>
                <a:tc>
                  <a:txBody>
                    <a:bodyPr/>
                    <a:lstStyle/>
                    <a:p>
                      <a:r>
                        <a:rPr lang="en-US" dirty="0" smtClean="0"/>
                        <a:t>1/30</a:t>
                      </a:r>
                    </a:p>
                    <a:p>
                      <a:r>
                        <a:rPr lang="en-US" dirty="0" smtClean="0"/>
                        <a:t>0831</a:t>
                      </a:r>
                      <a:endParaRPr lang="en-US" dirty="0"/>
                    </a:p>
                  </a:txBody>
                  <a:tcPr/>
                </a:tc>
              </a:tr>
              <a:tr h="4197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Total cortisol (3.4-22.5</a:t>
                      </a:r>
                      <a:r>
                        <a:rPr lang="en-US" baseline="0" dirty="0" smtClean="0"/>
                        <a:t> mcg/</a:t>
                      </a:r>
                      <a:r>
                        <a:rPr lang="en-US" baseline="0" dirty="0" err="1" smtClean="0"/>
                        <a:t>dL</a:t>
                      </a:r>
                      <a:r>
                        <a:rPr lang="en-US" baseline="0" dirty="0" smtClean="0"/>
                        <a:t>)</a:t>
                      </a:r>
                      <a:endParaRPr lang="en-US" dirty="0" smtClean="0"/>
                    </a:p>
                  </a:txBody>
                  <a:tcPr/>
                </a:tc>
                <a:tc>
                  <a:txBody>
                    <a:bodyPr/>
                    <a:lstStyle/>
                    <a:p>
                      <a:r>
                        <a:rPr lang="en-US" dirty="0" smtClean="0"/>
                        <a:t>10.4</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ACTH (0-46</a:t>
                      </a:r>
                      <a:r>
                        <a:rPr lang="en-US" baseline="0" dirty="0" smtClean="0"/>
                        <a:t> </a:t>
                      </a:r>
                      <a:r>
                        <a:rPr lang="en-US" baseline="0" dirty="0" err="1" smtClean="0"/>
                        <a:t>pg</a:t>
                      </a:r>
                      <a:r>
                        <a:rPr lang="en-US" baseline="0" dirty="0" smtClean="0"/>
                        <a:t>/mL)</a:t>
                      </a:r>
                      <a:endParaRPr lang="en-US" dirty="0" smtClean="0"/>
                    </a:p>
                  </a:txBody>
                  <a:tcPr/>
                </a:tc>
                <a:tc>
                  <a:txBody>
                    <a:bodyPr/>
                    <a:lstStyle/>
                    <a:p>
                      <a:r>
                        <a:rPr lang="en-US" dirty="0" smtClean="0"/>
                        <a:t>11.5</a:t>
                      </a:r>
                      <a:endParaRPr lang="en-US" dirty="0"/>
                    </a:p>
                  </a:txBody>
                  <a:tcPr/>
                </a:tc>
              </a:tr>
            </a:tbl>
          </a:graphicData>
        </a:graphic>
      </p:graphicFrame>
    </p:spTree>
    <p:extLst>
      <p:ext uri="{BB962C8B-B14F-4D97-AF65-F5344CB8AC3E}">
        <p14:creationId xmlns:p14="http://schemas.microsoft.com/office/powerpoint/2010/main" val="14392999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Testing for adrenal insufficiency - caveats</a:t>
            </a:r>
            <a:endParaRPr lang="en-US" dirty="0"/>
          </a:p>
        </p:txBody>
      </p:sp>
      <p:sp>
        <p:nvSpPr>
          <p:cNvPr id="4" name="Content Placeholder 3"/>
          <p:cNvSpPr>
            <a:spLocks noGrp="1"/>
          </p:cNvSpPr>
          <p:nvPr>
            <p:ph idx="1"/>
          </p:nvPr>
        </p:nvSpPr>
        <p:spPr/>
        <p:txBody>
          <a:bodyPr>
            <a:noAutofit/>
          </a:bodyPr>
          <a:lstStyle/>
          <a:p>
            <a:pPr marL="114300" indent="0">
              <a:buNone/>
            </a:pPr>
            <a:r>
              <a:rPr lang="en-US" sz="2400" dirty="0" smtClean="0"/>
              <a:t>Dexamethasone</a:t>
            </a:r>
            <a:endParaRPr lang="en-US" sz="2400" dirty="0"/>
          </a:p>
          <a:p>
            <a:pPr lvl="1"/>
            <a:r>
              <a:rPr lang="en-US" sz="2400" dirty="0" smtClean="0"/>
              <a:t>Dexamethasone IS NOT detected by cortisol assay. </a:t>
            </a:r>
          </a:p>
          <a:p>
            <a:pPr lvl="2"/>
            <a:r>
              <a:rPr lang="en-US" sz="2400" dirty="0" smtClean="0"/>
              <a:t>All other corticosteroids are reflected on the assay</a:t>
            </a:r>
          </a:p>
          <a:p>
            <a:pPr lvl="1"/>
            <a:r>
              <a:rPr lang="en-US" sz="2400" dirty="0" smtClean="0"/>
              <a:t>Dexamethasone lowers ACTH through negative feedback</a:t>
            </a:r>
          </a:p>
          <a:p>
            <a:pPr lvl="1"/>
            <a:r>
              <a:rPr lang="en-US" sz="2400" dirty="0" smtClean="0"/>
              <a:t>It is a replacement steroid, but will not show-up on cortisol test</a:t>
            </a:r>
          </a:p>
          <a:p>
            <a:pPr lvl="1"/>
            <a:r>
              <a:rPr lang="en-US" sz="2400" dirty="0" smtClean="0"/>
              <a:t>If patient took dexamethasone, it will replace endogenous cortisol and suppress ACTH</a:t>
            </a:r>
          </a:p>
        </p:txBody>
      </p:sp>
    </p:spTree>
    <p:extLst>
      <p:ext uri="{BB962C8B-B14F-4D97-AF65-F5344CB8AC3E}">
        <p14:creationId xmlns:p14="http://schemas.microsoft.com/office/powerpoint/2010/main" val="35216683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Glucocorticoids</a:t>
            </a:r>
            <a:endParaRPr lang="en-US" dirty="0"/>
          </a:p>
        </p:txBody>
      </p:sp>
      <p:sp>
        <p:nvSpPr>
          <p:cNvPr id="4" name="Content Placeholder 3"/>
          <p:cNvSpPr>
            <a:spLocks noGrp="1"/>
          </p:cNvSpPr>
          <p:nvPr>
            <p:ph idx="1"/>
          </p:nvPr>
        </p:nvSpPr>
        <p:spPr/>
        <p:txBody>
          <a:bodyPr/>
          <a:lstStyle/>
          <a:p>
            <a:pPr marL="114300" indent="0">
              <a:buNone/>
            </a:pPr>
            <a:r>
              <a:rPr lang="en-US" dirty="0" smtClean="0"/>
              <a:t>Dexamethasone</a:t>
            </a:r>
          </a:p>
          <a:p>
            <a:r>
              <a:rPr lang="en-US" dirty="0" smtClean="0"/>
              <a:t>Half-life: 36-72 hours</a:t>
            </a:r>
          </a:p>
          <a:p>
            <a:r>
              <a:rPr lang="en-US" dirty="0" smtClean="0"/>
              <a:t>High anti-inflammatory potency, useful in reducing swelling in the brain</a:t>
            </a:r>
          </a:p>
          <a:p>
            <a:pPr lvl="1"/>
            <a:r>
              <a:rPr lang="en-US" dirty="0" smtClean="0"/>
              <a:t>May reduce prostaglandin production</a:t>
            </a:r>
          </a:p>
          <a:p>
            <a:r>
              <a:rPr lang="en-US" dirty="0" smtClean="0"/>
              <a:t>Useful as anti-emetic, especially in chemotherapy induced emesis</a:t>
            </a:r>
          </a:p>
          <a:p>
            <a:pPr lvl="1"/>
            <a:r>
              <a:rPr lang="en-US" dirty="0" smtClean="0"/>
              <a:t>Commonly given in surgery to reduce post-operative nausea and vomiting</a:t>
            </a:r>
          </a:p>
          <a:p>
            <a:endParaRPr lang="en-US" dirty="0" smtClean="0"/>
          </a:p>
        </p:txBody>
      </p:sp>
    </p:spTree>
    <p:extLst>
      <p:ext uri="{BB962C8B-B14F-4D97-AF65-F5344CB8AC3E}">
        <p14:creationId xmlns:p14="http://schemas.microsoft.com/office/powerpoint/2010/main" val="37645700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07751"/>
            <a:ext cx="7620000" cy="1143000"/>
          </a:xfrm>
        </p:spPr>
        <p:txBody>
          <a:bodyPr/>
          <a:lstStyle/>
          <a:p>
            <a:r>
              <a:rPr lang="en-US" dirty="0" smtClean="0"/>
              <a:t>Case study #4 </a:t>
            </a:r>
            <a:r>
              <a:rPr lang="mr-IN" dirty="0" smtClean="0"/>
              <a:t>–</a:t>
            </a:r>
            <a:r>
              <a:rPr lang="en-US" dirty="0" smtClean="0"/>
              <a:t> normal and abnormal </a:t>
            </a:r>
            <a:r>
              <a:rPr lang="en-US" dirty="0" err="1" smtClean="0"/>
              <a:t>cosyntropin</a:t>
            </a:r>
            <a:r>
              <a:rPr lang="en-US" dirty="0" smtClean="0"/>
              <a:t> stimulation test</a:t>
            </a:r>
            <a:endParaRPr lang="en-US" dirty="0"/>
          </a:p>
        </p:txBody>
      </p:sp>
      <p:sp>
        <p:nvSpPr>
          <p:cNvPr id="4" name="Content Placeholder 3"/>
          <p:cNvSpPr>
            <a:spLocks noGrp="1"/>
          </p:cNvSpPr>
          <p:nvPr>
            <p:ph idx="1"/>
          </p:nvPr>
        </p:nvSpPr>
        <p:spPr/>
        <p:txBody>
          <a:bodyPr/>
          <a:lstStyle/>
          <a:p>
            <a:pPr marL="114300" indent="0">
              <a:buNone/>
            </a:pPr>
            <a:endParaRPr lang="en-US" dirty="0" smtClean="0"/>
          </a:p>
          <a:p>
            <a:pPr marL="114300" indent="0">
              <a:buNone/>
            </a:pPr>
            <a:endParaRPr lang="en-US" dirty="0" smtClean="0"/>
          </a:p>
          <a:p>
            <a:pPr marL="114300" indent="0">
              <a:buNone/>
            </a:pPr>
            <a:r>
              <a:rPr lang="en-US" dirty="0" smtClean="0"/>
              <a:t>58 year old female with a history of multiple, complex illnesses. Made hospice care on 6/8/16. Had multiple fragility fracture and severe osteoporosis. </a:t>
            </a:r>
            <a:endParaRPr lang="en-US" dirty="0"/>
          </a:p>
          <a:p>
            <a:r>
              <a:rPr lang="en-US" dirty="0" smtClean="0"/>
              <a:t>Had TWO </a:t>
            </a:r>
            <a:r>
              <a:rPr lang="en-US" dirty="0" err="1" smtClean="0"/>
              <a:t>cosyntropin</a:t>
            </a:r>
            <a:r>
              <a:rPr lang="en-US" dirty="0" smtClean="0"/>
              <a:t> tests</a:t>
            </a:r>
          </a:p>
          <a:p>
            <a:r>
              <a:rPr lang="en-US" dirty="0" smtClean="0"/>
              <a:t>One in 2013, while relatively healthy</a:t>
            </a:r>
          </a:p>
          <a:p>
            <a:r>
              <a:rPr lang="en-US" dirty="0" smtClean="0"/>
              <a:t>One in June 2016 a few days before hospice initiated</a:t>
            </a:r>
          </a:p>
          <a:p>
            <a:pPr marL="114300" indent="0">
              <a:buNone/>
            </a:pP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15927030"/>
              </p:ext>
            </p:extLst>
          </p:nvPr>
        </p:nvGraphicFramePr>
        <p:xfrm>
          <a:off x="317484" y="4776981"/>
          <a:ext cx="7041059" cy="1854200"/>
        </p:xfrm>
        <a:graphic>
          <a:graphicData uri="http://schemas.openxmlformats.org/drawingml/2006/table">
            <a:tbl>
              <a:tblPr firstRow="1" bandRow="1">
                <a:tableStyleId>{E8B1032C-EA38-4F05-BA0D-38AFFFC7BED3}</a:tableStyleId>
              </a:tblPr>
              <a:tblGrid>
                <a:gridCol w="2977059"/>
                <a:gridCol w="2032000"/>
                <a:gridCol w="2032000"/>
              </a:tblGrid>
              <a:tr h="370840">
                <a:tc>
                  <a:txBody>
                    <a:bodyPr/>
                    <a:lstStyle/>
                    <a:p>
                      <a:endParaRPr lang="en-US" dirty="0"/>
                    </a:p>
                  </a:txBody>
                  <a:tcPr/>
                </a:tc>
                <a:tc>
                  <a:txBody>
                    <a:bodyPr/>
                    <a:lstStyle/>
                    <a:p>
                      <a:r>
                        <a:rPr lang="en-US" dirty="0" smtClean="0"/>
                        <a:t>11/2013</a:t>
                      </a:r>
                      <a:endParaRPr lang="en-US" dirty="0"/>
                    </a:p>
                  </a:txBody>
                  <a:tcPr/>
                </a:tc>
                <a:tc>
                  <a:txBody>
                    <a:bodyPr/>
                    <a:lstStyle/>
                    <a:p>
                      <a:r>
                        <a:rPr lang="en-US" dirty="0" smtClean="0"/>
                        <a:t>6/2016</a:t>
                      </a:r>
                      <a:endParaRPr lang="en-US" dirty="0"/>
                    </a:p>
                  </a:txBody>
                  <a:tcPr/>
                </a:tc>
              </a:tr>
              <a:tr h="370840">
                <a:tc>
                  <a:txBody>
                    <a:bodyPr/>
                    <a:lstStyle/>
                    <a:p>
                      <a:r>
                        <a:rPr lang="en-US" dirty="0" smtClean="0"/>
                        <a:t>Baseline</a:t>
                      </a:r>
                      <a:r>
                        <a:rPr lang="en-US" baseline="0" dirty="0" smtClean="0"/>
                        <a:t> ACTH</a:t>
                      </a:r>
                      <a:endParaRPr lang="en-US" dirty="0"/>
                    </a:p>
                  </a:txBody>
                  <a:tcPr/>
                </a:tc>
                <a:tc>
                  <a:txBody>
                    <a:bodyPr/>
                    <a:lstStyle/>
                    <a:p>
                      <a:r>
                        <a:rPr lang="en-US" dirty="0" smtClean="0"/>
                        <a:t>12</a:t>
                      </a:r>
                      <a:endParaRPr lang="en-US" dirty="0"/>
                    </a:p>
                  </a:txBody>
                  <a:tcPr/>
                </a:tc>
                <a:tc>
                  <a:txBody>
                    <a:bodyPr/>
                    <a:lstStyle/>
                    <a:p>
                      <a:r>
                        <a:rPr lang="en-US" dirty="0" smtClean="0"/>
                        <a:t>8.7</a:t>
                      </a:r>
                      <a:endParaRPr lang="en-US" dirty="0"/>
                    </a:p>
                  </a:txBody>
                  <a:tcPr/>
                </a:tc>
              </a:tr>
              <a:tr h="370840">
                <a:tc>
                  <a:txBody>
                    <a:bodyPr/>
                    <a:lstStyle/>
                    <a:p>
                      <a:r>
                        <a:rPr lang="en-US" dirty="0" smtClean="0"/>
                        <a:t>Baseline cortisol</a:t>
                      </a:r>
                      <a:endParaRPr lang="en-US" dirty="0"/>
                    </a:p>
                  </a:txBody>
                  <a:tcPr/>
                </a:tc>
                <a:tc>
                  <a:txBody>
                    <a:bodyPr/>
                    <a:lstStyle/>
                    <a:p>
                      <a:r>
                        <a:rPr lang="en-US" dirty="0" smtClean="0"/>
                        <a:t>11.7</a:t>
                      </a:r>
                      <a:endParaRPr lang="en-US" dirty="0"/>
                    </a:p>
                  </a:txBody>
                  <a:tcPr/>
                </a:tc>
                <a:tc>
                  <a:txBody>
                    <a:bodyPr/>
                    <a:lstStyle/>
                    <a:p>
                      <a:r>
                        <a:rPr lang="en-US" dirty="0" smtClean="0"/>
                        <a:t>8.4</a:t>
                      </a:r>
                      <a:endParaRPr lang="en-US" dirty="0"/>
                    </a:p>
                  </a:txBody>
                  <a:tcPr/>
                </a:tc>
              </a:tr>
              <a:tr h="370840">
                <a:tc>
                  <a:txBody>
                    <a:bodyPr/>
                    <a:lstStyle/>
                    <a:p>
                      <a:r>
                        <a:rPr lang="en-US" dirty="0" smtClean="0"/>
                        <a:t>Cortisol at 35 minutes</a:t>
                      </a:r>
                      <a:endParaRPr lang="en-US" dirty="0"/>
                    </a:p>
                  </a:txBody>
                  <a:tcPr/>
                </a:tc>
                <a:tc>
                  <a:txBody>
                    <a:bodyPr/>
                    <a:lstStyle/>
                    <a:p>
                      <a:r>
                        <a:rPr lang="en-US" dirty="0" smtClean="0"/>
                        <a:t>19.3</a:t>
                      </a:r>
                      <a:endParaRPr lang="en-US" dirty="0"/>
                    </a:p>
                  </a:txBody>
                  <a:tcPr/>
                </a:tc>
                <a:tc>
                  <a:txBody>
                    <a:bodyPr/>
                    <a:lstStyle/>
                    <a:p>
                      <a:endParaRPr lang="en-US" dirty="0"/>
                    </a:p>
                  </a:txBody>
                  <a:tcPr/>
                </a:tc>
              </a:tr>
              <a:tr h="370840">
                <a:tc>
                  <a:txBody>
                    <a:bodyPr/>
                    <a:lstStyle/>
                    <a:p>
                      <a:r>
                        <a:rPr lang="en-US" dirty="0" smtClean="0"/>
                        <a:t>Cortisol</a:t>
                      </a:r>
                      <a:r>
                        <a:rPr lang="en-US" baseline="0" dirty="0" smtClean="0"/>
                        <a:t> at 140 minutes</a:t>
                      </a:r>
                      <a:endParaRPr lang="en-US" dirty="0"/>
                    </a:p>
                  </a:txBody>
                  <a:tcPr/>
                </a:tc>
                <a:tc>
                  <a:txBody>
                    <a:bodyPr/>
                    <a:lstStyle/>
                    <a:p>
                      <a:endParaRPr lang="en-US"/>
                    </a:p>
                  </a:txBody>
                  <a:tcPr/>
                </a:tc>
                <a:tc>
                  <a:txBody>
                    <a:bodyPr/>
                    <a:lstStyle/>
                    <a:p>
                      <a:r>
                        <a:rPr lang="en-US" dirty="0" smtClean="0"/>
                        <a:t>14.4 (low)</a:t>
                      </a:r>
                      <a:endParaRPr lang="en-US" dirty="0"/>
                    </a:p>
                  </a:txBody>
                  <a:tcPr/>
                </a:tc>
              </a:tr>
            </a:tbl>
          </a:graphicData>
        </a:graphic>
      </p:graphicFrame>
    </p:spTree>
    <p:extLst>
      <p:ext uri="{BB962C8B-B14F-4D97-AF65-F5344CB8AC3E}">
        <p14:creationId xmlns:p14="http://schemas.microsoft.com/office/powerpoint/2010/main" val="24329590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07751"/>
            <a:ext cx="7620000" cy="1143000"/>
          </a:xfrm>
        </p:spPr>
        <p:txBody>
          <a:bodyPr/>
          <a:lstStyle/>
          <a:p>
            <a:r>
              <a:rPr lang="en-US" dirty="0" smtClean="0"/>
              <a:t>Case study #4 </a:t>
            </a:r>
            <a:r>
              <a:rPr lang="mr-IN" dirty="0" smtClean="0"/>
              <a:t>–</a:t>
            </a:r>
            <a:r>
              <a:rPr lang="en-US" dirty="0" smtClean="0"/>
              <a:t> normal and abnormal </a:t>
            </a:r>
            <a:r>
              <a:rPr lang="en-US" dirty="0" err="1" smtClean="0"/>
              <a:t>cosyntropin</a:t>
            </a:r>
            <a:r>
              <a:rPr lang="en-US" dirty="0" smtClean="0"/>
              <a:t> stimulation test</a:t>
            </a:r>
            <a:endParaRPr lang="en-US" dirty="0"/>
          </a:p>
        </p:txBody>
      </p:sp>
      <p:sp>
        <p:nvSpPr>
          <p:cNvPr id="4" name="Content Placeholder 3"/>
          <p:cNvSpPr>
            <a:spLocks noGrp="1"/>
          </p:cNvSpPr>
          <p:nvPr>
            <p:ph idx="1"/>
          </p:nvPr>
        </p:nvSpPr>
        <p:spPr/>
        <p:txBody>
          <a:bodyPr/>
          <a:lstStyle/>
          <a:p>
            <a:pPr marL="114300" indent="0">
              <a:buNone/>
            </a:pPr>
            <a:endParaRPr lang="en-US" dirty="0" smtClean="0"/>
          </a:p>
          <a:p>
            <a:pPr marL="114300" indent="0">
              <a:buNone/>
            </a:pPr>
            <a:endParaRPr lang="en-US" dirty="0" smtClean="0"/>
          </a:p>
          <a:p>
            <a:pPr marL="114300" indent="0">
              <a:buNone/>
            </a:pPr>
            <a:r>
              <a:rPr lang="en-US" dirty="0" smtClean="0"/>
              <a:t>Normal stimulation is a cortisol over 18 and should be checked at 30 and 60 minutes post administration of </a:t>
            </a:r>
            <a:r>
              <a:rPr lang="en-US" dirty="0" err="1" smtClean="0"/>
              <a:t>cosyntropin</a:t>
            </a:r>
            <a:r>
              <a:rPr lang="en-US" dirty="0" smtClean="0"/>
              <a:t>  </a:t>
            </a:r>
          </a:p>
          <a:p>
            <a:r>
              <a:rPr lang="en-US" dirty="0" smtClean="0"/>
              <a:t>Is the test in 2013 normal or abnormal?</a:t>
            </a:r>
            <a:endParaRPr lang="en-US" dirty="0"/>
          </a:p>
          <a:p>
            <a:r>
              <a:rPr lang="en-US" dirty="0" smtClean="0"/>
              <a:t>Is the 2016 normal or abnormal?</a:t>
            </a:r>
          </a:p>
          <a:p>
            <a:r>
              <a:rPr lang="en-US" dirty="0" smtClean="0"/>
              <a:t>Why?</a:t>
            </a:r>
          </a:p>
        </p:txBody>
      </p:sp>
      <p:graphicFrame>
        <p:nvGraphicFramePr>
          <p:cNvPr id="2" name="Table 1"/>
          <p:cNvGraphicFramePr>
            <a:graphicFrameLocks noGrp="1"/>
          </p:cNvGraphicFramePr>
          <p:nvPr>
            <p:extLst>
              <p:ext uri="{D42A27DB-BD31-4B8C-83A1-F6EECF244321}">
                <p14:modId xmlns:p14="http://schemas.microsoft.com/office/powerpoint/2010/main" val="1992055138"/>
              </p:ext>
            </p:extLst>
          </p:nvPr>
        </p:nvGraphicFramePr>
        <p:xfrm>
          <a:off x="653643" y="4776981"/>
          <a:ext cx="7041059" cy="1854200"/>
        </p:xfrm>
        <a:graphic>
          <a:graphicData uri="http://schemas.openxmlformats.org/drawingml/2006/table">
            <a:tbl>
              <a:tblPr firstRow="1" bandRow="1">
                <a:tableStyleId>{E8B1032C-EA38-4F05-BA0D-38AFFFC7BED3}</a:tableStyleId>
              </a:tblPr>
              <a:tblGrid>
                <a:gridCol w="2977059"/>
                <a:gridCol w="2032000"/>
                <a:gridCol w="2032000"/>
              </a:tblGrid>
              <a:tr h="370840">
                <a:tc>
                  <a:txBody>
                    <a:bodyPr/>
                    <a:lstStyle/>
                    <a:p>
                      <a:endParaRPr lang="en-US" dirty="0"/>
                    </a:p>
                  </a:txBody>
                  <a:tcPr/>
                </a:tc>
                <a:tc>
                  <a:txBody>
                    <a:bodyPr/>
                    <a:lstStyle/>
                    <a:p>
                      <a:r>
                        <a:rPr lang="en-US" dirty="0" smtClean="0"/>
                        <a:t>11/2013</a:t>
                      </a:r>
                      <a:endParaRPr lang="en-US" dirty="0"/>
                    </a:p>
                  </a:txBody>
                  <a:tcPr/>
                </a:tc>
                <a:tc>
                  <a:txBody>
                    <a:bodyPr/>
                    <a:lstStyle/>
                    <a:p>
                      <a:r>
                        <a:rPr lang="en-US" dirty="0" smtClean="0"/>
                        <a:t>6/2016</a:t>
                      </a:r>
                      <a:endParaRPr lang="en-US" dirty="0"/>
                    </a:p>
                  </a:txBody>
                  <a:tcPr/>
                </a:tc>
              </a:tr>
              <a:tr h="370840">
                <a:tc>
                  <a:txBody>
                    <a:bodyPr/>
                    <a:lstStyle/>
                    <a:p>
                      <a:r>
                        <a:rPr lang="en-US" dirty="0" smtClean="0"/>
                        <a:t>Baseline</a:t>
                      </a:r>
                      <a:r>
                        <a:rPr lang="en-US" baseline="0" dirty="0" smtClean="0"/>
                        <a:t> ACTH</a:t>
                      </a:r>
                      <a:endParaRPr lang="en-US" dirty="0"/>
                    </a:p>
                  </a:txBody>
                  <a:tcPr/>
                </a:tc>
                <a:tc>
                  <a:txBody>
                    <a:bodyPr/>
                    <a:lstStyle/>
                    <a:p>
                      <a:r>
                        <a:rPr lang="en-US" dirty="0" smtClean="0"/>
                        <a:t>12</a:t>
                      </a:r>
                      <a:endParaRPr lang="en-US" dirty="0"/>
                    </a:p>
                  </a:txBody>
                  <a:tcPr/>
                </a:tc>
                <a:tc>
                  <a:txBody>
                    <a:bodyPr/>
                    <a:lstStyle/>
                    <a:p>
                      <a:r>
                        <a:rPr lang="en-US" dirty="0" smtClean="0"/>
                        <a:t>8.7</a:t>
                      </a:r>
                      <a:endParaRPr lang="en-US" dirty="0"/>
                    </a:p>
                  </a:txBody>
                  <a:tcPr/>
                </a:tc>
              </a:tr>
              <a:tr h="370840">
                <a:tc>
                  <a:txBody>
                    <a:bodyPr/>
                    <a:lstStyle/>
                    <a:p>
                      <a:r>
                        <a:rPr lang="en-US" dirty="0" smtClean="0"/>
                        <a:t>Baseline cortisol</a:t>
                      </a:r>
                      <a:endParaRPr lang="en-US" dirty="0"/>
                    </a:p>
                  </a:txBody>
                  <a:tcPr/>
                </a:tc>
                <a:tc>
                  <a:txBody>
                    <a:bodyPr/>
                    <a:lstStyle/>
                    <a:p>
                      <a:r>
                        <a:rPr lang="en-US" dirty="0" smtClean="0"/>
                        <a:t>11.7</a:t>
                      </a:r>
                      <a:endParaRPr lang="en-US" dirty="0"/>
                    </a:p>
                  </a:txBody>
                  <a:tcPr/>
                </a:tc>
                <a:tc>
                  <a:txBody>
                    <a:bodyPr/>
                    <a:lstStyle/>
                    <a:p>
                      <a:r>
                        <a:rPr lang="en-US" dirty="0" smtClean="0"/>
                        <a:t>8.4</a:t>
                      </a:r>
                      <a:endParaRPr lang="en-US" dirty="0"/>
                    </a:p>
                  </a:txBody>
                  <a:tcPr/>
                </a:tc>
              </a:tr>
              <a:tr h="370840">
                <a:tc>
                  <a:txBody>
                    <a:bodyPr/>
                    <a:lstStyle/>
                    <a:p>
                      <a:r>
                        <a:rPr lang="en-US" dirty="0" smtClean="0"/>
                        <a:t>Cortisol at 35 minutes</a:t>
                      </a:r>
                      <a:endParaRPr lang="en-US" dirty="0"/>
                    </a:p>
                  </a:txBody>
                  <a:tcPr/>
                </a:tc>
                <a:tc>
                  <a:txBody>
                    <a:bodyPr/>
                    <a:lstStyle/>
                    <a:p>
                      <a:r>
                        <a:rPr lang="en-US" dirty="0" smtClean="0"/>
                        <a:t>19.3</a:t>
                      </a:r>
                      <a:endParaRPr lang="en-US" dirty="0"/>
                    </a:p>
                  </a:txBody>
                  <a:tcPr/>
                </a:tc>
                <a:tc>
                  <a:txBody>
                    <a:bodyPr/>
                    <a:lstStyle/>
                    <a:p>
                      <a:endParaRPr lang="en-US" dirty="0"/>
                    </a:p>
                  </a:txBody>
                  <a:tcPr/>
                </a:tc>
              </a:tr>
              <a:tr h="370840">
                <a:tc>
                  <a:txBody>
                    <a:bodyPr/>
                    <a:lstStyle/>
                    <a:p>
                      <a:r>
                        <a:rPr lang="en-US" dirty="0" smtClean="0"/>
                        <a:t>Cortisol</a:t>
                      </a:r>
                      <a:r>
                        <a:rPr lang="en-US" baseline="0" dirty="0" smtClean="0"/>
                        <a:t> at 140 minutes</a:t>
                      </a:r>
                      <a:endParaRPr lang="en-US" dirty="0"/>
                    </a:p>
                  </a:txBody>
                  <a:tcPr/>
                </a:tc>
                <a:tc>
                  <a:txBody>
                    <a:bodyPr/>
                    <a:lstStyle/>
                    <a:p>
                      <a:endParaRPr lang="en-US"/>
                    </a:p>
                  </a:txBody>
                  <a:tcPr/>
                </a:tc>
                <a:tc>
                  <a:txBody>
                    <a:bodyPr/>
                    <a:lstStyle/>
                    <a:p>
                      <a:r>
                        <a:rPr lang="en-US" dirty="0" smtClean="0"/>
                        <a:t>14.4 (low)</a:t>
                      </a:r>
                      <a:endParaRPr lang="en-US" dirty="0"/>
                    </a:p>
                  </a:txBody>
                  <a:tcPr/>
                </a:tc>
              </a:tr>
            </a:tbl>
          </a:graphicData>
        </a:graphic>
      </p:graphicFrame>
    </p:spTree>
    <p:extLst>
      <p:ext uri="{BB962C8B-B14F-4D97-AF65-F5344CB8AC3E}">
        <p14:creationId xmlns:p14="http://schemas.microsoft.com/office/powerpoint/2010/main" val="20709931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07751"/>
            <a:ext cx="7620000" cy="1143000"/>
          </a:xfrm>
        </p:spPr>
        <p:txBody>
          <a:bodyPr/>
          <a:lstStyle/>
          <a:p>
            <a:r>
              <a:rPr lang="en-US" dirty="0" smtClean="0"/>
              <a:t>Case study #4 </a:t>
            </a:r>
            <a:r>
              <a:rPr lang="mr-IN" dirty="0" smtClean="0"/>
              <a:t>–</a:t>
            </a:r>
            <a:r>
              <a:rPr lang="en-US" dirty="0" smtClean="0"/>
              <a:t> normal and abnormal </a:t>
            </a:r>
            <a:r>
              <a:rPr lang="en-US" dirty="0" err="1" smtClean="0"/>
              <a:t>cosyntropin</a:t>
            </a:r>
            <a:r>
              <a:rPr lang="en-US" dirty="0" smtClean="0"/>
              <a:t> stimulation test</a:t>
            </a:r>
            <a:endParaRPr lang="en-US" dirty="0"/>
          </a:p>
        </p:txBody>
      </p:sp>
      <p:sp>
        <p:nvSpPr>
          <p:cNvPr id="4" name="Content Placeholder 3"/>
          <p:cNvSpPr>
            <a:spLocks noGrp="1"/>
          </p:cNvSpPr>
          <p:nvPr>
            <p:ph idx="1"/>
          </p:nvPr>
        </p:nvSpPr>
        <p:spPr/>
        <p:txBody>
          <a:bodyPr/>
          <a:lstStyle/>
          <a:p>
            <a:pPr marL="114300" indent="0">
              <a:buNone/>
            </a:pPr>
            <a:endParaRPr lang="en-US" dirty="0" smtClean="0"/>
          </a:p>
          <a:p>
            <a:pPr marL="114300" indent="0">
              <a:buNone/>
            </a:pPr>
            <a:endParaRPr lang="en-US" dirty="0" smtClean="0"/>
          </a:p>
          <a:p>
            <a:r>
              <a:rPr lang="en-US" dirty="0" smtClean="0"/>
              <a:t>The 2013 test IS normal. Any reading over 18 is a proper stimulation</a:t>
            </a:r>
          </a:p>
          <a:p>
            <a:r>
              <a:rPr lang="en-US" dirty="0" smtClean="0"/>
              <a:t>The 2016 test MIGHT be abnormal. The level was check too late after the baseline administration to know for sure</a:t>
            </a:r>
          </a:p>
          <a:p>
            <a:pPr lvl="1"/>
            <a:r>
              <a:rPr lang="en-US" dirty="0" smtClean="0"/>
              <a:t>Symptomatic patients could be started on replacement steroids and have test redone later, with steroid held as directed.</a:t>
            </a:r>
          </a:p>
        </p:txBody>
      </p:sp>
      <p:graphicFrame>
        <p:nvGraphicFramePr>
          <p:cNvPr id="2" name="Table 1"/>
          <p:cNvGraphicFramePr>
            <a:graphicFrameLocks noGrp="1"/>
          </p:cNvGraphicFramePr>
          <p:nvPr>
            <p:extLst>
              <p:ext uri="{D42A27DB-BD31-4B8C-83A1-F6EECF244321}">
                <p14:modId xmlns:p14="http://schemas.microsoft.com/office/powerpoint/2010/main" val="2608559287"/>
              </p:ext>
            </p:extLst>
          </p:nvPr>
        </p:nvGraphicFramePr>
        <p:xfrm>
          <a:off x="653643" y="4776981"/>
          <a:ext cx="7041059" cy="1854200"/>
        </p:xfrm>
        <a:graphic>
          <a:graphicData uri="http://schemas.openxmlformats.org/drawingml/2006/table">
            <a:tbl>
              <a:tblPr firstRow="1" bandRow="1">
                <a:tableStyleId>{E8B1032C-EA38-4F05-BA0D-38AFFFC7BED3}</a:tableStyleId>
              </a:tblPr>
              <a:tblGrid>
                <a:gridCol w="2977059"/>
                <a:gridCol w="2032000"/>
                <a:gridCol w="2032000"/>
              </a:tblGrid>
              <a:tr h="370840">
                <a:tc>
                  <a:txBody>
                    <a:bodyPr/>
                    <a:lstStyle/>
                    <a:p>
                      <a:endParaRPr lang="en-US" dirty="0"/>
                    </a:p>
                  </a:txBody>
                  <a:tcPr/>
                </a:tc>
                <a:tc>
                  <a:txBody>
                    <a:bodyPr/>
                    <a:lstStyle/>
                    <a:p>
                      <a:r>
                        <a:rPr lang="en-US" dirty="0" smtClean="0"/>
                        <a:t>11/2013</a:t>
                      </a:r>
                      <a:endParaRPr lang="en-US" dirty="0"/>
                    </a:p>
                  </a:txBody>
                  <a:tcPr/>
                </a:tc>
                <a:tc>
                  <a:txBody>
                    <a:bodyPr/>
                    <a:lstStyle/>
                    <a:p>
                      <a:r>
                        <a:rPr lang="en-US" dirty="0" smtClean="0"/>
                        <a:t>6/2016</a:t>
                      </a:r>
                      <a:endParaRPr lang="en-US" dirty="0"/>
                    </a:p>
                  </a:txBody>
                  <a:tcPr/>
                </a:tc>
              </a:tr>
              <a:tr h="370840">
                <a:tc>
                  <a:txBody>
                    <a:bodyPr/>
                    <a:lstStyle/>
                    <a:p>
                      <a:r>
                        <a:rPr lang="en-US" dirty="0" smtClean="0"/>
                        <a:t>Baseline</a:t>
                      </a:r>
                      <a:r>
                        <a:rPr lang="en-US" baseline="0" dirty="0" smtClean="0"/>
                        <a:t> ACTH</a:t>
                      </a:r>
                      <a:endParaRPr lang="en-US" dirty="0"/>
                    </a:p>
                  </a:txBody>
                  <a:tcPr/>
                </a:tc>
                <a:tc>
                  <a:txBody>
                    <a:bodyPr/>
                    <a:lstStyle/>
                    <a:p>
                      <a:r>
                        <a:rPr lang="en-US" dirty="0" smtClean="0"/>
                        <a:t>12</a:t>
                      </a:r>
                      <a:endParaRPr lang="en-US" dirty="0"/>
                    </a:p>
                  </a:txBody>
                  <a:tcPr/>
                </a:tc>
                <a:tc>
                  <a:txBody>
                    <a:bodyPr/>
                    <a:lstStyle/>
                    <a:p>
                      <a:r>
                        <a:rPr lang="en-US" dirty="0" smtClean="0"/>
                        <a:t>8.7</a:t>
                      </a:r>
                      <a:endParaRPr lang="en-US" dirty="0"/>
                    </a:p>
                  </a:txBody>
                  <a:tcPr/>
                </a:tc>
              </a:tr>
              <a:tr h="370840">
                <a:tc>
                  <a:txBody>
                    <a:bodyPr/>
                    <a:lstStyle/>
                    <a:p>
                      <a:r>
                        <a:rPr lang="en-US" dirty="0" smtClean="0"/>
                        <a:t>Baseline cortisol</a:t>
                      </a:r>
                      <a:endParaRPr lang="en-US" dirty="0"/>
                    </a:p>
                  </a:txBody>
                  <a:tcPr/>
                </a:tc>
                <a:tc>
                  <a:txBody>
                    <a:bodyPr/>
                    <a:lstStyle/>
                    <a:p>
                      <a:r>
                        <a:rPr lang="en-US" dirty="0" smtClean="0"/>
                        <a:t>11.7</a:t>
                      </a:r>
                      <a:endParaRPr lang="en-US" dirty="0"/>
                    </a:p>
                  </a:txBody>
                  <a:tcPr/>
                </a:tc>
                <a:tc>
                  <a:txBody>
                    <a:bodyPr/>
                    <a:lstStyle/>
                    <a:p>
                      <a:r>
                        <a:rPr lang="en-US" dirty="0" smtClean="0"/>
                        <a:t>8.4</a:t>
                      </a:r>
                      <a:endParaRPr lang="en-US" dirty="0"/>
                    </a:p>
                  </a:txBody>
                  <a:tcPr/>
                </a:tc>
              </a:tr>
              <a:tr h="370840">
                <a:tc>
                  <a:txBody>
                    <a:bodyPr/>
                    <a:lstStyle/>
                    <a:p>
                      <a:r>
                        <a:rPr lang="en-US" dirty="0" smtClean="0"/>
                        <a:t>Cortisol at 35 minutes</a:t>
                      </a:r>
                      <a:endParaRPr lang="en-US" dirty="0"/>
                    </a:p>
                  </a:txBody>
                  <a:tcPr/>
                </a:tc>
                <a:tc>
                  <a:txBody>
                    <a:bodyPr/>
                    <a:lstStyle/>
                    <a:p>
                      <a:r>
                        <a:rPr lang="en-US" dirty="0" smtClean="0"/>
                        <a:t>19.3</a:t>
                      </a:r>
                      <a:endParaRPr lang="en-US" dirty="0"/>
                    </a:p>
                  </a:txBody>
                  <a:tcPr/>
                </a:tc>
                <a:tc>
                  <a:txBody>
                    <a:bodyPr/>
                    <a:lstStyle/>
                    <a:p>
                      <a:endParaRPr lang="en-US" dirty="0"/>
                    </a:p>
                  </a:txBody>
                  <a:tcPr/>
                </a:tc>
              </a:tr>
              <a:tr h="370840">
                <a:tc>
                  <a:txBody>
                    <a:bodyPr/>
                    <a:lstStyle/>
                    <a:p>
                      <a:r>
                        <a:rPr lang="en-US" dirty="0" smtClean="0"/>
                        <a:t>Cortisol</a:t>
                      </a:r>
                      <a:r>
                        <a:rPr lang="en-US" baseline="0" dirty="0" smtClean="0"/>
                        <a:t> at 140 minutes</a:t>
                      </a:r>
                      <a:endParaRPr lang="en-US" dirty="0"/>
                    </a:p>
                  </a:txBody>
                  <a:tcPr/>
                </a:tc>
                <a:tc>
                  <a:txBody>
                    <a:bodyPr/>
                    <a:lstStyle/>
                    <a:p>
                      <a:endParaRPr lang="en-US"/>
                    </a:p>
                  </a:txBody>
                  <a:tcPr/>
                </a:tc>
                <a:tc>
                  <a:txBody>
                    <a:bodyPr/>
                    <a:lstStyle/>
                    <a:p>
                      <a:r>
                        <a:rPr lang="en-US" dirty="0" smtClean="0"/>
                        <a:t>14.4 (low)</a:t>
                      </a:r>
                      <a:endParaRPr lang="en-US" dirty="0"/>
                    </a:p>
                  </a:txBody>
                  <a:tcPr/>
                </a:tc>
              </a:tr>
            </a:tbl>
          </a:graphicData>
        </a:graphic>
      </p:graphicFrame>
    </p:spTree>
    <p:extLst>
      <p:ext uri="{BB962C8B-B14F-4D97-AF65-F5344CB8AC3E}">
        <p14:creationId xmlns:p14="http://schemas.microsoft.com/office/powerpoint/2010/main" val="39319957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07751"/>
            <a:ext cx="7620000" cy="1143000"/>
          </a:xfrm>
        </p:spPr>
        <p:txBody>
          <a:bodyPr/>
          <a:lstStyle/>
          <a:p>
            <a:r>
              <a:rPr lang="en-US" dirty="0" smtClean="0"/>
              <a:t>Case study #5 </a:t>
            </a:r>
            <a:r>
              <a:rPr lang="mr-IN" dirty="0" smtClean="0"/>
              <a:t>–</a:t>
            </a:r>
            <a:r>
              <a:rPr lang="en-US" dirty="0" smtClean="0"/>
              <a:t> cortisol timing</a:t>
            </a:r>
            <a:endParaRPr lang="en-US" dirty="0"/>
          </a:p>
        </p:txBody>
      </p:sp>
      <p:sp>
        <p:nvSpPr>
          <p:cNvPr id="4" name="Content Placeholder 3"/>
          <p:cNvSpPr>
            <a:spLocks noGrp="1"/>
          </p:cNvSpPr>
          <p:nvPr>
            <p:ph idx="1"/>
          </p:nvPr>
        </p:nvSpPr>
        <p:spPr/>
        <p:txBody>
          <a:bodyPr/>
          <a:lstStyle/>
          <a:p>
            <a:pPr marL="114300" indent="0">
              <a:buNone/>
            </a:pPr>
            <a:endParaRPr lang="en-US" dirty="0" smtClean="0"/>
          </a:p>
          <a:p>
            <a:pPr marL="114300" indent="0">
              <a:buNone/>
            </a:pPr>
            <a:r>
              <a:rPr lang="en-US" dirty="0"/>
              <a:t>6</a:t>
            </a:r>
            <a:r>
              <a:rPr lang="en-US" dirty="0" smtClean="0"/>
              <a:t>5 year old female with orthostatic symptoms, weakness and fatigue.</a:t>
            </a:r>
          </a:p>
        </p:txBody>
      </p:sp>
      <p:graphicFrame>
        <p:nvGraphicFramePr>
          <p:cNvPr id="2" name="Table 1"/>
          <p:cNvGraphicFramePr>
            <a:graphicFrameLocks noGrp="1"/>
          </p:cNvGraphicFramePr>
          <p:nvPr>
            <p:extLst>
              <p:ext uri="{D42A27DB-BD31-4B8C-83A1-F6EECF244321}">
                <p14:modId xmlns:p14="http://schemas.microsoft.com/office/powerpoint/2010/main" val="2701029692"/>
              </p:ext>
            </p:extLst>
          </p:nvPr>
        </p:nvGraphicFramePr>
        <p:xfrm>
          <a:off x="457199" y="3539045"/>
          <a:ext cx="7620001" cy="1752600"/>
        </p:xfrm>
        <a:graphic>
          <a:graphicData uri="http://schemas.openxmlformats.org/drawingml/2006/table">
            <a:tbl>
              <a:tblPr firstRow="1" bandRow="1">
                <a:tableStyleId>{E8B1032C-EA38-4F05-BA0D-38AFFFC7BED3}</a:tableStyleId>
              </a:tblPr>
              <a:tblGrid>
                <a:gridCol w="2500279"/>
                <a:gridCol w="1706574"/>
                <a:gridCol w="1706574"/>
                <a:gridCol w="1706574"/>
              </a:tblGrid>
              <a:tr h="370840">
                <a:tc>
                  <a:txBody>
                    <a:bodyPr/>
                    <a:lstStyle/>
                    <a:p>
                      <a:endParaRPr lang="en-US" dirty="0"/>
                    </a:p>
                  </a:txBody>
                  <a:tcPr/>
                </a:tc>
                <a:tc>
                  <a:txBody>
                    <a:bodyPr/>
                    <a:lstStyle/>
                    <a:p>
                      <a:r>
                        <a:rPr lang="en-US" dirty="0" smtClean="0"/>
                        <a:t>4/14</a:t>
                      </a:r>
                    </a:p>
                    <a:p>
                      <a:r>
                        <a:rPr lang="en-US" dirty="0" smtClean="0"/>
                        <a:t>1111</a:t>
                      </a:r>
                      <a:endParaRPr lang="en-US" dirty="0"/>
                    </a:p>
                  </a:txBody>
                  <a:tcPr/>
                </a:tc>
                <a:tc>
                  <a:txBody>
                    <a:bodyPr/>
                    <a:lstStyle/>
                    <a:p>
                      <a:r>
                        <a:rPr lang="en-US" dirty="0" smtClean="0"/>
                        <a:t>4/15</a:t>
                      </a:r>
                    </a:p>
                    <a:p>
                      <a:r>
                        <a:rPr lang="en-US" dirty="0" smtClean="0"/>
                        <a:t>0920</a:t>
                      </a:r>
                      <a:endParaRPr lang="en-US" dirty="0"/>
                    </a:p>
                  </a:txBody>
                  <a:tcPr/>
                </a:tc>
                <a:tc>
                  <a:txBody>
                    <a:bodyPr/>
                    <a:lstStyle/>
                    <a:p>
                      <a:r>
                        <a:rPr lang="en-US" dirty="0" smtClean="0"/>
                        <a:t>6/5</a:t>
                      </a:r>
                    </a:p>
                    <a:p>
                      <a:r>
                        <a:rPr lang="en-US" dirty="0" smtClean="0"/>
                        <a:t>0750</a:t>
                      </a:r>
                      <a:endParaRPr lang="en-US" dirty="0"/>
                    </a:p>
                  </a:txBody>
                  <a:tcPr/>
                </a:tc>
              </a:tr>
              <a:tr h="370840">
                <a:tc>
                  <a:txBody>
                    <a:bodyPr/>
                    <a:lstStyle/>
                    <a:p>
                      <a:r>
                        <a:rPr lang="en-US" baseline="0" dirty="0" smtClean="0"/>
                        <a:t>ACTH</a:t>
                      </a:r>
                      <a:endParaRPr lang="en-US" dirty="0"/>
                    </a:p>
                  </a:txBody>
                  <a:tcPr/>
                </a:tc>
                <a:tc>
                  <a:txBody>
                    <a:bodyPr/>
                    <a:lstStyle/>
                    <a:p>
                      <a:endParaRPr lang="en-US" dirty="0"/>
                    </a:p>
                  </a:txBody>
                  <a:tcPr/>
                </a:tc>
                <a:tc>
                  <a:txBody>
                    <a:bodyPr/>
                    <a:lstStyle/>
                    <a:p>
                      <a:r>
                        <a:rPr lang="en-US" dirty="0" smtClean="0"/>
                        <a:t>7.5</a:t>
                      </a:r>
                      <a:endParaRPr lang="en-US" dirty="0"/>
                    </a:p>
                  </a:txBody>
                  <a:tcPr/>
                </a:tc>
                <a:tc>
                  <a:txBody>
                    <a:bodyPr/>
                    <a:lstStyle/>
                    <a:p>
                      <a:endParaRPr lang="en-US" dirty="0"/>
                    </a:p>
                  </a:txBody>
                  <a:tcPr/>
                </a:tc>
              </a:tr>
              <a:tr h="370840">
                <a:tc>
                  <a:txBody>
                    <a:bodyPr/>
                    <a:lstStyle/>
                    <a:p>
                      <a:r>
                        <a:rPr lang="en-US" baseline="0" dirty="0" smtClean="0"/>
                        <a:t>Total cortisol</a:t>
                      </a:r>
                      <a:endParaRPr lang="en-US" dirty="0"/>
                    </a:p>
                  </a:txBody>
                  <a:tcPr/>
                </a:tc>
                <a:tc>
                  <a:txBody>
                    <a:bodyPr/>
                    <a:lstStyle/>
                    <a:p>
                      <a:r>
                        <a:rPr lang="en-US" dirty="0" smtClean="0"/>
                        <a:t>2.4</a:t>
                      </a:r>
                      <a:r>
                        <a:rPr lang="en-US" baseline="0" dirty="0" smtClean="0"/>
                        <a:t> (L)</a:t>
                      </a:r>
                      <a:endParaRPr lang="en-US" dirty="0"/>
                    </a:p>
                  </a:txBody>
                  <a:tcPr/>
                </a:tc>
                <a:tc>
                  <a:txBody>
                    <a:bodyPr/>
                    <a:lstStyle/>
                    <a:p>
                      <a:r>
                        <a:rPr lang="en-US" dirty="0" smtClean="0"/>
                        <a:t>3.4</a:t>
                      </a:r>
                      <a:endParaRPr lang="en-US" dirty="0"/>
                    </a:p>
                  </a:txBody>
                  <a:tcPr/>
                </a:tc>
                <a:tc>
                  <a:txBody>
                    <a:bodyPr/>
                    <a:lstStyle/>
                    <a:p>
                      <a:endParaRPr lang="en-US" dirty="0"/>
                    </a:p>
                  </a:txBody>
                  <a:tcPr/>
                </a:tc>
              </a:tr>
              <a:tr h="370840">
                <a:tc>
                  <a:txBody>
                    <a:bodyPr/>
                    <a:lstStyle/>
                    <a:p>
                      <a:r>
                        <a:rPr lang="en-US" dirty="0" smtClean="0"/>
                        <a:t>Cortisol</a:t>
                      </a:r>
                      <a:r>
                        <a:rPr lang="en-US" baseline="0" dirty="0" smtClean="0"/>
                        <a:t> at 60 minutes</a:t>
                      </a:r>
                      <a:endParaRPr lang="en-US" dirty="0"/>
                    </a:p>
                  </a:txBody>
                  <a:tcPr/>
                </a:tc>
                <a:tc>
                  <a:txBody>
                    <a:bodyPr/>
                    <a:lstStyle/>
                    <a:p>
                      <a:endParaRPr lang="en-US" dirty="0"/>
                    </a:p>
                  </a:txBody>
                  <a:tcPr/>
                </a:tc>
                <a:tc>
                  <a:txBody>
                    <a:bodyPr/>
                    <a:lstStyle/>
                    <a:p>
                      <a:r>
                        <a:rPr lang="en-US" dirty="0" smtClean="0"/>
                        <a:t>15.7 (L)</a:t>
                      </a:r>
                      <a:endParaRPr lang="en-US" dirty="0"/>
                    </a:p>
                  </a:txBody>
                  <a:tcPr/>
                </a:tc>
                <a:tc>
                  <a:txBody>
                    <a:bodyPr/>
                    <a:lstStyle/>
                    <a:p>
                      <a:r>
                        <a:rPr lang="en-US" dirty="0" smtClean="0"/>
                        <a:t>5.6</a:t>
                      </a:r>
                      <a:endParaRPr lang="en-US" dirty="0"/>
                    </a:p>
                  </a:txBody>
                  <a:tcPr/>
                </a:tc>
              </a:tr>
            </a:tbl>
          </a:graphicData>
        </a:graphic>
      </p:graphicFrame>
    </p:spTree>
    <p:extLst>
      <p:ext uri="{BB962C8B-B14F-4D97-AF65-F5344CB8AC3E}">
        <p14:creationId xmlns:p14="http://schemas.microsoft.com/office/powerpoint/2010/main" val="11345301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Case study #5 </a:t>
            </a:r>
            <a:r>
              <a:rPr lang="mr-IN" dirty="0" smtClean="0"/>
              <a:t>–</a:t>
            </a:r>
            <a:r>
              <a:rPr lang="en-US" dirty="0" smtClean="0"/>
              <a:t> cortisol timing</a:t>
            </a:r>
            <a:endParaRPr lang="en-US" dirty="0"/>
          </a:p>
        </p:txBody>
      </p:sp>
      <p:sp>
        <p:nvSpPr>
          <p:cNvPr id="4" name="Content Placeholder 3"/>
          <p:cNvSpPr>
            <a:spLocks noGrp="1"/>
          </p:cNvSpPr>
          <p:nvPr>
            <p:ph sz="half" idx="1"/>
          </p:nvPr>
        </p:nvSpPr>
        <p:spPr>
          <a:xfrm>
            <a:off x="132694" y="1536192"/>
            <a:ext cx="8378644" cy="1212695"/>
          </a:xfrm>
        </p:spPr>
        <p:txBody>
          <a:bodyPr>
            <a:normAutofit fontScale="70000" lnSpcReduction="20000"/>
          </a:bodyPr>
          <a:lstStyle/>
          <a:p>
            <a:pPr marL="114300" indent="0">
              <a:buNone/>
            </a:pPr>
            <a:r>
              <a:rPr lang="en-US" dirty="0" smtClean="0"/>
              <a:t>Cortisol MUST be checked in the AM for adrenal insufficiency in most cases.</a:t>
            </a:r>
          </a:p>
          <a:p>
            <a:r>
              <a:rPr lang="en-US" dirty="0" smtClean="0"/>
              <a:t>Exception: emergency. If cortisol is very low, then it is likely insufficiency</a:t>
            </a:r>
          </a:p>
          <a:p>
            <a:r>
              <a:rPr lang="en-US" dirty="0" smtClean="0"/>
              <a:t>Exception: </a:t>
            </a:r>
            <a:r>
              <a:rPr lang="en-US" dirty="0" err="1" smtClean="0"/>
              <a:t>cosyntropin</a:t>
            </a:r>
            <a:r>
              <a:rPr lang="en-US" dirty="0" smtClean="0"/>
              <a:t> stimulation test should go to &gt; 18 mcg/</a:t>
            </a:r>
            <a:r>
              <a:rPr lang="en-US" dirty="0" err="1" smtClean="0"/>
              <a:t>dL</a:t>
            </a:r>
            <a:r>
              <a:rPr lang="en-US" dirty="0" smtClean="0"/>
              <a:t> AT ANY TIME OF DAY</a:t>
            </a:r>
          </a:p>
          <a:p>
            <a:endParaRPr lang="en-US" dirty="0" smtClean="0"/>
          </a:p>
          <a:p>
            <a:pPr marL="114300" indent="0">
              <a:buNone/>
            </a:pPr>
            <a:endParaRPr lang="en-US" dirty="0"/>
          </a:p>
        </p:txBody>
      </p:sp>
      <p:pic>
        <p:nvPicPr>
          <p:cNvPr id="6" name="Picture 5"/>
          <p:cNvPicPr>
            <a:picLocks noChangeAspect="1"/>
          </p:cNvPicPr>
          <p:nvPr/>
        </p:nvPicPr>
        <p:blipFill>
          <a:blip r:embed="rId2"/>
          <a:stretch>
            <a:fillRect/>
          </a:stretch>
        </p:blipFill>
        <p:spPr>
          <a:xfrm>
            <a:off x="132693" y="2748888"/>
            <a:ext cx="7600173" cy="3692040"/>
          </a:xfrm>
          <a:prstGeom prst="rect">
            <a:avLst/>
          </a:prstGeom>
        </p:spPr>
      </p:pic>
      <p:sp>
        <p:nvSpPr>
          <p:cNvPr id="9" name="TextBox 8"/>
          <p:cNvSpPr txBox="1"/>
          <p:nvPr/>
        </p:nvSpPr>
        <p:spPr>
          <a:xfrm>
            <a:off x="132694" y="6356252"/>
            <a:ext cx="8871503" cy="677108"/>
          </a:xfrm>
          <a:prstGeom prst="rect">
            <a:avLst/>
          </a:prstGeom>
          <a:noFill/>
        </p:spPr>
        <p:txBody>
          <a:bodyPr wrap="square" rtlCol="0">
            <a:spAutoFit/>
          </a:bodyPr>
          <a:lstStyle/>
          <a:p>
            <a:pPr marL="0" lvl="1"/>
            <a:r>
              <a:rPr lang="en-US" sz="1000" dirty="0" err="1"/>
              <a:t>Debono</a:t>
            </a:r>
            <a:r>
              <a:rPr lang="en-US" sz="1000" dirty="0"/>
              <a:t>, M., </a:t>
            </a:r>
            <a:r>
              <a:rPr lang="en-US" sz="1000" dirty="0" err="1"/>
              <a:t>Ghobadi</a:t>
            </a:r>
            <a:r>
              <a:rPr lang="en-US" sz="1000" dirty="0"/>
              <a:t>, C., </a:t>
            </a:r>
            <a:r>
              <a:rPr lang="en-US" sz="1000" dirty="0" err="1"/>
              <a:t>Rostami-Hodjegan</a:t>
            </a:r>
            <a:r>
              <a:rPr lang="en-US" sz="1000" dirty="0"/>
              <a:t>, A., </a:t>
            </a:r>
            <a:r>
              <a:rPr lang="en-US" sz="1000" dirty="0" err="1"/>
              <a:t>Huatan</a:t>
            </a:r>
            <a:r>
              <a:rPr lang="en-US" sz="1000" dirty="0"/>
              <a:t>, H., Campbell, M. J., Newell-Price, J., … Ross, R. J. (2009). Modified-Release Hydrocortisone to Provide Circadian Cortisol Profiles. </a:t>
            </a:r>
            <a:r>
              <a:rPr lang="en-US" sz="1000" i="1" dirty="0"/>
              <a:t>The Journal of Clinical Endocrinology and Metabolism</a:t>
            </a:r>
            <a:r>
              <a:rPr lang="en-US" sz="1000" dirty="0"/>
              <a:t>, </a:t>
            </a:r>
            <a:r>
              <a:rPr lang="en-US" sz="1000" i="1" dirty="0"/>
              <a:t>94</a:t>
            </a:r>
            <a:r>
              <a:rPr lang="en-US" sz="1000" dirty="0"/>
              <a:t>(5), 1548–1554. http://</a:t>
            </a:r>
            <a:r>
              <a:rPr lang="en-US" sz="1000" dirty="0" err="1"/>
              <a:t>doi.org</a:t>
            </a:r>
            <a:r>
              <a:rPr lang="en-US" sz="1000" dirty="0"/>
              <a:t>/10.1210/jc.2008-2380</a:t>
            </a:r>
          </a:p>
          <a:p>
            <a:endParaRPr lang="en-US" dirty="0"/>
          </a:p>
        </p:txBody>
      </p:sp>
    </p:spTree>
    <p:extLst>
      <p:ext uri="{BB962C8B-B14F-4D97-AF65-F5344CB8AC3E}">
        <p14:creationId xmlns:p14="http://schemas.microsoft.com/office/powerpoint/2010/main" val="39852636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Steroid dose conversion</a:t>
            </a:r>
            <a:endParaRPr lang="en-US" dirty="0"/>
          </a:p>
        </p:txBody>
      </p:sp>
      <p:sp>
        <p:nvSpPr>
          <p:cNvPr id="3" name="Content Placeholder 2"/>
          <p:cNvSpPr>
            <a:spLocks noGrp="1"/>
          </p:cNvSpPr>
          <p:nvPr>
            <p:ph sz="quarter" idx="1"/>
          </p:nvPr>
        </p:nvSpPr>
        <p:spPr/>
        <p:txBody>
          <a:bodyPr/>
          <a:lstStyle/>
          <a:p>
            <a:pPr marL="0" indent="0">
              <a:buNone/>
            </a:pPr>
            <a:r>
              <a:rPr lang="en-US" dirty="0" smtClean="0"/>
              <a:t>Steroid dose conversions</a:t>
            </a:r>
            <a:endParaRPr lang="en-US" dirty="0"/>
          </a:p>
          <a:p>
            <a:pPr marL="0" indent="0">
              <a:buNone/>
            </a:pPr>
            <a:endParaRPr lang="en-US"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209800"/>
            <a:ext cx="6053138" cy="4164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04924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Adrenal physiology</a:t>
            </a:r>
            <a:endParaRPr lang="en-US" dirty="0"/>
          </a:p>
        </p:txBody>
      </p:sp>
      <p:sp>
        <p:nvSpPr>
          <p:cNvPr id="3" name="Content Placeholder 2"/>
          <p:cNvSpPr>
            <a:spLocks noGrp="1"/>
          </p:cNvSpPr>
          <p:nvPr>
            <p:ph sz="half" idx="1"/>
          </p:nvPr>
        </p:nvSpPr>
        <p:spPr/>
        <p:txBody>
          <a:bodyPr>
            <a:normAutofit/>
          </a:bodyPr>
          <a:lstStyle/>
          <a:p>
            <a:pPr marL="0" indent="0">
              <a:buNone/>
            </a:pPr>
            <a:r>
              <a:rPr lang="en-US" dirty="0" smtClean="0"/>
              <a:t>Cortex and functional zones</a:t>
            </a:r>
          </a:p>
          <a:p>
            <a:pPr marL="457200" indent="-457200"/>
            <a:r>
              <a:rPr lang="en-US" dirty="0" err="1" smtClean="0"/>
              <a:t>Zona</a:t>
            </a:r>
            <a:r>
              <a:rPr lang="en-US" dirty="0" smtClean="0"/>
              <a:t> </a:t>
            </a:r>
            <a:r>
              <a:rPr lang="en-US" dirty="0" err="1" smtClean="0"/>
              <a:t>glomerulosa</a:t>
            </a:r>
            <a:endParaRPr lang="en-US" dirty="0" smtClean="0"/>
          </a:p>
          <a:p>
            <a:pPr marL="754380" lvl="1" indent="-457200"/>
            <a:r>
              <a:rPr lang="en-US" dirty="0" smtClean="0"/>
              <a:t>Aldosterone</a:t>
            </a:r>
          </a:p>
          <a:p>
            <a:pPr marL="1120140" lvl="2" indent="-457200"/>
            <a:r>
              <a:rPr lang="en-US" dirty="0" smtClean="0"/>
              <a:t>Angiotensin II</a:t>
            </a:r>
          </a:p>
          <a:p>
            <a:pPr marL="457200" indent="-457200"/>
            <a:r>
              <a:rPr lang="en-US" dirty="0" err="1" smtClean="0"/>
              <a:t>Zona</a:t>
            </a:r>
            <a:r>
              <a:rPr lang="en-US" dirty="0" smtClean="0"/>
              <a:t> </a:t>
            </a:r>
            <a:r>
              <a:rPr lang="en-US" dirty="0" err="1" smtClean="0"/>
              <a:t>fasciculata</a:t>
            </a:r>
            <a:endParaRPr lang="en-US" dirty="0" smtClean="0"/>
          </a:p>
          <a:p>
            <a:pPr marL="754380" lvl="1" indent="-457200"/>
            <a:r>
              <a:rPr lang="en-US" dirty="0" smtClean="0"/>
              <a:t>Cortisol</a:t>
            </a:r>
          </a:p>
          <a:p>
            <a:pPr marL="1120140" lvl="2" indent="-457200"/>
            <a:r>
              <a:rPr lang="en-US" dirty="0" smtClean="0"/>
              <a:t>ACTH</a:t>
            </a:r>
          </a:p>
          <a:p>
            <a:pPr marL="457200" indent="-457200"/>
            <a:r>
              <a:rPr lang="en-US" dirty="0" err="1" smtClean="0"/>
              <a:t>Zona</a:t>
            </a:r>
            <a:r>
              <a:rPr lang="en-US" dirty="0" smtClean="0"/>
              <a:t> </a:t>
            </a:r>
            <a:r>
              <a:rPr lang="en-US" dirty="0" err="1" smtClean="0"/>
              <a:t>reticularis</a:t>
            </a:r>
            <a:endParaRPr lang="en-US" dirty="0" smtClean="0"/>
          </a:p>
          <a:p>
            <a:pPr marL="754380" lvl="1" indent="-457200"/>
            <a:r>
              <a:rPr lang="en-US" dirty="0" smtClean="0"/>
              <a:t>Androgens</a:t>
            </a:r>
          </a:p>
        </p:txBody>
      </p:sp>
      <p:pic>
        <p:nvPicPr>
          <p:cNvPr id="11" name="Content Placeholder 10"/>
          <p:cNvPicPr>
            <a:picLocks noGrp="1" noChangeAspect="1"/>
          </p:cNvPicPr>
          <p:nvPr>
            <p:ph sz="half" idx="2"/>
          </p:nvPr>
        </p:nvPicPr>
        <p:blipFill>
          <a:blip r:embed="rId2"/>
          <a:srcRect l="-3406" r="-3406"/>
          <a:stretch>
            <a:fillRect/>
          </a:stretch>
        </p:blipFill>
        <p:spPr/>
      </p:pic>
      <p:sp>
        <p:nvSpPr>
          <p:cNvPr id="10" name="TextBox 9"/>
          <p:cNvSpPr txBox="1"/>
          <p:nvPr/>
        </p:nvSpPr>
        <p:spPr>
          <a:xfrm>
            <a:off x="2887340" y="6288613"/>
            <a:ext cx="6250968" cy="400110"/>
          </a:xfrm>
          <a:prstGeom prst="rect">
            <a:avLst/>
          </a:prstGeom>
          <a:noFill/>
        </p:spPr>
        <p:txBody>
          <a:bodyPr wrap="none" rtlCol="0">
            <a:spAutoFit/>
          </a:bodyPr>
          <a:lstStyle/>
          <a:p>
            <a:r>
              <a:rPr lang="en-US" sz="1000" dirty="0"/>
              <a:t>By Henry Vandyke Carter - Henry Gray (1918) Anatomy of the Human Body (See "Book" section below)</a:t>
            </a:r>
            <a:r>
              <a:rPr lang="en-US" sz="1000" dirty="0" err="1"/>
              <a:t>Bartleby.com</a:t>
            </a:r>
            <a:r>
              <a:rPr lang="en-US" sz="1000" dirty="0"/>
              <a:t>: </a:t>
            </a:r>
            <a:endParaRPr lang="en-US" sz="1000" dirty="0" smtClean="0"/>
          </a:p>
          <a:p>
            <a:r>
              <a:rPr lang="en-US" sz="1000" dirty="0" smtClean="0"/>
              <a:t>Gray's </a:t>
            </a:r>
            <a:r>
              <a:rPr lang="en-US" sz="1000" dirty="0"/>
              <a:t>Anatomy, Plate 1185, Public Domain, https://</a:t>
            </a:r>
            <a:r>
              <a:rPr lang="en-US" sz="1000" dirty="0" err="1"/>
              <a:t>commons.wikimedia.org</a:t>
            </a:r>
            <a:r>
              <a:rPr lang="en-US" sz="1000" dirty="0"/>
              <a:t>/w/</a:t>
            </a:r>
            <a:r>
              <a:rPr lang="en-US" sz="1000" dirty="0" err="1"/>
              <a:t>index.php?curid</a:t>
            </a:r>
            <a:r>
              <a:rPr lang="en-US" sz="1000" dirty="0"/>
              <a:t>=357811</a:t>
            </a:r>
          </a:p>
        </p:txBody>
      </p:sp>
    </p:spTree>
    <p:extLst>
      <p:ext uri="{BB962C8B-B14F-4D97-AF65-F5344CB8AC3E}">
        <p14:creationId xmlns:p14="http://schemas.microsoft.com/office/powerpoint/2010/main" val="23353894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 glucocorticoids</a:t>
            </a:r>
            <a:endParaRPr lang="en-US" dirty="0"/>
          </a:p>
        </p:txBody>
      </p:sp>
      <p:sp>
        <p:nvSpPr>
          <p:cNvPr id="3" name="Content Placeholder 2"/>
          <p:cNvSpPr>
            <a:spLocks noGrp="1"/>
          </p:cNvSpPr>
          <p:nvPr>
            <p:ph sz="quarter" idx="1"/>
          </p:nvPr>
        </p:nvSpPr>
        <p:spPr/>
        <p:txBody>
          <a:bodyPr>
            <a:normAutofit/>
          </a:bodyPr>
          <a:lstStyle/>
          <a:p>
            <a:pPr marL="0" indent="0">
              <a:buNone/>
            </a:pPr>
            <a:r>
              <a:rPr lang="en-US" dirty="0" smtClean="0"/>
              <a:t>Hydrocortisone 15-20 mg PO in AM and 5-10 mg PO at 1500</a:t>
            </a:r>
          </a:p>
          <a:p>
            <a:r>
              <a:rPr lang="en-US" dirty="0" smtClean="0"/>
              <a:t>Mechanism – closest medication to natural cortisol</a:t>
            </a:r>
          </a:p>
          <a:p>
            <a:r>
              <a:rPr lang="en-US" dirty="0" smtClean="0"/>
              <a:t>Side effects – tremor, loss of bone density, </a:t>
            </a:r>
            <a:r>
              <a:rPr lang="en-US" b="1" dirty="0" smtClean="0"/>
              <a:t>hyperglycemia</a:t>
            </a:r>
            <a:r>
              <a:rPr lang="en-US" dirty="0" smtClean="0"/>
              <a:t>, Cushing’s, HTN, CHF, GI, mood issues, hypokalemia, acne, </a:t>
            </a:r>
            <a:r>
              <a:rPr lang="en-US" b="1" dirty="0" smtClean="0"/>
              <a:t>infection</a:t>
            </a:r>
            <a:r>
              <a:rPr lang="en-US" dirty="0" smtClean="0"/>
              <a:t>, impaired wound healing</a:t>
            </a:r>
          </a:p>
          <a:p>
            <a:r>
              <a:rPr lang="en-US" dirty="0" smtClean="0"/>
              <a:t>Pharmacokinetics – half-life is 8-12 hours</a:t>
            </a:r>
          </a:p>
          <a:p>
            <a:r>
              <a:rPr lang="en-US" dirty="0" smtClean="0"/>
              <a:t>Tips</a:t>
            </a:r>
          </a:p>
          <a:p>
            <a:pPr lvl="1"/>
            <a:r>
              <a:rPr lang="en-US" dirty="0" smtClean="0"/>
              <a:t>Take with food, if possible</a:t>
            </a:r>
          </a:p>
          <a:p>
            <a:pPr lvl="1"/>
            <a:r>
              <a:rPr lang="en-US" dirty="0" smtClean="0"/>
              <a:t>BID dosing can mimic diurnal cycles</a:t>
            </a:r>
          </a:p>
          <a:p>
            <a:pPr lvl="1"/>
            <a:r>
              <a:rPr lang="en-US" dirty="0" smtClean="0"/>
              <a:t>With Addison’s and true AI, will need hydrocortisone injection kit, as patient can die during crisis</a:t>
            </a:r>
          </a:p>
          <a:p>
            <a:pPr lvl="1"/>
            <a:r>
              <a:rPr lang="en-US" dirty="0" smtClean="0"/>
              <a:t>Double dose for at least 3 days if ill, may need to double again if s/</a:t>
            </a:r>
            <a:r>
              <a:rPr lang="en-US" dirty="0" err="1" smtClean="0"/>
              <a:t>sx</a:t>
            </a:r>
            <a:r>
              <a:rPr lang="en-US" dirty="0" smtClean="0"/>
              <a:t> of AI</a:t>
            </a:r>
          </a:p>
          <a:p>
            <a:pPr lvl="1"/>
            <a:endParaRPr lang="en-US" dirty="0" smtClean="0"/>
          </a:p>
          <a:p>
            <a:endParaRPr lang="en-US" dirty="0" smtClean="0"/>
          </a:p>
          <a:p>
            <a:endParaRPr lang="en-US" dirty="0" smtClean="0"/>
          </a:p>
        </p:txBody>
      </p:sp>
    </p:spTree>
    <p:extLst>
      <p:ext uri="{BB962C8B-B14F-4D97-AF65-F5344CB8AC3E}">
        <p14:creationId xmlns:p14="http://schemas.microsoft.com/office/powerpoint/2010/main" val="17927128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 glucocorticoids</a:t>
            </a:r>
            <a:endParaRPr lang="en-US" dirty="0"/>
          </a:p>
        </p:txBody>
      </p:sp>
      <p:sp>
        <p:nvSpPr>
          <p:cNvPr id="3" name="Content Placeholder 2"/>
          <p:cNvSpPr>
            <a:spLocks noGrp="1"/>
          </p:cNvSpPr>
          <p:nvPr>
            <p:ph sz="quarter" idx="1"/>
          </p:nvPr>
        </p:nvSpPr>
        <p:spPr/>
        <p:txBody>
          <a:bodyPr>
            <a:normAutofit/>
          </a:bodyPr>
          <a:lstStyle/>
          <a:p>
            <a:pPr marL="0" indent="0">
              <a:buNone/>
            </a:pPr>
            <a:r>
              <a:rPr lang="en-US" dirty="0" smtClean="0"/>
              <a:t>Prednisone 4 mg daily</a:t>
            </a:r>
          </a:p>
          <a:p>
            <a:r>
              <a:rPr lang="en-US" dirty="0" smtClean="0"/>
              <a:t>Mechanism – glucocorticoid</a:t>
            </a:r>
          </a:p>
          <a:p>
            <a:r>
              <a:rPr lang="en-US" dirty="0" smtClean="0"/>
              <a:t>Does not mimic natural rise and fall in levels</a:t>
            </a:r>
          </a:p>
          <a:p>
            <a:r>
              <a:rPr lang="en-US" dirty="0" smtClean="0"/>
              <a:t>Easier to remember once daily dosing</a:t>
            </a:r>
          </a:p>
          <a:p>
            <a:r>
              <a:rPr lang="en-US" dirty="0" smtClean="0"/>
              <a:t>Pharmacokinetics – half-life 18-36 hours </a:t>
            </a:r>
          </a:p>
          <a:p>
            <a:endParaRPr lang="en-US" dirty="0" smtClean="0"/>
          </a:p>
          <a:p>
            <a:endParaRPr lang="en-US" dirty="0" smtClean="0"/>
          </a:p>
        </p:txBody>
      </p:sp>
    </p:spTree>
    <p:extLst>
      <p:ext uri="{BB962C8B-B14F-4D97-AF65-F5344CB8AC3E}">
        <p14:creationId xmlns:p14="http://schemas.microsoft.com/office/powerpoint/2010/main" val="2930588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Stress dosing - inpatient</a:t>
            </a:r>
            <a:endParaRPr lang="en-US" dirty="0"/>
          </a:p>
        </p:txBody>
      </p:sp>
      <p:sp>
        <p:nvSpPr>
          <p:cNvPr id="3" name="Content Placeholder 2"/>
          <p:cNvSpPr>
            <a:spLocks noGrp="1"/>
          </p:cNvSpPr>
          <p:nvPr>
            <p:ph sz="quarter" idx="1"/>
          </p:nvPr>
        </p:nvSpPr>
        <p:spPr/>
        <p:txBody>
          <a:bodyPr>
            <a:normAutofit/>
          </a:bodyPr>
          <a:lstStyle/>
          <a:p>
            <a:pPr marL="0" indent="0">
              <a:buNone/>
            </a:pPr>
            <a:r>
              <a:rPr lang="en-US" dirty="0" smtClean="0"/>
              <a:t>Severe illness: Hydrocortisone 100 mg IV TID</a:t>
            </a:r>
          </a:p>
          <a:p>
            <a:pPr indent="-342900"/>
            <a:r>
              <a:rPr lang="en-US" dirty="0" smtClean="0"/>
              <a:t>After illness stabilizes or 3 days, cut dose by half daily until maintenance dose</a:t>
            </a:r>
          </a:p>
          <a:p>
            <a:pPr marL="0" indent="0">
              <a:buNone/>
            </a:pPr>
            <a:r>
              <a:rPr lang="en-US" dirty="0" smtClean="0"/>
              <a:t>Moderate illness: Hydrocortisone 50 mg IV BID</a:t>
            </a:r>
          </a:p>
          <a:p>
            <a:pPr indent="-342900"/>
            <a:r>
              <a:rPr lang="en-US" dirty="0" smtClean="0"/>
              <a:t>Taper rapidly during recovery</a:t>
            </a:r>
          </a:p>
          <a:p>
            <a:pPr marL="0" indent="0">
              <a:buNone/>
            </a:pPr>
            <a:r>
              <a:rPr lang="en-US" dirty="0" smtClean="0"/>
              <a:t>Minor procedures: regular dosing</a:t>
            </a:r>
          </a:p>
          <a:p>
            <a:pPr indent="-342900"/>
            <a:r>
              <a:rPr lang="en-US" dirty="0" smtClean="0"/>
              <a:t>Do not hold doses</a:t>
            </a:r>
          </a:p>
          <a:p>
            <a:pPr marL="0" indent="0">
              <a:buNone/>
            </a:pPr>
            <a:r>
              <a:rPr lang="en-US" dirty="0" smtClean="0"/>
              <a:t>Moderately stressful procedures: Hydrocortisone 100 mg IV x 1 before procedure</a:t>
            </a:r>
          </a:p>
          <a:p>
            <a:pPr indent="-342900"/>
            <a:r>
              <a:rPr lang="en-US" dirty="0" smtClean="0"/>
              <a:t>Monitor</a:t>
            </a:r>
          </a:p>
          <a:p>
            <a:pPr marL="0" indent="0">
              <a:buNone/>
            </a:pPr>
            <a:r>
              <a:rPr lang="en-US" dirty="0" smtClean="0"/>
              <a:t>Major surgery</a:t>
            </a:r>
            <a:r>
              <a:rPr lang="en-US" dirty="0"/>
              <a:t>: Hydrocortisone 100 mg IV x 1 before </a:t>
            </a:r>
            <a:r>
              <a:rPr lang="en-US" dirty="0" smtClean="0"/>
              <a:t>procedure and severe illness dosing for at least 24 hours post-procedure</a:t>
            </a:r>
          </a:p>
          <a:p>
            <a:endParaRPr lang="en-US" dirty="0" smtClean="0"/>
          </a:p>
        </p:txBody>
      </p:sp>
    </p:spTree>
    <p:extLst>
      <p:ext uri="{BB962C8B-B14F-4D97-AF65-F5344CB8AC3E}">
        <p14:creationId xmlns:p14="http://schemas.microsoft.com/office/powerpoint/2010/main" val="41402972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Tapering steroids </a:t>
            </a:r>
            <a:r>
              <a:rPr lang="mr-IN" dirty="0" smtClean="0"/>
              <a:t>–</a:t>
            </a:r>
            <a:r>
              <a:rPr lang="en-US" dirty="0" smtClean="0"/>
              <a:t> inpatient versus outpatient</a:t>
            </a:r>
            <a:endParaRPr lang="en-US" dirty="0"/>
          </a:p>
        </p:txBody>
      </p:sp>
      <p:sp>
        <p:nvSpPr>
          <p:cNvPr id="3" name="Content Placeholder 2"/>
          <p:cNvSpPr>
            <a:spLocks noGrp="1"/>
          </p:cNvSpPr>
          <p:nvPr>
            <p:ph sz="quarter" idx="1"/>
          </p:nvPr>
        </p:nvSpPr>
        <p:spPr/>
        <p:txBody>
          <a:bodyPr>
            <a:normAutofit/>
          </a:bodyPr>
          <a:lstStyle/>
          <a:p>
            <a:pPr marL="411480" lvl="1" indent="0">
              <a:buNone/>
            </a:pPr>
            <a:endParaRPr lang="en-US" dirty="0" smtClean="0"/>
          </a:p>
          <a:p>
            <a:endParaRPr lang="en-US" dirty="0" smtClean="0"/>
          </a:p>
          <a:p>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3808124484"/>
              </p:ext>
            </p:extLst>
          </p:nvPr>
        </p:nvGraphicFramePr>
        <p:xfrm>
          <a:off x="1050095" y="2041567"/>
          <a:ext cx="6096000" cy="249428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b="1" dirty="0" smtClean="0">
                          <a:solidFill>
                            <a:schemeClr val="tx1"/>
                          </a:solidFill>
                        </a:rPr>
                        <a:t>Inpatient</a:t>
                      </a:r>
                      <a:endParaRPr lang="en-US" b="1" dirty="0">
                        <a:solidFill>
                          <a:schemeClr val="tx1"/>
                        </a:solidFill>
                      </a:endParaRPr>
                    </a:p>
                  </a:txBody>
                  <a:tcPr/>
                </a:tc>
                <a:tc>
                  <a:txBody>
                    <a:bodyPr/>
                    <a:lstStyle/>
                    <a:p>
                      <a:r>
                        <a:rPr lang="en-US" b="1" dirty="0" smtClean="0">
                          <a:solidFill>
                            <a:schemeClr val="tx1"/>
                          </a:solidFill>
                        </a:rPr>
                        <a:t>Outpatient</a:t>
                      </a:r>
                      <a:endParaRPr lang="en-US" b="1" dirty="0">
                        <a:solidFill>
                          <a:schemeClr val="tx1"/>
                        </a:solidFill>
                      </a:endParaRPr>
                    </a:p>
                  </a:txBody>
                  <a:tcPr/>
                </a:tc>
              </a:tr>
              <a:tr h="370840">
                <a:tc>
                  <a:txBody>
                    <a:bodyPr/>
                    <a:lstStyle/>
                    <a:p>
                      <a:r>
                        <a:rPr lang="en-US" dirty="0" smtClean="0"/>
                        <a:t>Moderate versus severe</a:t>
                      </a:r>
                      <a:r>
                        <a:rPr lang="en-US" baseline="0" dirty="0" smtClean="0"/>
                        <a:t> dosing</a:t>
                      </a:r>
                      <a:endParaRPr lang="en-US" dirty="0"/>
                    </a:p>
                  </a:txBody>
                  <a:tcPr/>
                </a:tc>
                <a:tc>
                  <a:txBody>
                    <a:bodyPr/>
                    <a:lstStyle/>
                    <a:p>
                      <a:r>
                        <a:rPr lang="en-US" dirty="0" smtClean="0"/>
                        <a:t>Physiologic</a:t>
                      </a:r>
                      <a:r>
                        <a:rPr lang="en-US" baseline="0" dirty="0" smtClean="0"/>
                        <a:t> dosing</a:t>
                      </a:r>
                      <a:endParaRPr lang="en-US" dirty="0"/>
                    </a:p>
                  </a:txBody>
                  <a:tcPr/>
                </a:tc>
              </a:tr>
              <a:tr h="370840">
                <a:tc>
                  <a:txBody>
                    <a:bodyPr/>
                    <a:lstStyle/>
                    <a:p>
                      <a:r>
                        <a:rPr lang="en-US" dirty="0" smtClean="0"/>
                        <a:t>Physiologic dosing (1-3 day)</a:t>
                      </a:r>
                      <a:endParaRPr lang="en-US" dirty="0"/>
                    </a:p>
                  </a:txBody>
                  <a:tcPr/>
                </a:tc>
                <a:tc>
                  <a:txBody>
                    <a:bodyPr/>
                    <a:lstStyle/>
                    <a:p>
                      <a:r>
                        <a:rPr lang="en-US" dirty="0" smtClean="0"/>
                        <a:t>Vitals</a:t>
                      </a:r>
                      <a:r>
                        <a:rPr lang="en-US" baseline="0" dirty="0" smtClean="0"/>
                        <a:t> signs</a:t>
                      </a:r>
                      <a:endParaRPr lang="en-US" dirty="0"/>
                    </a:p>
                  </a:txBody>
                  <a:tcPr/>
                </a:tc>
              </a:tr>
              <a:tr h="370840">
                <a:tc>
                  <a:txBody>
                    <a:bodyPr/>
                    <a:lstStyle/>
                    <a:p>
                      <a:r>
                        <a:rPr lang="en-US" dirty="0" smtClean="0"/>
                        <a:t>Check</a:t>
                      </a:r>
                      <a:r>
                        <a:rPr lang="en-US" baseline="0" dirty="0" smtClean="0"/>
                        <a:t> BP, orthostatic signs</a:t>
                      </a:r>
                      <a:endParaRPr lang="en-US" dirty="0"/>
                    </a:p>
                  </a:txBody>
                  <a:tcPr/>
                </a:tc>
                <a:tc>
                  <a:txBody>
                    <a:bodyPr/>
                    <a:lstStyle/>
                    <a:p>
                      <a:r>
                        <a:rPr lang="en-US" dirty="0" smtClean="0"/>
                        <a:t>Slow taper</a:t>
                      </a:r>
                      <a:endParaRPr lang="en-US" dirty="0"/>
                    </a:p>
                  </a:txBody>
                  <a:tcPr/>
                </a:tc>
              </a:tr>
              <a:tr h="370840">
                <a:tc>
                  <a:txBody>
                    <a:bodyPr/>
                    <a:lstStyle/>
                    <a:p>
                      <a:r>
                        <a:rPr lang="en-US" dirty="0" smtClean="0"/>
                        <a:t>Symptoms</a:t>
                      </a:r>
                      <a:endParaRPr lang="en-US" dirty="0"/>
                    </a:p>
                  </a:txBody>
                  <a:tcPr/>
                </a:tc>
                <a:tc>
                  <a:txBody>
                    <a:bodyPr/>
                    <a:lstStyle/>
                    <a:p>
                      <a:r>
                        <a:rPr lang="en-US" dirty="0" smtClean="0"/>
                        <a:t>Reassess symptoms</a:t>
                      </a:r>
                      <a:endParaRPr lang="en-US" dirty="0"/>
                    </a:p>
                  </a:txBody>
                  <a:tcPr/>
                </a:tc>
              </a:tr>
              <a:tr h="370840">
                <a:tc>
                  <a:txBody>
                    <a:bodyPr/>
                    <a:lstStyle/>
                    <a:p>
                      <a:r>
                        <a:rPr lang="en-US" dirty="0" err="1" smtClean="0"/>
                        <a:t>Cosyntropin</a:t>
                      </a:r>
                      <a:r>
                        <a:rPr lang="en-US" dirty="0" smtClean="0"/>
                        <a:t> test</a:t>
                      </a:r>
                      <a:endParaRPr lang="en-US" dirty="0"/>
                    </a:p>
                  </a:txBody>
                  <a:tcPr/>
                </a:tc>
                <a:tc>
                  <a:txBody>
                    <a:bodyPr/>
                    <a:lstStyle/>
                    <a:p>
                      <a:r>
                        <a:rPr lang="en-US" dirty="0" err="1" smtClean="0"/>
                        <a:t>Cosyntropin</a:t>
                      </a:r>
                      <a:r>
                        <a:rPr lang="en-US" dirty="0" smtClean="0"/>
                        <a:t> test</a:t>
                      </a:r>
                      <a:endParaRPr lang="en-US" dirty="0"/>
                    </a:p>
                  </a:txBody>
                  <a:tcPr/>
                </a:tc>
              </a:tr>
            </a:tbl>
          </a:graphicData>
        </a:graphic>
      </p:graphicFrame>
      <p:sp>
        <p:nvSpPr>
          <p:cNvPr id="5" name="TextBox 4"/>
          <p:cNvSpPr txBox="1"/>
          <p:nvPr/>
        </p:nvSpPr>
        <p:spPr>
          <a:xfrm>
            <a:off x="303299" y="4929039"/>
            <a:ext cx="7773901" cy="1200329"/>
          </a:xfrm>
          <a:prstGeom prst="rect">
            <a:avLst/>
          </a:prstGeom>
          <a:noFill/>
        </p:spPr>
        <p:txBody>
          <a:bodyPr wrap="square" rtlCol="0">
            <a:spAutoFit/>
          </a:bodyPr>
          <a:lstStyle/>
          <a:p>
            <a:r>
              <a:rPr lang="en-US" dirty="0" smtClean="0"/>
              <a:t>Most tapering can be done over a few weeks, but some patients with real HPA suppression may need 9 to 10 months or longer.</a:t>
            </a:r>
          </a:p>
          <a:p>
            <a:endParaRPr lang="en-US" dirty="0"/>
          </a:p>
          <a:p>
            <a:r>
              <a:rPr lang="en-US" dirty="0" smtClean="0"/>
              <a:t>Some patients will need no daily dose, but need stress dosing during illness.</a:t>
            </a:r>
            <a:endParaRPr lang="en-US" dirty="0"/>
          </a:p>
        </p:txBody>
      </p:sp>
    </p:spTree>
    <p:extLst>
      <p:ext uri="{BB962C8B-B14F-4D97-AF65-F5344CB8AC3E}">
        <p14:creationId xmlns:p14="http://schemas.microsoft.com/office/powerpoint/2010/main" val="30349149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21711"/>
          </a:xfrm>
        </p:spPr>
        <p:txBody>
          <a:bodyPr/>
          <a:lstStyle/>
          <a:p>
            <a:r>
              <a:rPr lang="en-US" dirty="0" smtClean="0"/>
              <a:t>Summary</a:t>
            </a:r>
            <a:endParaRPr lang="en-US" dirty="0"/>
          </a:p>
        </p:txBody>
      </p:sp>
      <p:sp>
        <p:nvSpPr>
          <p:cNvPr id="3" name="Content Placeholder 2"/>
          <p:cNvSpPr>
            <a:spLocks noGrp="1"/>
          </p:cNvSpPr>
          <p:nvPr>
            <p:ph idx="1"/>
          </p:nvPr>
        </p:nvSpPr>
        <p:spPr>
          <a:xfrm>
            <a:off x="457200" y="965286"/>
            <a:ext cx="7620000" cy="5757327"/>
          </a:xfrm>
        </p:spPr>
        <p:txBody>
          <a:bodyPr>
            <a:noAutofit/>
          </a:bodyPr>
          <a:lstStyle/>
          <a:p>
            <a:pPr marL="114300" indent="0">
              <a:buNone/>
            </a:pPr>
            <a:r>
              <a:rPr lang="en-US" sz="2000" b="1" i="1" u="sng" dirty="0" smtClean="0"/>
              <a:t>Your likely patient and their signs and symptoms</a:t>
            </a:r>
          </a:p>
          <a:p>
            <a:r>
              <a:rPr lang="en-US" sz="2000" dirty="0" smtClean="0"/>
              <a:t>Ill patient with a history of repeated or long-term steroid use</a:t>
            </a:r>
          </a:p>
          <a:p>
            <a:r>
              <a:rPr lang="en-US" sz="2000" dirty="0" smtClean="0"/>
              <a:t>Brain injury or brain surgery patient</a:t>
            </a:r>
          </a:p>
          <a:p>
            <a:r>
              <a:rPr lang="en-US" sz="2000" dirty="0" smtClean="0"/>
              <a:t>Patient will have low BP, maybe a low BG. Look for dizziness, orthostatic hypotension and weakness</a:t>
            </a:r>
          </a:p>
          <a:p>
            <a:pPr marL="114300" indent="0">
              <a:buNone/>
            </a:pPr>
            <a:r>
              <a:rPr lang="en-US" sz="2000" b="1" i="1" u="sng" dirty="0" smtClean="0"/>
              <a:t>Appropriate testing</a:t>
            </a:r>
          </a:p>
          <a:p>
            <a:r>
              <a:rPr lang="en-US" sz="2000" dirty="0" smtClean="0"/>
              <a:t>CMP, TSH, AM cortisol and maybe an ACTH</a:t>
            </a:r>
          </a:p>
          <a:p>
            <a:r>
              <a:rPr lang="en-US" sz="2000" dirty="0" smtClean="0"/>
              <a:t>If cortisol is normal and you suspect AI, try a </a:t>
            </a:r>
            <a:r>
              <a:rPr lang="en-US" sz="2000" dirty="0" err="1" smtClean="0"/>
              <a:t>cosyntropin</a:t>
            </a:r>
            <a:r>
              <a:rPr lang="en-US" sz="2000" dirty="0" smtClean="0"/>
              <a:t> stimulation test (done properly)</a:t>
            </a:r>
          </a:p>
        </p:txBody>
      </p:sp>
    </p:spTree>
    <p:extLst>
      <p:ext uri="{BB962C8B-B14F-4D97-AF65-F5344CB8AC3E}">
        <p14:creationId xmlns:p14="http://schemas.microsoft.com/office/powerpoint/2010/main" val="18202965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21711"/>
          </a:xfrm>
        </p:spPr>
        <p:txBody>
          <a:bodyPr/>
          <a:lstStyle/>
          <a:p>
            <a:r>
              <a:rPr lang="en-US" dirty="0" smtClean="0"/>
              <a:t>Summary</a:t>
            </a:r>
            <a:endParaRPr lang="en-US" dirty="0"/>
          </a:p>
        </p:txBody>
      </p:sp>
      <p:sp>
        <p:nvSpPr>
          <p:cNvPr id="3" name="Content Placeholder 2"/>
          <p:cNvSpPr>
            <a:spLocks noGrp="1"/>
          </p:cNvSpPr>
          <p:nvPr>
            <p:ph idx="1"/>
          </p:nvPr>
        </p:nvSpPr>
        <p:spPr>
          <a:xfrm>
            <a:off x="457200" y="965286"/>
            <a:ext cx="7620000" cy="5757327"/>
          </a:xfrm>
        </p:spPr>
        <p:txBody>
          <a:bodyPr>
            <a:noAutofit/>
          </a:bodyPr>
          <a:lstStyle/>
          <a:p>
            <a:pPr marL="114300" indent="0">
              <a:buNone/>
            </a:pPr>
            <a:r>
              <a:rPr lang="en-US" sz="2000" b="1" i="1" u="sng" dirty="0" smtClean="0"/>
              <a:t>Results</a:t>
            </a:r>
          </a:p>
          <a:p>
            <a:r>
              <a:rPr lang="en-US" sz="2000" dirty="0" smtClean="0"/>
              <a:t>AM cortisol under </a:t>
            </a:r>
            <a:r>
              <a:rPr lang="en-US" sz="2000" dirty="0"/>
              <a:t>5</a:t>
            </a:r>
            <a:r>
              <a:rPr lang="en-US" sz="2000" dirty="0" smtClean="0"/>
              <a:t> mcg/</a:t>
            </a:r>
            <a:r>
              <a:rPr lang="en-US" sz="2000" dirty="0" err="1" smtClean="0"/>
              <a:t>dL</a:t>
            </a:r>
            <a:r>
              <a:rPr lang="en-US" sz="2000" dirty="0" smtClean="0"/>
              <a:t> and/or ACTH low for cortisol result</a:t>
            </a:r>
          </a:p>
          <a:p>
            <a:r>
              <a:rPr lang="en-US" sz="2000" dirty="0" err="1" smtClean="0"/>
              <a:t>Cosyntropin</a:t>
            </a:r>
            <a:r>
              <a:rPr lang="en-US" sz="2000" dirty="0" smtClean="0"/>
              <a:t> stimulation test with cortisol under 18 mcg/</a:t>
            </a:r>
            <a:r>
              <a:rPr lang="en-US" sz="2000" dirty="0" err="1" smtClean="0"/>
              <a:t>dL</a:t>
            </a:r>
            <a:r>
              <a:rPr lang="en-US" sz="2000" dirty="0" smtClean="0"/>
              <a:t> at 30 and 60 minutes</a:t>
            </a:r>
          </a:p>
          <a:p>
            <a:r>
              <a:rPr lang="en-US" sz="2000" dirty="0" smtClean="0"/>
              <a:t>Make sure they are off steroids. Consider low albumin (binding) and opioid use</a:t>
            </a:r>
          </a:p>
          <a:p>
            <a:pPr marL="114300" indent="0">
              <a:buNone/>
            </a:pPr>
            <a:r>
              <a:rPr lang="en-US" sz="2000" b="1" i="1" u="sng" dirty="0" smtClean="0"/>
              <a:t>Treatment</a:t>
            </a:r>
          </a:p>
          <a:p>
            <a:r>
              <a:rPr lang="en-US" sz="2000" dirty="0" smtClean="0"/>
              <a:t>Hydrocortisone 15-20 mg in the morning and 5-10 mg in the early afternoon</a:t>
            </a:r>
          </a:p>
          <a:p>
            <a:r>
              <a:rPr lang="en-US" sz="2000" dirty="0" smtClean="0"/>
              <a:t>Prednisone 4 mg daily if compliance a concern</a:t>
            </a:r>
          </a:p>
          <a:p>
            <a:r>
              <a:rPr lang="en-US" sz="2000" dirty="0" smtClean="0"/>
              <a:t>Double dose if ill</a:t>
            </a:r>
          </a:p>
          <a:p>
            <a:r>
              <a:rPr lang="en-US" sz="2000" dirty="0" smtClean="0"/>
              <a:t>Hydrocortisone 100 mg IV TID inpatient if severely ill</a:t>
            </a:r>
          </a:p>
          <a:p>
            <a:r>
              <a:rPr lang="en-US" sz="2000" dirty="0" smtClean="0"/>
              <a:t>Remember to taper slowly outpatient and repeat testing</a:t>
            </a:r>
          </a:p>
        </p:txBody>
      </p:sp>
    </p:spTree>
    <p:extLst>
      <p:ext uri="{BB962C8B-B14F-4D97-AF65-F5344CB8AC3E}">
        <p14:creationId xmlns:p14="http://schemas.microsoft.com/office/powerpoint/2010/main" val="26109030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11162"/>
          </a:xfrm>
        </p:spPr>
        <p:txBody>
          <a:bodyPr>
            <a:normAutofit fontScale="90000"/>
          </a:bodyPr>
          <a:lstStyle/>
          <a:p>
            <a:r>
              <a:rPr lang="en-US" dirty="0"/>
              <a:t>R</a:t>
            </a:r>
            <a:r>
              <a:rPr lang="en-US" dirty="0" smtClean="0"/>
              <a:t>eferences</a:t>
            </a:r>
            <a:endParaRPr lang="en-US" dirty="0"/>
          </a:p>
        </p:txBody>
      </p:sp>
      <p:sp>
        <p:nvSpPr>
          <p:cNvPr id="3" name="Content Placeholder 2"/>
          <p:cNvSpPr>
            <a:spLocks noGrp="1"/>
          </p:cNvSpPr>
          <p:nvPr>
            <p:ph sz="quarter" idx="1"/>
          </p:nvPr>
        </p:nvSpPr>
        <p:spPr>
          <a:xfrm>
            <a:off x="0" y="838200"/>
            <a:ext cx="8534400" cy="5867400"/>
          </a:xfrm>
        </p:spPr>
        <p:txBody>
          <a:bodyPr>
            <a:normAutofit fontScale="92500" lnSpcReduction="20000"/>
          </a:bodyPr>
          <a:lstStyle/>
          <a:p>
            <a:pPr lvl="1"/>
            <a:r>
              <a:rPr lang="en-US" dirty="0" err="1"/>
              <a:t>Broersen</a:t>
            </a:r>
            <a:r>
              <a:rPr lang="en-US" dirty="0"/>
              <a:t>, L. H., Pereira, A. M., </a:t>
            </a:r>
            <a:r>
              <a:rPr lang="en-US" dirty="0" err="1"/>
              <a:t>Jørgensen</a:t>
            </a:r>
            <a:r>
              <a:rPr lang="en-US" dirty="0"/>
              <a:t>, J. O., </a:t>
            </a:r>
            <a:r>
              <a:rPr lang="en-US" dirty="0" smtClean="0"/>
              <a:t>&amp; </a:t>
            </a:r>
            <a:r>
              <a:rPr lang="en-US" dirty="0" err="1"/>
              <a:t>Dekkers</a:t>
            </a:r>
            <a:r>
              <a:rPr lang="en-US" dirty="0"/>
              <a:t>, O. M. (2015). Adrenal Insufficiency in Corticosteroids Use: Systematic Review </a:t>
            </a:r>
            <a:r>
              <a:rPr lang="en-US" dirty="0" smtClean="0"/>
              <a:t>and Meta</a:t>
            </a:r>
            <a:r>
              <a:rPr lang="en-US" dirty="0"/>
              <a:t>-Analysis. The Journal of Clinical Endocrinology </a:t>
            </a:r>
            <a:r>
              <a:rPr lang="en-US" dirty="0" smtClean="0"/>
              <a:t>&amp; </a:t>
            </a:r>
            <a:r>
              <a:rPr lang="en-US" dirty="0"/>
              <a:t>Metabolism</a:t>
            </a:r>
            <a:r>
              <a:rPr lang="en-US" dirty="0" smtClean="0"/>
              <a:t>, </a:t>
            </a:r>
            <a:r>
              <a:rPr lang="en-US" i="1" dirty="0" smtClean="0"/>
              <a:t>100</a:t>
            </a:r>
            <a:r>
              <a:rPr lang="en-US" dirty="0"/>
              <a:t>(6), 2171-2180. doi:10.1210/jc.2015-</a:t>
            </a:r>
            <a:r>
              <a:rPr lang="en-US" dirty="0" smtClean="0"/>
              <a:t>1218</a:t>
            </a:r>
          </a:p>
          <a:p>
            <a:pPr lvl="1"/>
            <a:r>
              <a:rPr lang="en-US" dirty="0" err="1"/>
              <a:t>Debono</a:t>
            </a:r>
            <a:r>
              <a:rPr lang="en-US" dirty="0"/>
              <a:t>, M., </a:t>
            </a:r>
            <a:r>
              <a:rPr lang="en-US" dirty="0" err="1"/>
              <a:t>Ghobadi</a:t>
            </a:r>
            <a:r>
              <a:rPr lang="en-US" dirty="0"/>
              <a:t>, C., </a:t>
            </a:r>
            <a:r>
              <a:rPr lang="en-US" dirty="0" err="1"/>
              <a:t>Rostami-Hodjegan</a:t>
            </a:r>
            <a:r>
              <a:rPr lang="en-US" dirty="0"/>
              <a:t>, A., </a:t>
            </a:r>
            <a:r>
              <a:rPr lang="en-US" dirty="0" err="1"/>
              <a:t>Huatan</a:t>
            </a:r>
            <a:r>
              <a:rPr lang="en-US" dirty="0"/>
              <a:t>, H., Campbell, M. J., Newell-Price, J., … Ross, R. J. (2009). Modified-Release Hydrocortisone to Provide Circadian Cortisol Profiles. </a:t>
            </a:r>
            <a:r>
              <a:rPr lang="en-US" i="1" dirty="0"/>
              <a:t>The Journal of Clinical Endocrinology and Metabolism</a:t>
            </a:r>
            <a:r>
              <a:rPr lang="en-US" dirty="0"/>
              <a:t>, </a:t>
            </a:r>
            <a:r>
              <a:rPr lang="en-US" i="1" dirty="0"/>
              <a:t>94</a:t>
            </a:r>
            <a:r>
              <a:rPr lang="en-US" dirty="0"/>
              <a:t>(5), 1548–1554. http://</a:t>
            </a:r>
            <a:r>
              <a:rPr lang="en-US" dirty="0" err="1"/>
              <a:t>doi.org</a:t>
            </a:r>
            <a:r>
              <a:rPr lang="en-US" dirty="0"/>
              <a:t>/10.1210/jc.2008-</a:t>
            </a:r>
            <a:r>
              <a:rPr lang="en-US" dirty="0" smtClean="0"/>
              <a:t>2380</a:t>
            </a:r>
          </a:p>
          <a:p>
            <a:pPr lvl="1"/>
            <a:r>
              <a:rPr lang="en-US" dirty="0" smtClean="0"/>
              <a:t>Gardner</a:t>
            </a:r>
            <a:r>
              <a:rPr lang="en-US" dirty="0"/>
              <a:t>, D. G., </a:t>
            </a:r>
            <a:r>
              <a:rPr lang="en-US" dirty="0" err="1"/>
              <a:t>Shoback</a:t>
            </a:r>
            <a:r>
              <a:rPr lang="en-US" dirty="0"/>
              <a:t>, D. M., </a:t>
            </a:r>
            <a:r>
              <a:rPr lang="en-US" dirty="0" smtClean="0"/>
              <a:t>&amp; </a:t>
            </a:r>
            <a:r>
              <a:rPr lang="en-US" dirty="0"/>
              <a:t>Greenspan, F. S. (2011). </a:t>
            </a:r>
            <a:r>
              <a:rPr lang="en-US" i="1" dirty="0" smtClean="0"/>
              <a:t>Greenspan’s </a:t>
            </a:r>
            <a:r>
              <a:rPr lang="en-US" i="1" dirty="0"/>
              <a:t>basic </a:t>
            </a:r>
            <a:r>
              <a:rPr lang="en-US" i="1" dirty="0" smtClean="0"/>
              <a:t>&amp;</a:t>
            </a:r>
            <a:r>
              <a:rPr lang="en-US" i="1" dirty="0"/>
              <a:t> </a:t>
            </a:r>
            <a:r>
              <a:rPr lang="en-US" i="1" dirty="0" smtClean="0"/>
              <a:t>clinical </a:t>
            </a:r>
            <a:r>
              <a:rPr lang="en-US" i="1" dirty="0"/>
              <a:t>endocrinology</a:t>
            </a:r>
            <a:r>
              <a:rPr lang="en-US" dirty="0"/>
              <a:t>. New York: McGraw-Hill </a:t>
            </a:r>
            <a:r>
              <a:rPr lang="en-US" dirty="0" smtClean="0"/>
              <a:t>Medical.</a:t>
            </a:r>
          </a:p>
          <a:p>
            <a:pPr lvl="1"/>
            <a:r>
              <a:rPr lang="en-US" i="1" dirty="0" smtClean="0"/>
              <a:t>Goodman &amp; Gilman’s </a:t>
            </a:r>
            <a:r>
              <a:rPr lang="en-US" i="1" dirty="0"/>
              <a:t>the pharmacological basis of therapeutics</a:t>
            </a:r>
            <a:r>
              <a:rPr lang="en-US" dirty="0"/>
              <a:t>. (2011). New York: McGraw-Hill </a:t>
            </a:r>
            <a:r>
              <a:rPr lang="en-US" dirty="0" smtClean="0"/>
              <a:t>Medical.</a:t>
            </a:r>
          </a:p>
          <a:p>
            <a:pPr lvl="1"/>
            <a:r>
              <a:rPr lang="en-US" dirty="0" err="1" smtClean="0"/>
              <a:t>Kazlauskaite</a:t>
            </a:r>
            <a:r>
              <a:rPr lang="en-US" dirty="0"/>
              <a:t>, R., Evans, A. T., </a:t>
            </a:r>
            <a:r>
              <a:rPr lang="en-US" dirty="0" err="1"/>
              <a:t>Villabona</a:t>
            </a:r>
            <a:r>
              <a:rPr lang="en-US" dirty="0"/>
              <a:t>, C. V., Abdu, T. A., </a:t>
            </a:r>
            <a:r>
              <a:rPr lang="en-US" dirty="0" err="1"/>
              <a:t>Ambrosi</a:t>
            </a:r>
            <a:r>
              <a:rPr lang="en-US" dirty="0"/>
              <a:t>, B., Atkinson, A. B., . . . </a:t>
            </a:r>
            <a:r>
              <a:rPr lang="en-US" dirty="0" err="1"/>
              <a:t>Tordjman</a:t>
            </a:r>
            <a:r>
              <a:rPr lang="en-US" dirty="0"/>
              <a:t>, K. (2008). </a:t>
            </a:r>
            <a:r>
              <a:rPr lang="en-US" dirty="0" err="1"/>
              <a:t>Corticotropin</a:t>
            </a:r>
            <a:r>
              <a:rPr lang="en-US" dirty="0"/>
              <a:t> Tests </a:t>
            </a:r>
            <a:r>
              <a:rPr lang="en-US" dirty="0" smtClean="0"/>
              <a:t>for Hypothalamic</a:t>
            </a:r>
            <a:r>
              <a:rPr lang="en-US" dirty="0"/>
              <a:t>-Pituitary- Adrenal Insufficiency: A </a:t>
            </a:r>
            <a:r>
              <a:rPr lang="en-US" dirty="0" err="1"/>
              <a:t>Metaanalysis</a:t>
            </a:r>
            <a:r>
              <a:rPr lang="en-US" dirty="0"/>
              <a:t>. The Journal of Clinical Endocrinology &amp;amp; Metabolism,93(11), 4245-4253</a:t>
            </a:r>
            <a:r>
              <a:rPr lang="en-US" dirty="0" smtClean="0"/>
              <a:t>. doi</a:t>
            </a:r>
            <a:r>
              <a:rPr lang="en-US" dirty="0"/>
              <a:t>:10.1210/jc.2008-</a:t>
            </a:r>
            <a:r>
              <a:rPr lang="en-US" dirty="0" smtClean="0"/>
              <a:t>0710</a:t>
            </a:r>
          </a:p>
          <a:p>
            <a:pPr lvl="1"/>
            <a:r>
              <a:rPr lang="en-US" dirty="0" err="1" smtClean="0"/>
              <a:t>Kronenberg</a:t>
            </a:r>
            <a:r>
              <a:rPr lang="en-US" dirty="0"/>
              <a:t>, H. M., </a:t>
            </a:r>
            <a:r>
              <a:rPr lang="en-US" dirty="0" err="1"/>
              <a:t>Melmed</a:t>
            </a:r>
            <a:r>
              <a:rPr lang="en-US" dirty="0"/>
              <a:t>, S., </a:t>
            </a:r>
            <a:r>
              <a:rPr lang="en-US" dirty="0" err="1"/>
              <a:t>Polonsky</a:t>
            </a:r>
            <a:r>
              <a:rPr lang="en-US" dirty="0"/>
              <a:t>, K. S., &amp;</a:t>
            </a:r>
            <a:r>
              <a:rPr lang="en-US" dirty="0" smtClean="0"/>
              <a:t> </a:t>
            </a:r>
            <a:r>
              <a:rPr lang="en-US" dirty="0"/>
              <a:t>Larsen, P. R. (2008). Williams Textbook of Endocrinology (11th ed.). Philadelphia, PA</a:t>
            </a:r>
            <a:r>
              <a:rPr lang="en-US" dirty="0" smtClean="0"/>
              <a:t>: Saunders Elsevier.</a:t>
            </a:r>
          </a:p>
          <a:p>
            <a:pPr lvl="1"/>
            <a:r>
              <a:rPr lang="en-US" dirty="0" err="1" smtClean="0"/>
              <a:t>Nieman</a:t>
            </a:r>
            <a:r>
              <a:rPr lang="en-US" dirty="0"/>
              <a:t>, L. K., MD. (2016, September 30). Causes of secondary and tertiary adrenal insufficiency in adults. Retrieved March 09, 2017, </a:t>
            </a:r>
            <a:r>
              <a:rPr lang="en-US" dirty="0" smtClean="0"/>
              <a:t>from https</a:t>
            </a:r>
            <a:r>
              <a:rPr lang="en-US" dirty="0"/>
              <a:t>://</a:t>
            </a:r>
            <a:r>
              <a:rPr lang="en-US" dirty="0" err="1"/>
              <a:t>www.uptodate.com</a:t>
            </a:r>
            <a:r>
              <a:rPr lang="en-US" dirty="0"/>
              <a:t>/contents/causes-of- secondary-and- tertiary-adrenal- insufficiency-in- adults</a:t>
            </a:r>
            <a:endParaRPr lang="en-US" dirty="0" smtClean="0"/>
          </a:p>
        </p:txBody>
      </p:sp>
    </p:spTree>
    <p:extLst>
      <p:ext uri="{BB962C8B-B14F-4D97-AF65-F5344CB8AC3E}">
        <p14:creationId xmlns:p14="http://schemas.microsoft.com/office/powerpoint/2010/main" val="1892940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Adrenal physiology</a:t>
            </a:r>
            <a:endParaRPr lang="en-US" dirty="0"/>
          </a:p>
        </p:txBody>
      </p:sp>
      <p:sp>
        <p:nvSpPr>
          <p:cNvPr id="3" name="Content Placeholder 2"/>
          <p:cNvSpPr>
            <a:spLocks noGrp="1"/>
          </p:cNvSpPr>
          <p:nvPr>
            <p:ph idx="1"/>
          </p:nvPr>
        </p:nvSpPr>
        <p:spPr/>
        <p:txBody>
          <a:bodyPr/>
          <a:lstStyle/>
          <a:p>
            <a:pPr marL="0" indent="0">
              <a:buNone/>
            </a:pPr>
            <a:r>
              <a:rPr lang="en-US" dirty="0" err="1" smtClean="0"/>
              <a:t>Steroidogenesis</a:t>
            </a:r>
            <a:endParaRPr lang="en-US" dirty="0" smtClean="0"/>
          </a:p>
          <a:p>
            <a:pPr marL="457200" indent="-457200"/>
            <a:r>
              <a:rPr lang="en-US" dirty="0" smtClean="0"/>
              <a:t>Cholesterol transport</a:t>
            </a:r>
          </a:p>
          <a:p>
            <a:pPr marL="0" indent="0">
              <a:buNone/>
            </a:pPr>
            <a:r>
              <a:rPr lang="en-US" dirty="0" smtClean="0"/>
              <a:t>CYP450 enzymatic pathways for cortisol</a:t>
            </a:r>
          </a:p>
          <a:p>
            <a:pPr marL="457200" indent="-457200"/>
            <a:r>
              <a:rPr lang="en-US" dirty="0" smtClean="0"/>
              <a:t>17α-hydroxylase</a:t>
            </a:r>
          </a:p>
          <a:p>
            <a:pPr marL="457200" indent="-457200"/>
            <a:r>
              <a:rPr lang="en-US" dirty="0" smtClean="0"/>
              <a:t>21 hydroxylase</a:t>
            </a:r>
          </a:p>
          <a:p>
            <a:pPr marL="457200" indent="-457200"/>
            <a:r>
              <a:rPr lang="en-US" dirty="0" smtClean="0"/>
              <a:t>11β-hydroxylase</a:t>
            </a:r>
          </a:p>
          <a:p>
            <a:pPr marL="457200" indent="-457200"/>
            <a:endParaRPr lang="en-US" dirty="0"/>
          </a:p>
          <a:p>
            <a:pPr marL="0" indent="0">
              <a:buNone/>
            </a:pPr>
            <a:r>
              <a:rPr lang="en-US" u="sng" dirty="0" smtClean="0"/>
              <a:t>Glucocorticoids, such as cortisol, are secreted at about 10-20 mg per day.</a:t>
            </a:r>
          </a:p>
          <a:p>
            <a:pPr marL="0" indent="0">
              <a:buNone/>
            </a:pPr>
            <a:endParaRPr lang="en-US" dirty="0" smtClean="0"/>
          </a:p>
        </p:txBody>
      </p:sp>
    </p:spTree>
    <p:extLst>
      <p:ext uri="{BB962C8B-B14F-4D97-AF65-F5344CB8AC3E}">
        <p14:creationId xmlns:p14="http://schemas.microsoft.com/office/powerpoint/2010/main" val="25680813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Hypothalamic-pituitary-adrenal axis</a:t>
            </a:r>
          </a:p>
        </p:txBody>
      </p:sp>
      <p:sp>
        <p:nvSpPr>
          <p:cNvPr id="3" name="Content Placeholder 2"/>
          <p:cNvSpPr>
            <a:spLocks noGrp="1"/>
          </p:cNvSpPr>
          <p:nvPr>
            <p:ph sz="half" idx="1"/>
          </p:nvPr>
        </p:nvSpPr>
        <p:spPr/>
        <p:txBody>
          <a:bodyPr>
            <a:normAutofit/>
          </a:bodyPr>
          <a:lstStyle/>
          <a:p>
            <a:pPr marL="0" indent="0">
              <a:buNone/>
            </a:pPr>
            <a:r>
              <a:rPr lang="en-US" dirty="0" smtClean="0"/>
              <a:t>Negative feedback</a:t>
            </a:r>
          </a:p>
          <a:p>
            <a:pPr marL="457200" indent="-457200"/>
            <a:r>
              <a:rPr lang="en-US" dirty="0" smtClean="0"/>
              <a:t>Inhibition of POMC (pro-</a:t>
            </a:r>
            <a:r>
              <a:rPr lang="en-US" dirty="0" err="1" smtClean="0"/>
              <a:t>opiomelanocortin</a:t>
            </a:r>
            <a:r>
              <a:rPr lang="en-US" dirty="0" smtClean="0"/>
              <a:t>), the precursor of ACTH</a:t>
            </a:r>
          </a:p>
          <a:p>
            <a:pPr marL="457200" indent="-457200"/>
            <a:r>
              <a:rPr lang="en-US" dirty="0" smtClean="0"/>
              <a:t>Inhibition of CRH and AVP mRNA synthesis </a:t>
            </a:r>
          </a:p>
          <a:p>
            <a:pPr marL="0" indent="0">
              <a:buNone/>
            </a:pPr>
            <a:endParaRPr lang="en-US" dirty="0" smtClean="0"/>
          </a:p>
        </p:txBody>
      </p:sp>
      <p:pic>
        <p:nvPicPr>
          <p:cNvPr id="6" name="Content Placeholder 5"/>
          <p:cNvPicPr>
            <a:picLocks noGrp="1" noChangeAspect="1"/>
          </p:cNvPicPr>
          <p:nvPr>
            <p:ph sz="half" idx="2"/>
          </p:nvPr>
        </p:nvPicPr>
        <p:blipFill rotWithShape="1">
          <a:blip r:embed="rId2"/>
          <a:srcRect t="-23772" b="-23772"/>
          <a:stretch/>
        </p:blipFill>
        <p:spPr>
          <a:xfrm>
            <a:off x="4419600" y="1536700"/>
            <a:ext cx="3657600" cy="4589463"/>
          </a:xfrm>
        </p:spPr>
      </p:pic>
      <p:sp>
        <p:nvSpPr>
          <p:cNvPr id="5" name="TextBox 4"/>
          <p:cNvSpPr txBox="1"/>
          <p:nvPr/>
        </p:nvSpPr>
        <p:spPr>
          <a:xfrm>
            <a:off x="2465168" y="6367809"/>
            <a:ext cx="6678832" cy="400110"/>
          </a:xfrm>
          <a:prstGeom prst="rect">
            <a:avLst/>
          </a:prstGeom>
          <a:noFill/>
        </p:spPr>
        <p:txBody>
          <a:bodyPr wrap="square" rtlCol="0">
            <a:spAutoFit/>
          </a:bodyPr>
          <a:lstStyle/>
          <a:p>
            <a:r>
              <a:rPr lang="en-US" sz="1000" dirty="0" err="1"/>
              <a:t>BrianMSweis</a:t>
            </a:r>
            <a:r>
              <a:rPr lang="en-US" sz="1000" dirty="0"/>
              <a:t> (https://</a:t>
            </a:r>
            <a:r>
              <a:rPr lang="en-US" sz="1000" dirty="0" err="1"/>
              <a:t>commons.wikimedia.org</a:t>
            </a:r>
            <a:r>
              <a:rPr lang="en-US" sz="1000" dirty="0"/>
              <a:t>/wiki/</a:t>
            </a:r>
            <a:r>
              <a:rPr lang="en-US" sz="1000" dirty="0" err="1"/>
              <a:t>File:HPA_Axis_Diagram</a:t>
            </a:r>
            <a:r>
              <a:rPr lang="en-US" sz="1000" dirty="0"/>
              <a:t>_(Brian_M_Sweis_2012).</a:t>
            </a:r>
            <a:r>
              <a:rPr lang="en-US" sz="1000" dirty="0" err="1"/>
              <a:t>png</a:t>
            </a:r>
            <a:r>
              <a:rPr lang="en-US" sz="1000" dirty="0"/>
              <a:t>), „HPA Axis Diagram (Brian M </a:t>
            </a:r>
            <a:r>
              <a:rPr lang="en-US" sz="1000" dirty="0" err="1"/>
              <a:t>Sweis</a:t>
            </a:r>
            <a:r>
              <a:rPr lang="en-US" sz="1000" dirty="0"/>
              <a:t> 2012)“, https://</a:t>
            </a:r>
            <a:r>
              <a:rPr lang="en-US" sz="1000" dirty="0" err="1"/>
              <a:t>creativecommons.org</a:t>
            </a:r>
            <a:r>
              <a:rPr lang="en-US" sz="1000" dirty="0"/>
              <a:t>/licenses/by-</a:t>
            </a:r>
            <a:r>
              <a:rPr lang="en-US" sz="1000" dirty="0" err="1"/>
              <a:t>sa</a:t>
            </a:r>
            <a:r>
              <a:rPr lang="en-US" sz="1000" dirty="0"/>
              <a:t>/3.0/</a:t>
            </a:r>
            <a:r>
              <a:rPr lang="en-US" sz="1000" dirty="0" err="1"/>
              <a:t>legalcode</a:t>
            </a:r>
            <a:endParaRPr lang="en-US" sz="1000" dirty="0"/>
          </a:p>
        </p:txBody>
      </p:sp>
    </p:spTree>
    <p:extLst>
      <p:ext uri="{BB962C8B-B14F-4D97-AF65-F5344CB8AC3E}">
        <p14:creationId xmlns:p14="http://schemas.microsoft.com/office/powerpoint/2010/main" val="405792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Hypothalamic-pituitary-adrenal axis</a:t>
            </a:r>
            <a:endParaRPr lang="en-US" dirty="0"/>
          </a:p>
        </p:txBody>
      </p:sp>
      <p:sp>
        <p:nvSpPr>
          <p:cNvPr id="3" name="Content Placeholder 2"/>
          <p:cNvSpPr>
            <a:spLocks noGrp="1"/>
          </p:cNvSpPr>
          <p:nvPr>
            <p:ph sz="quarter" idx="1"/>
          </p:nvPr>
        </p:nvSpPr>
        <p:spPr/>
        <p:txBody>
          <a:bodyPr/>
          <a:lstStyle/>
          <a:p>
            <a:pPr marL="114300" indent="0">
              <a:buNone/>
            </a:pPr>
            <a:r>
              <a:rPr lang="en-US" i="1" dirty="0" smtClean="0"/>
              <a:t>If ACTH is low, then adrenal glands are not being stimulated</a:t>
            </a:r>
          </a:p>
          <a:p>
            <a:r>
              <a:rPr lang="en-US" dirty="0" err="1" smtClean="0"/>
              <a:t>Corticotropin</a:t>
            </a:r>
            <a:r>
              <a:rPr lang="en-US" dirty="0" smtClean="0"/>
              <a:t>-releasing hormone (CRH) </a:t>
            </a:r>
            <a:r>
              <a:rPr lang="en-US" dirty="0" smtClean="0">
                <a:sym typeface="Wingdings" panose="05000000000000000000" pitchFamily="2" charset="2"/>
              </a:rPr>
              <a:t> adrenocorticotropic hormone (ACTH)  cortisol</a:t>
            </a:r>
          </a:p>
          <a:p>
            <a:r>
              <a:rPr lang="en-US" dirty="0" smtClean="0">
                <a:sym typeface="Wingdings" panose="05000000000000000000" pitchFamily="2" charset="2"/>
              </a:rPr>
              <a:t>This is diurnal and has natural peak in AM and smaller peak in mid afternoon</a:t>
            </a:r>
          </a:p>
          <a:p>
            <a:r>
              <a:rPr lang="en-US" dirty="0" smtClean="0">
                <a:sym typeface="Wingdings" panose="05000000000000000000" pitchFamily="2" charset="2"/>
              </a:rPr>
              <a:t>Cortisol dose is approximately 30 mg daily</a:t>
            </a:r>
          </a:p>
          <a:p>
            <a:pPr lvl="1">
              <a:defRPr/>
            </a:pPr>
            <a:r>
              <a:rPr lang="en-US" altLang="en-US" dirty="0"/>
              <a:t>Glucocorticoid hormones</a:t>
            </a:r>
          </a:p>
          <a:p>
            <a:pPr lvl="2">
              <a:defRPr/>
            </a:pPr>
            <a:r>
              <a:rPr lang="en-US" altLang="en-US" dirty="0"/>
              <a:t>Direct effects on carbohydrate metabolism</a:t>
            </a:r>
          </a:p>
          <a:p>
            <a:pPr lvl="2">
              <a:defRPr/>
            </a:pPr>
            <a:r>
              <a:rPr lang="en-US" altLang="en-US" dirty="0"/>
              <a:t>Anti-inflammatory, growth-suppressing effects</a:t>
            </a:r>
          </a:p>
          <a:p>
            <a:pPr lvl="2">
              <a:defRPr/>
            </a:pPr>
            <a:r>
              <a:rPr lang="en-US" altLang="en-US" dirty="0"/>
              <a:t>Influence awareness and sleep habits</a:t>
            </a:r>
          </a:p>
          <a:p>
            <a:pPr lvl="2">
              <a:defRPr/>
            </a:pPr>
            <a:r>
              <a:rPr lang="en-US" altLang="en-US" dirty="0"/>
              <a:t>Most potent naturally occurring glucocorticoid is cortisol</a:t>
            </a:r>
          </a:p>
          <a:p>
            <a:pPr lvl="3">
              <a:defRPr/>
            </a:pPr>
            <a:r>
              <a:rPr lang="en-US" altLang="en-US" sz="2400" b="1" u="sng" dirty="0"/>
              <a:t>Cortisol = Blood pressure control</a:t>
            </a:r>
          </a:p>
          <a:p>
            <a:pPr marL="0" indent="0">
              <a:buNone/>
            </a:pPr>
            <a:endParaRPr lang="en-US" dirty="0" smtClean="0">
              <a:sym typeface="Wingdings" panose="05000000000000000000" pitchFamily="2" charset="2"/>
            </a:endParaRPr>
          </a:p>
          <a:p>
            <a:endParaRPr lang="en-US" dirty="0" smtClean="0"/>
          </a:p>
          <a:p>
            <a:pPr lvl="1"/>
            <a:endParaRPr lang="en-US" dirty="0" smtClean="0"/>
          </a:p>
        </p:txBody>
      </p:sp>
    </p:spTree>
    <p:extLst>
      <p:ext uri="{BB962C8B-B14F-4D97-AF65-F5344CB8AC3E}">
        <p14:creationId xmlns:p14="http://schemas.microsoft.com/office/powerpoint/2010/main" val="11208803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1"/>
          <p:cNvSpPr>
            <a:spLocks noGrp="1"/>
          </p:cNvSpPr>
          <p:nvPr>
            <p:ph type="sldNum" sz="quarter" idx="10"/>
          </p:nvPr>
        </p:nvSpPr>
        <p:spPr>
          <a:noFill/>
        </p:spPr>
        <p:txBody>
          <a:bodyPr/>
          <a:lstStyle>
            <a:lvl1pPr>
              <a:spcBef>
                <a:spcPct val="20000"/>
              </a:spcBef>
              <a:buClr>
                <a:schemeClr val="tx2"/>
              </a:buClr>
              <a:buSzPct val="60000"/>
              <a:buFont typeface="Wingdings 2" pitchFamily="18" charset="2"/>
              <a:buChar char=""/>
              <a:defRPr sz="2800">
                <a:solidFill>
                  <a:schemeClr val="tx1"/>
                </a:solidFill>
                <a:latin typeface="Arial" charset="0"/>
              </a:defRPr>
            </a:lvl1pPr>
            <a:lvl2pPr marL="742950" indent="-285750">
              <a:spcBef>
                <a:spcPct val="20000"/>
              </a:spcBef>
              <a:buClr>
                <a:schemeClr val="tx2"/>
              </a:buClr>
              <a:buSzPct val="80000"/>
              <a:buFont typeface="Wingdings" pitchFamily="2" charset="2"/>
              <a:buChar char="Ø"/>
              <a:defRPr sz="2400">
                <a:solidFill>
                  <a:schemeClr val="tx1"/>
                </a:solidFill>
                <a:latin typeface="Arial" charset="0"/>
              </a:defRPr>
            </a:lvl2pPr>
            <a:lvl3pPr marL="1143000" indent="-228600">
              <a:spcBef>
                <a:spcPct val="20000"/>
              </a:spcBef>
              <a:buClr>
                <a:schemeClr val="tx2"/>
              </a:buClr>
              <a:buSzPct val="115000"/>
              <a:buChar char="•"/>
              <a:defRPr sz="2000">
                <a:solidFill>
                  <a:schemeClr val="tx1"/>
                </a:solidFill>
                <a:latin typeface="Arial" charset="0"/>
              </a:defRPr>
            </a:lvl3pPr>
            <a:lvl4pPr marL="1600200" indent="-228600">
              <a:spcBef>
                <a:spcPct val="20000"/>
              </a:spcBef>
              <a:buClr>
                <a:schemeClr val="tx2"/>
              </a:buClr>
              <a:buSzPct val="75000"/>
              <a:buFont typeface="Wingdings 3" pitchFamily="18" charset="2"/>
              <a:buChar char=""/>
              <a:defRPr>
                <a:solidFill>
                  <a:schemeClr val="tx1"/>
                </a:solidFill>
                <a:latin typeface="Arial" charset="0"/>
              </a:defRPr>
            </a:lvl4pPr>
            <a:lvl5pPr marL="2057400" indent="-228600">
              <a:spcBef>
                <a:spcPct val="20000"/>
              </a:spcBef>
              <a:buClr>
                <a:schemeClr val="tx1"/>
              </a:buClr>
              <a:buChar char="–"/>
              <a:defRPr sz="1600">
                <a:solidFill>
                  <a:schemeClr val="tx1"/>
                </a:solidFill>
                <a:latin typeface="Arial" charset="0"/>
              </a:defRPr>
            </a:lvl5pPr>
            <a:lvl6pPr marL="2514600" indent="-228600" eaLnBrk="0" fontAlgn="base" hangingPunct="0">
              <a:spcBef>
                <a:spcPct val="20000"/>
              </a:spcBef>
              <a:spcAft>
                <a:spcPct val="0"/>
              </a:spcAft>
              <a:buClr>
                <a:schemeClr val="tx1"/>
              </a:buClr>
              <a:buChar char="–"/>
              <a:defRPr sz="1600">
                <a:solidFill>
                  <a:schemeClr val="tx1"/>
                </a:solidFill>
                <a:latin typeface="Arial" charset="0"/>
              </a:defRPr>
            </a:lvl6pPr>
            <a:lvl7pPr marL="2971800" indent="-228600" eaLnBrk="0" fontAlgn="base" hangingPunct="0">
              <a:spcBef>
                <a:spcPct val="20000"/>
              </a:spcBef>
              <a:spcAft>
                <a:spcPct val="0"/>
              </a:spcAft>
              <a:buClr>
                <a:schemeClr val="tx1"/>
              </a:buClr>
              <a:buChar char="–"/>
              <a:defRPr sz="1600">
                <a:solidFill>
                  <a:schemeClr val="tx1"/>
                </a:solidFill>
                <a:latin typeface="Arial" charset="0"/>
              </a:defRPr>
            </a:lvl7pPr>
            <a:lvl8pPr marL="3429000" indent="-228600" eaLnBrk="0" fontAlgn="base" hangingPunct="0">
              <a:spcBef>
                <a:spcPct val="20000"/>
              </a:spcBef>
              <a:spcAft>
                <a:spcPct val="0"/>
              </a:spcAft>
              <a:buClr>
                <a:schemeClr val="tx1"/>
              </a:buClr>
              <a:buChar char="–"/>
              <a:defRPr sz="1600">
                <a:solidFill>
                  <a:schemeClr val="tx1"/>
                </a:solidFill>
                <a:latin typeface="Arial" charset="0"/>
              </a:defRPr>
            </a:lvl8pPr>
            <a:lvl9pPr marL="3886200" indent="-228600" eaLnBrk="0" fontAlgn="base" hangingPunct="0">
              <a:spcBef>
                <a:spcPct val="20000"/>
              </a:spcBef>
              <a:spcAft>
                <a:spcPct val="0"/>
              </a:spcAft>
              <a:buClr>
                <a:schemeClr val="tx1"/>
              </a:buClr>
              <a:buChar char="–"/>
              <a:defRPr sz="1600">
                <a:solidFill>
                  <a:schemeClr val="tx1"/>
                </a:solidFill>
                <a:latin typeface="Arial" charset="0"/>
              </a:defRPr>
            </a:lvl9pPr>
          </a:lstStyle>
          <a:p>
            <a:pPr>
              <a:spcBef>
                <a:spcPct val="0"/>
              </a:spcBef>
              <a:buClrTx/>
              <a:buSzTx/>
              <a:buFontTx/>
              <a:buNone/>
            </a:pPr>
            <a:fld id="{F6FED6F0-1A33-4C50-874C-04BE935A24BC}" type="slidenum">
              <a:rPr lang="en-GB" altLang="en-US" sz="1000" smtClean="0"/>
              <a:pPr>
                <a:spcBef>
                  <a:spcPct val="0"/>
                </a:spcBef>
                <a:buClrTx/>
                <a:buSzTx/>
                <a:buFontTx/>
                <a:buNone/>
              </a:pPr>
              <a:t>7</a:t>
            </a:fld>
            <a:endParaRPr lang="en-GB" altLang="en-US" sz="1000" smtClean="0"/>
          </a:p>
        </p:txBody>
      </p:sp>
      <p:sp>
        <p:nvSpPr>
          <p:cNvPr id="46083" name="Rectangle 2"/>
          <p:cNvSpPr>
            <a:spLocks noGrp="1" noChangeArrowheads="1"/>
          </p:cNvSpPr>
          <p:nvPr>
            <p:ph type="title" idx="4294967295"/>
          </p:nvPr>
        </p:nvSpPr>
        <p:spPr/>
        <p:txBody>
          <a:bodyPr lIns="91440" tIns="45720" rIns="91440" bIns="45720" anchor="b">
            <a:normAutofit/>
          </a:bodyPr>
          <a:lstStyle/>
          <a:p>
            <a:pPr eaLnBrk="1" hangingPunct="1">
              <a:defRPr/>
            </a:pPr>
            <a:r>
              <a:rPr lang="en-US" altLang="en-US" sz="4000" dirty="0" smtClean="0"/>
              <a:t>Cortisol – You can’t live without it</a:t>
            </a:r>
          </a:p>
        </p:txBody>
      </p:sp>
      <p:sp>
        <p:nvSpPr>
          <p:cNvPr id="46084" name="Rectangle 3"/>
          <p:cNvSpPr>
            <a:spLocks noGrp="1" noChangeArrowheads="1"/>
          </p:cNvSpPr>
          <p:nvPr>
            <p:ph type="body" idx="4294967295"/>
          </p:nvPr>
        </p:nvSpPr>
        <p:spPr/>
        <p:txBody>
          <a:bodyPr/>
          <a:lstStyle/>
          <a:p>
            <a:pPr eaLnBrk="1" hangingPunct="1">
              <a:defRPr/>
            </a:pPr>
            <a:r>
              <a:rPr lang="en-US" altLang="en-US" dirty="0" smtClean="0"/>
              <a:t>Glucocorticoid steroid - cortisol</a:t>
            </a:r>
          </a:p>
          <a:p>
            <a:pPr lvl="1" eaLnBrk="1" hangingPunct="1">
              <a:defRPr/>
            </a:pPr>
            <a:r>
              <a:rPr lang="en-US" altLang="en-US" dirty="0" smtClean="0"/>
              <a:t>Gluconeogenesis = increased blood glucose</a:t>
            </a:r>
          </a:p>
          <a:p>
            <a:pPr lvl="1" eaLnBrk="1" hangingPunct="1">
              <a:defRPr/>
            </a:pPr>
            <a:r>
              <a:rPr lang="en-US" altLang="en-US" dirty="0" smtClean="0"/>
              <a:t>Immune suppression via down-regulation of IL receptors</a:t>
            </a:r>
          </a:p>
          <a:p>
            <a:pPr lvl="1" eaLnBrk="1" hangingPunct="1">
              <a:defRPr/>
            </a:pPr>
            <a:r>
              <a:rPr lang="en-US" altLang="en-US" dirty="0" err="1" smtClean="0"/>
              <a:t>Glycogenolysis</a:t>
            </a:r>
            <a:endParaRPr lang="en-US" altLang="en-US" dirty="0" smtClean="0"/>
          </a:p>
          <a:p>
            <a:pPr lvl="1" eaLnBrk="1" hangingPunct="1">
              <a:defRPr/>
            </a:pPr>
            <a:r>
              <a:rPr lang="en-US" altLang="en-US" dirty="0" smtClean="0"/>
              <a:t>Decreases translocation of GLUT4</a:t>
            </a:r>
          </a:p>
          <a:p>
            <a:pPr lvl="1" eaLnBrk="1" hangingPunct="1">
              <a:defRPr/>
            </a:pPr>
            <a:r>
              <a:rPr lang="en-US" altLang="en-US" b="1" u="sng" dirty="0" smtClean="0"/>
              <a:t>INCREASES SENSITIVITY OF VASCULATURE TO EPI AND NOREPI</a:t>
            </a:r>
          </a:p>
          <a:p>
            <a:pPr lvl="2" eaLnBrk="1" hangingPunct="1">
              <a:defRPr/>
            </a:pPr>
            <a:r>
              <a:rPr lang="en-US" altLang="en-US" b="1" u="sng" dirty="0" smtClean="0"/>
              <a:t>No cortisol = vasodilation = no BP</a:t>
            </a:r>
          </a:p>
        </p:txBody>
      </p:sp>
    </p:spTree>
    <p:extLst>
      <p:ext uri="{BB962C8B-B14F-4D97-AF65-F5344CB8AC3E}">
        <p14:creationId xmlns:p14="http://schemas.microsoft.com/office/powerpoint/2010/main" val="32440656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Common causes of adrenal </a:t>
            </a:r>
            <a:r>
              <a:rPr lang="en-US" dirty="0"/>
              <a:t>i</a:t>
            </a:r>
            <a:r>
              <a:rPr lang="en-US" dirty="0" smtClean="0"/>
              <a:t>nsufficiency </a:t>
            </a:r>
            <a:endParaRPr lang="en-US"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4093759150"/>
              </p:ext>
            </p:extLst>
          </p:nvPr>
        </p:nvGraphicFramePr>
        <p:xfrm>
          <a:off x="457200" y="2141744"/>
          <a:ext cx="7620000" cy="2966720"/>
        </p:xfrm>
        <a:graphic>
          <a:graphicData uri="http://schemas.openxmlformats.org/drawingml/2006/table">
            <a:tbl>
              <a:tblPr firstRow="1" bandRow="1">
                <a:tableStyleId>{5C22544A-7EE6-4342-B048-85BDC9FD1C3A}</a:tableStyleId>
              </a:tblPr>
              <a:tblGrid>
                <a:gridCol w="3810000"/>
                <a:gridCol w="3810000"/>
              </a:tblGrid>
              <a:tr h="370840">
                <a:tc>
                  <a:txBody>
                    <a:bodyPr/>
                    <a:lstStyle/>
                    <a:p>
                      <a:r>
                        <a:rPr lang="en-US" dirty="0" smtClean="0"/>
                        <a:t>Primary (Addison’s Disease)</a:t>
                      </a:r>
                      <a:endParaRPr lang="en-US" dirty="0"/>
                    </a:p>
                  </a:txBody>
                  <a:tcPr/>
                </a:tc>
                <a:tc>
                  <a:txBody>
                    <a:bodyPr/>
                    <a:lstStyle/>
                    <a:p>
                      <a:r>
                        <a:rPr lang="en-US" dirty="0" smtClean="0"/>
                        <a:t>Secondary</a:t>
                      </a:r>
                      <a:r>
                        <a:rPr lang="en-US" baseline="0" dirty="0" smtClean="0"/>
                        <a:t> (ACTH-deficiency)</a:t>
                      </a:r>
                      <a:endParaRPr lang="en-US" dirty="0"/>
                    </a:p>
                  </a:txBody>
                  <a:tcPr/>
                </a:tc>
              </a:tr>
              <a:tr h="370840">
                <a:tc>
                  <a:txBody>
                    <a:bodyPr/>
                    <a:lstStyle/>
                    <a:p>
                      <a:r>
                        <a:rPr lang="en-US" dirty="0" smtClean="0"/>
                        <a:t>4</a:t>
                      </a:r>
                      <a:r>
                        <a:rPr lang="en-US" baseline="0" dirty="0" smtClean="0"/>
                        <a:t> to 11 per 100,000</a:t>
                      </a:r>
                      <a:endParaRPr lang="en-US" dirty="0"/>
                    </a:p>
                  </a:txBody>
                  <a:tcPr/>
                </a:tc>
                <a:tc>
                  <a:txBody>
                    <a:bodyPr/>
                    <a:lstStyle/>
                    <a:p>
                      <a:r>
                        <a:rPr lang="en-US" dirty="0" smtClean="0"/>
                        <a:t>30 mg prednisone daily x ~ 3 weeks</a:t>
                      </a:r>
                      <a:endParaRPr lang="en-US" dirty="0"/>
                    </a:p>
                  </a:txBody>
                  <a:tcPr/>
                </a:tc>
              </a:tr>
              <a:tr h="370840">
                <a:tc>
                  <a:txBody>
                    <a:bodyPr/>
                    <a:lstStyle/>
                    <a:p>
                      <a:r>
                        <a:rPr lang="en-US" dirty="0" smtClean="0"/>
                        <a:t>Autoimmune</a:t>
                      </a:r>
                      <a:endParaRPr lang="en-US" dirty="0"/>
                    </a:p>
                  </a:txBody>
                  <a:tcPr/>
                </a:tc>
                <a:tc>
                  <a:txBody>
                    <a:bodyPr/>
                    <a:lstStyle/>
                    <a:p>
                      <a:r>
                        <a:rPr lang="en-US" dirty="0" smtClean="0"/>
                        <a:t>Hypopituitarism</a:t>
                      </a:r>
                      <a:r>
                        <a:rPr lang="en-US" baseline="0" dirty="0" smtClean="0"/>
                        <a:t> (any cause)</a:t>
                      </a:r>
                      <a:endParaRPr lang="en-US" dirty="0"/>
                    </a:p>
                  </a:txBody>
                  <a:tcPr/>
                </a:tc>
              </a:tr>
              <a:tr h="370840">
                <a:tc>
                  <a:txBody>
                    <a:bodyPr/>
                    <a:lstStyle/>
                    <a:p>
                      <a:r>
                        <a:rPr lang="en-US" dirty="0" smtClean="0"/>
                        <a:t>Infections (TB and HIV)</a:t>
                      </a:r>
                      <a:endParaRPr lang="en-US" dirty="0"/>
                    </a:p>
                  </a:txBody>
                  <a:tcPr/>
                </a:tc>
                <a:tc>
                  <a:txBody>
                    <a:bodyPr/>
                    <a:lstStyle/>
                    <a:p>
                      <a:r>
                        <a:rPr lang="en-US" dirty="0" smtClean="0"/>
                        <a:t>Sheehan’s syndrome</a:t>
                      </a:r>
                      <a:endParaRPr lang="en-US" dirty="0"/>
                    </a:p>
                  </a:txBody>
                  <a:tcPr/>
                </a:tc>
              </a:tr>
              <a:tr h="370840">
                <a:tc>
                  <a:txBody>
                    <a:bodyPr/>
                    <a:lstStyle/>
                    <a:p>
                      <a:r>
                        <a:rPr lang="en-US" dirty="0" smtClean="0"/>
                        <a:t>Metastasis</a:t>
                      </a:r>
                      <a:r>
                        <a:rPr lang="en-US" baseline="0" dirty="0" smtClean="0"/>
                        <a:t> (rare)</a:t>
                      </a:r>
                      <a:endParaRPr lang="en-US" dirty="0"/>
                    </a:p>
                  </a:txBody>
                  <a:tcPr/>
                </a:tc>
                <a:tc>
                  <a:txBody>
                    <a:bodyPr/>
                    <a:lstStyle/>
                    <a:p>
                      <a:r>
                        <a:rPr lang="en-US" dirty="0" smtClean="0"/>
                        <a:t>Granulomatous</a:t>
                      </a:r>
                      <a:r>
                        <a:rPr lang="en-US" baseline="0" dirty="0" smtClean="0"/>
                        <a:t> disease</a:t>
                      </a:r>
                      <a:endParaRPr lang="en-US" dirty="0"/>
                    </a:p>
                  </a:txBody>
                  <a:tcPr/>
                </a:tc>
              </a:tr>
              <a:tr h="370840">
                <a:tc>
                  <a:txBody>
                    <a:bodyPr/>
                    <a:lstStyle/>
                    <a:p>
                      <a:r>
                        <a:rPr lang="en-US" dirty="0" smtClean="0"/>
                        <a:t>Congenital</a:t>
                      </a:r>
                      <a:r>
                        <a:rPr lang="en-US" baseline="0" dirty="0" smtClean="0"/>
                        <a:t> adrenal hypoplasia</a:t>
                      </a:r>
                      <a:r>
                        <a:rPr lang="en-US" dirty="0" smtClean="0"/>
                        <a:t> (rare)</a:t>
                      </a:r>
                      <a:endParaRPr lang="en-US" dirty="0"/>
                    </a:p>
                  </a:txBody>
                  <a:tcPr/>
                </a:tc>
                <a:tc>
                  <a:txBody>
                    <a:bodyPr/>
                    <a:lstStyle/>
                    <a:p>
                      <a:endParaRPr lang="en-US" dirty="0"/>
                    </a:p>
                  </a:txBody>
                  <a:tcPr/>
                </a:tc>
              </a:tr>
              <a:tr h="370840">
                <a:tc>
                  <a:txBody>
                    <a:bodyPr/>
                    <a:lstStyle/>
                    <a:p>
                      <a:r>
                        <a:rPr lang="en-US" dirty="0" smtClean="0"/>
                        <a:t>Bilateral </a:t>
                      </a:r>
                      <a:r>
                        <a:rPr lang="en-US" dirty="0" err="1" smtClean="0"/>
                        <a:t>adrenalectomy</a:t>
                      </a:r>
                      <a:r>
                        <a:rPr lang="en-US" baseline="0" dirty="0" smtClean="0"/>
                        <a:t> </a:t>
                      </a:r>
                      <a:endParaRPr lang="en-US" dirty="0"/>
                    </a:p>
                  </a:txBody>
                  <a:tcPr/>
                </a:tc>
                <a:tc>
                  <a:txBody>
                    <a:bodyPr/>
                    <a:lstStyle/>
                    <a:p>
                      <a:endParaRPr lang="en-US"/>
                    </a:p>
                  </a:txBody>
                  <a:tcPr/>
                </a:tc>
              </a:tr>
              <a:tr h="370840">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894069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Common causes of adrenal insufficiency </a:t>
            </a:r>
          </a:p>
        </p:txBody>
      </p:sp>
      <p:sp>
        <p:nvSpPr>
          <p:cNvPr id="4" name="Content Placeholder 3"/>
          <p:cNvSpPr>
            <a:spLocks noGrp="1"/>
          </p:cNvSpPr>
          <p:nvPr>
            <p:ph idx="1"/>
          </p:nvPr>
        </p:nvSpPr>
        <p:spPr/>
        <p:txBody>
          <a:bodyPr/>
          <a:lstStyle/>
          <a:p>
            <a:r>
              <a:rPr lang="en-US" dirty="0" smtClean="0"/>
              <a:t>Exogenous steroid </a:t>
            </a:r>
            <a:r>
              <a:rPr lang="en-US" dirty="0" smtClean="0">
                <a:sym typeface="Wingdings"/>
              </a:rPr>
              <a:t> suppression of CRH (hypothalamus) and ACTH (pituitary)  suppression of natural cortisol production  adrenal </a:t>
            </a:r>
            <a:r>
              <a:rPr lang="en-US" dirty="0">
                <a:sym typeface="Wingdings"/>
              </a:rPr>
              <a:t>a</a:t>
            </a:r>
            <a:r>
              <a:rPr lang="en-US" dirty="0" smtClean="0">
                <a:sym typeface="Wingdings"/>
              </a:rPr>
              <a:t>trophy</a:t>
            </a:r>
          </a:p>
          <a:p>
            <a:r>
              <a:rPr lang="en-US" dirty="0" smtClean="0">
                <a:sym typeface="Wingdings"/>
              </a:rPr>
              <a:t>Likely patient:</a:t>
            </a:r>
          </a:p>
          <a:p>
            <a:pPr lvl="1"/>
            <a:r>
              <a:rPr lang="en-US" dirty="0" smtClean="0">
                <a:sym typeface="Wingdings"/>
              </a:rPr>
              <a:t>Pain patients (steroid injections and opioids)</a:t>
            </a:r>
          </a:p>
          <a:p>
            <a:pPr lvl="1"/>
            <a:r>
              <a:rPr lang="en-US" dirty="0" smtClean="0">
                <a:sym typeface="Wingdings"/>
              </a:rPr>
              <a:t>COPD and asthma patients (bursts of prednisone)</a:t>
            </a:r>
          </a:p>
          <a:p>
            <a:pPr lvl="2"/>
            <a:r>
              <a:rPr lang="en-US" dirty="0" smtClean="0">
                <a:sym typeface="Wingdings"/>
              </a:rPr>
              <a:t>Prednisone 10-30 mg per day for &gt; 3 weeks</a:t>
            </a:r>
          </a:p>
          <a:p>
            <a:pPr lvl="2"/>
            <a:r>
              <a:rPr lang="en-US" dirty="0" smtClean="0">
                <a:sym typeface="Wingdings"/>
              </a:rPr>
              <a:t>Can occur with doses as low as 5 mg daily</a:t>
            </a:r>
          </a:p>
          <a:p>
            <a:pPr lvl="1"/>
            <a:r>
              <a:rPr lang="en-US" dirty="0" smtClean="0">
                <a:sym typeface="Wingdings"/>
              </a:rPr>
              <a:t>Chronically ill</a:t>
            </a:r>
          </a:p>
          <a:p>
            <a:pPr lvl="1"/>
            <a:r>
              <a:rPr lang="en-US" dirty="0" smtClean="0">
                <a:sym typeface="Wingdings"/>
              </a:rPr>
              <a:t>Rheumatoid or other diseases (immunosuppression)</a:t>
            </a:r>
            <a:endParaRPr lang="en-US" dirty="0"/>
          </a:p>
        </p:txBody>
      </p:sp>
    </p:spTree>
    <p:extLst>
      <p:ext uri="{BB962C8B-B14F-4D97-AF65-F5344CB8AC3E}">
        <p14:creationId xmlns:p14="http://schemas.microsoft.com/office/powerpoint/2010/main" val="32602048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415</TotalTime>
  <Words>2446</Words>
  <Application>Microsoft Office PowerPoint</Application>
  <PresentationFormat>On-screen Show (4:3)</PresentationFormat>
  <Paragraphs>389</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Adjacency</vt:lpstr>
      <vt:lpstr>Management of Adrenal Insufficiency and Steroid Replacement for the Inpatient Setting</vt:lpstr>
      <vt:lpstr>Objectives</vt:lpstr>
      <vt:lpstr>Adrenal physiology</vt:lpstr>
      <vt:lpstr>Adrenal physiology</vt:lpstr>
      <vt:lpstr>Hypothalamic-pituitary-adrenal axis</vt:lpstr>
      <vt:lpstr>Hypothalamic-pituitary-adrenal axis</vt:lpstr>
      <vt:lpstr>Cortisol – You can’t live without it</vt:lpstr>
      <vt:lpstr>Common causes of adrenal insufficiency </vt:lpstr>
      <vt:lpstr>Common causes of adrenal insufficiency </vt:lpstr>
      <vt:lpstr>Identifying patients with adrenal insufficiency </vt:lpstr>
      <vt:lpstr>Case study #1 - identifying patients</vt:lpstr>
      <vt:lpstr>Case study #1 - identifying patients</vt:lpstr>
      <vt:lpstr>Case study #1 - identifying patients</vt:lpstr>
      <vt:lpstr>Case study #1 - identifying patients</vt:lpstr>
      <vt:lpstr>Testing for adrenal insufficiency </vt:lpstr>
      <vt:lpstr>Testing for adrenal insufficiency </vt:lpstr>
      <vt:lpstr>Case study #2</vt:lpstr>
      <vt:lpstr>Case study #2</vt:lpstr>
      <vt:lpstr>Case study #2 – Always check to see if a steroid was given</vt:lpstr>
      <vt:lpstr>Case study #3</vt:lpstr>
      <vt:lpstr>Case study #3 – Always check to see if a steroid was given</vt:lpstr>
      <vt:lpstr>Testing for adrenal insufficiency - caveats</vt:lpstr>
      <vt:lpstr>Glucocorticoids</vt:lpstr>
      <vt:lpstr>Case study #4 – normal and abnormal cosyntropin stimulation test</vt:lpstr>
      <vt:lpstr>Case study #4 – normal and abnormal cosyntropin stimulation test</vt:lpstr>
      <vt:lpstr>Case study #4 – normal and abnormal cosyntropin stimulation test</vt:lpstr>
      <vt:lpstr>Case study #5 – cortisol timing</vt:lpstr>
      <vt:lpstr>Case study #5 – cortisol timing</vt:lpstr>
      <vt:lpstr>Steroid dose conversion</vt:lpstr>
      <vt:lpstr>Treatment - glucocorticoids</vt:lpstr>
      <vt:lpstr>Treatment - glucocorticoids</vt:lpstr>
      <vt:lpstr>Stress dosing - inpatient</vt:lpstr>
      <vt:lpstr>Tapering steroids – inpatient versus outpatient</vt:lpstr>
      <vt:lpstr>Summary</vt:lpstr>
      <vt:lpstr>Summary</vt:lpstr>
      <vt:lpstr>References</vt:lpstr>
    </vt:vector>
  </TitlesOfParts>
  <Company>Marian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Endocrinology: Thyroid and Adrenal Disorders</dc:title>
  <dc:creator>Carl Chojnacki</dc:creator>
  <cp:lastModifiedBy>Deal, Jennifer M</cp:lastModifiedBy>
  <cp:revision>36</cp:revision>
  <dcterms:created xsi:type="dcterms:W3CDTF">2017-03-18T15:56:28Z</dcterms:created>
  <dcterms:modified xsi:type="dcterms:W3CDTF">2019-02-18T21:44:49Z</dcterms:modified>
</cp:coreProperties>
</file>