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71" r:id="rId7"/>
    <p:sldId id="272" r:id="rId8"/>
    <p:sldId id="277" r:id="rId9"/>
    <p:sldId id="274" r:id="rId10"/>
    <p:sldId id="275" r:id="rId11"/>
    <p:sldId id="284" r:id="rId12"/>
    <p:sldId id="283" r:id="rId13"/>
    <p:sldId id="268" r:id="rId14"/>
    <p:sldId id="262" r:id="rId15"/>
    <p:sldId id="266" r:id="rId16"/>
    <p:sldId id="281" r:id="rId17"/>
    <p:sldId id="267" r:id="rId18"/>
    <p:sldId id="282" r:id="rId19"/>
    <p:sldId id="263" r:id="rId20"/>
    <p:sldId id="26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98" autoAdjust="0"/>
    <p:restoredTop sz="94551"/>
  </p:normalViewPr>
  <p:slideViewPr>
    <p:cSldViewPr snapToGrid="0">
      <p:cViewPr varScale="1">
        <p:scale>
          <a:sx n="101" d="100"/>
          <a:sy n="101" d="100"/>
        </p:scale>
        <p:origin x="3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940BD-D0A1-AF41-ACF9-DBF9C3A62D7F}" type="datetimeFigureOut">
              <a:rPr lang="en-US" smtClean="0"/>
              <a:t>3/21/17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ABEDC3-9EA8-0549-A5D6-18711107A2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209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EDC3-9EA8-0549-A5D6-18711107A2D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7834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EDC3-9EA8-0549-A5D6-18711107A2D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536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EDC3-9EA8-0549-A5D6-18711107A2D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8118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EDC3-9EA8-0549-A5D6-18711107A2D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6509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EDC3-9EA8-0549-A5D6-18711107A2D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8150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EDC3-9EA8-0549-A5D6-18711107A2D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70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Framework</a:t>
            </a:r>
            <a:r>
              <a:rPr lang="en-US" baseline="0" dirty="0"/>
              <a:t> introduced in 2015. Librarians have been using the standards since 2000. Made a lot of people uncomfortable. How to assess? How to implement?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EDC3-9EA8-0549-A5D6-18711107A2D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471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EDC3-9EA8-0549-A5D6-18711107A2D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0131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”As a college student, what have been your primary challenges in doing international business research?”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“As a college student, what your primary challenges in using the GVSU libraries for research purposes?”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EDC3-9EA8-0549-A5D6-18711107A2D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8869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EDC3-9EA8-0549-A5D6-18711107A2D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639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409B6-19E8-432D-AC8F-9487D83D9047}" type="datetimeFigureOut">
              <a:rPr lang="en-US" smtClean="0"/>
              <a:t>3/21/17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2E37-D767-497C-BDDA-AF618216D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039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409B6-19E8-432D-AC8F-9487D83D9047}" type="datetimeFigureOut">
              <a:rPr lang="en-US" smtClean="0"/>
              <a:t>3/21/17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2E37-D767-497C-BDDA-AF618216D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678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409B6-19E8-432D-AC8F-9487D83D9047}" type="datetimeFigureOut">
              <a:rPr lang="en-US" smtClean="0"/>
              <a:t>3/21/17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2E37-D767-497C-BDDA-AF618216D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27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409B6-19E8-432D-AC8F-9487D83D9047}" type="datetimeFigureOut">
              <a:rPr lang="en-US" smtClean="0"/>
              <a:t>3/21/17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2E37-D767-497C-BDDA-AF618216D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407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409B6-19E8-432D-AC8F-9487D83D9047}" type="datetimeFigureOut">
              <a:rPr lang="en-US" smtClean="0"/>
              <a:t>3/21/17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2E37-D767-497C-BDDA-AF618216D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595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409B6-19E8-432D-AC8F-9487D83D9047}" type="datetimeFigureOut">
              <a:rPr lang="en-US" smtClean="0"/>
              <a:t>3/21/17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2E37-D767-497C-BDDA-AF618216D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0263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409B6-19E8-432D-AC8F-9487D83D9047}" type="datetimeFigureOut">
              <a:rPr lang="en-US" smtClean="0"/>
              <a:t>3/21/17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2E37-D767-497C-BDDA-AF618216D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08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409B6-19E8-432D-AC8F-9487D83D9047}" type="datetimeFigureOut">
              <a:rPr lang="en-US" smtClean="0"/>
              <a:t>3/21/17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2E37-D767-497C-BDDA-AF618216D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1962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409B6-19E8-432D-AC8F-9487D83D9047}" type="datetimeFigureOut">
              <a:rPr lang="en-US" smtClean="0"/>
              <a:t>3/21/17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2E37-D767-497C-BDDA-AF618216D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637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409B6-19E8-432D-AC8F-9487D83D9047}" type="datetimeFigureOut">
              <a:rPr lang="en-US" smtClean="0"/>
              <a:t>3/21/17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99762E37-D767-497C-BDDA-AF618216D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946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409B6-19E8-432D-AC8F-9487D83D9047}" type="datetimeFigureOut">
              <a:rPr lang="en-US" smtClean="0"/>
              <a:t>3/21/17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2E37-D767-497C-BDDA-AF618216D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53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409B6-19E8-432D-AC8F-9487D83D9047}" type="datetimeFigureOut">
              <a:rPr lang="en-US" smtClean="0"/>
              <a:t>3/21/17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2E37-D767-497C-BDDA-AF618216D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178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409B6-19E8-432D-AC8F-9487D83D9047}" type="datetimeFigureOut">
              <a:rPr lang="en-US" smtClean="0"/>
              <a:t>3/21/17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2E37-D767-497C-BDDA-AF618216D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536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409B6-19E8-432D-AC8F-9487D83D9047}" type="datetimeFigureOut">
              <a:rPr lang="en-US" smtClean="0"/>
              <a:t>3/21/17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2E37-D767-497C-BDDA-AF618216D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230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409B6-19E8-432D-AC8F-9487D83D9047}" type="datetimeFigureOut">
              <a:rPr lang="en-US" smtClean="0"/>
              <a:t>3/21/17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2E37-D767-497C-BDDA-AF618216D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128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409B6-19E8-432D-AC8F-9487D83D9047}" type="datetimeFigureOut">
              <a:rPr lang="en-US" smtClean="0"/>
              <a:t>3/21/17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2E37-D767-497C-BDDA-AF618216D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967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409B6-19E8-432D-AC8F-9487D83D9047}" type="datetimeFigureOut">
              <a:rPr lang="en-US" smtClean="0"/>
              <a:t>3/21/17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2E37-D767-497C-BDDA-AF618216D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72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39409B6-19E8-432D-AC8F-9487D83D9047}" type="datetimeFigureOut">
              <a:rPr lang="en-US" smtClean="0"/>
              <a:t>3/21/17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9762E37-D767-497C-BDDA-AF618216D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076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  <p:sldLayoutId id="2147483804" r:id="rId14"/>
    <p:sldLayoutId id="2147483805" r:id="rId15"/>
    <p:sldLayoutId id="2147483806" r:id="rId16"/>
    <p:sldLayoutId id="21474838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riccom@gvsu.edu" TargetMode="External"/><Relationship Id="rId3" Type="http://schemas.openxmlformats.org/officeDocument/2006/relationships/hyperlink" Target="mailto:cadenac@gvsu.edu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International Business and Information Literacy: Faculty/Librarian Collaboration to Prepare Students for the International Business Workforce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AIB/MBAA- Chicago</a:t>
            </a:r>
          </a:p>
          <a:p>
            <a:r>
              <a:rPr lang="en-US" dirty="0"/>
              <a:t>March 23, 2017</a:t>
            </a:r>
          </a:p>
          <a:p>
            <a:r>
              <a:rPr lang="en-US" dirty="0"/>
              <a:t>Michael E. Ricco, Grand Valley State University</a:t>
            </a:r>
          </a:p>
          <a:p>
            <a:r>
              <a:rPr lang="en-US" dirty="0"/>
              <a:t>Cara Cadena, Grand Valley State University 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3935" y="5384801"/>
            <a:ext cx="2171605" cy="1217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970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471" y="0"/>
            <a:ext cx="10018713" cy="1752599"/>
          </a:xfrm>
        </p:spPr>
        <p:txBody>
          <a:bodyPr/>
          <a:lstStyle/>
          <a:p>
            <a:r>
              <a:rPr lang="en-US" b="1" dirty="0"/>
              <a:t>The IL Framework and Threshold Concepts</a:t>
            </a:r>
          </a:p>
        </p:txBody>
      </p:sp>
      <p:pic>
        <p:nvPicPr>
          <p:cNvPr id="1026" name="Picture 2" descr="mage result for acrl logo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65029" y="2147821"/>
            <a:ext cx="31242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08511" y="2432648"/>
            <a:ext cx="758348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/>
              <a:t>Authority is contextual and constructed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Information creation as a process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dirty="0"/>
              <a:t>Information has value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Research as inquiry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Scholarship as a conversation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Searching as strategic exploration</a:t>
            </a:r>
          </a:p>
        </p:txBody>
      </p:sp>
    </p:spTree>
    <p:extLst>
      <p:ext uri="{BB962C8B-B14F-4D97-AF65-F5344CB8AC3E}">
        <p14:creationId xmlns:p14="http://schemas.microsoft.com/office/powerpoint/2010/main" val="971209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04"/>
          <a:stretch/>
        </p:blipFill>
        <p:spPr>
          <a:xfrm>
            <a:off x="2654300" y="-38382"/>
            <a:ext cx="6781800" cy="7183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765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44867" y="128682"/>
            <a:ext cx="10018713" cy="102794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400" b="1" dirty="0">
                <a:solidFill>
                  <a:srgbClr val="0070C0"/>
                </a:solidFill>
              </a:rPr>
              <a:t>The “IB-IL Intervention Model”</a:t>
            </a:r>
          </a:p>
        </p:txBody>
      </p:sp>
      <p:pic>
        <p:nvPicPr>
          <p:cNvPr id="3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6805" y="1265627"/>
            <a:ext cx="10485195" cy="5086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3161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62070"/>
            <a:ext cx="10018713" cy="1752599"/>
          </a:xfrm>
        </p:spPr>
        <p:txBody>
          <a:bodyPr>
            <a:normAutofit/>
          </a:bodyPr>
          <a:lstStyle/>
          <a:p>
            <a:r>
              <a:rPr lang="en-US" sz="5400" b="1" dirty="0"/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6207" y="1728377"/>
            <a:ext cx="10018713" cy="3124201"/>
          </a:xfrm>
        </p:spPr>
        <p:txBody>
          <a:bodyPr>
            <a:normAutofit fontScale="85000" lnSpcReduction="20000"/>
          </a:bodyPr>
          <a:lstStyle/>
          <a:p>
            <a:r>
              <a:rPr lang="en-US" sz="4000" dirty="0"/>
              <a:t>Control group sections &amp; test sections</a:t>
            </a:r>
          </a:p>
          <a:p>
            <a:r>
              <a:rPr lang="en-US" sz="4000" dirty="0"/>
              <a:t>Pre- and post-course surveys</a:t>
            </a:r>
          </a:p>
          <a:p>
            <a:r>
              <a:rPr lang="en-US" sz="4000" dirty="0"/>
              <a:t>Video Reflective Journals </a:t>
            </a:r>
          </a:p>
          <a:p>
            <a:r>
              <a:rPr lang="en-US" sz="4000" dirty="0"/>
              <a:t>Assignment Analysis</a:t>
            </a:r>
          </a:p>
          <a:p>
            <a:r>
              <a:rPr lang="en-US" sz="4000" dirty="0"/>
              <a:t>Librarian as an active participant</a:t>
            </a:r>
          </a:p>
        </p:txBody>
      </p:sp>
    </p:spTree>
    <p:extLst>
      <p:ext uri="{BB962C8B-B14F-4D97-AF65-F5344CB8AC3E}">
        <p14:creationId xmlns:p14="http://schemas.microsoft.com/office/powerpoint/2010/main" val="29879247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091" y="110516"/>
            <a:ext cx="10018713" cy="1752599"/>
          </a:xfrm>
        </p:spPr>
        <p:txBody>
          <a:bodyPr>
            <a:normAutofit/>
          </a:bodyPr>
          <a:lstStyle/>
          <a:p>
            <a:r>
              <a:rPr lang="en-US" sz="5400" b="1" dirty="0"/>
              <a:t>Findings—Pre and post survey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6790" y="1706341"/>
            <a:ext cx="10163474" cy="3716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258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201" y="249795"/>
            <a:ext cx="10018713" cy="967387"/>
          </a:xfrm>
        </p:spPr>
        <p:txBody>
          <a:bodyPr>
            <a:normAutofit/>
          </a:bodyPr>
          <a:lstStyle/>
          <a:p>
            <a:r>
              <a:rPr lang="en-US" sz="4800" b="1" dirty="0"/>
              <a:t>Findings: IB Research &amp; IL Challenges </a:t>
            </a:r>
          </a:p>
        </p:txBody>
      </p:sp>
      <p:sp>
        <p:nvSpPr>
          <p:cNvPr id="12" name="Oval Callout 11"/>
          <p:cNvSpPr/>
          <p:nvPr/>
        </p:nvSpPr>
        <p:spPr>
          <a:xfrm>
            <a:off x="1581201" y="1752600"/>
            <a:ext cx="2711399" cy="18796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“Determining which of the databases to use.”</a:t>
            </a:r>
          </a:p>
        </p:txBody>
      </p:sp>
      <p:sp>
        <p:nvSpPr>
          <p:cNvPr id="13" name="Rounded Rectangular Callout 12"/>
          <p:cNvSpPr/>
          <p:nvPr/>
        </p:nvSpPr>
        <p:spPr>
          <a:xfrm>
            <a:off x="4787900" y="1547382"/>
            <a:ext cx="3886200" cy="208481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“Knowing if the numbers a company is putting up are good or bad.”</a:t>
            </a:r>
          </a:p>
        </p:txBody>
      </p:sp>
      <p:sp>
        <p:nvSpPr>
          <p:cNvPr id="14" name="Cloud Callout 13"/>
          <p:cNvSpPr/>
          <p:nvPr/>
        </p:nvSpPr>
        <p:spPr>
          <a:xfrm>
            <a:off x="1879600" y="3962400"/>
            <a:ext cx="3009900" cy="21082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“I don’t know how and where to find a lot of information.”</a:t>
            </a:r>
            <a:endParaRPr lang="en-US" dirty="0">
              <a:effectLst/>
            </a:endParaRPr>
          </a:p>
        </p:txBody>
      </p:sp>
      <p:sp>
        <p:nvSpPr>
          <p:cNvPr id="17" name="Oval Callout 16"/>
          <p:cNvSpPr/>
          <p:nvPr/>
        </p:nvSpPr>
        <p:spPr>
          <a:xfrm>
            <a:off x="9055100" y="1890282"/>
            <a:ext cx="3136900" cy="250391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“First finding credible data, and then being able to turn the data into information.” </a:t>
            </a:r>
          </a:p>
        </p:txBody>
      </p:sp>
      <p:sp>
        <p:nvSpPr>
          <p:cNvPr id="18" name="Rounded Rectangular Callout 17"/>
          <p:cNvSpPr/>
          <p:nvPr/>
        </p:nvSpPr>
        <p:spPr>
          <a:xfrm>
            <a:off x="5600700" y="4305300"/>
            <a:ext cx="3454400" cy="1765300"/>
          </a:xfrm>
          <a:prstGeom prst="wedgeRoundRectCallout">
            <a:avLst>
              <a:gd name="adj1" fmla="val 36152"/>
              <a:gd name="adj2" fmla="val 6681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“I am not familiar with the services and resources at my disposal.”</a:t>
            </a:r>
          </a:p>
        </p:txBody>
      </p:sp>
    </p:spTree>
    <p:extLst>
      <p:ext uri="{BB962C8B-B14F-4D97-AF65-F5344CB8AC3E}">
        <p14:creationId xmlns:p14="http://schemas.microsoft.com/office/powerpoint/2010/main" val="18107645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580689" cy="1752599"/>
          </a:xfrm>
        </p:spPr>
        <p:txBody>
          <a:bodyPr>
            <a:normAutofit fontScale="90000"/>
          </a:bodyPr>
          <a:lstStyle/>
          <a:p>
            <a:r>
              <a:rPr lang="en-US" dirty="0"/>
              <a:t>“Rate the degree to which the information literacy interventions were useful to supplement your learning.”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4/5 students rated our intervention model  </a:t>
            </a:r>
          </a:p>
          <a:p>
            <a:pPr marL="0" indent="0">
              <a:buNone/>
            </a:pPr>
            <a:r>
              <a:rPr lang="en-US" sz="4000" dirty="0"/>
              <a:t>         “somewhat useful” or ”very useful” </a:t>
            </a:r>
          </a:p>
        </p:txBody>
      </p:sp>
    </p:spTree>
    <p:extLst>
      <p:ext uri="{BB962C8B-B14F-4D97-AF65-F5344CB8AC3E}">
        <p14:creationId xmlns:p14="http://schemas.microsoft.com/office/powerpoint/2010/main" val="2128166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312" y="165017"/>
            <a:ext cx="10018713" cy="785718"/>
          </a:xfrm>
        </p:spPr>
        <p:txBody>
          <a:bodyPr>
            <a:noAutofit/>
          </a:bodyPr>
          <a:lstStyle/>
          <a:p>
            <a:r>
              <a:rPr lang="en-US" sz="4800" b="1" dirty="0"/>
              <a:t>Findings--Citation Analysis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98323" y="1235348"/>
            <a:ext cx="10163188" cy="5238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8839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09" y="54735"/>
            <a:ext cx="10018713" cy="1752599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Key Takeaways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7341" y="1759038"/>
            <a:ext cx="10018713" cy="3124201"/>
          </a:xfrm>
        </p:spPr>
        <p:txBody>
          <a:bodyPr>
            <a:noAutofit/>
          </a:bodyPr>
          <a:lstStyle/>
          <a:p>
            <a:r>
              <a:rPr lang="en-US" sz="2800" dirty="0"/>
              <a:t>Enhanced focus on providing more IB source information pays off in added learning/application.</a:t>
            </a:r>
          </a:p>
          <a:p>
            <a:r>
              <a:rPr lang="en-US" sz="2800" dirty="0"/>
              <a:t>Training on information literacy and ongoing support, increases quality of supporting research in assignments.</a:t>
            </a:r>
          </a:p>
          <a:p>
            <a:r>
              <a:rPr lang="en-US" sz="2800" dirty="0"/>
              <a:t>Integration of resources across learning modalities provides relatively consistent advancement.</a:t>
            </a:r>
          </a:p>
          <a:p>
            <a:r>
              <a:rPr lang="en-US" sz="2800" dirty="0"/>
              <a:t>Student preparedness for the workforce is likely enhanced.   </a:t>
            </a:r>
          </a:p>
        </p:txBody>
      </p:sp>
    </p:spTree>
    <p:extLst>
      <p:ext uri="{BB962C8B-B14F-4D97-AF65-F5344CB8AC3E}">
        <p14:creationId xmlns:p14="http://schemas.microsoft.com/office/powerpoint/2010/main" val="13436656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2756" y="219517"/>
            <a:ext cx="10018713" cy="1752599"/>
          </a:xfrm>
        </p:spPr>
        <p:txBody>
          <a:bodyPr/>
          <a:lstStyle/>
          <a:p>
            <a:r>
              <a:rPr lang="en-US" dirty="0"/>
              <a:t>Applying the Intervention Model</a:t>
            </a:r>
            <a:br>
              <a:rPr lang="en-US" dirty="0"/>
            </a:br>
            <a:r>
              <a:rPr lang="en-US" dirty="0"/>
              <a:t> to </a:t>
            </a:r>
            <a:r>
              <a:rPr lang="en-US" b="1" dirty="0">
                <a:solidFill>
                  <a:srgbClr val="0070C0"/>
                </a:solidFill>
              </a:rPr>
              <a:t>your</a:t>
            </a:r>
            <a:r>
              <a:rPr lang="en-US" dirty="0"/>
              <a:t> Courses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3589" y="1972116"/>
            <a:ext cx="10018713" cy="3124201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70C0"/>
                </a:solidFill>
              </a:rPr>
              <a:t>What are your challenges and opportunities?</a:t>
            </a:r>
          </a:p>
          <a:p>
            <a:r>
              <a:rPr lang="en-US" sz="3600" dirty="0">
                <a:solidFill>
                  <a:srgbClr val="0070C0"/>
                </a:solidFill>
              </a:rPr>
              <a:t>Technology</a:t>
            </a:r>
          </a:p>
          <a:p>
            <a:r>
              <a:rPr lang="en-US" sz="3600" dirty="0">
                <a:solidFill>
                  <a:srgbClr val="0070C0"/>
                </a:solidFill>
              </a:rPr>
              <a:t>Putting the tools into practice</a:t>
            </a:r>
          </a:p>
          <a:p>
            <a:r>
              <a:rPr lang="en-US" sz="3600" dirty="0">
                <a:solidFill>
                  <a:srgbClr val="0070C0"/>
                </a:solidFill>
              </a:rPr>
              <a:t>Other ideas/practices?</a:t>
            </a:r>
          </a:p>
        </p:txBody>
      </p:sp>
    </p:spTree>
    <p:extLst>
      <p:ext uri="{BB962C8B-B14F-4D97-AF65-F5344CB8AC3E}">
        <p14:creationId xmlns:p14="http://schemas.microsoft.com/office/powerpoint/2010/main" val="718638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200" y="267962"/>
            <a:ext cx="10018713" cy="864441"/>
          </a:xfrm>
        </p:spPr>
        <p:txBody>
          <a:bodyPr>
            <a:noAutofit/>
          </a:bodyPr>
          <a:lstStyle/>
          <a:p>
            <a:r>
              <a:rPr lang="en-US" sz="6000" b="1" dirty="0">
                <a:solidFill>
                  <a:srgbClr val="0070C0"/>
                </a:solidFill>
              </a:rP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7368" y="1195482"/>
            <a:ext cx="10018713" cy="4896481"/>
          </a:xfrm>
        </p:spPr>
        <p:txBody>
          <a:bodyPr>
            <a:noAutofit/>
          </a:bodyPr>
          <a:lstStyle/>
          <a:p>
            <a:r>
              <a:rPr lang="en-US" sz="3600" dirty="0"/>
              <a:t>Introductions</a:t>
            </a:r>
          </a:p>
          <a:p>
            <a:r>
              <a:rPr lang="en-US" sz="3600" dirty="0"/>
              <a:t>Our collaboration goals</a:t>
            </a:r>
          </a:p>
          <a:p>
            <a:r>
              <a:rPr lang="en-US" sz="3600" dirty="0"/>
              <a:t>The literature</a:t>
            </a:r>
          </a:p>
          <a:p>
            <a:r>
              <a:rPr lang="en-US" sz="3600" dirty="0"/>
              <a:t>The intervention model</a:t>
            </a:r>
          </a:p>
          <a:p>
            <a:r>
              <a:rPr lang="en-US" sz="3600" dirty="0"/>
              <a:t>Findings </a:t>
            </a:r>
          </a:p>
          <a:p>
            <a:r>
              <a:rPr lang="en-US" sz="3600" dirty="0"/>
              <a:t>Discussions: applying the model to </a:t>
            </a:r>
            <a:r>
              <a:rPr lang="en-US" sz="3600" b="1" i="1" dirty="0">
                <a:solidFill>
                  <a:srgbClr val="0070C0"/>
                </a:solidFill>
              </a:rPr>
              <a:t>your courses</a:t>
            </a:r>
          </a:p>
          <a:p>
            <a:r>
              <a:rPr lang="en-US" sz="3600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1080644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3623" y="217387"/>
            <a:ext cx="5882539" cy="1611413"/>
          </a:xfrm>
        </p:spPr>
        <p:txBody>
          <a:bodyPr/>
          <a:lstStyle/>
          <a:p>
            <a:r>
              <a:rPr lang="en-US" dirty="0"/>
              <a:t>Thank you!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36734" y="3225921"/>
            <a:ext cx="8779135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Dr. Michael E. Ricco   </a:t>
            </a:r>
            <a:r>
              <a:rPr lang="en-US" sz="4000" dirty="0">
                <a:hlinkClick r:id="rId2"/>
              </a:rPr>
              <a:t>riccom@gvsu.edu</a:t>
            </a:r>
            <a:r>
              <a:rPr lang="en-US" sz="4000" dirty="0"/>
              <a:t> </a:t>
            </a:r>
          </a:p>
          <a:p>
            <a:r>
              <a:rPr lang="en-US" sz="4000" dirty="0"/>
              <a:t>Cara Cadena                 </a:t>
            </a:r>
            <a:r>
              <a:rPr lang="en-US" sz="4000" dirty="0">
                <a:hlinkClick r:id="rId3"/>
              </a:rPr>
              <a:t>cadenac@gvsu.edu</a:t>
            </a:r>
            <a:endParaRPr lang="en-US" sz="4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669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49959"/>
            <a:ext cx="10018713" cy="1752599"/>
          </a:xfrm>
        </p:spPr>
        <p:txBody>
          <a:bodyPr/>
          <a:lstStyle/>
          <a:p>
            <a:r>
              <a:rPr lang="en-US" b="1" dirty="0"/>
              <a:t>Introductions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4988" y="1342826"/>
            <a:ext cx="5233511" cy="3124201"/>
          </a:xfrm>
        </p:spPr>
        <p:txBody>
          <a:bodyPr>
            <a:normAutofit/>
          </a:bodyPr>
          <a:lstStyle/>
          <a:p>
            <a:r>
              <a:rPr lang="en-US" sz="4000" dirty="0"/>
              <a:t>Michael Ricco, DBA</a:t>
            </a:r>
          </a:p>
          <a:p>
            <a:r>
              <a:rPr lang="en-US" sz="4000" dirty="0"/>
              <a:t>Cara Cadena, MLIS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199" y="4467027"/>
            <a:ext cx="3413009" cy="19139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9053" y="4112193"/>
            <a:ext cx="6376266" cy="217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720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0923" y="68126"/>
            <a:ext cx="10018713" cy="1752599"/>
          </a:xfrm>
        </p:spPr>
        <p:txBody>
          <a:bodyPr/>
          <a:lstStyle/>
          <a:p>
            <a:r>
              <a:rPr lang="en-US" b="1" dirty="0"/>
              <a:t>Collaboration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0922" y="1352927"/>
            <a:ext cx="10413551" cy="3124201"/>
          </a:xfrm>
        </p:spPr>
        <p:txBody>
          <a:bodyPr>
            <a:normAutofit/>
          </a:bodyPr>
          <a:lstStyle/>
          <a:p>
            <a:r>
              <a:rPr lang="en-US" sz="3200" dirty="0"/>
              <a:t>To better prepare students for the international workforce.</a:t>
            </a:r>
          </a:p>
          <a:p>
            <a:r>
              <a:rPr lang="en-US" sz="3200" dirty="0"/>
              <a:t>Enhance students’ international business research/literacy skills.</a:t>
            </a:r>
          </a:p>
          <a:p>
            <a:r>
              <a:rPr lang="en-US" sz="3200" dirty="0"/>
              <a:t>Expand students’ resource knowledge/perspectives to foster a global mindset. 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9956" y="4477128"/>
            <a:ext cx="3620645" cy="2074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429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/>
              <a:t>The Literature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dirty="0"/>
              <a:t>Skills sought by employers</a:t>
            </a:r>
          </a:p>
          <a:p>
            <a:r>
              <a:rPr lang="en-US" sz="4000" dirty="0"/>
              <a:t>Global Mindset</a:t>
            </a:r>
          </a:p>
          <a:p>
            <a:r>
              <a:rPr lang="en-US" sz="4000" dirty="0"/>
              <a:t>Successful collaborations </a:t>
            </a:r>
          </a:p>
          <a:p>
            <a:r>
              <a:rPr lang="en-US" sz="4000" dirty="0"/>
              <a:t>Multiple Learning Modalities</a:t>
            </a:r>
          </a:p>
          <a:p>
            <a:endParaRPr lang="en-US" dirty="0"/>
          </a:p>
        </p:txBody>
      </p:sp>
      <p:pic>
        <p:nvPicPr>
          <p:cNvPr id="2050" name="Picture 2" descr="mage result for glob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3057" y="1966383"/>
            <a:ext cx="4057650" cy="4057650"/>
          </a:xfrm>
          <a:prstGeom prst="rect">
            <a:avLst/>
          </a:prstGeom>
          <a:noFill/>
          <a:effectLst>
            <a:glow>
              <a:schemeClr val="accent1"/>
            </a:glow>
            <a:outerShdw blurRad="50800" dist="50800" dir="5400000" sx="1000" sy="1000" algn="ctr" rotWithShape="0">
              <a:srgbClr val="000000"/>
            </a:outerShdw>
            <a:reflection endPos="0" dist="50800" dir="5400000" sy="-100000" algn="bl" rotWithShape="0"/>
            <a:softEdge rad="4572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560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reen Shot 2016-07-29 at 10.47.19 AM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24546">
            <a:off x="612511" y="386840"/>
            <a:ext cx="4961697" cy="6140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reen Shot 2016-07-29 at 10.53.05 A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9914">
            <a:off x="5662988" y="241111"/>
            <a:ext cx="4782618" cy="661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17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46896">
            <a:off x="953943" y="399332"/>
            <a:ext cx="5489865" cy="625637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1252">
            <a:off x="5263480" y="270134"/>
            <a:ext cx="5884577" cy="557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261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21938">
            <a:off x="511951" y="323311"/>
            <a:ext cx="6151853" cy="6216608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270"/>
          <a:stretch/>
        </p:blipFill>
        <p:spPr>
          <a:xfrm rot="1251308">
            <a:off x="5438727" y="840822"/>
            <a:ext cx="5694680" cy="5030320"/>
          </a:xfrm>
        </p:spPr>
      </p:pic>
    </p:spTree>
    <p:extLst>
      <p:ext uri="{BB962C8B-B14F-4D97-AF65-F5344CB8AC3E}">
        <p14:creationId xmlns:p14="http://schemas.microsoft.com/office/powerpoint/2010/main" val="1019539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nformation Literacy Core Competencies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220" y="744916"/>
            <a:ext cx="6220495" cy="5397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19046" y="6273909"/>
            <a:ext cx="7678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sz="1000" dirty="0"/>
              <a:t>Revised</a:t>
            </a:r>
            <a:r>
              <a:rPr lang="en-US" sz="1100" dirty="0"/>
              <a:t>, 2013: Sarah </a:t>
            </a:r>
            <a:r>
              <a:rPr lang="en-US" sz="1100" dirty="0" err="1"/>
              <a:t>Beaubien</a:t>
            </a:r>
            <a:r>
              <a:rPr lang="en-US" sz="1100" dirty="0"/>
              <a:t>, Emily </a:t>
            </a:r>
            <a:r>
              <a:rPr lang="en-US" sz="1100" dirty="0" err="1"/>
              <a:t>Frigo</a:t>
            </a:r>
            <a:r>
              <a:rPr lang="en-US" sz="1100" dirty="0"/>
              <a:t>, Mary O’Kelly, Kathryn Waggoner – Grand Valley State University Libraries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62554" y="140677"/>
            <a:ext cx="833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Information Literacy at GVSU </a:t>
            </a:r>
          </a:p>
        </p:txBody>
      </p:sp>
    </p:spTree>
    <p:extLst>
      <p:ext uri="{BB962C8B-B14F-4D97-AF65-F5344CB8AC3E}">
        <p14:creationId xmlns:p14="http://schemas.microsoft.com/office/powerpoint/2010/main" val="17569553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1562</TotalTime>
  <Words>471</Words>
  <Application>Microsoft Macintosh PowerPoint</Application>
  <PresentationFormat>Widescreen</PresentationFormat>
  <Paragraphs>82</Paragraphs>
  <Slides>20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Corbel</vt:lpstr>
      <vt:lpstr>Parallax</vt:lpstr>
      <vt:lpstr>International Business and Information Literacy: Faculty/Librarian Collaboration to Prepare Students for the International Business Workforce</vt:lpstr>
      <vt:lpstr>Agenda</vt:lpstr>
      <vt:lpstr>Introductions</vt:lpstr>
      <vt:lpstr>Collaboration Goals</vt:lpstr>
      <vt:lpstr>The Literature</vt:lpstr>
      <vt:lpstr>PowerPoint Presentation</vt:lpstr>
      <vt:lpstr> </vt:lpstr>
      <vt:lpstr>PowerPoint Presentation</vt:lpstr>
      <vt:lpstr>PowerPoint Presentation</vt:lpstr>
      <vt:lpstr>The IL Framework and Threshold Concepts</vt:lpstr>
      <vt:lpstr>PowerPoint Presentation</vt:lpstr>
      <vt:lpstr>PowerPoint Presentation</vt:lpstr>
      <vt:lpstr>Methodology</vt:lpstr>
      <vt:lpstr>Findings—Pre and post survey</vt:lpstr>
      <vt:lpstr>Findings: IB Research &amp; IL Challenges </vt:lpstr>
      <vt:lpstr>“Rate the degree to which the information literacy interventions were useful to supplement your learning.”</vt:lpstr>
      <vt:lpstr>Findings--Citation Analysis</vt:lpstr>
      <vt:lpstr>Key Takeaways</vt:lpstr>
      <vt:lpstr>Applying the Intervention Model  to your Courses</vt:lpstr>
      <vt:lpstr>Thank you! 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Business and Information Literacy: Faculty/Librarian Collaboration to Prepare Students for the International Business Workforce</dc:title>
  <dc:creator>Michael Ricco</dc:creator>
  <cp:lastModifiedBy>Cara Cadena</cp:lastModifiedBy>
  <cp:revision>55</cp:revision>
  <dcterms:created xsi:type="dcterms:W3CDTF">2017-01-29T19:59:17Z</dcterms:created>
  <dcterms:modified xsi:type="dcterms:W3CDTF">2017-03-21T16:57:07Z</dcterms:modified>
</cp:coreProperties>
</file>