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32918400"/>
  <p:notesSz cx="37441188" cy="512064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52">
          <p15:clr>
            <a:srgbClr val="A4A3A4"/>
          </p15:clr>
        </p15:guide>
        <p15:guide id="2" pos="2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D"/>
    <a:srgbClr val="FE7AFE"/>
    <a:srgbClr val="F8F8F8"/>
    <a:srgbClr val="EAEAEA"/>
    <a:srgbClr val="FFFFBF"/>
    <a:srgbClr val="FFFF9D"/>
    <a:srgbClr val="FFF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 autoAdjust="0"/>
  </p:normalViewPr>
  <p:slideViewPr>
    <p:cSldViewPr>
      <p:cViewPr>
        <p:scale>
          <a:sx n="25" d="100"/>
          <a:sy n="25" d="100"/>
        </p:scale>
        <p:origin x="744" y="-1834"/>
      </p:cViewPr>
      <p:guideLst>
        <p:guide orient="horz" pos="9552"/>
        <p:guide pos="25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62242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7031" tIns="268519" rIns="537031" bIns="26851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537368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1216938" y="0"/>
            <a:ext cx="162242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7031" tIns="268519" rIns="537031" bIns="26851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537368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53722588"/>
            <a:ext cx="16224250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7031" tIns="268519" rIns="537031" bIns="268519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537368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1216938" y="53722588"/>
            <a:ext cx="16224250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7031" tIns="268519" rIns="537031" bIns="268519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5373688">
              <a:defRPr sz="7100" smtClean="0"/>
            </a:lvl1pPr>
          </a:lstStyle>
          <a:p>
            <a:pPr>
              <a:defRPr/>
            </a:pPr>
            <a:fld id="{C3821831-2B9E-4755-9FF2-D0B0BEF81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68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62242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231" tIns="269615" rIns="539231" bIns="26961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539273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1207412" y="0"/>
            <a:ext cx="16225838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231" tIns="269615" rIns="539231" bIns="26961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539273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3113" y="4241800"/>
            <a:ext cx="28274962" cy="21205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4913" y="26860500"/>
            <a:ext cx="29952950" cy="254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231" tIns="269615" rIns="539231" bIns="26961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53713062"/>
            <a:ext cx="16224250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231" tIns="269615" rIns="539231" bIns="26961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5392738">
              <a:defRPr sz="7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1207412" y="53713062"/>
            <a:ext cx="16225838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231" tIns="269615" rIns="539231" bIns="26961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5392738">
              <a:defRPr sz="7100" smtClean="0"/>
            </a:lvl1pPr>
          </a:lstStyle>
          <a:p>
            <a:pPr>
              <a:defRPr/>
            </a:pPr>
            <a:fld id="{A7A3E3C6-57BD-4827-A686-7B170B46C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35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defTabSz="5392738"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defTabSz="5392738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defTabSz="5392738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defTabSz="5392738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defTabSz="5392738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defTabSz="539273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defTabSz="539273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defTabSz="539273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defTabSz="539273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/>
            <a:fld id="{8013D4E7-0005-4E28-B809-46F629ED953E}" type="slidenum">
              <a:rPr lang="en-US" sz="7100"/>
              <a:pPr eaLnBrk="1" hangingPunct="1"/>
              <a:t>1</a:t>
            </a:fld>
            <a:endParaRPr lang="en-US" sz="710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4064D7D-464A-4708-9759-403F89E21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56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EC84F10-113F-4F09-A76B-2176B34E0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358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3025" y="1319213"/>
            <a:ext cx="9874250" cy="2808763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3" y="1319213"/>
            <a:ext cx="29475112" cy="2808763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039F5895-A9FE-429D-AE19-E169F67F1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728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78A6E67-DA7B-4FCC-A18A-FC7C8A034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188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AB7E099-5C0A-4709-9BBB-71DECD41A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0901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3" y="7681913"/>
            <a:ext cx="19673888" cy="21724938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1913"/>
            <a:ext cx="19675475" cy="21724938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03D45C2-6D5F-448B-95B1-CD0C53878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467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8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8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18610943-C3CC-4B71-9F28-BF9409E4C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0360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D78326B-3987-4EE9-9239-5FDA69C81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040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1F3B20C-577A-4608-AF62-749557E31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780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87CA0EE2-436D-4402-9038-3DA719D29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663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2"/>
            <a:ext cx="26335038" cy="272097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8" cy="19750088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8" cy="386238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5C1286E-2D26-43B2-8CD4-A2F0A623D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419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BF"/>
            </a:gs>
            <a:gs pos="100000">
              <a:srgbClr val="FFFFE5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9213"/>
            <a:ext cx="3950176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1913"/>
            <a:ext cx="39501762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8350"/>
            <a:ext cx="102409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4703763">
              <a:defRPr sz="7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2" y="29978350"/>
            <a:ext cx="138985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4703763">
              <a:defRPr sz="7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2" y="29978350"/>
            <a:ext cx="102409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4703763">
              <a:defRPr sz="7200" smtClean="0"/>
            </a:lvl1pPr>
          </a:lstStyle>
          <a:p>
            <a:pPr>
              <a:defRPr/>
            </a:pPr>
            <a:fld id="{EAD58424-6508-4C08-B0AB-A12183DAE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16200000">
            <a:off x="-11506200" y="164592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5400000">
            <a:off x="41122600" y="164592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>
            <a:off x="6661150" y="33426400"/>
            <a:ext cx="305689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661150" y="339979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l"/>
            <a:r>
              <a:rPr sz="4880">
                <a:solidFill>
                  <a:srgbClr val="808080"/>
                </a:solidFill>
              </a:rPr>
              <a:t>Template ID: crimsoncream  Size: 48x36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9pPr>
    </p:titleStyle>
    <p:bodyStyle>
      <a:defPPr>
        <a:defRPr kern="1200" smtId="4294967295"/>
      </a:defPPr>
      <a:lvl1pPr marL="1765300" indent="-1765300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80100" indent="-117633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</a:defRPr>
      </a:lvl3pPr>
      <a:lvl4pPr marL="8229600" indent="-1176338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400">
          <a:solidFill>
            <a:schemeClr val="tx1"/>
          </a:solidFill>
          <a:latin typeface="+mn-lt"/>
        </a:defRPr>
      </a:lvl4pPr>
      <a:lvl5pPr marL="10580688" indent="-1174750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5pPr>
      <a:lvl6pPr marL="110378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6pPr>
      <a:lvl7pPr marL="114950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7pPr>
      <a:lvl8pPr marL="119522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8pPr>
      <a:lvl9pPr marL="124094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pn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pn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31" Type="http://schemas.openxmlformats.org/officeDocument/2006/relationships/image" Target="cid:897e463e-d918-4736-a8fb-5deb9c6f5a0c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Relationship Id="rId27" Type="http://schemas.openxmlformats.org/officeDocument/2006/relationships/image" Target="../media/image27.png"/><Relationship Id="rId30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20000"/>
                <a:lumOff val="80000"/>
                <a:alpha val="47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0" y="0"/>
            <a:ext cx="43891200" cy="32004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</a:ln>
          <a:extLst/>
        </p:spPr>
        <p:txBody>
          <a:bodyPr lIns="109721" tIns="54861" rIns="109721" bIns="54861" anchor="ctr"/>
          <a:lstStyle>
            <a:defPPr>
              <a:defRPr kern="1200" smtId="4294967295"/>
            </a:defPPr>
          </a:lstStyle>
          <a:p>
            <a:pPr algn="ctr" defTabSz="3762375">
              <a:defRPr/>
            </a:pPr>
            <a:r>
              <a:rPr lang="en-US" sz="60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Growing the Zombie Ant Fungus in the Lab: </a:t>
            </a:r>
          </a:p>
          <a:p>
            <a:pPr algn="ctr" defTabSz="3762375">
              <a:defRPr/>
            </a:pPr>
            <a:r>
              <a:rPr lang="en-US" sz="60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Optimizing Conditions for Stalk Formation in Host and Culturing in Media</a:t>
            </a:r>
          </a:p>
          <a:p>
            <a:pPr algn="ctr" defTabSz="3762375">
              <a:defRPr/>
            </a:pPr>
            <a:r>
              <a:rPr 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Brianna Santamaria, Ian Will, Charissa de Bekker</a:t>
            </a:r>
          </a:p>
          <a:p>
            <a:pPr algn="ctr" defTabSz="3762375">
              <a:defRPr/>
            </a:pPr>
            <a:r>
              <a:rPr 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Biology, University of Central Florida</a:t>
            </a: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0" y="3695700"/>
            <a:ext cx="10358438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2053" name="Rectangle 18"/>
          <p:cNvSpPr>
            <a:spLocks noChangeArrowheads="1"/>
          </p:cNvSpPr>
          <p:nvPr/>
        </p:nvSpPr>
        <p:spPr bwMode="auto">
          <a:xfrm>
            <a:off x="33532761" y="24247821"/>
            <a:ext cx="10358437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 </a:t>
            </a:r>
          </a:p>
        </p:txBody>
      </p:sp>
      <p:sp>
        <p:nvSpPr>
          <p:cNvPr id="2057" name="Rectangle 49"/>
          <p:cNvSpPr>
            <a:spLocks noChangeArrowheads="1"/>
          </p:cNvSpPr>
          <p:nvPr/>
        </p:nvSpPr>
        <p:spPr bwMode="auto">
          <a:xfrm>
            <a:off x="33500807" y="28934346"/>
            <a:ext cx="10358437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</a:p>
        </p:txBody>
      </p:sp>
      <p:sp>
        <p:nvSpPr>
          <p:cNvPr id="2060" name="Text Box 64"/>
          <p:cNvSpPr txBox="1">
            <a:spLocks noChangeArrowheads="1"/>
          </p:cNvSpPr>
          <p:nvPr/>
        </p:nvSpPr>
        <p:spPr bwMode="auto">
          <a:xfrm>
            <a:off x="22178201" y="14360583"/>
            <a:ext cx="7036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week				         2 weeks </a:t>
            </a:r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33532762" y="3695700"/>
            <a:ext cx="10358437" cy="990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>
              <a:defRPr/>
            </a:pP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0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3" name="Rectangle 78"/>
          <p:cNvSpPr>
            <a:spLocks noChangeArrowheads="1"/>
          </p:cNvSpPr>
          <p:nvPr/>
        </p:nvSpPr>
        <p:spPr bwMode="auto">
          <a:xfrm>
            <a:off x="16766381" y="3657600"/>
            <a:ext cx="10358438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2064" name="Text Box 116"/>
          <p:cNvSpPr txBox="1">
            <a:spLocks noChangeArrowheads="1"/>
          </p:cNvSpPr>
          <p:nvPr/>
        </p:nvSpPr>
        <p:spPr bwMode="auto">
          <a:xfrm>
            <a:off x="33605578" y="25606136"/>
            <a:ext cx="982186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marL="692150" indent="-692150"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Hubalek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Zdenek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2003. Protectants used in the cryopreservation of microorganisms.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Cyrobiology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[Internet] [cited 2018 Mar. 28]; 46: 205-29.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Boomsma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Jacobus,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Himaman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Winanda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Hughes P. David, Hywel-Jones, L. Nigel. 2009. Graveyards on the Move: The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Spatio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-Temporal Distribution of Dead Ophiocordyceps-Infected Ants. PLOS. [Internet][cited 2018 Mar. 28]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Hashimoto,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Wataru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Kawai, Shigeyuki, Murata,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Kousaku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2010. Transformation of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Saccharomyces cerevisiae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other fungi. Bioengineered Bugs [Internet] [cited 2018 Mar. 28]; 1:6. 395-403.</a:t>
            </a:r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515144" y="17041812"/>
            <a:ext cx="9871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marL="461963" indent="-461963">
              <a:defRPr>
                <a:solidFill>
                  <a:schemeClr val="tx1"/>
                </a:solidFill>
                <a:latin typeface="Arial"/>
              </a:defRPr>
            </a:lvl1pPr>
            <a:lvl2pPr marL="923925" indent="-346075">
              <a:defRPr>
                <a:solidFill>
                  <a:schemeClr val="tx1"/>
                </a:solidFill>
                <a:latin typeface="Arial"/>
              </a:defRPr>
            </a:lvl2pPr>
            <a:lvl3pPr marL="1038225">
              <a:defRPr>
                <a:solidFill>
                  <a:schemeClr val="tx1"/>
                </a:solidFill>
                <a:latin typeface="Arial"/>
              </a:defRPr>
            </a:lvl3pPr>
            <a:lvl4pPr>
              <a:defRPr>
                <a:solidFill>
                  <a:schemeClr val="tx1"/>
                </a:solidFill>
                <a:latin typeface="Arial"/>
              </a:defRPr>
            </a:lvl4pPr>
            <a:lvl5pPr>
              <a:defRPr>
                <a:solidFill>
                  <a:schemeClr val="tx1"/>
                </a:solidFill>
                <a:latin typeface="Arial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7" name="Rectangle 148"/>
          <p:cNvSpPr>
            <a:spLocks noChangeArrowheads="1"/>
          </p:cNvSpPr>
          <p:nvPr/>
        </p:nvSpPr>
        <p:spPr bwMode="auto">
          <a:xfrm>
            <a:off x="-2788" y="13366663"/>
            <a:ext cx="10358438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</p:txBody>
      </p:sp>
      <p:sp>
        <p:nvSpPr>
          <p:cNvPr id="2070" name="Text Box 164"/>
          <p:cNvSpPr txBox="1">
            <a:spLocks noChangeArrowheads="1"/>
          </p:cNvSpPr>
          <p:nvPr/>
        </p:nvSpPr>
        <p:spPr bwMode="auto">
          <a:xfrm>
            <a:off x="240893" y="4790242"/>
            <a:ext cx="9871075" cy="895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Ophiocordyceps unilateralis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parasitic fungus that infects and manipulates Carpenter ant behavior.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infected ant will usually climb up onto a piece of vegetation, bite down, and die.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 dead, a fungal stalk will grow from the host and release spores from a fruiting body.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spores will fall to the ground where it then infects another ant so that the same process will repeat.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goal of our lab is to find the molecular mechanisms used by the fungus to manipulate the ants behavior.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study how the fungus does this, it is important to observe the ants from the moment it is infected to when it is ready to release its spores.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Ants can be successfully infected and manipulated under laboratory settings. However, a stalk with a successful fruiting body have not yet been grown in under the same conditions. 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first objective is to find the right laboratory conditions to successfully grow a fungal stalk with a fruiting body from an infected ant.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infect the ants, live fungal specimens need to be kept in the lab for use.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current protocol does not provide the most effective way to harvest and culture </a:t>
            </a:r>
            <a:r>
              <a:rPr lang="en-U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unilateralis.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second objective is to find the best conditions to culture the fungus using different harvesting techniques.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Text Box 174"/>
          <p:cNvSpPr txBox="1">
            <a:spLocks noChangeArrowheads="1"/>
          </p:cNvSpPr>
          <p:nvPr/>
        </p:nvSpPr>
        <p:spPr bwMode="auto">
          <a:xfrm>
            <a:off x="33775650" y="5029200"/>
            <a:ext cx="9872663" cy="504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marL="457200" indent="-457200"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no change in either the shaded group or the unshaded group for the first test.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experiments will have to be conducted to find the right conditions to grow the fungal stalk.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culture growth rates, the harvest cultures reached their final stage faster than the frozen ones. 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frozen cultures experienced a dip before they reached a stable OD.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results suggest that a different treatment should be used for frozen samples to obtain the same growth rates as the harvest samples.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9" name="Text Box 175"/>
          <p:cNvSpPr txBox="1">
            <a:spLocks noChangeArrowheads="1"/>
          </p:cNvSpPr>
          <p:nvPr/>
        </p:nvSpPr>
        <p:spPr bwMode="auto">
          <a:xfrm>
            <a:off x="33731200" y="30384241"/>
            <a:ext cx="9872663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 the Research and Mentoring Program (RAMP) for helping to fund my research</a:t>
            </a:r>
          </a:p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thanks to my mentor Charissa de Bekker for giving me the chance to conduct research in her lab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6258EF-0FE4-4C96-85E6-89AC8B7121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23" y="15511013"/>
            <a:ext cx="4014216" cy="30106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9B249A-886A-4E2D-B595-22C121396A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32" y="19374583"/>
            <a:ext cx="4012027" cy="3009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D33C5F-031E-40AE-AF4C-959FB77CF9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384" y="19336320"/>
            <a:ext cx="4012027" cy="3009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42BACE-77DF-4CC4-B34E-332ACDFCF9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384" y="15511013"/>
            <a:ext cx="4014216" cy="30106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68804F-E28D-4056-AAC7-9A649C64AF48}"/>
              </a:ext>
            </a:extLst>
          </p:cNvPr>
          <p:cNvSpPr txBox="1"/>
          <p:nvPr/>
        </p:nvSpPr>
        <p:spPr>
          <a:xfrm>
            <a:off x="479569" y="18521676"/>
            <a:ext cx="4698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Boxes used to store ants (Shaded left, unshaded right)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53769B-2278-404F-9EE0-20029DAE538A}"/>
              </a:ext>
            </a:extLst>
          </p:cNvPr>
          <p:cNvSpPr txBox="1"/>
          <p:nvPr/>
        </p:nvSpPr>
        <p:spPr>
          <a:xfrm>
            <a:off x="5662298" y="18523420"/>
            <a:ext cx="469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Ants hanging upside down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4B4E2-BC47-4EE3-B6DE-855B17269A42}"/>
              </a:ext>
            </a:extLst>
          </p:cNvPr>
          <p:cNvSpPr txBox="1"/>
          <p:nvPr/>
        </p:nvSpPr>
        <p:spPr>
          <a:xfrm>
            <a:off x="411125" y="22383690"/>
            <a:ext cx="4766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Camera used to take ant pictures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CE340E-9C58-429D-9F6F-08964E2570B6}"/>
              </a:ext>
            </a:extLst>
          </p:cNvPr>
          <p:cNvSpPr txBox="1"/>
          <p:nvPr/>
        </p:nvSpPr>
        <p:spPr>
          <a:xfrm>
            <a:off x="5662298" y="22369811"/>
            <a:ext cx="469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Overhead view of ants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F328F5-6A88-4179-98D9-5766349B6CD8}"/>
              </a:ext>
            </a:extLst>
          </p:cNvPr>
          <p:cNvSpPr txBox="1"/>
          <p:nvPr/>
        </p:nvSpPr>
        <p:spPr>
          <a:xfrm>
            <a:off x="185049" y="22818441"/>
            <a:ext cx="104281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abiotic conditions I am testing are humidity, temperature, and light.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ants in various stages of the infection were collected and stored in a shaded or unshaded box. They were kept in an incubator for 8 weeks at  a constant 26°C, 65% humidity, and a 12/12 light cycle.</a:t>
            </a:r>
          </a:p>
        </p:txBody>
      </p:sp>
      <p:pic>
        <p:nvPicPr>
          <p:cNvPr id="2058" name="Picture 2057">
            <a:extLst>
              <a:ext uri="{FF2B5EF4-FFF2-40B4-BE49-F238E27FC236}">
                <a16:creationId xmlns:a16="http://schemas.microsoft.com/office/drawing/2014/main" id="{EF1CE0B3-B9FE-4C5B-AA8E-60D8895083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2475" y="11890088"/>
            <a:ext cx="3794760" cy="2529840"/>
          </a:xfrm>
          <a:prstGeom prst="rect">
            <a:avLst/>
          </a:prstGeom>
        </p:spPr>
      </p:pic>
      <p:pic>
        <p:nvPicPr>
          <p:cNvPr id="2061" name="Picture 2060">
            <a:extLst>
              <a:ext uri="{FF2B5EF4-FFF2-40B4-BE49-F238E27FC236}">
                <a16:creationId xmlns:a16="http://schemas.microsoft.com/office/drawing/2014/main" id="{FC5987BE-2B17-44F9-A57A-27AA119892E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9298" y="11890088"/>
            <a:ext cx="3794760" cy="2529840"/>
          </a:xfrm>
          <a:prstGeom prst="rect">
            <a:avLst/>
          </a:prstGeom>
        </p:spPr>
      </p:pic>
      <p:pic>
        <p:nvPicPr>
          <p:cNvPr id="2065" name="Picture 2064">
            <a:extLst>
              <a:ext uri="{FF2B5EF4-FFF2-40B4-BE49-F238E27FC236}">
                <a16:creationId xmlns:a16="http://schemas.microsoft.com/office/drawing/2014/main" id="{52B87625-6E7E-435B-AD00-984E312B07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2475" y="14796638"/>
            <a:ext cx="3794760" cy="2529840"/>
          </a:xfrm>
          <a:prstGeom prst="rect">
            <a:avLst/>
          </a:prstGeom>
        </p:spPr>
      </p:pic>
      <p:pic>
        <p:nvPicPr>
          <p:cNvPr id="2068" name="Picture 2067">
            <a:extLst>
              <a:ext uri="{FF2B5EF4-FFF2-40B4-BE49-F238E27FC236}">
                <a16:creationId xmlns:a16="http://schemas.microsoft.com/office/drawing/2014/main" id="{6B6F1D1F-F6A3-4B49-8CC1-5D64F58A823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4475" y="14803707"/>
            <a:ext cx="3794760" cy="2529840"/>
          </a:xfrm>
          <a:prstGeom prst="rect">
            <a:avLst/>
          </a:prstGeom>
        </p:spPr>
      </p:pic>
      <p:pic>
        <p:nvPicPr>
          <p:cNvPr id="2071" name="Picture 2070">
            <a:extLst>
              <a:ext uri="{FF2B5EF4-FFF2-40B4-BE49-F238E27FC236}">
                <a16:creationId xmlns:a16="http://schemas.microsoft.com/office/drawing/2014/main" id="{00B86626-5A5E-4E39-90EE-19BD702FC13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2475" y="17759429"/>
            <a:ext cx="3794760" cy="2529840"/>
          </a:xfrm>
          <a:prstGeom prst="rect">
            <a:avLst/>
          </a:prstGeom>
        </p:spPr>
      </p:pic>
      <p:pic>
        <p:nvPicPr>
          <p:cNvPr id="2073" name="Picture 2072">
            <a:extLst>
              <a:ext uri="{FF2B5EF4-FFF2-40B4-BE49-F238E27FC236}">
                <a16:creationId xmlns:a16="http://schemas.microsoft.com/office/drawing/2014/main" id="{128D45C0-A725-4CD0-8D1E-3C5F65BE56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4475" y="17767015"/>
            <a:ext cx="3794760" cy="2529840"/>
          </a:xfrm>
          <a:prstGeom prst="rect">
            <a:avLst/>
          </a:prstGeom>
        </p:spPr>
      </p:pic>
      <p:pic>
        <p:nvPicPr>
          <p:cNvPr id="2075" name="Picture 2074">
            <a:extLst>
              <a:ext uri="{FF2B5EF4-FFF2-40B4-BE49-F238E27FC236}">
                <a16:creationId xmlns:a16="http://schemas.microsoft.com/office/drawing/2014/main" id="{ABC351DE-61C4-4294-ADCB-E6C1C4639E6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9489" y="20695665"/>
            <a:ext cx="3794760" cy="2529840"/>
          </a:xfrm>
          <a:prstGeom prst="rect">
            <a:avLst/>
          </a:prstGeom>
        </p:spPr>
      </p:pic>
      <p:pic>
        <p:nvPicPr>
          <p:cNvPr id="2077" name="Picture 2076">
            <a:extLst>
              <a:ext uri="{FF2B5EF4-FFF2-40B4-BE49-F238E27FC236}">
                <a16:creationId xmlns:a16="http://schemas.microsoft.com/office/drawing/2014/main" id="{91296593-3EA6-483A-BD23-5B4C1ABFB89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4475" y="20701548"/>
            <a:ext cx="3794760" cy="25298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AFF0FE-92A3-4C46-BC1B-892C278A65E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6872" y="11890088"/>
            <a:ext cx="3794760" cy="25298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108FBB5-DB0B-4E58-945A-B7CC769CA5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1237" y="11890088"/>
            <a:ext cx="3794760" cy="25298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C0B6B83-ACE4-4210-819D-3E2EA475AF7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6872" y="14793754"/>
            <a:ext cx="3794760" cy="25298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D54F919-6D29-440E-B405-5E28C450B327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981" y="14799771"/>
            <a:ext cx="3794760" cy="25298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8D106B8-2C63-45A6-8B6E-0B7EE27D7D4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279" y="17768897"/>
            <a:ext cx="3766357" cy="251090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1370F97-F4AB-4A05-BA1D-2989F0E0BA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981" y="17776627"/>
            <a:ext cx="3794760" cy="25298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1DBA517-73F2-4E78-A989-2EB6EC36179B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6562" y="20699705"/>
            <a:ext cx="3794761" cy="25298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C2043A5-E9E7-409E-864E-D7948F58C2B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981" y="20711160"/>
            <a:ext cx="3794760" cy="2529840"/>
          </a:xfrm>
          <a:prstGeom prst="rect">
            <a:avLst/>
          </a:prstGeom>
        </p:spPr>
      </p:pic>
      <p:sp>
        <p:nvSpPr>
          <p:cNvPr id="48" name="Rectangle 49">
            <a:extLst>
              <a:ext uri="{FF2B5EF4-FFF2-40B4-BE49-F238E27FC236}">
                <a16:creationId xmlns:a16="http://schemas.microsoft.com/office/drawing/2014/main" id="{C71E72B9-8391-4940-8A56-160BA2200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5578" y="10677574"/>
            <a:ext cx="10358437" cy="10287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Experiments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7B7992-A355-4633-BF07-D6650DF44DC1}"/>
              </a:ext>
            </a:extLst>
          </p:cNvPr>
          <p:cNvSpPr txBox="1"/>
          <p:nvPr/>
        </p:nvSpPr>
        <p:spPr>
          <a:xfrm>
            <a:off x="33731200" y="13841933"/>
            <a:ext cx="10128045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experiment to test the growing conditions for the fungus would be to expose them to the conditions above.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next step for culturing involves using different media to store the cells as well as different chemicals to freeze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Instead of Graces medium, I will culture the fungi in phosphate-buffed saline (PBS) to see how the cells grow in that.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freezing the cells, I plan on using a mixture of DMSO and glycerol to see if that will help prevent ice crystals from forming while not harming the cells.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possible chemical I plan on using is ethylene glycol which has shown to be successful in protecting some fungi.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E17A1E7-91A9-4322-8BA6-FC3C18BE6910}"/>
              </a:ext>
            </a:extLst>
          </p:cNvPr>
          <p:cNvPicPr/>
          <p:nvPr/>
        </p:nvPicPr>
        <p:blipFill>
          <a:blip r:embed="rId23"/>
          <a:stretch>
            <a:fillRect/>
          </a:stretch>
        </p:blipFill>
        <p:spPr>
          <a:xfrm>
            <a:off x="12949462" y="25490596"/>
            <a:ext cx="7877362" cy="54413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3C6D01-FFEE-4169-8744-C45AD43ED169}"/>
              </a:ext>
            </a:extLst>
          </p:cNvPr>
          <p:cNvSpPr txBox="1"/>
          <p:nvPr/>
        </p:nvSpPr>
        <p:spPr>
          <a:xfrm>
            <a:off x="-2944764" y="25285893"/>
            <a:ext cx="106688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Harvest	                    Frozen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Water    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LiAc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Water    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LiAc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HW         HL                Glycerol  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Glycerol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				     15%     50% 15%    50%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FW15  FW50 FL15  FL50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05C3D5-693F-43A8-AFC9-9D3584837EDA}"/>
              </a:ext>
            </a:extLst>
          </p:cNvPr>
          <p:cNvCxnSpPr>
            <a:cxnSpLocks/>
          </p:cNvCxnSpPr>
          <p:nvPr/>
        </p:nvCxnSpPr>
        <p:spPr>
          <a:xfrm flipH="1">
            <a:off x="845869" y="25661103"/>
            <a:ext cx="424614" cy="3187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D76EB4D-8313-4C89-8434-AB8A36352DC3}"/>
              </a:ext>
            </a:extLst>
          </p:cNvPr>
          <p:cNvCxnSpPr>
            <a:cxnSpLocks/>
          </p:cNvCxnSpPr>
          <p:nvPr/>
        </p:nvCxnSpPr>
        <p:spPr>
          <a:xfrm>
            <a:off x="1270483" y="25661103"/>
            <a:ext cx="447500" cy="2991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17E5F21-5AB8-4445-970B-BC72E5424207}"/>
              </a:ext>
            </a:extLst>
          </p:cNvPr>
          <p:cNvCxnSpPr>
            <a:cxnSpLocks/>
          </p:cNvCxnSpPr>
          <p:nvPr/>
        </p:nvCxnSpPr>
        <p:spPr>
          <a:xfrm>
            <a:off x="609600" y="26380519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3268FC6-9F32-4E78-8708-405FDFCE01C8}"/>
              </a:ext>
            </a:extLst>
          </p:cNvPr>
          <p:cNvCxnSpPr>
            <a:cxnSpLocks/>
          </p:cNvCxnSpPr>
          <p:nvPr/>
        </p:nvCxnSpPr>
        <p:spPr>
          <a:xfrm>
            <a:off x="4488229" y="25690531"/>
            <a:ext cx="447500" cy="2991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6AE3AD0-E20D-46C6-BDAB-433F149465A1}"/>
              </a:ext>
            </a:extLst>
          </p:cNvPr>
          <p:cNvCxnSpPr>
            <a:cxnSpLocks/>
          </p:cNvCxnSpPr>
          <p:nvPr/>
        </p:nvCxnSpPr>
        <p:spPr>
          <a:xfrm flipH="1">
            <a:off x="4063615" y="25664160"/>
            <a:ext cx="432185" cy="335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A4E7278-68F1-4A83-AD4E-5BEAF64E2604}"/>
              </a:ext>
            </a:extLst>
          </p:cNvPr>
          <p:cNvCxnSpPr>
            <a:cxnSpLocks/>
          </p:cNvCxnSpPr>
          <p:nvPr/>
        </p:nvCxnSpPr>
        <p:spPr>
          <a:xfrm>
            <a:off x="1780945" y="26391680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695008A-62AB-4F31-94D0-F07EB334D8D6}"/>
              </a:ext>
            </a:extLst>
          </p:cNvPr>
          <p:cNvCxnSpPr>
            <a:cxnSpLocks/>
          </p:cNvCxnSpPr>
          <p:nvPr/>
        </p:nvCxnSpPr>
        <p:spPr>
          <a:xfrm>
            <a:off x="3786958" y="26391680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D0318D9-29AE-4AB9-A19E-D582EDEA96CF}"/>
              </a:ext>
            </a:extLst>
          </p:cNvPr>
          <p:cNvCxnSpPr>
            <a:cxnSpLocks/>
          </p:cNvCxnSpPr>
          <p:nvPr/>
        </p:nvCxnSpPr>
        <p:spPr>
          <a:xfrm>
            <a:off x="4935729" y="26391680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0FF537E-16D2-4F12-94C7-C5AC4DB1D853}"/>
              </a:ext>
            </a:extLst>
          </p:cNvPr>
          <p:cNvCxnSpPr>
            <a:cxnSpLocks/>
          </p:cNvCxnSpPr>
          <p:nvPr/>
        </p:nvCxnSpPr>
        <p:spPr>
          <a:xfrm flipH="1">
            <a:off x="3362344" y="27171044"/>
            <a:ext cx="424614" cy="3187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5FEAD6-C18B-4715-9C6B-8E6E34DC14B1}"/>
              </a:ext>
            </a:extLst>
          </p:cNvPr>
          <p:cNvCxnSpPr>
            <a:cxnSpLocks/>
          </p:cNvCxnSpPr>
          <p:nvPr/>
        </p:nvCxnSpPr>
        <p:spPr>
          <a:xfrm flipH="1">
            <a:off x="4664559" y="27191536"/>
            <a:ext cx="424614" cy="3187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7E9307F-5B13-457B-BEAD-977B3E342EB2}"/>
              </a:ext>
            </a:extLst>
          </p:cNvPr>
          <p:cNvCxnSpPr>
            <a:cxnSpLocks/>
          </p:cNvCxnSpPr>
          <p:nvPr/>
        </p:nvCxnSpPr>
        <p:spPr>
          <a:xfrm>
            <a:off x="3786958" y="27169141"/>
            <a:ext cx="447500" cy="2991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399A78F-7967-4BB3-93D8-260BFF347C08}"/>
              </a:ext>
            </a:extLst>
          </p:cNvPr>
          <p:cNvCxnSpPr>
            <a:cxnSpLocks/>
          </p:cNvCxnSpPr>
          <p:nvPr/>
        </p:nvCxnSpPr>
        <p:spPr>
          <a:xfrm>
            <a:off x="5079659" y="27190663"/>
            <a:ext cx="447500" cy="2991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B0610D3-8B8B-44BE-8C70-2B81EE83909D}"/>
              </a:ext>
            </a:extLst>
          </p:cNvPr>
          <p:cNvCxnSpPr>
            <a:cxnSpLocks/>
          </p:cNvCxnSpPr>
          <p:nvPr/>
        </p:nvCxnSpPr>
        <p:spPr>
          <a:xfrm>
            <a:off x="3269029" y="27828319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2E50569-9BC2-4B55-94A9-224ADADF65F9}"/>
              </a:ext>
            </a:extLst>
          </p:cNvPr>
          <p:cNvCxnSpPr>
            <a:cxnSpLocks/>
          </p:cNvCxnSpPr>
          <p:nvPr/>
        </p:nvCxnSpPr>
        <p:spPr>
          <a:xfrm>
            <a:off x="4107229" y="27806943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B9EE5B4-20FC-45B5-A340-A7BC1AFFBE5D}"/>
              </a:ext>
            </a:extLst>
          </p:cNvPr>
          <p:cNvCxnSpPr>
            <a:cxnSpLocks/>
          </p:cNvCxnSpPr>
          <p:nvPr/>
        </p:nvCxnSpPr>
        <p:spPr>
          <a:xfrm>
            <a:off x="4793029" y="27803854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74F5D44-3565-4319-9203-284B64D744B3}"/>
              </a:ext>
            </a:extLst>
          </p:cNvPr>
          <p:cNvCxnSpPr>
            <a:cxnSpLocks/>
          </p:cNvCxnSpPr>
          <p:nvPr/>
        </p:nvCxnSpPr>
        <p:spPr>
          <a:xfrm>
            <a:off x="5532239" y="27828319"/>
            <a:ext cx="0" cy="365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E053607-8D16-426A-918A-330DAAD6187A}"/>
              </a:ext>
            </a:extLst>
          </p:cNvPr>
          <p:cNvSpPr txBox="1"/>
          <p:nvPr/>
        </p:nvSpPr>
        <p:spPr>
          <a:xfrm>
            <a:off x="6237943" y="25810692"/>
            <a:ext cx="3896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Lithium Acetate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LiAc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Penetrates cell walls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Glycerol – Prevents ice crystals from forming when freezing cells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07FF6F-363F-4BEE-9A65-11DB2FC79AB4}"/>
              </a:ext>
            </a:extLst>
          </p:cNvPr>
          <p:cNvSpPr txBox="1"/>
          <p:nvPr/>
        </p:nvSpPr>
        <p:spPr>
          <a:xfrm>
            <a:off x="240893" y="29192934"/>
            <a:ext cx="86199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washed with water or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LiAc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They were then separated into 12 aliquots.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of the aliquots were put straight into medium to grow.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8 were treated with either 15% or 50% glycerol and frozen for a few days before being put in Graces + 2.5% FBS medium.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Their optical density's (OD) at 660nm were taken to measure cell growth.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290EBB-BB5F-48EE-926E-F2CE32E435A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155" y="145786"/>
            <a:ext cx="2806807" cy="28068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8FEE7-3DA5-481E-ADB9-3515D0C35B2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1816" y="196797"/>
            <a:ext cx="2806806" cy="2806806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21A58EB6-8885-4371-9241-EE6B5F960A70}"/>
              </a:ext>
            </a:extLst>
          </p:cNvPr>
          <p:cNvPicPr preferRelativeResize="0"/>
          <p:nvPr/>
        </p:nvPicPr>
        <p:blipFill>
          <a:blip r:embed="rId26"/>
          <a:stretch>
            <a:fillRect/>
          </a:stretch>
        </p:blipFill>
        <p:spPr>
          <a:xfrm>
            <a:off x="24225541" y="6456860"/>
            <a:ext cx="6594030" cy="505639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D76BB3AD-3A1F-440A-9242-E12F94821142}"/>
              </a:ext>
            </a:extLst>
          </p:cNvPr>
          <p:cNvPicPr preferRelativeResize="0"/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59932" y="6427447"/>
            <a:ext cx="7148685" cy="4992624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A1AAEAF3-F417-4FC9-9F99-371A3F46D154}"/>
              </a:ext>
            </a:extLst>
          </p:cNvPr>
          <p:cNvPicPr/>
          <p:nvPr/>
        </p:nvPicPr>
        <p:blipFill>
          <a:blip r:embed="rId28"/>
          <a:stretch>
            <a:fillRect/>
          </a:stretch>
        </p:blipFill>
        <p:spPr>
          <a:xfrm>
            <a:off x="35252666" y="13035702"/>
            <a:ext cx="7085105" cy="4922763"/>
          </a:xfrm>
          <a:prstGeom prst="rect">
            <a:avLst/>
          </a:prstGeom>
        </p:spPr>
      </p:pic>
      <p:sp>
        <p:nvSpPr>
          <p:cNvPr id="71" name="Rectangle 148">
            <a:extLst>
              <a:ext uri="{FF2B5EF4-FFF2-40B4-BE49-F238E27FC236}">
                <a16:creationId xmlns:a16="http://schemas.microsoft.com/office/drawing/2014/main" id="{D5FE7D12-E1B0-422B-99B1-23F4D2FD5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893" y="14757839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</a:p>
        </p:txBody>
      </p:sp>
      <p:sp>
        <p:nvSpPr>
          <p:cNvPr id="72" name="Rectangle 148">
            <a:extLst>
              <a:ext uri="{FF2B5EF4-FFF2-40B4-BE49-F238E27FC236}">
                <a16:creationId xmlns:a16="http://schemas.microsoft.com/office/drawing/2014/main" id="{D5438576-A12B-4CFD-9A1F-1BBD358F6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893" y="24572875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</a:p>
        </p:txBody>
      </p:sp>
      <p:sp>
        <p:nvSpPr>
          <p:cNvPr id="73" name="Rectangle 148">
            <a:extLst>
              <a:ext uri="{FF2B5EF4-FFF2-40B4-BE49-F238E27FC236}">
                <a16:creationId xmlns:a16="http://schemas.microsoft.com/office/drawing/2014/main" id="{8707E52D-A181-47CA-B329-8490EB8C4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84287" y="4961180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</a:p>
        </p:txBody>
      </p:sp>
      <p:sp>
        <p:nvSpPr>
          <p:cNvPr id="74" name="Rectangle 148">
            <a:extLst>
              <a:ext uri="{FF2B5EF4-FFF2-40B4-BE49-F238E27FC236}">
                <a16:creationId xmlns:a16="http://schemas.microsoft.com/office/drawing/2014/main" id="{A10BAB08-B8D1-41E2-910D-AC6CD5C08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84288" y="7377257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</a:p>
        </p:txBody>
      </p:sp>
      <p:sp>
        <p:nvSpPr>
          <p:cNvPr id="75" name="Rectangle 148">
            <a:extLst>
              <a:ext uri="{FF2B5EF4-FFF2-40B4-BE49-F238E27FC236}">
                <a16:creationId xmlns:a16="http://schemas.microsoft.com/office/drawing/2014/main" id="{1CD1D9F9-6EF1-4638-BA6E-7BAD9C6FE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84287" y="12067239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</a:p>
        </p:txBody>
      </p:sp>
      <p:sp>
        <p:nvSpPr>
          <p:cNvPr id="82" name="Rectangle 148">
            <a:extLst>
              <a:ext uri="{FF2B5EF4-FFF2-40B4-BE49-F238E27FC236}">
                <a16:creationId xmlns:a16="http://schemas.microsoft.com/office/drawing/2014/main" id="{C6E3FE92-9ACC-4B0E-B53F-DDCCC1292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1081" y="19706980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</a:p>
        </p:txBody>
      </p:sp>
      <p:sp>
        <p:nvSpPr>
          <p:cNvPr id="83" name="Text Box 64">
            <a:extLst>
              <a:ext uri="{FF2B5EF4-FFF2-40B4-BE49-F238E27FC236}">
                <a16:creationId xmlns:a16="http://schemas.microsoft.com/office/drawing/2014/main" id="{E4BAEF1A-A63E-4378-A0DA-B2382383D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78201" y="17310271"/>
            <a:ext cx="20962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weeks				         4 weeks </a:t>
            </a:r>
          </a:p>
        </p:txBody>
      </p:sp>
      <p:sp>
        <p:nvSpPr>
          <p:cNvPr id="88" name="Text Box 64">
            <a:extLst>
              <a:ext uri="{FF2B5EF4-FFF2-40B4-BE49-F238E27FC236}">
                <a16:creationId xmlns:a16="http://schemas.microsoft.com/office/drawing/2014/main" id="{6455C339-53FC-4A75-9159-E6621F342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2833" y="20290071"/>
            <a:ext cx="20962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weeks				         6 weeks </a:t>
            </a:r>
          </a:p>
        </p:txBody>
      </p:sp>
      <p:sp>
        <p:nvSpPr>
          <p:cNvPr id="89" name="Text Box 64">
            <a:extLst>
              <a:ext uri="{FF2B5EF4-FFF2-40B4-BE49-F238E27FC236}">
                <a16:creationId xmlns:a16="http://schemas.microsoft.com/office/drawing/2014/main" id="{71916BE5-8861-4B21-A754-5A5A61A53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2833" y="23248957"/>
            <a:ext cx="20962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weeks				         8 weeks </a:t>
            </a:r>
          </a:p>
        </p:txBody>
      </p:sp>
      <p:sp>
        <p:nvSpPr>
          <p:cNvPr id="90" name="Text Box 64">
            <a:extLst>
              <a:ext uri="{FF2B5EF4-FFF2-40B4-BE49-F238E27FC236}">
                <a16:creationId xmlns:a16="http://schemas.microsoft.com/office/drawing/2014/main" id="{9FEB0517-E91A-4FE3-9588-A7CDFB4B6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2276" y="14357729"/>
            <a:ext cx="7648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week				         2 weeks </a:t>
            </a:r>
          </a:p>
        </p:txBody>
      </p:sp>
      <p:sp>
        <p:nvSpPr>
          <p:cNvPr id="91" name="Text Box 64">
            <a:extLst>
              <a:ext uri="{FF2B5EF4-FFF2-40B4-BE49-F238E27FC236}">
                <a16:creationId xmlns:a16="http://schemas.microsoft.com/office/drawing/2014/main" id="{11C9364E-09FB-48EB-BB7B-485B2A18E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2276" y="17304679"/>
            <a:ext cx="8141323" cy="40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weeks				         4 weeks </a:t>
            </a:r>
          </a:p>
        </p:txBody>
      </p:sp>
      <p:sp>
        <p:nvSpPr>
          <p:cNvPr id="92" name="Text Box 64">
            <a:extLst>
              <a:ext uri="{FF2B5EF4-FFF2-40B4-BE49-F238E27FC236}">
                <a16:creationId xmlns:a16="http://schemas.microsoft.com/office/drawing/2014/main" id="{3ECAC6AB-8B76-4B4C-B29B-F657F3364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746" y="23198974"/>
            <a:ext cx="20962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weeks				         8 weeks </a:t>
            </a:r>
          </a:p>
        </p:txBody>
      </p:sp>
      <p:sp>
        <p:nvSpPr>
          <p:cNvPr id="93" name="Rectangle 148">
            <a:extLst>
              <a:ext uri="{FF2B5EF4-FFF2-40B4-BE49-F238E27FC236}">
                <a16:creationId xmlns:a16="http://schemas.microsoft.com/office/drawing/2014/main" id="{CEBD6A81-35AB-4E91-A9B1-6C99A25D3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2879" y="5482582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</a:p>
        </p:txBody>
      </p:sp>
      <p:sp>
        <p:nvSpPr>
          <p:cNvPr id="94" name="Rectangle 148">
            <a:extLst>
              <a:ext uri="{FF2B5EF4-FFF2-40B4-BE49-F238E27FC236}">
                <a16:creationId xmlns:a16="http://schemas.microsoft.com/office/drawing/2014/main" id="{F7600BE0-B116-4DEC-8F30-DF2C5E5AE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2879" y="23968623"/>
            <a:ext cx="3121451" cy="41947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5A1A04-73F0-4BD3-9507-BFE429B929D1}"/>
              </a:ext>
            </a:extLst>
          </p:cNvPr>
          <p:cNvSpPr txBox="1"/>
          <p:nvPr/>
        </p:nvSpPr>
        <p:spPr>
          <a:xfrm>
            <a:off x="1054258" y="28616757"/>
            <a:ext cx="5827069" cy="4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 of the different variables used for cultures</a:t>
            </a:r>
          </a:p>
        </p:txBody>
      </p:sp>
      <p:sp>
        <p:nvSpPr>
          <p:cNvPr id="100" name="Text Box 64">
            <a:extLst>
              <a:ext uri="{FF2B5EF4-FFF2-40B4-BE49-F238E27FC236}">
                <a16:creationId xmlns:a16="http://schemas.microsoft.com/office/drawing/2014/main" id="{A4191593-2532-4DD4-939C-7E346D593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746" y="20278704"/>
            <a:ext cx="94301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eaLnBrk="0" hangingPunct="0"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weeks				         6 weeks 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15B765B-4EC5-4BC5-BFA1-7A9F0F0E9D23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2454" y="6064019"/>
            <a:ext cx="3794760" cy="252984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F463BFE1-F3D8-45D7-A081-DB5E1ECD51BA}"/>
              </a:ext>
            </a:extLst>
          </p:cNvPr>
          <p:cNvSpPr txBox="1"/>
          <p:nvPr/>
        </p:nvSpPr>
        <p:spPr>
          <a:xfrm>
            <a:off x="19521557" y="8611517"/>
            <a:ext cx="4326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Infected ant grown in natural conditions</a:t>
            </a:r>
          </a:p>
        </p:txBody>
      </p:sp>
      <p:pic>
        <p:nvPicPr>
          <p:cNvPr id="95" name="img273028" descr="cid:897e463e-d918-4736-a8fb-5deb9c6f5a0c">
            <a:extLst>
              <a:ext uri="{FF2B5EF4-FFF2-40B4-BE49-F238E27FC236}">
                <a16:creationId xmlns:a16="http://schemas.microsoft.com/office/drawing/2014/main" id="{A97EFB3F-F3C0-4547-AD10-AC402DA6DAC8}"/>
              </a:ext>
            </a:extLst>
          </p:cNvPr>
          <p:cNvPicPr/>
          <p:nvPr/>
        </p:nvPicPr>
        <p:blipFill>
          <a:blip r:embed="rId30" r:link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6278" y="25490596"/>
            <a:ext cx="7877362" cy="5441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10.08"/>
  <p:tag name="AS_TITLE" val="Aspose.Slides for .NET 4.0"/>
  <p:tag name="AS_VERSION" val="15.8.1.0"/>
</p:tagLst>
</file>

<file path=ppt/theme/theme1.xml><?xml version="1.0" encoding="utf-8"?>
<a:theme xmlns:a="http://schemas.openxmlformats.org/drawingml/2006/main" name="Default Design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4630</TotalTime>
  <Words>867</Words>
  <Application>Microsoft Office PowerPoint</Application>
  <PresentationFormat>Custom</PresentationFormat>
  <Paragraphs>96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Manager/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poster example</dc:title>
  <dc:subject>Template For Scientific Poster Presentation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Brianna Santamaria</cp:lastModifiedBy>
  <cp:revision>224</cp:revision>
  <cp:lastPrinted>2006-08-04T02:22:52Z</cp:lastPrinted>
  <dcterms:modified xsi:type="dcterms:W3CDTF">2018-04-05T00:45:44Z</dcterms:modified>
  <cp:category>science research poster</cp:category>
</cp:coreProperties>
</file>