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7" r:id="rId2"/>
    <p:sldId id="261" r:id="rId3"/>
    <p:sldId id="262" r:id="rId4"/>
    <p:sldId id="287" r:id="rId5"/>
    <p:sldId id="284" r:id="rId6"/>
    <p:sldId id="266" r:id="rId7"/>
    <p:sldId id="272" r:id="rId8"/>
    <p:sldId id="267" r:id="rId9"/>
    <p:sldId id="268" r:id="rId10"/>
    <p:sldId id="273" r:id="rId11"/>
    <p:sldId id="274" r:id="rId12"/>
    <p:sldId id="285" r:id="rId13"/>
    <p:sldId id="281" r:id="rId14"/>
    <p:sldId id="265" r:id="rId15"/>
    <p:sldId id="288" r:id="rId16"/>
    <p:sldId id="289" r:id="rId17"/>
    <p:sldId id="264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884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56" autoAdjust="0"/>
    <p:restoredTop sz="85421" autoAdjust="0"/>
  </p:normalViewPr>
  <p:slideViewPr>
    <p:cSldViewPr>
      <p:cViewPr varScale="1">
        <p:scale>
          <a:sx n="37" d="100"/>
          <a:sy n="37" d="100"/>
        </p:scale>
        <p:origin x="-8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C8A15-459F-4AC4-98C7-E43D9C6A2ACF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611BCF-C622-48CE-BDF0-3225C612B54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4116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11C1CB-3375-454F-A9A2-D574ED865F04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E1EF8-887D-4671-8858-A962BDC344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264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Lady Justice is Blind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E1EF8-887D-4671-8858-A962BDC344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E1EF8-887D-4671-8858-A962BDC3441C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E1EF8-887D-4671-8858-A962BDC3441C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</a:t>
            </a:r>
            <a:r>
              <a:rPr lang="en-US" baseline="0" dirty="0" smtClean="0"/>
              <a:t> are so many possible program effects, outcomes, and impacts. Having a half dozen or so identified for you is as Scriven says “scarcely a drop in the bucket”.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E1EF8-887D-4671-8858-A962BDC3441C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13</a:t>
            </a:r>
            <a:r>
              <a:rPr lang="en-US" baseline="0" dirty="0" smtClean="0"/>
              <a:t> evaluators who claim to have conducted GFE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7E1EF8-887D-4671-8858-A962BDC3441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Does it look better to use one slide rather than </a:t>
            </a:r>
            <a:r>
              <a:rPr lang="en-US" smtClean="0"/>
              <a:t>break “GFE Dos” </a:t>
            </a:r>
            <a:r>
              <a:rPr lang="en-US" dirty="0" smtClean="0"/>
              <a:t>into </a:t>
            </a:r>
            <a:r>
              <a:rPr lang="en-US" smtClean="0"/>
              <a:t>two slides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5F407D-1E48-471C-AA53-9475C5A7570C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69667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37A5C1-E0A0-444B-ADD6-574CCA2FD797}" type="datetimeFigureOut">
              <a:rPr lang="en-US" smtClean="0"/>
              <a:pPr/>
              <a:t>10/14/2013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EB373-F869-4E43-926B-2DB6F6CDE6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9200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solidFill>
                  <a:schemeClr val="bg1"/>
                </a:solidFill>
                <a:effectLst>
                  <a:outerShdw blurRad="50800" dist="76200" dir="8340000" algn="ctr" rotWithShape="0">
                    <a:srgbClr val="FF0000"/>
                  </a:outerShdw>
                </a:effectLst>
              </a:rPr>
              <a:t>Goal-Free Evaluation</a:t>
            </a:r>
            <a:endParaRPr lang="en-US" sz="6000" b="1" dirty="0">
              <a:solidFill>
                <a:schemeClr val="bg1"/>
              </a:solidFill>
              <a:effectLst>
                <a:outerShdw blurRad="50800" dist="76200" dir="8340000" algn="ctr" rotWithShape="0">
                  <a:srgbClr val="FF0000"/>
                </a:outerShdw>
              </a:effectLst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0" y="5638800"/>
            <a:ext cx="9144000" cy="12192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Brandon W. Youker, Ph.D.</a:t>
            </a:r>
            <a:r>
              <a:rPr lang="en-US" sz="3300" b="1" dirty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</a:rPr>
              <a:t> </a:t>
            </a:r>
            <a:r>
              <a:rPr lang="en-US" sz="33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</a:rPr>
              <a:t>   </a:t>
            </a: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&amp;    </a:t>
            </a:r>
            <a:r>
              <a:rPr kumimoji="0" lang="en-US" sz="33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Lyza</a:t>
            </a:r>
            <a:r>
              <a:rPr kumimoji="0" lang="en-US" sz="3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Ingraham, B.S.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b="1" noProof="0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0884BC"/>
                  </a:outerShdw>
                </a:effectLst>
              </a:rPr>
              <a:t>Grand Valley State University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>
                <a:outerShdw blurRad="50800" dist="50800" dir="5400000" algn="ctr" rotWithShape="0">
                  <a:srgbClr val="0884BC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Content Placeholder 7" descr="Lady Justic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43200" y="2209800"/>
            <a:ext cx="3200400" cy="3448607"/>
          </a:xfr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0" y="1066800"/>
            <a:ext cx="8686800" cy="114299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FF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	</a:t>
            </a: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FF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 potential model for the evaluation of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3200" b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rgbClr val="FF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social work programs</a:t>
            </a:r>
            <a:endParaRPr kumimoji="0" lang="en-US" sz="3200" b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50800" dist="50800" dir="5400000" algn="ctr" rotWithShape="0">
                  <a:srgbClr val="FF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477962"/>
          </a:xfrm>
        </p:spPr>
        <p:txBody>
          <a:bodyPr>
            <a:noAutofit/>
          </a:bodyPr>
          <a:lstStyle/>
          <a:p>
            <a:r>
              <a:rPr lang="en-US" sz="5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GFE’s Four Underlying Principles</a:t>
            </a:r>
            <a:endParaRPr lang="en-US" sz="5200" b="1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981200"/>
            <a:ext cx="4191000" cy="4495800"/>
          </a:xfrm>
        </p:spPr>
        <p:txBody>
          <a:bodyPr>
            <a:normAutofit/>
          </a:bodyPr>
          <a:lstStyle/>
          <a:p>
            <a:pPr lvl="0" hangingPunc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1. </a:t>
            </a:r>
            <a:r>
              <a:rPr lang="en-US" sz="3000" dirty="0" smtClean="0">
                <a:solidFill>
                  <a:srgbClr val="FFFF00"/>
                </a:solidFill>
              </a:rPr>
              <a:t>Identify relevant effects </a:t>
            </a:r>
            <a:r>
              <a:rPr lang="en-US" sz="3000" dirty="0" smtClean="0">
                <a:solidFill>
                  <a:schemeClr val="bg1"/>
                </a:solidFill>
              </a:rPr>
              <a:t>to examine without referencing goals and objectives.</a:t>
            </a:r>
          </a:p>
          <a:p>
            <a:pPr hangingPunct="0">
              <a:buNone/>
            </a:pPr>
            <a:endParaRPr lang="en-US" sz="3000" dirty="0" smtClean="0">
              <a:solidFill>
                <a:schemeClr val="bg1"/>
              </a:solidFill>
            </a:endParaRPr>
          </a:p>
          <a:p>
            <a:pPr hangingPunc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2.	</a:t>
            </a:r>
            <a:r>
              <a:rPr lang="en-US" sz="3000" dirty="0" smtClean="0">
                <a:solidFill>
                  <a:srgbClr val="FFFF00"/>
                </a:solidFill>
              </a:rPr>
              <a:t>Identify what occurred </a:t>
            </a:r>
            <a:r>
              <a:rPr lang="en-US" sz="3000" dirty="0" smtClean="0">
                <a:solidFill>
                  <a:schemeClr val="bg1"/>
                </a:solidFill>
              </a:rPr>
              <a:t>without the prompting of goals and objectives.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572000"/>
          </a:xfrm>
        </p:spPr>
        <p:txBody>
          <a:bodyPr>
            <a:noAutofit/>
          </a:bodyPr>
          <a:lstStyle/>
          <a:p>
            <a:pPr hangingPunc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3.</a:t>
            </a:r>
            <a:r>
              <a:rPr lang="en-US" sz="3000" dirty="0" smtClean="0">
                <a:solidFill>
                  <a:srgbClr val="FFFF00"/>
                </a:solidFill>
              </a:rPr>
              <a:t>	Determine </a:t>
            </a:r>
            <a:r>
              <a:rPr lang="en-US" sz="3000" dirty="0" smtClean="0">
                <a:solidFill>
                  <a:schemeClr val="bg1"/>
                </a:solidFill>
              </a:rPr>
              <a:t>if </a:t>
            </a:r>
            <a:r>
              <a:rPr lang="en-US" sz="3000" dirty="0" smtClean="0">
                <a:solidFill>
                  <a:srgbClr val="FFFF00"/>
                </a:solidFill>
              </a:rPr>
              <a:t>what </a:t>
            </a:r>
            <a:r>
              <a:rPr lang="en-US" sz="3000" dirty="0" smtClean="0">
                <a:solidFill>
                  <a:schemeClr val="bg1"/>
                </a:solidFill>
              </a:rPr>
              <a:t>occurred</a:t>
            </a:r>
            <a:r>
              <a:rPr lang="en-US" sz="3000" dirty="0" smtClean="0">
                <a:solidFill>
                  <a:srgbClr val="FFFF00"/>
                </a:solidFill>
              </a:rPr>
              <a:t> can </a:t>
            </a:r>
            <a:r>
              <a:rPr lang="en-US" sz="3000" dirty="0" smtClean="0">
                <a:solidFill>
                  <a:schemeClr val="bg1"/>
                </a:solidFill>
              </a:rPr>
              <a:t>logically </a:t>
            </a:r>
            <a:r>
              <a:rPr lang="en-US" sz="3000" dirty="0" smtClean="0">
                <a:solidFill>
                  <a:srgbClr val="FFFF00"/>
                </a:solidFill>
              </a:rPr>
              <a:t>be attributed to the program/intervention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</a:p>
          <a:p>
            <a:pPr hangingPunct="0">
              <a:buNone/>
            </a:pPr>
            <a:endParaRPr lang="en-US" sz="3000" dirty="0" smtClean="0">
              <a:solidFill>
                <a:schemeClr val="bg1"/>
              </a:solidFill>
            </a:endParaRPr>
          </a:p>
          <a:p>
            <a:pPr hangingPunct="0">
              <a:buNone/>
            </a:pPr>
            <a:r>
              <a:rPr lang="en-US" sz="3000" dirty="0" smtClean="0">
                <a:solidFill>
                  <a:schemeClr val="bg1"/>
                </a:solidFill>
              </a:rPr>
              <a:t>4.	</a:t>
            </a:r>
            <a:r>
              <a:rPr lang="en-US" sz="3000" dirty="0" smtClean="0">
                <a:solidFill>
                  <a:srgbClr val="FFFF00"/>
                </a:solidFill>
              </a:rPr>
              <a:t>Determine</a:t>
            </a:r>
            <a:r>
              <a:rPr lang="en-US" sz="3000" dirty="0" smtClean="0">
                <a:solidFill>
                  <a:schemeClr val="bg1"/>
                </a:solidFill>
              </a:rPr>
              <a:t> the degree to which the </a:t>
            </a:r>
            <a:r>
              <a:rPr lang="en-US" sz="3000" dirty="0" smtClean="0">
                <a:solidFill>
                  <a:srgbClr val="FFFF00"/>
                </a:solidFill>
              </a:rPr>
              <a:t>effect(s) are positive, negative, or neutral</a:t>
            </a:r>
            <a:r>
              <a:rPr lang="en-US" sz="3000" dirty="0" smtClean="0">
                <a:solidFill>
                  <a:schemeClr val="bg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3382962"/>
          </a:xfrm>
        </p:spPr>
        <p:txBody>
          <a:bodyPr>
            <a:noAutofit/>
          </a:bodyPr>
          <a:lstStyle/>
          <a:p>
            <a:r>
              <a:rPr lang="en-US" sz="100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7030A0"/>
                  </a:outerShdw>
                  <a:reflection blurRad="6350" stA="55000" endA="300" endPos="45500" dir="5400000" sy="-100000" algn="bl" rotWithShape="0"/>
                </a:effectLst>
                <a:latin typeface="Copperplate Gothic Bold" pitchFamily="34" charset="0"/>
              </a:rPr>
              <a:t>Goal-Free Evaluation</a:t>
            </a:r>
            <a:endParaRPr lang="en-US" sz="10000" b="1" dirty="0">
              <a:solidFill>
                <a:schemeClr val="bg1"/>
              </a:solidFill>
              <a:effectLst>
                <a:outerShdw blurRad="50800" dist="50800" dir="5400000" algn="ctr" rotWithShape="0">
                  <a:srgbClr val="7030A0"/>
                </a:outerShdw>
                <a:reflection blurRad="6350" stA="55000" endA="300" endPos="45500" dir="5400000" sy="-100000" algn="bl" rotWithShape="0"/>
              </a:effectLst>
              <a:latin typeface="Copperplate Goth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4160837"/>
            <a:ext cx="3505200" cy="2544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0000" b="1" dirty="0" smtClean="0">
                <a:solidFill>
                  <a:srgbClr val="00B05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</a:rPr>
              <a:t>Dos</a:t>
            </a:r>
            <a:endParaRPr lang="en-US" sz="10000" b="1" dirty="0">
              <a:solidFill>
                <a:srgbClr val="00B050"/>
              </a:solidFill>
              <a:effectLst>
                <a:glow rad="139700">
                  <a:schemeClr val="accent1">
                    <a:satMod val="175000"/>
                    <a:alpha val="40000"/>
                  </a:schemeClr>
                </a:glow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4160837"/>
            <a:ext cx="4038600" cy="2544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10000" b="1" dirty="0" smtClean="0">
                <a:solidFill>
                  <a:srgbClr val="FF0000"/>
                </a:solidFill>
                <a:effectLst>
                  <a:glow rad="139700">
                    <a:schemeClr val="accent1">
                      <a:satMod val="175000"/>
                      <a:alpha val="40000"/>
                    </a:schemeClr>
                  </a:glow>
                  <a:outerShdw blurRad="50800" dist="50800" dir="5400000" algn="ctr" rotWithShape="0">
                    <a:schemeClr val="bg1"/>
                  </a:outerShdw>
                </a:effectLst>
              </a:rPr>
              <a:t>Don’ts</a:t>
            </a:r>
          </a:p>
          <a:p>
            <a:pPr>
              <a:buNone/>
            </a:pPr>
            <a:endParaRPr lang="en-US" sz="6000" dirty="0">
              <a:effectLst>
                <a:glow rad="1397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52400"/>
            <a:ext cx="9144000" cy="106680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en-US" sz="10000" b="1" dirty="0" smtClean="0">
                <a:solidFill>
                  <a:srgbClr val="00B05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GFE Dos</a:t>
            </a:r>
            <a:endParaRPr lang="en-US" sz="10000" b="1" dirty="0">
              <a:solidFill>
                <a:srgbClr val="00B05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533400" y="1066800"/>
            <a:ext cx="8610600" cy="5818909"/>
          </a:xfrm>
        </p:spPr>
        <p:txBody>
          <a:bodyPr>
            <a:noAutofit/>
          </a:bodyPr>
          <a:lstStyle/>
          <a:p>
            <a:pPr lvl="0" hangingPunct="0"/>
            <a:r>
              <a:rPr lang="en-US" sz="3000" dirty="0">
                <a:solidFill>
                  <a:schemeClr val="bg1"/>
                </a:solidFill>
              </a:rPr>
              <a:t>Identify </a:t>
            </a:r>
            <a:r>
              <a:rPr lang="en-US" sz="3000" dirty="0" smtClean="0">
                <a:solidFill>
                  <a:schemeClr val="bg1"/>
                </a:solidFill>
              </a:rPr>
              <a:t>&amp; </a:t>
            </a:r>
            <a:r>
              <a:rPr lang="en-US" sz="3000" dirty="0">
                <a:solidFill>
                  <a:schemeClr val="bg1"/>
                </a:solidFill>
              </a:rPr>
              <a:t>use a screener </a:t>
            </a:r>
          </a:p>
          <a:p>
            <a:pPr lvl="0" hangingPunct="0"/>
            <a:r>
              <a:rPr lang="en-US" sz="3000" dirty="0">
                <a:solidFill>
                  <a:schemeClr val="bg1"/>
                </a:solidFill>
              </a:rPr>
              <a:t>Refer all communiqués to screener </a:t>
            </a:r>
            <a:endParaRPr lang="en-US" sz="3000" dirty="0" smtClean="0">
              <a:solidFill>
                <a:schemeClr val="bg1"/>
              </a:solidFill>
            </a:endParaRP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Screen </a:t>
            </a:r>
            <a:r>
              <a:rPr lang="en-US" sz="3000" dirty="0">
                <a:solidFill>
                  <a:schemeClr val="bg1"/>
                </a:solidFill>
              </a:rPr>
              <a:t>all written material screened </a:t>
            </a:r>
            <a:endParaRPr lang="en-US" sz="3000" dirty="0" smtClean="0">
              <a:solidFill>
                <a:schemeClr val="bg1"/>
              </a:solidFill>
            </a:endParaRP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Advise </a:t>
            </a:r>
            <a:r>
              <a:rPr lang="en-US" sz="3000" dirty="0">
                <a:solidFill>
                  <a:schemeClr val="bg1"/>
                </a:solidFill>
              </a:rPr>
              <a:t>all </a:t>
            </a:r>
            <a:r>
              <a:rPr lang="en-US" sz="3000" dirty="0" smtClean="0">
                <a:solidFill>
                  <a:schemeClr val="bg1"/>
                </a:solidFill>
              </a:rPr>
              <a:t>staff of </a:t>
            </a:r>
            <a:r>
              <a:rPr lang="en-US" sz="3000" dirty="0">
                <a:solidFill>
                  <a:schemeClr val="bg1"/>
                </a:solidFill>
              </a:rPr>
              <a:t>goal-free nature of </a:t>
            </a:r>
            <a:r>
              <a:rPr lang="en-US" sz="3000" dirty="0" smtClean="0">
                <a:solidFill>
                  <a:schemeClr val="bg1"/>
                </a:solidFill>
              </a:rPr>
              <a:t>GFE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Stop staff </a:t>
            </a:r>
            <a:r>
              <a:rPr lang="en-US" sz="3000" dirty="0">
                <a:solidFill>
                  <a:schemeClr val="bg1"/>
                </a:solidFill>
              </a:rPr>
              <a:t>if they talk about goals or </a:t>
            </a:r>
            <a:r>
              <a:rPr lang="en-US" sz="3000" dirty="0" smtClean="0">
                <a:solidFill>
                  <a:schemeClr val="bg1"/>
                </a:solidFill>
              </a:rPr>
              <a:t>objectives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Identify areas to search for effects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Select measurement tools/instruments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Measure/observe performance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Assess the impact on consumer needs</a:t>
            </a:r>
          </a:p>
          <a:p>
            <a:pPr lvl="0" hangingPunct="0"/>
            <a:r>
              <a:rPr lang="en-US" sz="3000" dirty="0" smtClean="0">
                <a:solidFill>
                  <a:schemeClr val="bg1"/>
                </a:solidFill>
              </a:rPr>
              <a:t>Profile the positive, negative, &amp; neutral effects</a:t>
            </a:r>
          </a:p>
        </p:txBody>
      </p:sp>
    </p:spTree>
    <p:extLst>
      <p:ext uri="{BB962C8B-B14F-4D97-AF65-F5344CB8AC3E}">
        <p14:creationId xmlns:p14="http://schemas.microsoft.com/office/powerpoint/2010/main" val="239342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304800"/>
            <a:ext cx="9144000" cy="17526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10000" b="1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GFE Don’ts</a:t>
            </a:r>
            <a:endParaRPr lang="en-US" sz="10000" b="1" dirty="0">
              <a:solidFill>
                <a:srgbClr val="FF0000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2743200" y="2362200"/>
            <a:ext cx="5715000" cy="4800600"/>
          </a:xfrm>
        </p:spPr>
        <p:txBody>
          <a:bodyPr>
            <a:noAutofit/>
          </a:bodyPr>
          <a:lstStyle/>
          <a:p>
            <a:pPr lvl="0" hangingPunct="0"/>
            <a:r>
              <a:rPr lang="en-US" sz="3600" dirty="0">
                <a:solidFill>
                  <a:schemeClr val="bg1"/>
                </a:solidFill>
              </a:rPr>
              <a:t>Communicate with program staff regarding goals or </a:t>
            </a:r>
            <a:r>
              <a:rPr lang="en-US" sz="3600" dirty="0" smtClean="0">
                <a:solidFill>
                  <a:schemeClr val="bg1"/>
                </a:solidFill>
              </a:rPr>
              <a:t>objectives</a:t>
            </a:r>
          </a:p>
          <a:p>
            <a:pPr marL="0" lvl="0" indent="0" hangingPunct="0">
              <a:buNone/>
            </a:pPr>
            <a:endParaRPr lang="en-US" sz="1600" dirty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Attempt to find stated goals &amp; </a:t>
            </a:r>
            <a:r>
              <a:rPr lang="en-US" sz="3600" dirty="0" smtClean="0">
                <a:solidFill>
                  <a:schemeClr val="bg1"/>
                </a:solidFill>
              </a:rPr>
              <a:t>objectives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1600200"/>
            <a:ext cx="25908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0000" dirty="0" smtClean="0">
                <a:effectLst>
                  <a:outerShdw blurRad="50800" dist="50800" dir="5400000" algn="ctr" rotWithShape="0">
                    <a:srgbClr val="FF0000"/>
                  </a:outerShdw>
                </a:effectLst>
              </a:rPr>
              <a:t>Ø</a:t>
            </a:r>
            <a:endParaRPr lang="en-US" sz="30000" dirty="0">
              <a:effectLst>
                <a:outerShdw blurRad="50800" dist="50800" dir="5400000" algn="ctr" rotWithShape="0">
                  <a:srgbClr val="FF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361048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8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0" y="5029200"/>
            <a:ext cx="9144000" cy="1828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algn="ctr" hangingPunct="0"/>
            <a:r>
              <a:rPr lang="en-US" sz="4300" b="1" dirty="0">
                <a:solidFill>
                  <a:schemeClr val="bg1"/>
                </a:solidFill>
              </a:rPr>
              <a:t>“If I had asked the people what they wanted, they would have said faster horses</a:t>
            </a:r>
            <a:r>
              <a:rPr lang="en-US" sz="4300" b="1" dirty="0" smtClean="0">
                <a:solidFill>
                  <a:schemeClr val="bg1"/>
                </a:solidFill>
              </a:rPr>
              <a:t>.”</a:t>
            </a:r>
          </a:p>
          <a:p>
            <a:pPr algn="ctr" hangingPunct="0"/>
            <a:r>
              <a:rPr lang="en-US" sz="1200" dirty="0" smtClean="0">
                <a:solidFill>
                  <a:schemeClr val="bg1"/>
                </a:solidFill>
              </a:rPr>
              <a:t> </a:t>
            </a:r>
          </a:p>
          <a:p>
            <a:pPr hangingPunct="0"/>
            <a:r>
              <a:rPr lang="en-US" sz="4400" dirty="0" smtClean="0">
                <a:solidFill>
                  <a:schemeClr val="bg1"/>
                </a:solidFill>
              </a:rPr>
              <a:t>                                                      </a:t>
            </a:r>
            <a:r>
              <a:rPr lang="en-US" sz="4400" b="1" dirty="0" smtClean="0">
                <a:solidFill>
                  <a:schemeClr val="bg1"/>
                </a:solidFill>
              </a:rPr>
              <a:t>- </a:t>
            </a:r>
            <a:r>
              <a:rPr lang="en-US" sz="3900" b="1" dirty="0" smtClean="0">
                <a:solidFill>
                  <a:schemeClr val="bg1"/>
                </a:solidFill>
              </a:rPr>
              <a:t>Henry Ford</a:t>
            </a:r>
            <a:endParaRPr lang="en-US" sz="3900" b="1" dirty="0">
              <a:solidFill>
                <a:schemeClr val="bg1"/>
              </a:solidFill>
            </a:endParaRPr>
          </a:p>
        </p:txBody>
      </p:sp>
      <p:pic>
        <p:nvPicPr>
          <p:cNvPr id="4" name="Content Placeholder 2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228600"/>
            <a:ext cx="7120105" cy="47244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Head Sta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295400"/>
            <a:ext cx="8286023" cy="41910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08" y="1981200"/>
            <a:ext cx="8969692" cy="2491581"/>
          </a:xfrm>
        </p:spPr>
      </p:pic>
    </p:spTree>
    <p:extLst>
      <p:ext uri="{BB962C8B-B14F-4D97-AF65-F5344CB8AC3E}">
        <p14:creationId xmlns:p14="http://schemas.microsoft.com/office/powerpoint/2010/main" val="2447076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7" y="3276600"/>
            <a:ext cx="9144000" cy="1676400"/>
          </a:xfrm>
          <a:ln>
            <a:noFill/>
          </a:ln>
        </p:spPr>
        <p:txBody>
          <a:bodyPr>
            <a:noAutofit/>
          </a:bodyPr>
          <a:lstStyle/>
          <a:p>
            <a:r>
              <a:rPr lang="en-US" sz="7000" dirty="0" smtClean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Thank you.</a:t>
            </a:r>
            <a:endParaRPr lang="en-US" sz="7000" dirty="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381000"/>
            <a:ext cx="8915400" cy="289560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4800" dirty="0" smtClean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“</a:t>
            </a:r>
            <a:r>
              <a:rPr lang="en-US" sz="4800" dirty="0">
                <a:solidFill>
                  <a:schemeClr val="bg1"/>
                </a:solidFill>
              </a:rPr>
              <a:t>One of the great mistakes is to judge policies and programs by their intentions rather than their results</a:t>
            </a:r>
            <a:r>
              <a:rPr lang="en-US" sz="4800" dirty="0" smtClean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.”</a:t>
            </a:r>
          </a:p>
          <a:p>
            <a:pPr>
              <a:buNone/>
            </a:pPr>
            <a:endParaRPr lang="en-US" sz="500" dirty="0" smtClean="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  <a:p>
            <a:pPr>
              <a:buNone/>
            </a:pPr>
            <a:r>
              <a:rPr lang="en-US" sz="4000" dirty="0" smtClean="0">
                <a:solidFill>
                  <a:schemeClr val="bg1"/>
                </a:solidFill>
                <a:latin typeface="Helvetica" pitchFamily="34" charset="0"/>
                <a:cs typeface="Helvetica" pitchFamily="34" charset="0"/>
              </a:rPr>
              <a:t>                                       - </a:t>
            </a:r>
            <a:r>
              <a:rPr lang="en-US" sz="4000" dirty="0">
                <a:solidFill>
                  <a:schemeClr val="bg1"/>
                </a:solidFill>
              </a:rPr>
              <a:t>Milton </a:t>
            </a:r>
            <a:r>
              <a:rPr lang="en-US" sz="4000" dirty="0" smtClean="0">
                <a:solidFill>
                  <a:schemeClr val="bg1"/>
                </a:solidFill>
              </a:rPr>
              <a:t>Friedman</a:t>
            </a:r>
            <a:endParaRPr lang="en-US" dirty="0" smtClean="0">
              <a:solidFill>
                <a:schemeClr val="bg1"/>
              </a:solidFill>
              <a:latin typeface="Helvetica" pitchFamily="34" charset="0"/>
              <a:cs typeface="Helvetica" pitchFamily="34" charset="0"/>
            </a:endParaRPr>
          </a:p>
          <a:p>
            <a:endParaRPr lang="en-US" dirty="0">
              <a:latin typeface="Helvetica" pitchFamily="34" charset="0"/>
              <a:cs typeface="Helvetica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927" y="4800600"/>
            <a:ext cx="9144000" cy="1600200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elvetica" pitchFamily="34" charset="0"/>
                <a:ea typeface="+mj-ea"/>
                <a:cs typeface="Helvetica" pitchFamily="34" charset="0"/>
              </a:rPr>
              <a:t>Questions?</a:t>
            </a:r>
            <a:endParaRPr kumimoji="0" lang="en-US" sz="7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elvetica" pitchFamily="34" charset="0"/>
              <a:ea typeface="+mj-ea"/>
              <a:cs typeface="Helvetic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304800" y="3276600"/>
            <a:ext cx="88392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r>
              <a:rPr lang="en-US" sz="5500" dirty="0" smtClean="0">
                <a:solidFill>
                  <a:schemeClr val="bg1"/>
                </a:solidFill>
              </a:rPr>
              <a:t>5.02(a):</a:t>
            </a:r>
            <a:r>
              <a:rPr lang="en-US" sz="4400" dirty="0" smtClean="0">
                <a:solidFill>
                  <a:schemeClr val="bg1"/>
                </a:solidFill>
              </a:rPr>
              <a:t> </a:t>
            </a:r>
            <a:r>
              <a:rPr lang="en-US" sz="4800" dirty="0" smtClean="0">
                <a:solidFill>
                  <a:srgbClr val="FFFF00"/>
                </a:solidFill>
              </a:rPr>
              <a:t>Social workers should monitor and evaluate policies, the implementation of programs, and practice interventions.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33400"/>
            <a:ext cx="9144000" cy="35353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7200" b="1" i="1" dirty="0" smtClean="0">
                <a:ln w="18000">
                  <a:solidFill>
                    <a:srgbClr val="00B0F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glow rad="101600">
                    <a:schemeClr val="bg1">
                      <a:alpha val="60000"/>
                    </a:scheme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NASW Code of Ethics</a:t>
            </a:r>
            <a:endParaRPr lang="en-US" sz="1200" i="1" dirty="0" smtClean="0">
              <a:ln w="18000">
                <a:solidFill>
                  <a:srgbClr val="00B0F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glow rad="101600">
                  <a:schemeClr val="bg1">
                    <a:alpha val="60000"/>
                  </a:schemeClr>
                </a:glow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>
              <a:buNone/>
            </a:pPr>
            <a:r>
              <a:rPr lang="en-US" sz="4400" i="1" dirty="0" smtClean="0">
                <a:solidFill>
                  <a:srgbClr val="00B0F0"/>
                </a:solidFill>
              </a:rPr>
              <a:t>5.02: Evaluation and Research (a – p)</a:t>
            </a:r>
            <a:endParaRPr lang="en-US" sz="4400" i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7640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Comic Sans MS" pitchFamily="66" charset="0"/>
              </a:rPr>
              <a:t>Goal-Free Evaluation</a:t>
            </a:r>
            <a:endParaRPr lang="en-US" sz="3000" b="1" dirty="0">
              <a:solidFill>
                <a:schemeClr val="bg1"/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24000"/>
            <a:ext cx="8153400" cy="46482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5000" dirty="0" smtClean="0">
                <a:solidFill>
                  <a:schemeClr val="bg1"/>
                </a:solidFill>
                <a:effectLst/>
              </a:rPr>
              <a:t>	</a:t>
            </a:r>
            <a:r>
              <a:rPr lang="en-US" sz="5000" b="1" dirty="0" smtClean="0">
                <a:solidFill>
                  <a:schemeClr val="bg1"/>
                </a:solidFill>
                <a:effectLst/>
              </a:rPr>
              <a:t>GFE</a:t>
            </a:r>
            <a:r>
              <a:rPr lang="en-US" sz="5000" dirty="0" smtClean="0">
                <a:solidFill>
                  <a:schemeClr val="bg1"/>
                </a:solidFill>
                <a:effectLst/>
              </a:rPr>
              <a:t> </a:t>
            </a:r>
            <a:r>
              <a:rPr lang="en-US" sz="5000" dirty="0" smtClean="0">
                <a:solidFill>
                  <a:schemeClr val="bg1"/>
                </a:solidFill>
              </a:rPr>
              <a:t>is the process of determining something’s merit intentionally without reference to its stated goals and objectives. </a:t>
            </a:r>
            <a:endParaRPr lang="en-US" sz="5000" dirty="0">
              <a:solidFill>
                <a:schemeClr val="bg1"/>
              </a:solidFill>
            </a:endParaRPr>
          </a:p>
        </p:txBody>
      </p:sp>
      <p:pic>
        <p:nvPicPr>
          <p:cNvPr id="5" name="Content Placeholder 3" descr="Carrot and Stick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34000" y="4659833"/>
            <a:ext cx="2895600" cy="21219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304800"/>
            <a:ext cx="4662268" cy="6248400"/>
          </a:xfrm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381000"/>
            <a:ext cx="4191000" cy="6248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800" b="1" dirty="0" smtClean="0">
                <a:solidFill>
                  <a:schemeClr val="bg1"/>
                </a:solidFill>
              </a:rPr>
              <a:t>“As </a:t>
            </a:r>
            <a:r>
              <a:rPr lang="en-US" sz="3800" b="1" dirty="0">
                <a:solidFill>
                  <a:schemeClr val="bg1"/>
                </a:solidFill>
              </a:rPr>
              <a:t>you can learn from any baseball pitcher who has set out in the first inning to pitch a shutout, the game’s final score is the thing that counts, not good intentions</a:t>
            </a:r>
            <a:r>
              <a:rPr lang="en-US" sz="3800" b="1" dirty="0" smtClean="0">
                <a:solidFill>
                  <a:schemeClr val="bg1"/>
                </a:solidFill>
              </a:rPr>
              <a:t>.”</a:t>
            </a:r>
          </a:p>
          <a:p>
            <a:pPr marL="0" indent="0">
              <a:buNone/>
            </a:pPr>
            <a:endParaRPr lang="en-US" sz="1200" b="1" dirty="0">
              <a:solidFill>
                <a:schemeClr val="bg1"/>
              </a:solidFill>
            </a:endParaRPr>
          </a:p>
          <a:p>
            <a:pPr lvl="3"/>
            <a:r>
              <a:rPr lang="en-US" sz="3200" b="1" dirty="0" err="1">
                <a:solidFill>
                  <a:schemeClr val="bg1"/>
                </a:solidFill>
              </a:rPr>
              <a:t>Popham</a:t>
            </a:r>
            <a:endParaRPr lang="en-US" sz="3200" b="1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52400" y="304800"/>
            <a:ext cx="4267200" cy="76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US" sz="3800" smtClean="0">
                <a:latin typeface="Elephant" pitchFamily="18" charset="0"/>
                <a:cs typeface="Aharoni" pitchFamily="2" charset="-79"/>
              </a:rPr>
              <a:t>GFE History</a:t>
            </a:r>
            <a:endParaRPr lang="en-US" sz="3800" dirty="0">
              <a:latin typeface="Elephant" pitchFamily="18" charset="0"/>
              <a:cs typeface="Aharoni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99453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5200" y="6927"/>
            <a:ext cx="5164336" cy="6885782"/>
          </a:xfr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19538567">
            <a:off x="-212797" y="2030817"/>
            <a:ext cx="6858001" cy="152400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5500" i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rgbClr val="FFC000"/>
                  </a:outerShdw>
                </a:effectLst>
                <a:latin typeface="Helvetica" pitchFamily="34" charset="0"/>
                <a:cs typeface="Helvetica" pitchFamily="34" charset="0"/>
              </a:rPr>
              <a:t>The Streetlight Effect</a:t>
            </a:r>
          </a:p>
        </p:txBody>
      </p:sp>
    </p:spTree>
    <p:extLst>
      <p:ext uri="{BB962C8B-B14F-4D97-AF65-F5344CB8AC3E}">
        <p14:creationId xmlns:p14="http://schemas.microsoft.com/office/powerpoint/2010/main" val="564254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52400"/>
            <a:ext cx="8686800" cy="6705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4800" b="1" dirty="0" smtClean="0">
                <a:solidFill>
                  <a:srgbClr val="FFFF00"/>
                </a:solidFill>
              </a:rPr>
              <a:t>The idea behind GFE is… </a:t>
            </a:r>
          </a:p>
          <a:p>
            <a:pPr>
              <a:buNone/>
            </a:pPr>
            <a:endParaRPr lang="en-US" sz="1200" b="1" dirty="0" smtClean="0">
              <a:solidFill>
                <a:srgbClr val="FFFF00"/>
              </a:solidFill>
            </a:endParaRPr>
          </a:p>
          <a:p>
            <a:pPr>
              <a:buNone/>
            </a:pPr>
            <a:r>
              <a:rPr lang="en-US" sz="4000" b="1" dirty="0">
                <a:solidFill>
                  <a:srgbClr val="FFFF00"/>
                </a:solidFill>
              </a:rPr>
              <a:t>	</a:t>
            </a:r>
            <a:r>
              <a:rPr lang="en-US" sz="4200" b="1" dirty="0" smtClean="0">
                <a:solidFill>
                  <a:srgbClr val="FFFF00"/>
                </a:solidFill>
              </a:rPr>
              <a:t>“Finding </a:t>
            </a:r>
            <a:r>
              <a:rPr lang="en-US" sz="4200" b="1" dirty="0">
                <a:solidFill>
                  <a:srgbClr val="FFFF00"/>
                </a:solidFill>
              </a:rPr>
              <a:t>out what the program is actually </a:t>
            </a:r>
            <a:r>
              <a:rPr lang="en-US" sz="4200" b="1" i="1" dirty="0">
                <a:solidFill>
                  <a:srgbClr val="FFFF00"/>
                </a:solidFill>
              </a:rPr>
              <a:t>doing </a:t>
            </a:r>
            <a:r>
              <a:rPr lang="en-US" sz="4200" b="1" dirty="0">
                <a:solidFill>
                  <a:srgbClr val="FFFF00"/>
                </a:solidFill>
              </a:rPr>
              <a:t>without being cued as to what it is </a:t>
            </a:r>
            <a:r>
              <a:rPr lang="en-US" sz="4200" b="1" i="1" dirty="0">
                <a:solidFill>
                  <a:srgbClr val="FFFF00"/>
                </a:solidFill>
              </a:rPr>
              <a:t>trying </a:t>
            </a:r>
            <a:r>
              <a:rPr lang="en-US" sz="4200" b="1" dirty="0">
                <a:solidFill>
                  <a:srgbClr val="FFFF00"/>
                </a:solidFill>
              </a:rPr>
              <a:t>to do. If the program is achieving its stated goals and objectives, then these achievements should show up; if not, it is argued, they are </a:t>
            </a:r>
            <a:r>
              <a:rPr lang="en-US" sz="4200" b="1" dirty="0" smtClean="0">
                <a:solidFill>
                  <a:srgbClr val="FFFF00"/>
                </a:solidFill>
              </a:rPr>
              <a:t>irrelevant.”   </a:t>
            </a:r>
          </a:p>
          <a:p>
            <a:pPr algn="just">
              <a:buNone/>
            </a:pPr>
            <a:r>
              <a:rPr lang="en-US" sz="4200" b="1" dirty="0">
                <a:solidFill>
                  <a:srgbClr val="FFFF00"/>
                </a:solidFill>
              </a:rPr>
              <a:t>	</a:t>
            </a:r>
            <a:r>
              <a:rPr lang="en-US" sz="4200" b="1" dirty="0" smtClean="0">
                <a:solidFill>
                  <a:srgbClr val="FFFF00"/>
                </a:solidFill>
              </a:rPr>
              <a:t>				               </a:t>
            </a:r>
            <a:r>
              <a:rPr lang="en-US" sz="3600" b="1" dirty="0" smtClean="0">
                <a:solidFill>
                  <a:srgbClr val="FFFF00"/>
                </a:solidFill>
              </a:rPr>
              <a:t>-Scriven</a:t>
            </a:r>
            <a:endParaRPr lang="en-US" sz="42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>
            <a:noAutofit/>
          </a:bodyPr>
          <a:lstStyle/>
          <a:p>
            <a:r>
              <a:rPr lang="en-US" sz="7700" b="1" dirty="0" smtClean="0">
                <a:solidFill>
                  <a:schemeClr val="bg1"/>
                </a:solidFill>
              </a:rPr>
              <a:t>GFE can be…</a:t>
            </a:r>
            <a:endParaRPr lang="en-US" sz="77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981200"/>
            <a:ext cx="7467600" cy="4221163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Full or Partial</a:t>
            </a:r>
          </a:p>
          <a:p>
            <a:endParaRPr lang="en-US" sz="2000" dirty="0" smtClean="0">
              <a:solidFill>
                <a:schemeClr val="bg1"/>
              </a:solidFill>
            </a:endParaRPr>
          </a:p>
          <a:p>
            <a:r>
              <a:rPr lang="en-US" sz="7200" dirty="0" smtClean="0">
                <a:solidFill>
                  <a:schemeClr val="bg1"/>
                </a:solidFill>
              </a:rPr>
              <a:t>Quantitative or Qualitative</a:t>
            </a:r>
            <a:endParaRPr lang="en-US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4" descr="Horse Blinder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33600" y="838200"/>
            <a:ext cx="4694837" cy="3124200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0" y="-152400"/>
            <a:ext cx="44196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algn="ctr" hangingPunct="0"/>
            <a:r>
              <a:rPr lang="en-US" sz="6000" b="1" dirty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The </a:t>
            </a:r>
            <a:r>
              <a:rPr lang="en-US" sz="6000" b="1" dirty="0" smtClean="0">
                <a:solidFill>
                  <a:schemeClr val="bg1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</a:effectLst>
              </a:rPr>
              <a:t>Screener </a:t>
            </a:r>
            <a:endParaRPr lang="en-US" sz="6000" b="1" dirty="0">
              <a:solidFill>
                <a:schemeClr val="bg1"/>
              </a:solidFill>
              <a:effectLst>
                <a:glow rad="101600">
                  <a:schemeClr val="accent5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85800" y="3962400"/>
            <a:ext cx="8153400" cy="2667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 hangingPunct="0">
              <a:buFont typeface="Arial" pitchFamily="34" charset="0"/>
              <a:buChar char="•"/>
            </a:pPr>
            <a:r>
              <a:rPr lang="en-US" sz="3800" b="1" dirty="0" smtClean="0">
                <a:solidFill>
                  <a:schemeClr val="bg1"/>
                </a:solidFill>
              </a:rPr>
              <a:t> Conducts </a:t>
            </a:r>
            <a:r>
              <a:rPr lang="en-US" sz="3800" b="1" dirty="0">
                <a:solidFill>
                  <a:schemeClr val="bg1"/>
                </a:solidFill>
              </a:rPr>
              <a:t>initial </a:t>
            </a:r>
            <a:r>
              <a:rPr lang="en-US" sz="3800" b="1" dirty="0" smtClean="0">
                <a:solidFill>
                  <a:schemeClr val="bg1"/>
                </a:solidFill>
              </a:rPr>
              <a:t>meetings</a:t>
            </a:r>
          </a:p>
          <a:p>
            <a:pPr lvl="0" hangingPunct="0">
              <a:buFont typeface="Arial" pitchFamily="34" charset="0"/>
              <a:buChar char="•"/>
            </a:pPr>
            <a:r>
              <a:rPr lang="en-US" sz="3800" b="1" dirty="0" smtClean="0">
                <a:solidFill>
                  <a:schemeClr val="bg1"/>
                </a:solidFill>
              </a:rPr>
              <a:t> Edits materials, documents, &amp; </a:t>
            </a:r>
          </a:p>
          <a:p>
            <a:pPr lvl="0" hangingPunct="0"/>
            <a:r>
              <a:rPr lang="en-US" sz="3800" b="1" dirty="0">
                <a:solidFill>
                  <a:schemeClr val="bg1"/>
                </a:solidFill>
              </a:rPr>
              <a:t> </a:t>
            </a:r>
            <a:r>
              <a:rPr lang="en-US" sz="3800" b="1" dirty="0" smtClean="0">
                <a:solidFill>
                  <a:schemeClr val="bg1"/>
                </a:solidFill>
              </a:rPr>
              <a:t>    communiqués </a:t>
            </a:r>
            <a:endParaRPr lang="en-US" sz="3800" b="1" dirty="0">
              <a:solidFill>
                <a:schemeClr val="bg1"/>
              </a:solidFill>
            </a:endParaRPr>
          </a:p>
          <a:p>
            <a:pPr lvl="0" hangingPunct="0">
              <a:buFont typeface="Arial" pitchFamily="34" charset="0"/>
              <a:buChar char="•"/>
            </a:pPr>
            <a:r>
              <a:rPr lang="en-US" sz="3800" b="1" dirty="0" smtClean="0">
                <a:solidFill>
                  <a:schemeClr val="bg1"/>
                </a:solidFill>
              </a:rPr>
              <a:t> Serves </a:t>
            </a:r>
            <a:r>
              <a:rPr lang="en-US" sz="3800" b="1" dirty="0">
                <a:solidFill>
                  <a:schemeClr val="bg1"/>
                </a:solidFill>
              </a:rPr>
              <a:t>as a liaison to </a:t>
            </a:r>
            <a:r>
              <a:rPr lang="en-US" sz="3800" b="1" dirty="0" smtClean="0">
                <a:solidFill>
                  <a:schemeClr val="bg1"/>
                </a:solidFill>
              </a:rPr>
              <a:t>the project </a:t>
            </a:r>
            <a:r>
              <a:rPr lang="en-US" sz="3800" b="1" dirty="0">
                <a:solidFill>
                  <a:schemeClr val="bg1"/>
                </a:solidFill>
              </a:rPr>
              <a:t>staff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-228600" y="381000"/>
            <a:ext cx="9372600" cy="2133600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500" dirty="0" smtClean="0">
                <a:solidFill>
                  <a:srgbClr val="FF0000"/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Comic Sans MS" pitchFamily="66" charset="0"/>
              </a:rPr>
              <a:t>GFE, it works in practice but does it work in theory?</a:t>
            </a:r>
            <a:endParaRPr lang="en-US" sz="5500" dirty="0">
              <a:solidFill>
                <a:srgbClr val="FF0000"/>
              </a:solidFill>
              <a:effectLst>
                <a:outerShdw blurRad="50800" dist="50800" dir="5400000" algn="ctr" rotWithShape="0">
                  <a:schemeClr val="bg1"/>
                </a:outerShdw>
              </a:effectLst>
              <a:latin typeface="Comic Sans MS" pitchFamily="66" charset="0"/>
            </a:endParaRPr>
          </a:p>
        </p:txBody>
      </p:sp>
      <p:pic>
        <p:nvPicPr>
          <p:cNvPr id="6" name="Content Placeholder 5" descr="Consumer Reports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2362200"/>
            <a:ext cx="3197290" cy="2438400"/>
          </a:xfrm>
        </p:spPr>
      </p:pic>
      <p:pic>
        <p:nvPicPr>
          <p:cNvPr id="8" name="Content Placeholder 4" descr="Mustang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657600" y="3657600"/>
            <a:ext cx="5153479" cy="289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3547</TotalTime>
  <Words>370</Words>
  <Application>Microsoft Office PowerPoint</Application>
  <PresentationFormat>On-screen Show (4:3)</PresentationFormat>
  <Paragraphs>73</Paragraphs>
  <Slides>17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Goal-Free Evaluation</vt:lpstr>
      <vt:lpstr>PowerPoint Presentation</vt:lpstr>
      <vt:lpstr>Goal-Free Evaluation</vt:lpstr>
      <vt:lpstr>PowerPoint Presentation</vt:lpstr>
      <vt:lpstr>PowerPoint Presentation</vt:lpstr>
      <vt:lpstr>PowerPoint Presentation</vt:lpstr>
      <vt:lpstr>GFE can be…</vt:lpstr>
      <vt:lpstr>PowerPoint Presentation</vt:lpstr>
      <vt:lpstr>PowerPoint Presentation</vt:lpstr>
      <vt:lpstr>GFE’s Four Underlying Principles</vt:lpstr>
      <vt:lpstr>Goal-Free Evaluation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you.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Brandon Youker</dc:creator>
  <cp:lastModifiedBy>Brandon Youker</cp:lastModifiedBy>
  <cp:revision>68</cp:revision>
  <dcterms:created xsi:type="dcterms:W3CDTF">2012-02-22T12:43:46Z</dcterms:created>
  <dcterms:modified xsi:type="dcterms:W3CDTF">2013-10-14T11:02:06Z</dcterms:modified>
</cp:coreProperties>
</file>