
<file path=[Content_Types].xml><?xml version="1.0" encoding="utf-8"?>
<Types xmlns="http://schemas.openxmlformats.org/package/2006/content-types">
  <Override PartName="/ppt/slides/slide18.xml" ContentType="application/vnd.openxmlformats-officedocument.presentationml.slide+xml"/>
  <Override PartName="/ppt/slides/slide9.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Default Extension="rels" ContentType="application/vnd.openxmlformats-package.relationships+xml"/>
  <Default Extension="jpeg" ContentType="image/jpeg"/>
  <Override PartName="/ppt/slides/slide10.xml" ContentType="application/vnd.openxmlformats-officedocument.presentationml.slide+xml"/>
  <Override PartName="/ppt/notesMasters/notesMaster1.xml" ContentType="application/vnd.openxmlformats-officedocument.presentationml.notesMaster+xml"/>
  <Override PartName="/ppt/slides/slide1.xml" ContentType="application/vnd.openxmlformats-officedocument.presentationml.slide+xml"/>
  <Override PartName="/ppt/slideLayouts/slideLayout5.xml" ContentType="application/vnd.openxmlformats-officedocument.presentationml.slideLayout+xml"/>
  <Override PartName="/docProps/app.xml" ContentType="application/vnd.openxmlformats-officedocument.extended-properties+xml"/>
  <Override PartName="/ppt/theme/theme2.xml" ContentType="application/vnd.openxmlformats-officedocument.theme+xml"/>
  <Override PartName="/ppt/slideLayouts/slideLayout1.xml" ContentType="application/vnd.openxmlformats-officedocument.presentationml.slideLayout+xml"/>
  <Override PartName="/ppt/slides/slide22.xml" ContentType="application/vnd.openxmlformats-officedocument.presentationml.slide+xml"/>
  <Default Extension="xml" ContentType="application/xml"/>
  <Override PartName="/ppt/slides/slide19.xml" ContentType="application/vnd.openxmlformats-officedocument.presentationml.slide+xml"/>
  <Override PartName="/ppt/tableStyles.xml" ContentType="application/vnd.openxmlformats-officedocument.presentationml.tableStyles+xml"/>
  <Override PartName="/ppt/slides/slide15.xml" ContentType="application/vnd.openxmlformats-officedocument.presentationml.slide+xml"/>
  <Override PartName="/ppt/notesSlides/notesSlide1.xml" ContentType="application/vnd.openxmlformats-officedocument.presentationml.notesSlide+xml"/>
  <Override PartName="/ppt/slideLayouts/slideLayout12.xml" ContentType="application/vnd.openxmlformats-officedocument.presentationml.slideLayout+xml"/>
  <Override PartName="/ppt/slides/slide6.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Default Extension="png" ContentType="image/png"/>
  <Override PartName="/ppt/slideLayouts/slideLayout2.xml" ContentType="application/vnd.openxmlformats-officedocument.presentationml.slideLayout+xml"/>
  <Override PartName="/ppt/slides/slide16.xml" ContentType="application/vnd.openxmlformats-officedocument.presentationml.slide+xml"/>
  <Override PartName="/ppt/notesSlides/notesSlide2.xml" ContentType="application/vnd.openxmlformats-officedocument.presentationml.notesSlide+xml"/>
  <Override PartName="/ppt/slideLayouts/slideLayout13.xml" ContentType="application/vnd.openxmlformats-officedocument.presentationml.slideLayout+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Layouts/slideLayout3.xml" ContentType="application/vnd.openxmlformats-officedocument.presentationml.slideLayout+xml"/>
  <Override PartName="/ppt/slides/slide20.xml" ContentType="application/vnd.openxmlformats-officedocument.presentationml.slide+xml"/>
  <Override PartName="/ppt/slides/slide17.xml" ContentType="application/vnd.openxmlformats-officedocument.presentationml.slide+xml"/>
  <Override PartName="/ppt/slideLayouts/slideLayout14.xml" ContentType="application/vnd.openxmlformats-officedocument.presentationml.slideLayout+xml"/>
  <Override PartName="/ppt/slides/slide8.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4295" r:id="rId1"/>
  </p:sldMasterIdLst>
  <p:notesMasterIdLst>
    <p:notesMasterId r:id="rId24"/>
  </p:notesMasterIdLst>
  <p:sldIdLst>
    <p:sldId id="256" r:id="rId2"/>
    <p:sldId id="257" r:id="rId3"/>
    <p:sldId id="258" r:id="rId4"/>
    <p:sldId id="269" r:id="rId5"/>
    <p:sldId id="259" r:id="rId6"/>
    <p:sldId id="276" r:id="rId7"/>
    <p:sldId id="270" r:id="rId8"/>
    <p:sldId id="271" r:id="rId9"/>
    <p:sldId id="272" r:id="rId10"/>
    <p:sldId id="273" r:id="rId11"/>
    <p:sldId id="260" r:id="rId12"/>
    <p:sldId id="264" r:id="rId13"/>
    <p:sldId id="265" r:id="rId14"/>
    <p:sldId id="266" r:id="rId15"/>
    <p:sldId id="262" r:id="rId16"/>
    <p:sldId id="277" r:id="rId17"/>
    <p:sldId id="261" r:id="rId18"/>
    <p:sldId id="267" r:id="rId19"/>
    <p:sldId id="268" r:id="rId20"/>
    <p:sldId id="263" r:id="rId21"/>
    <p:sldId id="275" r:id="rId22"/>
    <p:sldId id="274" r:id="rId2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A60000"/>
    <a:srgbClr val="B3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40" autoAdjust="0"/>
    <p:restoredTop sz="94624" autoAdjust="0"/>
  </p:normalViewPr>
  <p:slideViewPr>
    <p:cSldViewPr snapToGrid="0" snapToObjects="1">
      <p:cViewPr varScale="1">
        <p:scale>
          <a:sx n="99" d="100"/>
          <a:sy n="99" d="100"/>
        </p:scale>
        <p:origin x="-512"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notesMaster" Target="notesMasters/notesMaster1.xml"/><Relationship Id="rId25" Type="http://schemas.openxmlformats.org/officeDocument/2006/relationships/printerSettings" Target="printerSettings/printerSettings1.bin"/><Relationship Id="rId26" Type="http://schemas.openxmlformats.org/officeDocument/2006/relationships/presProps" Target="presProps.xml"/><Relationship Id="rId27" Type="http://schemas.openxmlformats.org/officeDocument/2006/relationships/viewProps" Target="viewProps.xml"/><Relationship Id="rId28" Type="http://schemas.openxmlformats.org/officeDocument/2006/relationships/theme" Target="theme/theme1.xml"/><Relationship Id="rId29"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A939959-40F6-1C49-8D77-3470FDA9ADFD}" type="datetimeFigureOut">
              <a:rPr lang="en-US" smtClean="0"/>
              <a:pPr/>
              <a:t>5/5/10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56B08F2-0E4E-4E43-9A9E-7171245B96DB}"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6B08F2-0E4E-4E43-9A9E-7171245B96DB}" type="slidenum">
              <a:rPr lang="en-US" smtClean="0"/>
              <a:pPr/>
              <a:t>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6B08F2-0E4E-4E43-9A9E-7171245B96DB}" type="slidenum">
              <a:rPr lang="en-US" smtClean="0"/>
              <a:pPr/>
              <a:t>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 Id="rId3"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 Id="rId3" Type="http://schemas.openxmlformats.org/officeDocument/2006/relationships/image" Target="../media/image4.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3.jpe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 Id="rId3"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3.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 Id="rId3"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3.jpe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3.jpe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3.jpe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3.jpe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 Id="rId3"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pic>
        <p:nvPicPr>
          <p:cNvPr id="8" name="Picture 7" descr="Overlay-FullBackground.jpg"/>
          <p:cNvPicPr>
            <a:picLocks noChangeAspect="1"/>
          </p:cNvPicPr>
          <p:nvPr/>
        </p:nvPicPr>
        <p:blipFill>
          <a:blip r:embed="rId2"/>
          <a:srcRect t="50000"/>
          <a:stretch>
            <a:fillRect/>
          </a:stretch>
        </p:blipFill>
        <p:spPr>
          <a:xfrm>
            <a:off x="0" y="3429000"/>
            <a:ext cx="9144000" cy="3429000"/>
          </a:xfrm>
          <a:prstGeom prst="rect">
            <a:avLst/>
          </a:prstGeom>
        </p:spPr>
      </p:pic>
      <p:sp>
        <p:nvSpPr>
          <p:cNvPr id="2" name="Title 1"/>
          <p:cNvSpPr>
            <a:spLocks noGrp="1"/>
          </p:cNvSpPr>
          <p:nvPr>
            <p:ph type="ctrTitle"/>
          </p:nvPr>
        </p:nvSpPr>
        <p:spPr>
          <a:xfrm>
            <a:off x="779463" y="1918447"/>
            <a:ext cx="7583488" cy="1470025"/>
          </a:xfrm>
        </p:spPr>
        <p:txBody>
          <a:bodyPr anchor="b" anchorCtr="0"/>
          <a:lstStyle/>
          <a:p>
            <a:r>
              <a:rPr lang="en-US" smtClean="0"/>
              <a:t>Click to edit Master title style</a:t>
            </a:r>
            <a:endParaRPr/>
          </a:p>
        </p:txBody>
      </p:sp>
      <p:sp>
        <p:nvSpPr>
          <p:cNvPr id="3" name="Subtitle 2"/>
          <p:cNvSpPr>
            <a:spLocks noGrp="1"/>
          </p:cNvSpPr>
          <p:nvPr>
            <p:ph type="subTitle" idx="1"/>
          </p:nvPr>
        </p:nvSpPr>
        <p:spPr>
          <a:xfrm>
            <a:off x="779463" y="3478306"/>
            <a:ext cx="7583487" cy="1752600"/>
          </a:xfrm>
        </p:spPr>
        <p:txBody>
          <a:bodyPr>
            <a:normAutofit/>
          </a:bodyPr>
          <a:lstStyle>
            <a:lvl1pPr marL="0" indent="0" algn="ctr">
              <a:spcBef>
                <a:spcPts val="600"/>
              </a:spcBef>
              <a:buNone/>
              <a:defRPr sz="1800">
                <a:solidFill>
                  <a:schemeClr val="bg2"/>
                </a:solidFill>
                <a:effectLst>
                  <a:outerShdw blurRad="63500" dir="2700000" algn="tl" rotWithShape="0">
                    <a:schemeClr val="tx1">
                      <a:alpha val="40000"/>
                    </a:scheme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AE8FC6F3-5150-1042-8943-F0D424897C51}" type="datetimeFigureOut">
              <a:rPr lang="en-US" smtClean="0"/>
              <a:pPr/>
              <a:t>5/5/10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B6EF64-FB19-411E-965E-9F52AA474456}" type="slidenum">
              <a:rPr lang="en-US" smtClean="0"/>
              <a:pPr/>
              <a:t>‹#›</a:t>
            </a:fld>
            <a:endParaRPr lang="en-US"/>
          </a:p>
        </p:txBody>
      </p:sp>
      <p:pic>
        <p:nvPicPr>
          <p:cNvPr id="7" name="Picture 6" descr="overlay-ruleShadow.png"/>
          <p:cNvPicPr>
            <a:picLocks noChangeAspect="1"/>
          </p:cNvPicPr>
          <p:nvPr/>
        </p:nvPicPr>
        <p:blipFill>
          <a:blip r:embed="rId3"/>
          <a:stretch>
            <a:fillRect/>
          </a:stretch>
        </p:blipFill>
        <p:spPr>
          <a:xfrm>
            <a:off x="0" y="3303984"/>
            <a:ext cx="9144000" cy="125016"/>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pic>
        <p:nvPicPr>
          <p:cNvPr id="8" name="Picture 7" descr="Overlay-FullBackground.jpg"/>
          <p:cNvPicPr>
            <a:picLocks noChangeAspect="1"/>
          </p:cNvPicPr>
          <p:nvPr/>
        </p:nvPicPr>
        <p:blipFill>
          <a:blip r:embed="rId2"/>
          <a:srcRect l="50000"/>
          <a:stretch>
            <a:fillRect/>
          </a:stretch>
        </p:blipFill>
        <p:spPr>
          <a:xfrm>
            <a:off x="4572000" y="4482"/>
            <a:ext cx="4572000" cy="6858000"/>
          </a:xfrm>
          <a:prstGeom prst="rect">
            <a:avLst/>
          </a:prstGeom>
          <a:noFill/>
          <a:ln>
            <a:noFill/>
          </a:ln>
        </p:spPr>
      </p:pic>
      <p:pic>
        <p:nvPicPr>
          <p:cNvPr id="9" name="Picture 8" descr="overlay-ruleShadow.png"/>
          <p:cNvPicPr>
            <a:picLocks noChangeAspect="1"/>
          </p:cNvPicPr>
          <p:nvPr/>
        </p:nvPicPr>
        <p:blipFill>
          <a:blip r:embed="rId3"/>
          <a:srcRect r="25031"/>
          <a:stretch>
            <a:fillRect/>
          </a:stretch>
        </p:blipFill>
        <p:spPr>
          <a:xfrm rot="16200000">
            <a:off x="1086391" y="3365075"/>
            <a:ext cx="6855164" cy="125016"/>
          </a:xfrm>
          <a:prstGeom prst="rect">
            <a:avLst/>
          </a:prstGeom>
        </p:spPr>
      </p:pic>
      <p:sp>
        <p:nvSpPr>
          <p:cNvPr id="2" name="Title 1"/>
          <p:cNvSpPr>
            <a:spLocks noGrp="1"/>
          </p:cNvSpPr>
          <p:nvPr>
            <p:ph type="title"/>
          </p:nvPr>
        </p:nvSpPr>
        <p:spPr>
          <a:xfrm>
            <a:off x="301752" y="274320"/>
            <a:ext cx="3959352" cy="1691640"/>
          </a:xfrm>
        </p:spPr>
        <p:txBody>
          <a:bodyPr vert="horz" lIns="91440" tIns="45720" rIns="91440" bIns="45720" rtlCol="0" anchor="b" anchorCtr="0">
            <a:noAutofit/>
          </a:bodyPr>
          <a:lstStyle>
            <a:lvl1pPr marL="0" algn="ctr" defTabSz="914400" rtl="0" eaLnBrk="1" latinLnBrk="0" hangingPunct="1">
              <a:spcBef>
                <a:spcPct val="0"/>
              </a:spcBef>
              <a:buNone/>
              <a:defRPr sz="3600" kern="1200">
                <a:solidFill>
                  <a:schemeClr val="tx1"/>
                </a:solidFill>
                <a:effectLst>
                  <a:outerShdw blurRad="50800" dist="12700" dir="2700000" sx="100500" sy="100500" algn="tl" rotWithShape="0">
                    <a:prstClr val="black">
                      <a:alpha val="60000"/>
                    </a:prstClr>
                  </a:outerShdw>
                </a:effectLst>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4864608" y="264907"/>
            <a:ext cx="3959352" cy="6328186"/>
          </a:xfrm>
          <a:solidFill>
            <a:schemeClr val="tx1">
              <a:lumMod val="50000"/>
            </a:schemeClr>
          </a:solidFill>
          <a:effectLst>
            <a:outerShdw blurRad="50800" dir="2700000" algn="tl" rotWithShape="0">
              <a:schemeClr val="tx1">
                <a:alpha val="40000"/>
              </a:schemeClr>
            </a:outerShdw>
          </a:effectLst>
        </p:spPr>
        <p:txBody>
          <a:bodyPr>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301752" y="1970801"/>
            <a:ext cx="3959352" cy="3200400"/>
          </a:xfrm>
          <a:effectLst>
            <a:outerShdw blurRad="50800" dist="38100" dir="2700000" algn="tl" rotWithShape="0">
              <a:prstClr val="black">
                <a:alpha val="40000"/>
              </a:prstClr>
            </a:outerShdw>
          </a:effectLst>
        </p:spPr>
        <p:txBody>
          <a:bodyPr vert="horz" lIns="91440" tIns="45720" rIns="91440" bIns="45720" rtlCol="0" anchor="t" anchorCtr="0">
            <a:normAutofit/>
          </a:bodyPr>
          <a:lstStyle>
            <a:lvl1pPr marL="0" indent="0" algn="ctr">
              <a:lnSpc>
                <a:spcPct val="110000"/>
              </a:lnSpc>
              <a:buNone/>
              <a:defRPr sz="1800" kern="1200">
                <a:solidFill>
                  <a:schemeClr val="tx1"/>
                </a:solidFill>
                <a:effectLst>
                  <a:outerShdw blurRad="38100" dist="12700" dir="2700000" algn="tl" rotWithShape="0">
                    <a:prstClr val="black">
                      <a:alpha val="60000"/>
                    </a:prstClr>
                  </a:outerShdw>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lnSpc>
                <a:spcPct val="110000"/>
              </a:lnSpc>
              <a:spcBef>
                <a:spcPts val="2000"/>
              </a:spcBef>
              <a:buFont typeface="Calisto MT" pitchFamily="18" charset="0"/>
              <a:buNone/>
            </a:pPr>
            <a:r>
              <a:rPr lang="en-US" smtClean="0"/>
              <a:t>Click to edit Master text styles</a:t>
            </a:r>
          </a:p>
        </p:txBody>
      </p:sp>
      <p:sp>
        <p:nvSpPr>
          <p:cNvPr id="5" name="Date Placeholder 4"/>
          <p:cNvSpPr>
            <a:spLocks noGrp="1"/>
          </p:cNvSpPr>
          <p:nvPr>
            <p:ph type="dt" sz="half" idx="10"/>
          </p:nvPr>
        </p:nvSpPr>
        <p:spPr>
          <a:xfrm>
            <a:off x="2670048" y="6356350"/>
            <a:ext cx="1627632" cy="365125"/>
          </a:xfrm>
          <a:effectLst>
            <a:outerShdw blurRad="50800" dist="38100" dir="2700000" algn="tl" rotWithShape="0">
              <a:prstClr val="black">
                <a:alpha val="40000"/>
              </a:prstClr>
            </a:outerShdw>
          </a:effectLst>
        </p:spPr>
        <p:txBody>
          <a:bodyPr vert="horz" lIns="91440" tIns="45720" rIns="91440" bIns="45720" rtlCol="0" anchor="ctr"/>
          <a:lstStyle>
            <a:lvl1pPr marL="0" algn="r" defTabSz="914400" rtl="0" eaLnBrk="1" latinLnBrk="0" hangingPunct="1">
              <a:defRPr sz="1200" kern="1200">
                <a:solidFill>
                  <a:schemeClr val="tx1"/>
                </a:solidFill>
                <a:effectLst>
                  <a:outerShdw blurRad="38100" dist="12700" dir="2700000" algn="tl" rotWithShape="0">
                    <a:prstClr val="black">
                      <a:alpha val="60000"/>
                    </a:prstClr>
                  </a:outerShdw>
                </a:effectLst>
                <a:latin typeface="+mn-lt"/>
                <a:ea typeface="+mn-ea"/>
                <a:cs typeface="+mn-cs"/>
              </a:defRPr>
            </a:lvl1pPr>
          </a:lstStyle>
          <a:p>
            <a:fld id="{AE8FC6F3-5150-1042-8943-F0D424897C51}" type="datetimeFigureOut">
              <a:rPr lang="en-US" smtClean="0"/>
              <a:pPr/>
              <a:t>5/5/10</a:t>
            </a:fld>
            <a:endParaRPr lang="en-US"/>
          </a:p>
        </p:txBody>
      </p:sp>
      <p:sp>
        <p:nvSpPr>
          <p:cNvPr id="6" name="Footer Placeholder 5"/>
          <p:cNvSpPr>
            <a:spLocks noGrp="1"/>
          </p:cNvSpPr>
          <p:nvPr>
            <p:ph type="ftr" sz="quarter" idx="11"/>
          </p:nvPr>
        </p:nvSpPr>
        <p:spPr>
          <a:xfrm>
            <a:off x="242047" y="6356350"/>
            <a:ext cx="1892808" cy="365125"/>
          </a:xfrm>
          <a:effectLst>
            <a:outerShdw blurRad="50800" dist="38100" dir="2700000" algn="tl" rotWithShape="0">
              <a:prstClr val="black">
                <a:alpha val="40000"/>
              </a:prstClr>
            </a:outerShdw>
          </a:effectLst>
        </p:spPr>
        <p:txBody>
          <a:bodyPr vert="horz" lIns="91440" tIns="45720" rIns="91440" bIns="45720" rtlCol="0" anchor="ctr"/>
          <a:lstStyle>
            <a:lvl1pPr marL="0" algn="l" defTabSz="914400" rtl="0" eaLnBrk="1" latinLnBrk="0" hangingPunct="1">
              <a:defRPr sz="1200" kern="1200">
                <a:solidFill>
                  <a:schemeClr val="tx1"/>
                </a:solidFill>
                <a:effectLst>
                  <a:outerShdw blurRad="38100" dist="12700" dir="2700000" algn="tl" rotWithShape="0">
                    <a:prstClr val="black">
                      <a:alpha val="60000"/>
                    </a:prstClr>
                  </a:outerShdw>
                </a:effectLst>
                <a:latin typeface="+mn-lt"/>
                <a:ea typeface="+mn-ea"/>
                <a:cs typeface="+mn-cs"/>
              </a:defRPr>
            </a:lvl1pPr>
          </a:lstStyle>
          <a:p>
            <a:endParaRPr lang="en-US"/>
          </a:p>
        </p:txBody>
      </p:sp>
      <p:sp>
        <p:nvSpPr>
          <p:cNvPr id="7" name="Slide Number Placeholder 6"/>
          <p:cNvSpPr>
            <a:spLocks noGrp="1"/>
          </p:cNvSpPr>
          <p:nvPr>
            <p:ph type="sldNum" sz="quarter" idx="12"/>
          </p:nvPr>
        </p:nvSpPr>
        <p:spPr>
          <a:xfrm>
            <a:off x="1892808" y="5738129"/>
            <a:ext cx="758952" cy="576072"/>
          </a:xfrm>
        </p:spPr>
        <p:txBody>
          <a:bodyPr vert="horz" lIns="91440" tIns="45720" rIns="91440" bIns="45720" rtlCol="0" anchor="ctr">
            <a:noAutofit/>
          </a:bodyPr>
          <a:lstStyle>
            <a:lvl1pPr marL="0" algn="ctr" defTabSz="914400" rtl="0" eaLnBrk="1" latinLnBrk="0" hangingPunct="1">
              <a:spcBef>
                <a:spcPct val="0"/>
              </a:spcBef>
              <a:defRPr sz="3600" kern="1200">
                <a:solidFill>
                  <a:schemeClr val="tx1"/>
                </a:solidFill>
                <a:effectLst>
                  <a:outerShdw blurRad="50800" dist="12700" dir="2700000" sx="100500" sy="100500" algn="tl" rotWithShape="0">
                    <a:prstClr val="black">
                      <a:alpha val="60000"/>
                    </a:prstClr>
                  </a:outerShdw>
                </a:effectLst>
                <a:latin typeface="+mj-lt"/>
                <a:ea typeface="+mj-ea"/>
                <a:cs typeface="+mj-cs"/>
              </a:defRPr>
            </a:lvl1pPr>
          </a:lstStyle>
          <a:p>
            <a:fld id="{414AF698-4CA2-CB43-BEEE-28CF519183C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above Caption">
    <p:spTree>
      <p:nvGrpSpPr>
        <p:cNvPr id="1" name=""/>
        <p:cNvGrpSpPr/>
        <p:nvPr/>
      </p:nvGrpSpPr>
      <p:grpSpPr>
        <a:xfrm>
          <a:off x="0" y="0"/>
          <a:ext cx="0" cy="0"/>
          <a:chOff x="0" y="0"/>
          <a:chExt cx="0" cy="0"/>
        </a:xfrm>
      </p:grpSpPr>
      <p:pic>
        <p:nvPicPr>
          <p:cNvPr id="8" name="Picture 7" descr="Overlay-FullBackground.jpg"/>
          <p:cNvPicPr>
            <a:picLocks noChangeAspect="1"/>
          </p:cNvPicPr>
          <p:nvPr/>
        </p:nvPicPr>
        <p:blipFill>
          <a:blip r:embed="rId2"/>
          <a:stretch>
            <a:fillRect/>
          </a:stretch>
        </p:blipFill>
        <p:spPr>
          <a:xfrm>
            <a:off x="0" y="4482"/>
            <a:ext cx="9144000" cy="6858000"/>
          </a:xfrm>
          <a:prstGeom prst="rect">
            <a:avLst/>
          </a:prstGeom>
          <a:noFill/>
          <a:ln>
            <a:noFill/>
          </a:ln>
        </p:spPr>
      </p:pic>
      <p:sp>
        <p:nvSpPr>
          <p:cNvPr id="2" name="Title 1"/>
          <p:cNvSpPr>
            <a:spLocks noGrp="1"/>
          </p:cNvSpPr>
          <p:nvPr>
            <p:ph type="title"/>
          </p:nvPr>
        </p:nvSpPr>
        <p:spPr>
          <a:xfrm>
            <a:off x="762000" y="4038600"/>
            <a:ext cx="7620000" cy="990600"/>
          </a:xfrm>
        </p:spPr>
        <p:txBody>
          <a:bodyPr vert="horz" lIns="91440" tIns="45720" rIns="91440" bIns="45720" rtlCol="0" anchor="b" anchorCtr="0">
            <a:normAutofit/>
          </a:bodyPr>
          <a:lstStyle>
            <a:lvl1pPr algn="ctr">
              <a:defRPr sz="3600" kern="1200">
                <a:solidFill>
                  <a:schemeClr val="bg2"/>
                </a:solidFill>
                <a:effectLst>
                  <a:outerShdw blurRad="63500" dir="2700000" algn="tl" rotWithShape="0">
                    <a:schemeClr val="tx1">
                      <a:alpha val="40000"/>
                    </a:schemeClr>
                  </a:outerShdw>
                </a:effectLst>
                <a:latin typeface="+mj-lt"/>
                <a:ea typeface="+mn-ea"/>
                <a:cs typeface="+mn-cs"/>
              </a:defRPr>
            </a:lvl1pPr>
          </a:lstStyle>
          <a:p>
            <a:pPr marL="0" lvl="0" indent="0" algn="l" defTabSz="914400" rtl="0" eaLnBrk="1" latinLnBrk="0" hangingPunct="1">
              <a:spcBef>
                <a:spcPts val="2000"/>
              </a:spcBef>
              <a:buFont typeface="Calisto MT" pitchFamily="18" charset="0"/>
              <a:buNone/>
            </a:pPr>
            <a:r>
              <a:rPr lang="en-US" smtClean="0"/>
              <a:t>Click to edit Master title style</a:t>
            </a:r>
            <a:endParaRPr/>
          </a:p>
        </p:txBody>
      </p:sp>
      <p:sp>
        <p:nvSpPr>
          <p:cNvPr id="3" name="Picture Placeholder 2"/>
          <p:cNvSpPr>
            <a:spLocks noGrp="1"/>
          </p:cNvSpPr>
          <p:nvPr>
            <p:ph type="pic" idx="1"/>
          </p:nvPr>
        </p:nvSpPr>
        <p:spPr>
          <a:xfrm>
            <a:off x="342900" y="265176"/>
            <a:ext cx="8458200" cy="3697224"/>
          </a:xfrm>
          <a:solidFill>
            <a:schemeClr val="tx1">
              <a:lumMod val="50000"/>
            </a:schemeClr>
          </a:solidFill>
          <a:effectLst>
            <a:outerShdw blurRad="50800" dir="2700000" algn="tl" rotWithShape="0">
              <a:schemeClr val="tx1">
                <a:alpha val="40000"/>
              </a:schemeClr>
            </a:outerShdw>
          </a:effectLst>
        </p:spPr>
        <p:txBody>
          <a:bodyPr vert="horz" lIns="91440" tIns="45720" rIns="91440" bIns="45720" rtlCol="0">
            <a:normAutofit/>
          </a:bodyPr>
          <a:lstStyle>
            <a:lvl1pPr marL="0" indent="0" algn="ctr" defTabSz="914400" rtl="0" eaLnBrk="1" latinLnBrk="0" hangingPunct="1">
              <a:spcBef>
                <a:spcPts val="2000"/>
              </a:spcBef>
              <a:buFont typeface="Calisto MT" pitchFamily="18" charset="0"/>
              <a:buNone/>
              <a:defRPr sz="2400" kern="1200">
                <a:solidFill>
                  <a:schemeClr val="bg2"/>
                </a:solidFill>
                <a:effectLst>
                  <a:outerShdw blurRad="63500" dir="2700000" algn="tl" rotWithShape="0">
                    <a:schemeClr val="tx1">
                      <a:alpha val="40000"/>
                    </a:scheme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762000" y="5042647"/>
            <a:ext cx="7620000" cy="1129553"/>
          </a:xfrm>
        </p:spPr>
        <p:txBody>
          <a:bodyPr>
            <a:normAutofit/>
          </a:bodyPr>
          <a:lstStyle>
            <a:lvl1pPr marL="0" indent="0" algn="ctr">
              <a:lnSpc>
                <a:spcPct val="110000"/>
              </a:lnSpc>
              <a:spcBef>
                <a:spcPct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E8FC6F3-5150-1042-8943-F0D424897C51}" type="datetimeFigureOut">
              <a:rPr lang="en-US" smtClean="0"/>
              <a:pPr/>
              <a:t>5/5/10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4442D2-6EC0-47EE-B633-BA0A345679BF}"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Closing">
    <p:spTree>
      <p:nvGrpSpPr>
        <p:cNvPr id="1" name=""/>
        <p:cNvGrpSpPr/>
        <p:nvPr/>
      </p:nvGrpSpPr>
      <p:grpSpPr>
        <a:xfrm>
          <a:off x="0" y="0"/>
          <a:ext cx="0" cy="0"/>
          <a:chOff x="0" y="0"/>
          <a:chExt cx="0" cy="0"/>
        </a:xfrm>
      </p:grpSpPr>
      <p:sp>
        <p:nvSpPr>
          <p:cNvPr id="3" name="Date Placeholder 2"/>
          <p:cNvSpPr>
            <a:spLocks noGrp="1"/>
          </p:cNvSpPr>
          <p:nvPr>
            <p:ph type="dt" sz="half" idx="10"/>
          </p:nvPr>
        </p:nvSpPr>
        <p:spPr>
          <a:effectLst>
            <a:outerShdw blurRad="50800" dist="38100" dir="2700000" algn="tl" rotWithShape="0">
              <a:prstClr val="black">
                <a:alpha val="40000"/>
              </a:prstClr>
            </a:outerShdw>
          </a:effectLst>
        </p:spPr>
        <p:txBody>
          <a:bodyPr/>
          <a:lstStyle>
            <a:lvl1pPr>
              <a:defRPr>
                <a:solidFill>
                  <a:schemeClr val="tx1"/>
                </a:solidFill>
                <a:effectLst>
                  <a:outerShdw blurRad="38100" dist="12700" dir="2700000" algn="tl" rotWithShape="0">
                    <a:prstClr val="black">
                      <a:alpha val="60000"/>
                    </a:prstClr>
                  </a:outerShdw>
                </a:effectLst>
              </a:defRPr>
            </a:lvl1pPr>
          </a:lstStyle>
          <a:p>
            <a:fld id="{AE8FC6F3-5150-1042-8943-F0D424897C51}" type="datetimeFigureOut">
              <a:rPr lang="en-US" smtClean="0"/>
              <a:pPr/>
              <a:t>5/5/10</a:t>
            </a:fld>
            <a:endParaRPr lang="en-US"/>
          </a:p>
        </p:txBody>
      </p:sp>
      <p:sp>
        <p:nvSpPr>
          <p:cNvPr id="4" name="Footer Placeholder 3"/>
          <p:cNvSpPr>
            <a:spLocks noGrp="1"/>
          </p:cNvSpPr>
          <p:nvPr>
            <p:ph type="ftr" sz="quarter" idx="11"/>
          </p:nvPr>
        </p:nvSpPr>
        <p:spPr>
          <a:effectLst>
            <a:outerShdw blurRad="50800" dist="38100" dir="2700000" algn="tl" rotWithShape="0">
              <a:prstClr val="black">
                <a:alpha val="40000"/>
              </a:prstClr>
            </a:outerShdw>
          </a:effectLst>
        </p:spPr>
        <p:txBody>
          <a:bodyPr/>
          <a:lstStyle>
            <a:lvl1pPr>
              <a:defRPr>
                <a:solidFill>
                  <a:schemeClr val="tx1"/>
                </a:solidFill>
                <a:effectLst>
                  <a:outerShdw blurRad="38100" dist="12700" dir="2700000" algn="tl" rotWithShape="0">
                    <a:prstClr val="black">
                      <a:alpha val="60000"/>
                    </a:prstClr>
                  </a:outerShdw>
                </a:effectLst>
              </a:defRPr>
            </a:lvl1pPr>
          </a:lstStyle>
          <a:p>
            <a:endParaRPr lang="en-US"/>
          </a:p>
        </p:txBody>
      </p:sp>
      <p:sp>
        <p:nvSpPr>
          <p:cNvPr id="5" name="Slide Number Placeholder 4"/>
          <p:cNvSpPr>
            <a:spLocks noGrp="1"/>
          </p:cNvSpPr>
          <p:nvPr>
            <p:ph type="sldNum" sz="quarter" idx="12"/>
          </p:nvPr>
        </p:nvSpPr>
        <p:spPr>
          <a:effectLst>
            <a:outerShdw blurRad="50800" dist="38100" dir="2700000" algn="tl" rotWithShape="0">
              <a:prstClr val="black">
                <a:alpha val="40000"/>
              </a:prstClr>
            </a:outerShdw>
          </a:effectLst>
        </p:spPr>
        <p:txBody>
          <a:bodyPr/>
          <a:lstStyle>
            <a:lvl1pPr>
              <a:defRPr>
                <a:solidFill>
                  <a:schemeClr val="tx1"/>
                </a:solidFill>
                <a:effectLst>
                  <a:outerShdw blurRad="38100" dist="12700" dir="2700000" algn="tl" rotWithShape="0">
                    <a:prstClr val="black">
                      <a:alpha val="60000"/>
                    </a:prstClr>
                  </a:outerShdw>
                </a:effectLst>
              </a:defRPr>
            </a:lvl1pPr>
          </a:lstStyle>
          <a:p>
            <a:fld id="{414AF698-4CA2-CB43-BEEE-28CF519183C5}"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pic>
        <p:nvPicPr>
          <p:cNvPr id="7" name="Picture 6" descr="overlay-ruleShadow.png"/>
          <p:cNvPicPr>
            <a:picLocks noChangeAspect="1"/>
          </p:cNvPicPr>
          <p:nvPr/>
        </p:nvPicPr>
        <p:blipFill>
          <a:blip r:embed="rId2"/>
          <a:stretch>
            <a:fillRect/>
          </a:stretch>
        </p:blipFill>
        <p:spPr>
          <a:xfrm>
            <a:off x="0" y="1307592"/>
            <a:ext cx="9144000" cy="125016"/>
          </a:xfrm>
          <a:prstGeom prst="rect">
            <a:avLst/>
          </a:prstGeom>
        </p:spPr>
      </p:pic>
      <p:pic>
        <p:nvPicPr>
          <p:cNvPr id="8" name="Picture 7" descr="Overlay-FullBackground.jpg"/>
          <p:cNvPicPr>
            <a:picLocks noChangeAspect="1"/>
          </p:cNvPicPr>
          <p:nvPr/>
        </p:nvPicPr>
        <p:blipFill>
          <a:blip r:embed="rId3"/>
          <a:srcRect t="23333"/>
          <a:stretch>
            <a:fillRect/>
          </a:stretch>
        </p:blipFill>
        <p:spPr>
          <a:xfrm>
            <a:off x="0" y="1425388"/>
            <a:ext cx="9144000" cy="5432612"/>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AE8FC6F3-5150-1042-8943-F0D424897C51}" type="datetimeFigureOut">
              <a:rPr lang="en-US" smtClean="0"/>
              <a:pPr/>
              <a:t>5/5/10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4AF698-4CA2-CB43-BEEE-28CF519183C5}" type="slidenum">
              <a:rPr lang="en-US" smtClean="0"/>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pic>
        <p:nvPicPr>
          <p:cNvPr id="7" name="Picture 6" descr="Overlay-FullBackground.jpg"/>
          <p:cNvPicPr>
            <a:picLocks noChangeAspect="1"/>
          </p:cNvPicPr>
          <p:nvPr/>
        </p:nvPicPr>
        <p:blipFill>
          <a:blip r:embed="rId2"/>
          <a:srcRect r="14719"/>
          <a:stretch>
            <a:fillRect/>
          </a:stretch>
        </p:blipFill>
        <p:spPr>
          <a:xfrm>
            <a:off x="0" y="4482"/>
            <a:ext cx="7798112" cy="6858000"/>
          </a:xfrm>
          <a:prstGeom prst="rect">
            <a:avLst/>
          </a:prstGeom>
          <a:noFill/>
          <a:ln>
            <a:noFill/>
          </a:ln>
        </p:spPr>
      </p:pic>
      <p:sp>
        <p:nvSpPr>
          <p:cNvPr id="2" name="Vertical Title 1"/>
          <p:cNvSpPr>
            <a:spLocks noGrp="1"/>
          </p:cNvSpPr>
          <p:nvPr>
            <p:ph type="title" orient="vert"/>
          </p:nvPr>
        </p:nvSpPr>
        <p:spPr>
          <a:xfrm>
            <a:off x="7848600" y="457200"/>
            <a:ext cx="1219200" cy="5668963"/>
          </a:xfrm>
        </p:spPr>
        <p:txBody>
          <a:bodyPr vert="eaVert">
            <a:normAutofit/>
          </a:bodyPr>
          <a:lstStyle/>
          <a:p>
            <a:r>
              <a:rPr lang="en-US" smtClean="0"/>
              <a:t>Click to edit Master title style</a:t>
            </a:r>
            <a:endParaRPr/>
          </a:p>
        </p:txBody>
      </p:sp>
      <p:sp>
        <p:nvSpPr>
          <p:cNvPr id="3" name="Vertical Text Placeholder 2"/>
          <p:cNvSpPr>
            <a:spLocks noGrp="1"/>
          </p:cNvSpPr>
          <p:nvPr>
            <p:ph type="body" orient="vert" idx="1"/>
          </p:nvPr>
        </p:nvSpPr>
        <p:spPr>
          <a:xfrm>
            <a:off x="779462" y="457200"/>
            <a:ext cx="6383337" cy="56689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a:xfrm>
            <a:off x="7924800" y="6356350"/>
            <a:ext cx="1066800" cy="365125"/>
          </a:xfrm>
          <a:effectLst>
            <a:outerShdw blurRad="50800" dist="38100" dir="2700000" algn="tl" rotWithShape="0">
              <a:prstClr val="black">
                <a:alpha val="40000"/>
              </a:prstClr>
            </a:outerShdw>
          </a:effectLst>
        </p:spPr>
        <p:txBody>
          <a:bodyPr vert="horz" lIns="91440" tIns="45720" rIns="91440" bIns="45720" rtlCol="0" anchor="ctr"/>
          <a:lstStyle>
            <a:lvl1pPr marL="0" algn="r" defTabSz="914400" rtl="0" eaLnBrk="1" latinLnBrk="0" hangingPunct="1">
              <a:defRPr sz="1200" kern="1200">
                <a:solidFill>
                  <a:schemeClr val="tx1"/>
                </a:solidFill>
                <a:effectLst>
                  <a:outerShdw blurRad="38100" dist="12700" dir="2700000" algn="tl" rotWithShape="0">
                    <a:prstClr val="black">
                      <a:alpha val="60000"/>
                    </a:prstClr>
                  </a:outerShdw>
                </a:effectLst>
                <a:latin typeface="+mn-lt"/>
                <a:ea typeface="+mn-ea"/>
                <a:cs typeface="+mn-cs"/>
              </a:defRPr>
            </a:lvl1pPr>
          </a:lstStyle>
          <a:p>
            <a:fld id="{AE8FC6F3-5150-1042-8943-F0D424897C51}" type="datetimeFigureOut">
              <a:rPr lang="en-US" smtClean="0"/>
              <a:pPr/>
              <a:t>5/5/10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4AF698-4CA2-CB43-BEEE-28CF519183C5}" type="slidenum">
              <a:rPr lang="en-US" smtClean="0"/>
              <a:pPr/>
              <a:t>‹#›</a:t>
            </a:fld>
            <a:endParaRPr lang="en-US"/>
          </a:p>
        </p:txBody>
      </p:sp>
      <p:pic>
        <p:nvPicPr>
          <p:cNvPr id="10" name="Picture 9" descr="overlay-ruleShadow.png"/>
          <p:cNvPicPr>
            <a:picLocks noChangeAspect="1"/>
          </p:cNvPicPr>
          <p:nvPr/>
        </p:nvPicPr>
        <p:blipFill>
          <a:blip r:embed="rId3"/>
          <a:srcRect r="25031"/>
          <a:stretch>
            <a:fillRect/>
          </a:stretch>
        </p:blipFill>
        <p:spPr>
          <a:xfrm rot="5400000" flipH="1">
            <a:off x="4421262" y="3365075"/>
            <a:ext cx="6855164" cy="125016"/>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pic>
        <p:nvPicPr>
          <p:cNvPr id="8" name="Picture 7" descr="overlay-ruleShadow.png"/>
          <p:cNvPicPr>
            <a:picLocks noChangeAspect="1"/>
          </p:cNvPicPr>
          <p:nvPr/>
        </p:nvPicPr>
        <p:blipFill>
          <a:blip r:embed="rId2"/>
          <a:stretch>
            <a:fillRect/>
          </a:stretch>
        </p:blipFill>
        <p:spPr>
          <a:xfrm>
            <a:off x="0" y="1307592"/>
            <a:ext cx="9144000" cy="125016"/>
          </a:xfrm>
          <a:prstGeom prst="rect">
            <a:avLst/>
          </a:prstGeom>
        </p:spPr>
      </p:pic>
      <p:pic>
        <p:nvPicPr>
          <p:cNvPr id="7" name="Picture 6" descr="Overlay-FullBackground.jpg"/>
          <p:cNvPicPr>
            <a:picLocks noChangeAspect="1"/>
          </p:cNvPicPr>
          <p:nvPr/>
        </p:nvPicPr>
        <p:blipFill>
          <a:blip r:embed="rId3"/>
          <a:srcRect t="23333"/>
          <a:stretch>
            <a:fillRect/>
          </a:stretch>
        </p:blipFill>
        <p:spPr>
          <a:xfrm>
            <a:off x="0" y="1425388"/>
            <a:ext cx="9144000" cy="5432612"/>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AE8FC6F3-5150-1042-8943-F0D424897C51}" type="datetimeFigureOut">
              <a:rPr lang="en-US" smtClean="0"/>
              <a:pPr/>
              <a:t>5/5/10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4AF698-4CA2-CB43-BEEE-28CF519183C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Slide with Picture">
    <p:spTree>
      <p:nvGrpSpPr>
        <p:cNvPr id="1" name=""/>
        <p:cNvGrpSpPr/>
        <p:nvPr/>
      </p:nvGrpSpPr>
      <p:grpSpPr>
        <a:xfrm>
          <a:off x="0" y="0"/>
          <a:ext cx="0" cy="0"/>
          <a:chOff x="0" y="0"/>
          <a:chExt cx="0" cy="0"/>
        </a:xfrm>
      </p:grpSpPr>
      <p:pic>
        <p:nvPicPr>
          <p:cNvPr id="8" name="Picture 7" descr="Overlay-FullBackground.jpg"/>
          <p:cNvPicPr>
            <a:picLocks noChangeAspect="1"/>
          </p:cNvPicPr>
          <p:nvPr/>
        </p:nvPicPr>
        <p:blipFill>
          <a:blip r:embed="rId2"/>
          <a:srcRect t="50000"/>
          <a:stretch>
            <a:fillRect/>
          </a:stretch>
        </p:blipFill>
        <p:spPr>
          <a:xfrm>
            <a:off x="0" y="3429000"/>
            <a:ext cx="9144000" cy="3429000"/>
          </a:xfrm>
          <a:prstGeom prst="rect">
            <a:avLst/>
          </a:prstGeom>
        </p:spPr>
      </p:pic>
      <p:sp>
        <p:nvSpPr>
          <p:cNvPr id="2" name="Title 1"/>
          <p:cNvSpPr>
            <a:spLocks noGrp="1"/>
          </p:cNvSpPr>
          <p:nvPr>
            <p:ph type="ctrTitle"/>
          </p:nvPr>
        </p:nvSpPr>
        <p:spPr>
          <a:xfrm>
            <a:off x="779463" y="789081"/>
            <a:ext cx="7583488" cy="1470025"/>
          </a:xfrm>
        </p:spPr>
        <p:txBody>
          <a:bodyPr anchor="ctr" anchorCtr="0"/>
          <a:lstStyle/>
          <a:p>
            <a:r>
              <a:rPr lang="en-US" smtClean="0"/>
              <a:t>Click to edit Master title style</a:t>
            </a:r>
            <a:endParaRPr/>
          </a:p>
        </p:txBody>
      </p:sp>
      <p:sp>
        <p:nvSpPr>
          <p:cNvPr id="3" name="Subtitle 2"/>
          <p:cNvSpPr>
            <a:spLocks noGrp="1"/>
          </p:cNvSpPr>
          <p:nvPr>
            <p:ph type="subTitle" idx="1"/>
          </p:nvPr>
        </p:nvSpPr>
        <p:spPr>
          <a:xfrm>
            <a:off x="779463" y="4724400"/>
            <a:ext cx="7583487" cy="1385047"/>
          </a:xfrm>
        </p:spPr>
        <p:txBody>
          <a:bodyPr anchor="ctr" anchorCtr="0">
            <a:normAutofit/>
          </a:bodyPr>
          <a:lstStyle>
            <a:lvl1pPr marL="0" indent="0" algn="ctr">
              <a:spcBef>
                <a:spcPts val="300"/>
              </a:spcBef>
              <a:buNone/>
              <a:defRPr sz="1800">
                <a:solidFill>
                  <a:schemeClr val="bg2"/>
                </a:solidFill>
                <a:effectLst>
                  <a:outerShdw blurRad="63500" dir="2700000" algn="tl" rotWithShape="0">
                    <a:schemeClr val="tx1">
                      <a:alpha val="40000"/>
                    </a:scheme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AE8FC6F3-5150-1042-8943-F0D424897C51}" type="datetimeFigureOut">
              <a:rPr lang="en-US" smtClean="0"/>
              <a:pPr/>
              <a:t>5/5/10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F02B71-8991-4516-A01E-F1A9ACD28BDC}" type="slidenum">
              <a:rPr lang="en-US" smtClean="0"/>
              <a:pPr/>
              <a:t>‹#›</a:t>
            </a:fld>
            <a:endParaRPr lang="en-US"/>
          </a:p>
        </p:txBody>
      </p:sp>
      <p:pic>
        <p:nvPicPr>
          <p:cNvPr id="7" name="Picture 6" descr="overlay-ruleShadow.png"/>
          <p:cNvPicPr>
            <a:picLocks noChangeAspect="1"/>
          </p:cNvPicPr>
          <p:nvPr/>
        </p:nvPicPr>
        <p:blipFill>
          <a:blip r:embed="rId3"/>
          <a:stretch>
            <a:fillRect/>
          </a:stretch>
        </p:blipFill>
        <p:spPr>
          <a:xfrm>
            <a:off x="0" y="3303984"/>
            <a:ext cx="9144000" cy="125016"/>
          </a:xfrm>
          <a:prstGeom prst="rect">
            <a:avLst/>
          </a:prstGeom>
        </p:spPr>
      </p:pic>
      <p:sp>
        <p:nvSpPr>
          <p:cNvPr id="10" name="Picture Placeholder 9"/>
          <p:cNvSpPr>
            <a:spLocks noGrp="1"/>
          </p:cNvSpPr>
          <p:nvPr>
            <p:ph type="pic" sz="quarter" idx="13"/>
          </p:nvPr>
        </p:nvSpPr>
        <p:spPr>
          <a:xfrm>
            <a:off x="3677371" y="2564085"/>
            <a:ext cx="1789259" cy="1729830"/>
          </a:xfrm>
          <a:prstGeom prst="ellipse">
            <a:avLst/>
          </a:prstGeom>
          <a:noFill/>
          <a:ln w="127000">
            <a:solidFill>
              <a:schemeClr val="tx2"/>
            </a:solidFill>
          </a:ln>
          <a:effectLst>
            <a:innerShdw blurRad="101600" dist="76200" dir="13500000">
              <a:prstClr val="black">
                <a:alpha val="57000"/>
              </a:prstClr>
            </a:innerShdw>
          </a:effectLst>
        </p:spPr>
        <p:txBody>
          <a:bodyPr>
            <a:normAutofit/>
          </a:bodyPr>
          <a:lstStyle>
            <a:lvl1pPr marL="0" indent="0" algn="ctr">
              <a:buNone/>
              <a:defRPr sz="1600">
                <a:solidFill>
                  <a:schemeClr val="tx1"/>
                </a:solidFill>
              </a:defRPr>
            </a:lvl1pPr>
          </a:lstStyle>
          <a:p>
            <a:r>
              <a:rPr lang="en-US" smtClean="0"/>
              <a:t>Click icon to add picture</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pic>
        <p:nvPicPr>
          <p:cNvPr id="8" name="Picture 7" descr="overlay-ruleShadow.png"/>
          <p:cNvPicPr>
            <a:picLocks noChangeAspect="1"/>
          </p:cNvPicPr>
          <p:nvPr/>
        </p:nvPicPr>
        <p:blipFill>
          <a:blip r:embed="rId2"/>
          <a:stretch>
            <a:fillRect/>
          </a:stretch>
        </p:blipFill>
        <p:spPr>
          <a:xfrm>
            <a:off x="0" y="4446984"/>
            <a:ext cx="9144000" cy="125016"/>
          </a:xfrm>
          <a:prstGeom prst="rect">
            <a:avLst/>
          </a:prstGeom>
        </p:spPr>
      </p:pic>
      <p:pic>
        <p:nvPicPr>
          <p:cNvPr id="7" name="Picture 6" descr="Overlay-FullBackground.jpg"/>
          <p:cNvPicPr>
            <a:picLocks noChangeAspect="1"/>
          </p:cNvPicPr>
          <p:nvPr/>
        </p:nvPicPr>
        <p:blipFill>
          <a:blip r:embed="rId3"/>
          <a:srcRect t="66667"/>
          <a:stretch>
            <a:fillRect/>
          </a:stretch>
        </p:blipFill>
        <p:spPr>
          <a:xfrm>
            <a:off x="0" y="4572000"/>
            <a:ext cx="9144000" cy="2286000"/>
          </a:xfrm>
          <a:prstGeom prst="rect">
            <a:avLst/>
          </a:prstGeom>
        </p:spPr>
      </p:pic>
      <p:sp>
        <p:nvSpPr>
          <p:cNvPr id="2" name="Title 1"/>
          <p:cNvSpPr>
            <a:spLocks noGrp="1"/>
          </p:cNvSpPr>
          <p:nvPr>
            <p:ph type="title"/>
          </p:nvPr>
        </p:nvSpPr>
        <p:spPr>
          <a:xfrm>
            <a:off x="779463" y="2971800"/>
            <a:ext cx="7583487" cy="1362075"/>
          </a:xfrm>
        </p:spPr>
        <p:txBody>
          <a:bodyPr vert="horz" lIns="91440" tIns="45720" rIns="91440" bIns="45720" rtlCol="0" anchor="b" anchorCtr="0">
            <a:noAutofit/>
          </a:bodyPr>
          <a:lstStyle>
            <a:lvl1pPr algn="ctr" defTabSz="914400" rtl="0" eaLnBrk="1" latinLnBrk="0" hangingPunct="1">
              <a:spcBef>
                <a:spcPct val="0"/>
              </a:spcBef>
              <a:buNone/>
              <a:defRPr sz="4800" kern="1200">
                <a:solidFill>
                  <a:schemeClr val="tx1"/>
                </a:solidFill>
                <a:effectLst>
                  <a:outerShdw blurRad="50800" dist="12700" dir="2700000" sx="100500" sy="100500" algn="tl" rotWithShape="0">
                    <a:prstClr val="black">
                      <a:alpha val="60000"/>
                    </a:prstClr>
                  </a:outerShdw>
                </a:effectLst>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779463" y="4724400"/>
            <a:ext cx="7583487" cy="1398494"/>
          </a:xfrm>
        </p:spPr>
        <p:txBody>
          <a:bodyPr vert="horz" lIns="91440" tIns="45720" rIns="91440" bIns="45720" rtlCol="0">
            <a:normAutofit/>
          </a:bodyPr>
          <a:lstStyle>
            <a:lvl1pPr marL="0" indent="0" algn="ctr" defTabSz="914400" rtl="0" eaLnBrk="1" latinLnBrk="0" hangingPunct="1">
              <a:spcBef>
                <a:spcPts val="600"/>
              </a:spcBef>
              <a:buFont typeface="Calisto MT" pitchFamily="18" charset="0"/>
              <a:buNone/>
              <a:defRPr sz="1800" kern="1200">
                <a:solidFill>
                  <a:schemeClr val="bg2"/>
                </a:solidFill>
                <a:effectLst>
                  <a:outerShdw blurRad="63500" dir="2700000" algn="tl" rotWithShape="0">
                    <a:schemeClr val="tx1">
                      <a:alpha val="40000"/>
                    </a:schemeClr>
                  </a:outerShdw>
                </a:effectLst>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994975E-BCEF-4391-BD3B-0CD9EB125C1E}" type="datetime1">
              <a:rPr lang="en-US" smtClean="0"/>
              <a:pPr/>
              <a:t>5/5/10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F02B71-8991-4516-A01E-F1A9ACD28BD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pic>
        <p:nvPicPr>
          <p:cNvPr id="10" name="Picture 9" descr="overlay-ruleShadow.png"/>
          <p:cNvPicPr>
            <a:picLocks noChangeAspect="1"/>
          </p:cNvPicPr>
          <p:nvPr/>
        </p:nvPicPr>
        <p:blipFill>
          <a:blip r:embed="rId2"/>
          <a:stretch>
            <a:fillRect/>
          </a:stretch>
        </p:blipFill>
        <p:spPr>
          <a:xfrm>
            <a:off x="0" y="1307592"/>
            <a:ext cx="9144000" cy="125016"/>
          </a:xfrm>
          <a:prstGeom prst="rect">
            <a:avLst/>
          </a:prstGeom>
        </p:spPr>
      </p:pic>
      <p:pic>
        <p:nvPicPr>
          <p:cNvPr id="11" name="Picture 10" descr="Overlay-FullBackground.jpg"/>
          <p:cNvPicPr>
            <a:picLocks noChangeAspect="1"/>
          </p:cNvPicPr>
          <p:nvPr/>
        </p:nvPicPr>
        <p:blipFill>
          <a:blip r:embed="rId3"/>
          <a:srcRect t="23333"/>
          <a:stretch>
            <a:fillRect/>
          </a:stretch>
        </p:blipFill>
        <p:spPr>
          <a:xfrm>
            <a:off x="0" y="1425388"/>
            <a:ext cx="9144000" cy="5432612"/>
          </a:xfrm>
          <a:prstGeom prst="rect">
            <a:avLst/>
          </a:prstGeom>
        </p:spPr>
      </p:pic>
      <p:sp>
        <p:nvSpPr>
          <p:cNvPr id="2" name="Title 1"/>
          <p:cNvSpPr>
            <a:spLocks noGrp="1"/>
          </p:cNvSpPr>
          <p:nvPr>
            <p:ph type="title"/>
          </p:nvPr>
        </p:nvSpPr>
        <p:spPr>
          <a:xfrm>
            <a:off x="779463" y="62753"/>
            <a:ext cx="7583488" cy="1283167"/>
          </a:xfrm>
        </p:spPr>
        <p:txBody>
          <a:bodyPr/>
          <a:lstStyle/>
          <a:p>
            <a:r>
              <a:rPr lang="en-US" smtClean="0"/>
              <a:t>Click to edit Master title style</a:t>
            </a:r>
            <a:endParaRPr/>
          </a:p>
        </p:txBody>
      </p:sp>
      <p:sp>
        <p:nvSpPr>
          <p:cNvPr id="3" name="Content Placeholder 2"/>
          <p:cNvSpPr>
            <a:spLocks noGrp="1"/>
          </p:cNvSpPr>
          <p:nvPr>
            <p:ph sz="half" idx="1"/>
          </p:nvPr>
        </p:nvSpPr>
        <p:spPr>
          <a:xfrm>
            <a:off x="779463" y="1828800"/>
            <a:ext cx="3566160" cy="4297363"/>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796791" y="1828800"/>
            <a:ext cx="3566160" cy="4297363"/>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AE8FC6F3-5150-1042-8943-F0D424897C51}" type="datetimeFigureOut">
              <a:rPr lang="en-US" smtClean="0"/>
              <a:pPr/>
              <a:t>5/5/10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14AF698-4CA2-CB43-BEEE-28CF519183C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pic>
        <p:nvPicPr>
          <p:cNvPr id="12" name="Picture 11" descr="overlay-ruleShadow.png"/>
          <p:cNvPicPr>
            <a:picLocks noChangeAspect="1"/>
          </p:cNvPicPr>
          <p:nvPr/>
        </p:nvPicPr>
        <p:blipFill>
          <a:blip r:embed="rId2"/>
          <a:stretch>
            <a:fillRect/>
          </a:stretch>
        </p:blipFill>
        <p:spPr>
          <a:xfrm>
            <a:off x="0" y="1307592"/>
            <a:ext cx="9144000" cy="125016"/>
          </a:xfrm>
          <a:prstGeom prst="rect">
            <a:avLst/>
          </a:prstGeom>
        </p:spPr>
      </p:pic>
      <p:pic>
        <p:nvPicPr>
          <p:cNvPr id="13" name="Picture 12" descr="Overlay-FullBackground.jpg"/>
          <p:cNvPicPr>
            <a:picLocks noChangeAspect="1"/>
          </p:cNvPicPr>
          <p:nvPr/>
        </p:nvPicPr>
        <p:blipFill>
          <a:blip r:embed="rId3"/>
          <a:srcRect t="23333"/>
          <a:stretch>
            <a:fillRect/>
          </a:stretch>
        </p:blipFill>
        <p:spPr>
          <a:xfrm>
            <a:off x="0" y="1425388"/>
            <a:ext cx="9144000" cy="5432612"/>
          </a:xfrm>
          <a:prstGeom prst="rect">
            <a:avLst/>
          </a:prstGeom>
        </p:spPr>
      </p:pic>
      <p:sp>
        <p:nvSpPr>
          <p:cNvPr id="2" name="Title 1"/>
          <p:cNvSpPr>
            <a:spLocks noGrp="1"/>
          </p:cNvSpPr>
          <p:nvPr>
            <p:ph type="title"/>
          </p:nvPr>
        </p:nvSpPr>
        <p:spPr>
          <a:xfrm>
            <a:off x="779463" y="62753"/>
            <a:ext cx="7583488" cy="1283167"/>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779463" y="1524000"/>
            <a:ext cx="3566160" cy="838200"/>
          </a:xfrm>
        </p:spPr>
        <p:txBody>
          <a:bodyPr anchor="ctr" anchorCtr="0">
            <a:noAutofit/>
          </a:bodyPr>
          <a:lstStyle>
            <a:lvl1pPr marL="0" indent="0" algn="ctr">
              <a:spcBef>
                <a:spcPct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79463" y="2393576"/>
            <a:ext cx="3566160" cy="3732585"/>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796791" y="1524000"/>
            <a:ext cx="3566160" cy="838200"/>
          </a:xfrm>
        </p:spPr>
        <p:txBody>
          <a:bodyPr anchor="ctr" anchorCtr="0">
            <a:noAutofit/>
          </a:bodyPr>
          <a:lstStyle>
            <a:lvl1pPr marL="0" indent="0" algn="ctr">
              <a:spcBef>
                <a:spcPct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96791" y="2393576"/>
            <a:ext cx="3566160" cy="3732585"/>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AE8FC6F3-5150-1042-8943-F0D424897C51}" type="datetimeFigureOut">
              <a:rPr lang="en-US" smtClean="0"/>
              <a:pPr/>
              <a:t>5/5/10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14AF698-4CA2-CB43-BEEE-28CF519183C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pic>
        <p:nvPicPr>
          <p:cNvPr id="8" name="Picture 7" descr="overlay-ruleShadow.png"/>
          <p:cNvPicPr>
            <a:picLocks noChangeAspect="1"/>
          </p:cNvPicPr>
          <p:nvPr/>
        </p:nvPicPr>
        <p:blipFill>
          <a:blip r:embed="rId2"/>
          <a:stretch>
            <a:fillRect/>
          </a:stretch>
        </p:blipFill>
        <p:spPr>
          <a:xfrm>
            <a:off x="0" y="1307592"/>
            <a:ext cx="9144000" cy="12501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AE8FC6F3-5150-1042-8943-F0D424897C51}" type="datetimeFigureOut">
              <a:rPr lang="en-US" smtClean="0"/>
              <a:pPr/>
              <a:t>5/5/10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14AF698-4CA2-CB43-BEEE-28CF519183C5}" type="slidenum">
              <a:rPr lang="en-US" smtClean="0"/>
              <a:pPr/>
              <a:t>‹#›</a:t>
            </a:fld>
            <a:endParaRPr lang="en-US"/>
          </a:p>
        </p:txBody>
      </p:sp>
      <p:pic>
        <p:nvPicPr>
          <p:cNvPr id="10" name="Picture 9" descr="Overlay-FullBackground.jpg"/>
          <p:cNvPicPr>
            <a:picLocks noChangeAspect="1"/>
          </p:cNvPicPr>
          <p:nvPr/>
        </p:nvPicPr>
        <p:blipFill>
          <a:blip r:embed="rId3"/>
          <a:srcRect t="21046"/>
          <a:stretch>
            <a:fillRect/>
          </a:stretch>
        </p:blipFill>
        <p:spPr>
          <a:xfrm>
            <a:off x="0" y="1447800"/>
            <a:ext cx="9144000" cy="5414682"/>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pic>
        <p:nvPicPr>
          <p:cNvPr id="5" name="Picture 4" descr="Overlay-FullBackground.jpg"/>
          <p:cNvPicPr>
            <a:picLocks noChangeAspect="1"/>
          </p:cNvPicPr>
          <p:nvPr/>
        </p:nvPicPr>
        <p:blipFill>
          <a:blip r:embed="rId2"/>
          <a:stretch>
            <a:fillRect/>
          </a:stretch>
        </p:blipFill>
        <p:spPr>
          <a:xfrm>
            <a:off x="0" y="4482"/>
            <a:ext cx="9144000" cy="6858000"/>
          </a:xfrm>
          <a:prstGeom prst="rect">
            <a:avLst/>
          </a:prstGeom>
          <a:noFill/>
          <a:ln>
            <a:noFill/>
          </a:ln>
        </p:spPr>
      </p:pic>
      <p:sp>
        <p:nvSpPr>
          <p:cNvPr id="2" name="Date Placeholder 1"/>
          <p:cNvSpPr>
            <a:spLocks noGrp="1"/>
          </p:cNvSpPr>
          <p:nvPr>
            <p:ph type="dt" sz="half" idx="10"/>
          </p:nvPr>
        </p:nvSpPr>
        <p:spPr/>
        <p:txBody>
          <a:bodyPr/>
          <a:lstStyle/>
          <a:p>
            <a:fld id="{AE8FC6F3-5150-1042-8943-F0D424897C51}" type="datetimeFigureOut">
              <a:rPr lang="en-US" smtClean="0"/>
              <a:pPr/>
              <a:t>5/5/10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14AF698-4CA2-CB43-BEEE-28CF519183C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pic>
        <p:nvPicPr>
          <p:cNvPr id="8" name="Picture 7" descr="Overlay-FullBackground.jpg"/>
          <p:cNvPicPr>
            <a:picLocks noChangeAspect="1"/>
          </p:cNvPicPr>
          <p:nvPr/>
        </p:nvPicPr>
        <p:blipFill>
          <a:blip r:embed="rId2"/>
          <a:srcRect l="50000"/>
          <a:stretch>
            <a:fillRect/>
          </a:stretch>
        </p:blipFill>
        <p:spPr>
          <a:xfrm>
            <a:off x="4572000" y="4482"/>
            <a:ext cx="4572000" cy="6858000"/>
          </a:xfrm>
          <a:prstGeom prst="rect">
            <a:avLst/>
          </a:prstGeom>
          <a:noFill/>
          <a:ln>
            <a:noFill/>
          </a:ln>
        </p:spPr>
      </p:pic>
      <p:sp>
        <p:nvSpPr>
          <p:cNvPr id="2" name="Title 1"/>
          <p:cNvSpPr>
            <a:spLocks noGrp="1"/>
          </p:cNvSpPr>
          <p:nvPr>
            <p:ph type="title"/>
          </p:nvPr>
        </p:nvSpPr>
        <p:spPr>
          <a:xfrm>
            <a:off x="301752" y="273049"/>
            <a:ext cx="3962400" cy="1690221"/>
          </a:xfrm>
        </p:spPr>
        <p:txBody>
          <a:bodyPr vert="horz" lIns="91440" tIns="45720" rIns="91440" bIns="45720" rtlCol="0" anchor="b" anchorCtr="0">
            <a:noAutofit/>
          </a:bodyPr>
          <a:lstStyle>
            <a:lvl1pPr marL="0" algn="ctr" defTabSz="914400" rtl="0" eaLnBrk="1" latinLnBrk="0" hangingPunct="1">
              <a:spcBef>
                <a:spcPct val="0"/>
              </a:spcBef>
              <a:defRPr sz="3600" kern="1200">
                <a:solidFill>
                  <a:schemeClr val="tx1"/>
                </a:solidFill>
                <a:effectLst>
                  <a:outerShdw blurRad="50800" dist="12700" dir="2700000" sx="100500" sy="100500" algn="tl" rotWithShape="0">
                    <a:prstClr val="black">
                      <a:alpha val="60000"/>
                    </a:prstClr>
                  </a:outerShdw>
                </a:effectLst>
                <a:latin typeface="+mj-lt"/>
                <a:ea typeface="+mj-ea"/>
                <a:cs typeface="+mj-cs"/>
              </a:defRPr>
            </a:lvl1pPr>
          </a:lstStyle>
          <a:p>
            <a:r>
              <a:rPr lang="en-US" smtClean="0"/>
              <a:t>Click to edit Master title style</a:t>
            </a:r>
            <a:endParaRPr/>
          </a:p>
        </p:txBody>
      </p:sp>
      <p:sp>
        <p:nvSpPr>
          <p:cNvPr id="3" name="Content Placeholder 2"/>
          <p:cNvSpPr>
            <a:spLocks noGrp="1"/>
          </p:cNvSpPr>
          <p:nvPr>
            <p:ph idx="1"/>
          </p:nvPr>
        </p:nvSpPr>
        <p:spPr>
          <a:xfrm>
            <a:off x="4866401" y="273050"/>
            <a:ext cx="3959352" cy="5853113"/>
          </a:xfrm>
        </p:spPr>
        <p:txBody>
          <a:bodyPr>
            <a:normAutofit/>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301752" y="1975104"/>
            <a:ext cx="3962400" cy="3200401"/>
          </a:xfrm>
          <a:effectLst>
            <a:outerShdw blurRad="50800" dist="38100" dir="2700000" algn="tl" rotWithShape="0">
              <a:prstClr val="black">
                <a:alpha val="40000"/>
              </a:prstClr>
            </a:outerShdw>
          </a:effectLst>
        </p:spPr>
        <p:txBody>
          <a:bodyPr vert="horz" lIns="91440" tIns="45720" rIns="91440" bIns="45720" rtlCol="0" anchor="t" anchorCtr="0">
            <a:normAutofit/>
          </a:bodyPr>
          <a:lstStyle>
            <a:lvl1pPr marL="0" indent="0" algn="ctr" defTabSz="914400" rtl="0" eaLnBrk="1" latinLnBrk="0" hangingPunct="1">
              <a:lnSpc>
                <a:spcPct val="110000"/>
              </a:lnSpc>
              <a:spcBef>
                <a:spcPts val="2000"/>
              </a:spcBef>
              <a:buNone/>
              <a:defRPr sz="1800" kern="1200">
                <a:solidFill>
                  <a:schemeClr val="tx1"/>
                </a:solidFill>
                <a:effectLst>
                  <a:outerShdw blurRad="38100" dist="12700" dir="2700000" algn="tl" rotWithShape="0">
                    <a:prstClr val="black">
                      <a:alpha val="60000"/>
                    </a:prstClr>
                  </a:outerShdw>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2667000" y="6356350"/>
            <a:ext cx="1622612" cy="365125"/>
          </a:xfrm>
          <a:effectLst>
            <a:outerShdw blurRad="50800" dist="38100" dir="2700000" algn="tl" rotWithShape="0">
              <a:prstClr val="black">
                <a:alpha val="40000"/>
              </a:prstClr>
            </a:outerShdw>
          </a:effectLst>
        </p:spPr>
        <p:txBody>
          <a:bodyPr vert="horz" lIns="91440" tIns="45720" rIns="91440" bIns="45720" rtlCol="0" anchor="ctr"/>
          <a:lstStyle>
            <a:lvl1pPr marL="0" algn="r" defTabSz="914400" rtl="0" eaLnBrk="1" latinLnBrk="0" hangingPunct="1">
              <a:defRPr sz="1200" kern="1200">
                <a:solidFill>
                  <a:schemeClr val="tx1"/>
                </a:solidFill>
                <a:effectLst>
                  <a:outerShdw blurRad="38100" dist="12700" dir="2700000" algn="tl" rotWithShape="0">
                    <a:prstClr val="black">
                      <a:alpha val="60000"/>
                    </a:prstClr>
                  </a:outerShdw>
                </a:effectLst>
                <a:latin typeface="+mn-lt"/>
                <a:ea typeface="+mn-ea"/>
                <a:cs typeface="+mn-cs"/>
              </a:defRPr>
            </a:lvl1pPr>
          </a:lstStyle>
          <a:p>
            <a:fld id="{AE8FC6F3-5150-1042-8943-F0D424897C51}" type="datetimeFigureOut">
              <a:rPr lang="en-US" smtClean="0"/>
              <a:pPr/>
              <a:t>5/5/10</a:t>
            </a:fld>
            <a:endParaRPr lang="en-US"/>
          </a:p>
        </p:txBody>
      </p:sp>
      <p:sp>
        <p:nvSpPr>
          <p:cNvPr id="6" name="Footer Placeholder 5"/>
          <p:cNvSpPr>
            <a:spLocks noGrp="1"/>
          </p:cNvSpPr>
          <p:nvPr>
            <p:ph type="ftr" sz="quarter" idx="11"/>
          </p:nvPr>
        </p:nvSpPr>
        <p:spPr>
          <a:xfrm>
            <a:off x="242047" y="6356350"/>
            <a:ext cx="1891553" cy="365125"/>
          </a:xfrm>
          <a:effectLst>
            <a:outerShdw blurRad="50800" dist="38100" dir="2700000" algn="tl" rotWithShape="0">
              <a:prstClr val="black">
                <a:alpha val="40000"/>
              </a:prstClr>
            </a:outerShdw>
          </a:effectLst>
        </p:spPr>
        <p:txBody>
          <a:bodyPr vert="horz" lIns="91440" tIns="45720" rIns="91440" bIns="45720" rtlCol="0" anchor="ctr"/>
          <a:lstStyle>
            <a:lvl1pPr marL="0" algn="l" defTabSz="914400" rtl="0" eaLnBrk="1" latinLnBrk="0" hangingPunct="1">
              <a:defRPr sz="1200" kern="1200">
                <a:solidFill>
                  <a:schemeClr val="tx1"/>
                </a:solidFill>
                <a:effectLst>
                  <a:outerShdw blurRad="38100" dist="12700" dir="2700000" algn="tl" rotWithShape="0">
                    <a:prstClr val="black">
                      <a:alpha val="60000"/>
                    </a:prstClr>
                  </a:outerShdw>
                </a:effectLst>
                <a:latin typeface="+mn-lt"/>
                <a:ea typeface="+mn-ea"/>
                <a:cs typeface="+mn-cs"/>
              </a:defRPr>
            </a:lvl1pPr>
          </a:lstStyle>
          <a:p>
            <a:endParaRPr lang="en-US"/>
          </a:p>
        </p:txBody>
      </p:sp>
      <p:sp>
        <p:nvSpPr>
          <p:cNvPr id="7" name="Slide Number Placeholder 6"/>
          <p:cNvSpPr>
            <a:spLocks noGrp="1"/>
          </p:cNvSpPr>
          <p:nvPr>
            <p:ph type="sldNum" sz="quarter" idx="12"/>
          </p:nvPr>
        </p:nvSpPr>
        <p:spPr>
          <a:xfrm>
            <a:off x="1892808" y="5748338"/>
            <a:ext cx="762000" cy="576262"/>
          </a:xfrm>
        </p:spPr>
        <p:txBody>
          <a:bodyPr vert="horz" lIns="91440" tIns="45720" rIns="91440" bIns="45720" rtlCol="0" anchor="ctr">
            <a:noAutofit/>
          </a:bodyPr>
          <a:lstStyle>
            <a:lvl1pPr marL="0" algn="ctr" defTabSz="914400" rtl="0" eaLnBrk="1" latinLnBrk="0" hangingPunct="1">
              <a:spcBef>
                <a:spcPct val="0"/>
              </a:spcBef>
              <a:defRPr sz="3600" kern="1200">
                <a:solidFill>
                  <a:schemeClr val="tx1"/>
                </a:solidFill>
                <a:effectLst>
                  <a:outerShdw blurRad="50800" dist="12700" dir="2700000" sx="100500" sy="100500" algn="tl" rotWithShape="0">
                    <a:prstClr val="black">
                      <a:alpha val="60000"/>
                    </a:prstClr>
                  </a:outerShdw>
                </a:effectLst>
                <a:latin typeface="+mj-lt"/>
                <a:ea typeface="+mj-ea"/>
                <a:cs typeface="+mj-cs"/>
              </a:defRPr>
            </a:lvl1pPr>
          </a:lstStyle>
          <a:p>
            <a:fld id="{69E29E33-B620-47F9-BB04-8846C2A5AFCC}" type="slidenum">
              <a:rPr kumimoji="0" lang="en-US" smtClean="0"/>
              <a:pPr/>
              <a:t>‹#›</a:t>
            </a:fld>
            <a:endParaRPr kumimoji="0" lang="en-US"/>
          </a:p>
        </p:txBody>
      </p:sp>
      <p:pic>
        <p:nvPicPr>
          <p:cNvPr id="10" name="Picture 9" descr="overlay-ruleShadow.png"/>
          <p:cNvPicPr>
            <a:picLocks noChangeAspect="1"/>
          </p:cNvPicPr>
          <p:nvPr/>
        </p:nvPicPr>
        <p:blipFill>
          <a:blip r:embed="rId3"/>
          <a:srcRect r="25031"/>
          <a:stretch>
            <a:fillRect/>
          </a:stretch>
        </p:blipFill>
        <p:spPr>
          <a:xfrm rot="16200000">
            <a:off x="1086391" y="3365075"/>
            <a:ext cx="6855164" cy="125016"/>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79463" y="62753"/>
            <a:ext cx="7583488" cy="1283167"/>
          </a:xfrm>
          <a:prstGeom prst="rect">
            <a:avLst/>
          </a:prstGeom>
        </p:spPr>
        <p:txBody>
          <a:bodyPr vert="horz" lIns="91440" tIns="45720" rIns="91440" bIns="45720" rtlCol="0" anchor="ctr">
            <a:noAutofit/>
          </a:bodyPr>
          <a:lstStyle/>
          <a:p>
            <a:r>
              <a:rPr lang="en-US" smtClean="0"/>
              <a:t>Click to edit Master title style</a:t>
            </a:r>
            <a:endParaRPr/>
          </a:p>
        </p:txBody>
      </p:sp>
      <p:sp>
        <p:nvSpPr>
          <p:cNvPr id="3" name="Text Placeholder 2"/>
          <p:cNvSpPr>
            <a:spLocks noGrp="1"/>
          </p:cNvSpPr>
          <p:nvPr>
            <p:ph type="body" idx="1"/>
          </p:nvPr>
        </p:nvSpPr>
        <p:spPr>
          <a:xfrm>
            <a:off x="779463" y="1828800"/>
            <a:ext cx="7583488" cy="42973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6732494" y="6356350"/>
            <a:ext cx="2133600" cy="365125"/>
          </a:xfrm>
          <a:prstGeom prst="rect">
            <a:avLst/>
          </a:prstGeom>
        </p:spPr>
        <p:txBody>
          <a:bodyPr vert="horz" lIns="91440" tIns="45720" rIns="91440" bIns="45720" rtlCol="0" anchor="ctr"/>
          <a:lstStyle>
            <a:lvl1pPr algn="r">
              <a:defRPr sz="1200">
                <a:solidFill>
                  <a:schemeClr val="bg2"/>
                </a:solidFill>
                <a:effectLst>
                  <a:outerShdw blurRad="63500" dir="2700000" algn="tl" rotWithShape="0">
                    <a:schemeClr val="tx1">
                      <a:alpha val="40000"/>
                    </a:schemeClr>
                  </a:outerShdw>
                </a:effectLst>
              </a:defRPr>
            </a:lvl1pPr>
          </a:lstStyle>
          <a:p>
            <a:fld id="{AE8FC6F3-5150-1042-8943-F0D424897C51}" type="datetimeFigureOut">
              <a:rPr lang="en-US" smtClean="0"/>
              <a:pPr/>
              <a:t>5/5/10</a:t>
            </a:fld>
            <a:endParaRPr lang="en-US"/>
          </a:p>
        </p:txBody>
      </p:sp>
      <p:sp>
        <p:nvSpPr>
          <p:cNvPr id="5" name="Footer Placeholder 4"/>
          <p:cNvSpPr>
            <a:spLocks noGrp="1"/>
          </p:cNvSpPr>
          <p:nvPr>
            <p:ph type="ftr" sz="quarter" idx="3"/>
          </p:nvPr>
        </p:nvSpPr>
        <p:spPr>
          <a:xfrm>
            <a:off x="242047" y="6356350"/>
            <a:ext cx="2895600" cy="365125"/>
          </a:xfrm>
          <a:prstGeom prst="rect">
            <a:avLst/>
          </a:prstGeom>
        </p:spPr>
        <p:txBody>
          <a:bodyPr vert="horz" lIns="91440" tIns="45720" rIns="91440" bIns="45720" rtlCol="0" anchor="ctr"/>
          <a:lstStyle>
            <a:lvl1pPr algn="l">
              <a:defRPr sz="1200">
                <a:solidFill>
                  <a:schemeClr val="bg2"/>
                </a:solidFill>
                <a:effectLst>
                  <a:outerShdw blurRad="63500" dir="2700000" algn="tl" rotWithShape="0">
                    <a:schemeClr val="tx1">
                      <a:alpha val="40000"/>
                    </a:schemeClr>
                  </a:outerShdw>
                </a:effectLst>
              </a:defRPr>
            </a:lvl1pPr>
          </a:lstStyle>
          <a:p>
            <a:endParaRPr lang="en-US"/>
          </a:p>
        </p:txBody>
      </p:sp>
      <p:sp>
        <p:nvSpPr>
          <p:cNvPr id="6" name="Slide Number Placeholder 5"/>
          <p:cNvSpPr>
            <a:spLocks noGrp="1"/>
          </p:cNvSpPr>
          <p:nvPr>
            <p:ph type="sldNum" sz="quarter" idx="4"/>
          </p:nvPr>
        </p:nvSpPr>
        <p:spPr>
          <a:xfrm>
            <a:off x="4267200" y="6356350"/>
            <a:ext cx="609600" cy="365125"/>
          </a:xfrm>
          <a:prstGeom prst="rect">
            <a:avLst/>
          </a:prstGeom>
        </p:spPr>
        <p:txBody>
          <a:bodyPr vert="horz" lIns="91440" tIns="45720" rIns="91440" bIns="45720" rtlCol="0" anchor="ctr"/>
          <a:lstStyle>
            <a:lvl1pPr algn="ctr">
              <a:defRPr sz="1200">
                <a:solidFill>
                  <a:schemeClr val="bg2"/>
                </a:solidFill>
                <a:effectLst>
                  <a:outerShdw blurRad="63500" dir="2700000" algn="tl" rotWithShape="0">
                    <a:schemeClr val="tx1">
                      <a:alpha val="40000"/>
                    </a:schemeClr>
                  </a:outerShdw>
                </a:effectLst>
              </a:defRPr>
            </a:lvl1pPr>
          </a:lstStyle>
          <a:p>
            <a:fld id="{414AF698-4CA2-CB43-BEEE-28CF519183C5}"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4296" r:id="rId1"/>
    <p:sldLayoutId id="2147484297" r:id="rId2"/>
    <p:sldLayoutId id="2147484298" r:id="rId3"/>
    <p:sldLayoutId id="2147484299" r:id="rId4"/>
    <p:sldLayoutId id="2147484300" r:id="rId5"/>
    <p:sldLayoutId id="2147484301" r:id="rId6"/>
    <p:sldLayoutId id="2147484302" r:id="rId7"/>
    <p:sldLayoutId id="2147484303" r:id="rId8"/>
    <p:sldLayoutId id="2147484304" r:id="rId9"/>
    <p:sldLayoutId id="2147484305" r:id="rId10"/>
    <p:sldLayoutId id="2147484306" r:id="rId11"/>
    <p:sldLayoutId id="2147484307" r:id="rId12"/>
    <p:sldLayoutId id="2147484308" r:id="rId13"/>
    <p:sldLayoutId id="2147484309" r:id="rId14"/>
  </p:sldLayoutIdLst>
  <p:txStyles>
    <p:titleStyle>
      <a:lvl1pPr algn="ctr" defTabSz="914400" rtl="0" eaLnBrk="1" latinLnBrk="0" hangingPunct="1">
        <a:spcBef>
          <a:spcPct val="0"/>
        </a:spcBef>
        <a:buNone/>
        <a:defRPr sz="4800" kern="1200">
          <a:solidFill>
            <a:schemeClr val="tx1"/>
          </a:solidFill>
          <a:effectLst>
            <a:outerShdw blurRad="50800" dist="12700" dir="2700000" sx="100500" sy="100500" algn="tl" rotWithShape="0">
              <a:prstClr val="black">
                <a:alpha val="60000"/>
              </a:prstClr>
            </a:outerShdw>
          </a:effectLst>
          <a:latin typeface="+mj-lt"/>
          <a:ea typeface="+mj-ea"/>
          <a:cs typeface="+mj-cs"/>
        </a:defRPr>
      </a:lvl1pPr>
    </p:titleStyle>
    <p:bodyStyle>
      <a:lvl1pPr marL="282575" indent="-282575" algn="l" defTabSz="914400" rtl="0" eaLnBrk="1" latinLnBrk="0" hangingPunct="1">
        <a:spcBef>
          <a:spcPts val="2000"/>
        </a:spcBef>
        <a:buFont typeface="Calisto MT" pitchFamily="18" charset="0"/>
        <a:buChar char="•"/>
        <a:defRPr sz="2400" kern="1200">
          <a:solidFill>
            <a:schemeClr val="bg2"/>
          </a:solidFill>
          <a:effectLst>
            <a:outerShdw blurRad="63500" dir="2700000" algn="tl" rotWithShape="0">
              <a:schemeClr val="tx1">
                <a:alpha val="40000"/>
              </a:schemeClr>
            </a:outerShdw>
          </a:effectLst>
          <a:latin typeface="+mn-lt"/>
          <a:ea typeface="+mn-ea"/>
          <a:cs typeface="+mn-cs"/>
        </a:defRPr>
      </a:lvl1pPr>
      <a:lvl2pPr marL="577850" indent="-295275" algn="l" defTabSz="914400" rtl="0" eaLnBrk="1" latinLnBrk="0" hangingPunct="1">
        <a:spcBef>
          <a:spcPts val="600"/>
        </a:spcBef>
        <a:buClr>
          <a:schemeClr val="bg2">
            <a:lumMod val="60000"/>
            <a:lumOff val="40000"/>
          </a:schemeClr>
        </a:buClr>
        <a:buFont typeface="Calisto MT" pitchFamily="18" charset="0"/>
        <a:buChar char="•"/>
        <a:defRPr sz="2200" kern="1200">
          <a:solidFill>
            <a:schemeClr val="bg2"/>
          </a:solidFill>
          <a:effectLst>
            <a:outerShdw blurRad="63500" dir="2700000" algn="tl" rotWithShape="0">
              <a:schemeClr val="tx1">
                <a:alpha val="40000"/>
              </a:schemeClr>
            </a:outerShdw>
          </a:effectLst>
          <a:latin typeface="+mn-lt"/>
          <a:ea typeface="+mn-ea"/>
          <a:cs typeface="+mn-cs"/>
        </a:defRPr>
      </a:lvl2pPr>
      <a:lvl3pPr marL="860425" indent="-282575" algn="l" defTabSz="914400" rtl="0" eaLnBrk="1" latinLnBrk="0" hangingPunct="1">
        <a:spcBef>
          <a:spcPts val="600"/>
        </a:spcBef>
        <a:buFont typeface="Calisto MT" pitchFamily="18" charset="0"/>
        <a:buChar char="•"/>
        <a:defRPr sz="2000" kern="1200">
          <a:solidFill>
            <a:schemeClr val="bg2"/>
          </a:solidFill>
          <a:effectLst>
            <a:outerShdw blurRad="63500" dir="2700000" algn="tl" rotWithShape="0">
              <a:schemeClr val="tx1">
                <a:alpha val="40000"/>
              </a:schemeClr>
            </a:outerShdw>
          </a:effectLst>
          <a:latin typeface="+mn-lt"/>
          <a:ea typeface="+mn-ea"/>
          <a:cs typeface="+mn-cs"/>
        </a:defRPr>
      </a:lvl3pPr>
      <a:lvl4pPr marL="1143000" indent="-282575" algn="l" defTabSz="914400" rtl="0" eaLnBrk="1" latinLnBrk="0" hangingPunct="1">
        <a:spcBef>
          <a:spcPts val="600"/>
        </a:spcBef>
        <a:buClr>
          <a:schemeClr val="bg2">
            <a:lumMod val="60000"/>
            <a:lumOff val="40000"/>
          </a:schemeClr>
        </a:buClr>
        <a:buFont typeface="Calisto MT" pitchFamily="18" charset="0"/>
        <a:buChar char="•"/>
        <a:defRPr sz="1800" kern="1200">
          <a:solidFill>
            <a:schemeClr val="bg2"/>
          </a:solidFill>
          <a:effectLst>
            <a:outerShdw blurRad="63500" dir="2700000" algn="tl" rotWithShape="0">
              <a:schemeClr val="tx1">
                <a:alpha val="40000"/>
              </a:schemeClr>
            </a:outerShdw>
          </a:effectLst>
          <a:latin typeface="+mn-lt"/>
          <a:ea typeface="+mn-ea"/>
          <a:cs typeface="+mn-cs"/>
        </a:defRPr>
      </a:lvl4pPr>
      <a:lvl5pPr marL="1425575" indent="-282575" algn="l" defTabSz="914400" rtl="0" eaLnBrk="1" latinLnBrk="0" hangingPunct="1">
        <a:spcBef>
          <a:spcPts val="600"/>
        </a:spcBef>
        <a:buFont typeface="Calisto MT" pitchFamily="18" charset="0"/>
        <a:buChar char="•"/>
        <a:defRPr sz="1800" kern="1200">
          <a:solidFill>
            <a:schemeClr val="bg2"/>
          </a:solidFill>
          <a:effectLst>
            <a:outerShdw blurRad="63500" dir="2700000" algn="tl" rotWithShape="0">
              <a:schemeClr val="tx1">
                <a:alpha val="40000"/>
              </a:schemeClr>
            </a:outerShdw>
          </a:effectLst>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usf-digital-projects.basecamphq.com/login"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www.neh.gov/whoweare/divisions/DigitalHumanities/DHSUGprojects.html" TargetMode="External"/><Relationship Id="rId4" Type="http://schemas.openxmlformats.org/officeDocument/2006/relationships/hyperlink" Target="http://www.neh.gov/whoweare/divisions/PreservationAccess/index.html" TargetMode="External"/><Relationship Id="rId5" Type="http://schemas.openxmlformats.org/officeDocument/2006/relationships/hyperlink" Target="http://www.imls.gov/applicants/project.shtm%23tools" TargetMode="External"/><Relationship Id="rId6" Type="http://schemas.openxmlformats.org/officeDocument/2006/relationships/hyperlink" Target="http://dlis.dos.state.fl.us/bld/grants/Lsta/LSTA.html" TargetMode="External"/><Relationship Id="rId1" Type="http://schemas.openxmlformats.org/officeDocument/2006/relationships/slideLayout" Target="../slideLayouts/slideLayout2.xml"/><Relationship Id="rId2" Type="http://schemas.openxmlformats.org/officeDocument/2006/relationships/hyperlink" Target="http://www.archives.gov/nhprc/announcement/"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www.americanjourneys.org/" TargetMode="External"/><Relationship Id="rId4" Type="http://schemas.openxmlformats.org/officeDocument/2006/relationships/hyperlink" Target="http://dlxs.lib.wayne.edu/cgi/i/image/image-idx?c=vmc" TargetMode="External"/><Relationship Id="rId1" Type="http://schemas.openxmlformats.org/officeDocument/2006/relationships/slideLayout" Target="../slideLayouts/slideLayout2.xml"/><Relationship Id="rId2" Type="http://schemas.openxmlformats.org/officeDocument/2006/relationships/hyperlink" Target="http://dlxs.library.cornell.edu/s/sea/"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docsouth.unc.edu/" TargetMode="External"/><Relationship Id="rId4" Type="http://schemas.openxmlformats.org/officeDocument/2006/relationships/hyperlink" Target="http://dca.lib.tufts.edu/features/wriston/index.html" TargetMode="External"/><Relationship Id="rId1" Type="http://schemas.openxmlformats.org/officeDocument/2006/relationships/slideLayout" Target="../slideLayouts/slideLayout2.xml"/><Relationship Id="rId2" Type="http://schemas.openxmlformats.org/officeDocument/2006/relationships/hyperlink" Target="http://guides.lib.usf.edu/karam"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http://www.libraries.wvu.edu/exhibits/dickens/copperfield/index.htm" TargetMode="External"/><Relationship Id="rId4" Type="http://schemas.openxmlformats.org/officeDocument/2006/relationships/hyperlink" Target="http://www.upperringwood.org/" TargetMode="External"/><Relationship Id="rId5" Type="http://schemas.openxmlformats.org/officeDocument/2006/relationships/hyperlink" Target="http://libraries.claremont.edu/sc/exhibits/litmag/default.html" TargetMode="External"/><Relationship Id="rId6" Type="http://schemas.openxmlformats.org/officeDocument/2006/relationships/hyperlink" Target="http://lincolnat200.org/" TargetMode="External"/><Relationship Id="rId7" Type="http://schemas.openxmlformats.org/officeDocument/2006/relationships/hyperlink" Target="http://www.archives.gov/exhibits/designs_for_democracy/index.html" TargetMode="External"/><Relationship Id="rId1" Type="http://schemas.openxmlformats.org/officeDocument/2006/relationships/slideLayout" Target="../slideLayouts/slideLayout2.xml"/><Relationship Id="rId2" Type="http://schemas.openxmlformats.org/officeDocument/2006/relationships/hyperlink" Target="http://guides.lib.usf.edu/victorian-exhibit" TargetMode="External"/></Relationships>
</file>

<file path=ppt/slides/_rels/slide19.xml.rels><?xml version="1.0" encoding="UTF-8" standalone="yes"?>
<Relationships xmlns="http://schemas.openxmlformats.org/package/2006/relationships"><Relationship Id="rId3" Type="http://schemas.openxmlformats.org/officeDocument/2006/relationships/hyperlink" Target="http://bpldigital.blogspot.com/" TargetMode="External"/><Relationship Id="rId4" Type="http://schemas.openxmlformats.org/officeDocument/2006/relationships/hyperlink" Target="http://imlsdcc.wordpress.com/" TargetMode="External"/><Relationship Id="rId5" Type="http://schemas.openxmlformats.org/officeDocument/2006/relationships/hyperlink" Target="http://uw-digitalcollections.blogspot.com/" TargetMode="External"/><Relationship Id="rId6" Type="http://schemas.openxmlformats.org/officeDocument/2006/relationships/hyperlink" Target="http://ohiohistory.wordpress.com/" TargetMode="External"/><Relationship Id="rId1" Type="http://schemas.openxmlformats.org/officeDocument/2006/relationships/slideLayout" Target="../slideLayouts/slideLayout2.xml"/><Relationship Id="rId2" Type="http://schemas.openxmlformats.org/officeDocument/2006/relationships/hyperlink" Target="http://library.duke.edu/blogs/digital-collections/"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20.xml.rels><?xml version="1.0" encoding="UTF-8" standalone="yes"?>
<Relationships xmlns="http://schemas.openxmlformats.org/package/2006/relationships"><Relationship Id="rId3" Type="http://schemas.openxmlformats.org/officeDocument/2006/relationships/hyperlink" Target="http://www.flickr.com/photos/auburnuniversitydigitallibrary/" TargetMode="External"/><Relationship Id="rId4" Type="http://schemas.openxmlformats.org/officeDocument/2006/relationships/hyperlink" Target="http://www.flickr.com/photos/dukedigitalcollections/" TargetMode="External"/><Relationship Id="rId5" Type="http://schemas.openxmlformats.org/officeDocument/2006/relationships/hyperlink" Target="http://www.flickr.com/photos/muohio_digital_collections/" TargetMode="External"/><Relationship Id="rId6" Type="http://schemas.openxmlformats.org/officeDocument/2006/relationships/hyperlink" Target="http://www.flickr.com/photos/ufdc/" TargetMode="External"/><Relationship Id="rId7" Type="http://schemas.openxmlformats.org/officeDocument/2006/relationships/hyperlink" Target="http://www.flickr.com/people/ecu_digital_collections/" TargetMode="External"/><Relationship Id="rId1" Type="http://schemas.openxmlformats.org/officeDocument/2006/relationships/slideLayout" Target="../slideLayouts/slideLayout2.xml"/><Relationship Id="rId2" Type="http://schemas.openxmlformats.org/officeDocument/2006/relationships/hyperlink" Target="http://www.flickr.com/photos/uw_digital_images/" TargetMode="External"/></Relationships>
</file>

<file path=ppt/slides/_rels/slide21.xml.rels><?xml version="1.0" encoding="UTF-8" standalone="yes"?>
<Relationships xmlns="http://schemas.openxmlformats.org/package/2006/relationships"><Relationship Id="rId3" Type="http://schemas.openxmlformats.org/officeDocument/2006/relationships/hyperlink" Target="http://twitter.com/DukeDigitalColl" TargetMode="External"/><Relationship Id="rId4" Type="http://schemas.openxmlformats.org/officeDocument/2006/relationships/hyperlink" Target="http://twitter.com/UWdigiCollec" TargetMode="External"/><Relationship Id="rId1" Type="http://schemas.openxmlformats.org/officeDocument/2006/relationships/slideLayout" Target="../slideLayouts/slideLayout2.xml"/><Relationship Id="rId2" Type="http://schemas.openxmlformats.org/officeDocument/2006/relationships/hyperlink" Target="http://www.facebook.com/UWDigiCollec?v=app_9953271133" TargetMode="External"/></Relationships>
</file>

<file path=ppt/slides/_rels/slide22.xml.rels><?xml version="1.0" encoding="UTF-8" standalone="yes"?>
<Relationships xmlns="http://schemas.openxmlformats.org/package/2006/relationships"><Relationship Id="rId3" Type="http://schemas.openxmlformats.org/officeDocument/2006/relationships/hyperlink" Target="http://lib.byu.edu/sites/interactivearchivist/case-studies/flickr-at-osu/" TargetMode="External"/><Relationship Id="rId4" Type="http://schemas.openxmlformats.org/officeDocument/2006/relationships/hyperlink" Target="http://digitalwa.statelib.wa.gov/newsite/best.htm" TargetMode="External"/><Relationship Id="rId5" Type="http://schemas.openxmlformats.org/officeDocument/2006/relationships/hyperlink" Target="http://www.bcr.org/dps/cdp/best/digital-imaging-bp.pdf" TargetMode="External"/><Relationship Id="rId1" Type="http://schemas.openxmlformats.org/officeDocument/2006/relationships/slideLayout" Target="../slideLayouts/slideLayout2.xml"/><Relationship Id="rId2" Type="http://schemas.openxmlformats.org/officeDocument/2006/relationships/hyperlink" Target="http://www.library.cornell.edu/preservation/tutorial/contents.html" TargetMode="Externa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4" Type="http://schemas.openxmlformats.org/officeDocument/2006/relationships/image" Target="../media/image5.jpeg"/><Relationship Id="rId5" Type="http://schemas.openxmlformats.org/officeDocument/2006/relationships/image" Target="../media/image6.jpeg"/><Relationship Id="rId6" Type="http://schemas.openxmlformats.org/officeDocument/2006/relationships/image" Target="../media/image7.jpeg"/><Relationship Id="rId7" Type="http://schemas.openxmlformats.org/officeDocument/2006/relationships/hyperlink" Target="http://www.youtube.com/watch?v=lD8axWpekV0" TargetMode="External"/><Relationship Id="rId8" Type="http://schemas.openxmlformats.org/officeDocument/2006/relationships/image" Target="../media/image8.png"/><Relationship Id="rId9" Type="http://schemas.openxmlformats.org/officeDocument/2006/relationships/hyperlink" Target="SunlandTribune-2.pdf" TargetMode="External"/><Relationship Id="rId10" Type="http://schemas.openxmlformats.org/officeDocument/2006/relationships/image" Target="../media/image9.png"/><Relationship Id="rId11" Type="http://schemas.openxmlformats.org/officeDocument/2006/relationships/image" Target="../media/image10.png"/><Relationship Id="rId1" Type="http://schemas.openxmlformats.org/officeDocument/2006/relationships/audio" Target="file://localhost/Users/barbaralewis/Desktop/Bornstein1.wav" TargetMode="External"/><Relationship Id="rId2"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bslw.com/preservation/" TargetMode="External"/><Relationship Id="rId4" Type="http://schemas.openxmlformats.org/officeDocument/2006/relationships/hyperlink" Target="http://www.iarchives.com/" TargetMode="External"/><Relationship Id="rId1" Type="http://schemas.openxmlformats.org/officeDocument/2006/relationships/slideLayout" Target="../slideLayouts/slideLayout2.xml"/><Relationship Id="rId2" Type="http://schemas.openxmlformats.org/officeDocument/2006/relationships/hyperlink" Target="http://www.lyrasis.org/Products-and-Services/Digital-Services/Mass-Digitization-Collaborative.aspx"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guides.lib.usf.edu/dcs-procedures"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b="1" dirty="0" smtClean="0"/>
              <a:t>Coordinating and Marketing Digital Collections</a:t>
            </a:r>
            <a:endParaRPr lang="en-US" b="1" dirty="0"/>
          </a:p>
        </p:txBody>
      </p:sp>
      <p:sp>
        <p:nvSpPr>
          <p:cNvPr id="3" name="Subtitle 2"/>
          <p:cNvSpPr>
            <a:spLocks noGrp="1"/>
          </p:cNvSpPr>
          <p:nvPr>
            <p:ph type="subTitle" idx="1"/>
          </p:nvPr>
        </p:nvSpPr>
        <p:spPr/>
        <p:txBody>
          <a:bodyPr>
            <a:normAutofit/>
          </a:bodyPr>
          <a:lstStyle/>
          <a:p>
            <a:r>
              <a:rPr lang="en-US" dirty="0" smtClean="0"/>
              <a:t>A presentation to the</a:t>
            </a:r>
          </a:p>
          <a:p>
            <a:r>
              <a:rPr lang="en-US" dirty="0" smtClean="0"/>
              <a:t>Society of Florida Archivists</a:t>
            </a:r>
          </a:p>
          <a:p>
            <a:r>
              <a:rPr lang="en-US" dirty="0" smtClean="0"/>
              <a:t>by Barbara Lewis, MLS</a:t>
            </a:r>
          </a:p>
          <a:p>
            <a:r>
              <a:rPr lang="en-US" dirty="0" smtClean="0"/>
              <a:t>May 5, 2010</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Project management</a:t>
            </a:r>
          </a:p>
        </p:txBody>
      </p:sp>
      <p:sp>
        <p:nvSpPr>
          <p:cNvPr id="3" name="Content Placeholder 2"/>
          <p:cNvSpPr>
            <a:spLocks noGrp="1"/>
          </p:cNvSpPr>
          <p:nvPr>
            <p:ph idx="1"/>
          </p:nvPr>
        </p:nvSpPr>
        <p:spPr/>
        <p:txBody>
          <a:bodyPr/>
          <a:lstStyle/>
          <a:p>
            <a:r>
              <a:rPr lang="en-US" dirty="0" smtClean="0"/>
              <a:t>Project management</a:t>
            </a:r>
          </a:p>
          <a:p>
            <a:pPr lvl="1">
              <a:buClr>
                <a:srgbClr val="A60000"/>
              </a:buClr>
            </a:pPr>
            <a:r>
              <a:rPr lang="en-US" dirty="0" smtClean="0"/>
              <a:t>Scope of work</a:t>
            </a:r>
          </a:p>
          <a:p>
            <a:pPr lvl="1">
              <a:buClr>
                <a:srgbClr val="A60000"/>
              </a:buClr>
            </a:pPr>
            <a:r>
              <a:rPr lang="en-US" dirty="0" smtClean="0"/>
              <a:t>Adjustments to standards and procedures</a:t>
            </a:r>
          </a:p>
          <a:p>
            <a:pPr lvl="1">
              <a:buClr>
                <a:srgbClr val="A60000"/>
              </a:buClr>
            </a:pPr>
            <a:r>
              <a:rPr lang="en-US" dirty="0" smtClean="0"/>
              <a:t>Timeline, milestones, and deadlines</a:t>
            </a:r>
          </a:p>
          <a:p>
            <a:pPr lvl="1">
              <a:buClr>
                <a:srgbClr val="A60000"/>
              </a:buClr>
            </a:pPr>
            <a:r>
              <a:rPr lang="en-US" dirty="0" smtClean="0"/>
              <a:t>Funding and reporting</a:t>
            </a:r>
          </a:p>
          <a:p>
            <a:pPr lvl="1">
              <a:buClr>
                <a:srgbClr val="A60000"/>
              </a:buClr>
            </a:pPr>
            <a:r>
              <a:rPr lang="en-US" dirty="0" smtClean="0"/>
              <a:t>Work breakdown and task assignments</a:t>
            </a:r>
          </a:p>
          <a:p>
            <a:pPr lvl="1">
              <a:buClr>
                <a:srgbClr val="A60000"/>
              </a:buClr>
            </a:pPr>
            <a:r>
              <a:rPr lang="en-US" dirty="0" smtClean="0"/>
              <a:t>Communication</a:t>
            </a:r>
          </a:p>
          <a:p>
            <a:pPr lvl="1">
              <a:buClr>
                <a:srgbClr val="A60000"/>
              </a:buClr>
            </a:pPr>
            <a:r>
              <a:rPr lang="en-US" dirty="0" smtClean="0"/>
              <a:t>Negotiation</a:t>
            </a:r>
          </a:p>
          <a:p>
            <a:r>
              <a:rPr lang="en-US" dirty="0" smtClean="0">
                <a:hlinkClick r:id="rId2"/>
              </a:rPr>
              <a:t>basecamphq.com</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251886" y="62753"/>
            <a:ext cx="8658594" cy="1283167"/>
          </a:xfrm>
        </p:spPr>
        <p:txBody>
          <a:bodyPr/>
          <a:lstStyle/>
          <a:p>
            <a:r>
              <a:rPr lang="en-US" sz="3600" dirty="0" smtClean="0"/>
              <a:t>Grant opportunities</a:t>
            </a:r>
            <a:endParaRPr lang="en-US" sz="3600" dirty="0"/>
          </a:p>
        </p:txBody>
      </p:sp>
      <p:sp>
        <p:nvSpPr>
          <p:cNvPr id="3" name="Content Placeholder 2"/>
          <p:cNvSpPr>
            <a:spLocks noGrp="1"/>
          </p:cNvSpPr>
          <p:nvPr>
            <p:ph idx="1"/>
          </p:nvPr>
        </p:nvSpPr>
        <p:spPr/>
        <p:txBody>
          <a:bodyPr>
            <a:normAutofit fontScale="77500" lnSpcReduction="20000"/>
          </a:bodyPr>
          <a:lstStyle/>
          <a:p>
            <a:r>
              <a:rPr lang="en-US" dirty="0" smtClean="0"/>
              <a:t>National Archives</a:t>
            </a:r>
          </a:p>
          <a:p>
            <a:pPr lvl="1">
              <a:buClr>
                <a:srgbClr val="A60000"/>
              </a:buClr>
            </a:pPr>
            <a:r>
              <a:rPr lang="en-US" dirty="0" smtClean="0"/>
              <a:t>National Historical Publications and Records Commission (NHPRC)</a:t>
            </a:r>
          </a:p>
          <a:p>
            <a:pPr lvl="2"/>
            <a:r>
              <a:rPr lang="en-US" dirty="0" smtClean="0">
                <a:hlinkClick r:id="rId2"/>
              </a:rPr>
              <a:t>http://www.archives.gov/nhprc/announcement/</a:t>
            </a:r>
            <a:endParaRPr lang="en-US" dirty="0" smtClean="0"/>
          </a:p>
          <a:p>
            <a:r>
              <a:rPr lang="en-US" dirty="0" smtClean="0"/>
              <a:t>NEH</a:t>
            </a:r>
          </a:p>
          <a:p>
            <a:pPr lvl="1">
              <a:buClr>
                <a:srgbClr val="A60000"/>
              </a:buClr>
            </a:pPr>
            <a:r>
              <a:rPr lang="en-US" dirty="0" smtClean="0"/>
              <a:t>Digital Humanities</a:t>
            </a:r>
          </a:p>
          <a:p>
            <a:pPr lvl="2"/>
            <a:r>
              <a:rPr lang="en-US" dirty="0" smtClean="0">
                <a:hlinkClick r:id="rId3"/>
              </a:rPr>
              <a:t>http://www.neh.gov/whoweare/divisions/DigitalHumanities/DHSUGprojects.html</a:t>
            </a:r>
            <a:endParaRPr lang="en-US" dirty="0" smtClean="0"/>
          </a:p>
          <a:p>
            <a:pPr lvl="1">
              <a:buClr>
                <a:srgbClr val="A60000"/>
              </a:buClr>
            </a:pPr>
            <a:r>
              <a:rPr lang="en-US" dirty="0" smtClean="0"/>
              <a:t>Preservation &amp; Access</a:t>
            </a:r>
          </a:p>
          <a:p>
            <a:pPr lvl="2"/>
            <a:r>
              <a:rPr lang="en-US" dirty="0" smtClean="0">
                <a:hlinkClick r:id="rId4"/>
              </a:rPr>
              <a:t>http://www.neh.gov/whoweare/divisions/PreservationAccess/index.html</a:t>
            </a:r>
            <a:r>
              <a:rPr lang="en-US" dirty="0" smtClean="0"/>
              <a:t> </a:t>
            </a:r>
          </a:p>
          <a:p>
            <a:r>
              <a:rPr lang="en-US" dirty="0" smtClean="0"/>
              <a:t>IMLS </a:t>
            </a:r>
          </a:p>
          <a:p>
            <a:pPr lvl="1">
              <a:buClr>
                <a:srgbClr val="A60000"/>
              </a:buClr>
            </a:pPr>
            <a:r>
              <a:rPr lang="en-US" dirty="0" smtClean="0"/>
              <a:t>Digital Collections &amp; Tools</a:t>
            </a:r>
          </a:p>
          <a:p>
            <a:pPr lvl="2"/>
            <a:r>
              <a:rPr lang="en-US" dirty="0" smtClean="0">
                <a:hlinkClick r:id="rId5"/>
              </a:rPr>
              <a:t>http://www.imls.gov/applicants/project.shtm#tools</a:t>
            </a:r>
            <a:r>
              <a:rPr lang="en-US" dirty="0" smtClean="0"/>
              <a:t>  </a:t>
            </a:r>
          </a:p>
          <a:p>
            <a:pPr lvl="1">
              <a:buClr>
                <a:srgbClr val="A60000"/>
              </a:buClr>
            </a:pPr>
            <a:r>
              <a:rPr lang="en-US" dirty="0" smtClean="0"/>
              <a:t>LSTA</a:t>
            </a:r>
          </a:p>
          <a:p>
            <a:pPr lvl="2"/>
            <a:r>
              <a:rPr lang="en-US" dirty="0" smtClean="0">
                <a:hlinkClick r:id="rId6"/>
              </a:rPr>
              <a:t>http://dlis.dos.state.fl.us/bld/grants/Lsta/LSTA.html</a:t>
            </a:r>
            <a:r>
              <a:rPr lang="en-US" dirty="0" smtClean="0"/>
              <a:t> </a:t>
            </a:r>
          </a:p>
          <a:p>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272877" y="62753"/>
            <a:ext cx="8658594" cy="1283167"/>
          </a:xfrm>
        </p:spPr>
        <p:txBody>
          <a:bodyPr/>
          <a:lstStyle/>
          <a:p>
            <a:r>
              <a:rPr lang="en-US" sz="3600" dirty="0" smtClean="0"/>
              <a:t>IMLS Grant Projects</a:t>
            </a:r>
            <a:endParaRPr lang="en-US" sz="3600" dirty="0"/>
          </a:p>
        </p:txBody>
      </p:sp>
      <p:sp>
        <p:nvSpPr>
          <p:cNvPr id="3" name="Content Placeholder 2"/>
          <p:cNvSpPr>
            <a:spLocks noGrp="1"/>
          </p:cNvSpPr>
          <p:nvPr>
            <p:ph idx="1"/>
          </p:nvPr>
        </p:nvSpPr>
        <p:spPr/>
        <p:txBody>
          <a:bodyPr>
            <a:normAutofit fontScale="70000" lnSpcReduction="20000"/>
          </a:bodyPr>
          <a:lstStyle/>
          <a:p>
            <a:r>
              <a:rPr lang="en-US" dirty="0" smtClean="0"/>
              <a:t>Cornell University Library</a:t>
            </a:r>
          </a:p>
          <a:p>
            <a:pPr lvl="1">
              <a:buClr>
                <a:srgbClr val="A60000"/>
              </a:buClr>
            </a:pPr>
            <a:r>
              <a:rPr lang="en-US" dirty="0" smtClean="0"/>
              <a:t>$281,449; 2-year project</a:t>
            </a:r>
          </a:p>
          <a:p>
            <a:pPr lvl="1">
              <a:buClr>
                <a:srgbClr val="A60000"/>
              </a:buClr>
            </a:pPr>
            <a:r>
              <a:rPr lang="en-US" dirty="0" smtClean="0"/>
              <a:t>Digitized text and illustrations taken from early Western travel narrations and first-person accounts of life in Southeast Asia before 1927. </a:t>
            </a:r>
          </a:p>
          <a:p>
            <a:pPr lvl="1">
              <a:buClr>
                <a:srgbClr val="A60000"/>
              </a:buClr>
            </a:pPr>
            <a:r>
              <a:rPr lang="en-US" dirty="0" smtClean="0">
                <a:hlinkClick r:id="rId2"/>
              </a:rPr>
              <a:t>http://dlxs.library.cornell.edu/s/sea/</a:t>
            </a:r>
            <a:r>
              <a:rPr lang="en-US" dirty="0" smtClean="0"/>
              <a:t> </a:t>
            </a:r>
          </a:p>
          <a:p>
            <a:r>
              <a:rPr lang="en-US" dirty="0" smtClean="0"/>
              <a:t>State Historical Society of Wisconsin</a:t>
            </a:r>
          </a:p>
          <a:p>
            <a:pPr lvl="1">
              <a:buClr>
                <a:srgbClr val="A60000"/>
              </a:buClr>
            </a:pPr>
            <a:r>
              <a:rPr lang="en-US" dirty="0" smtClean="0"/>
              <a:t>$202,596; 21-month project</a:t>
            </a:r>
          </a:p>
          <a:p>
            <a:pPr lvl="1">
              <a:buClr>
                <a:srgbClr val="A60000"/>
              </a:buClr>
            </a:pPr>
            <a:r>
              <a:rPr lang="en-US" dirty="0" smtClean="0"/>
              <a:t>Created a digital library containing full texts of ~150 exploration narratives and distributed instructional guides to 40,000 teachers in the National History Day program.  </a:t>
            </a:r>
          </a:p>
          <a:p>
            <a:pPr lvl="1">
              <a:buClr>
                <a:srgbClr val="A60000"/>
              </a:buClr>
            </a:pPr>
            <a:r>
              <a:rPr lang="en-US" dirty="0" smtClean="0">
                <a:hlinkClick r:id="rId3"/>
              </a:rPr>
              <a:t>http://www.americanjourneys.org/</a:t>
            </a:r>
            <a:r>
              <a:rPr lang="en-US" dirty="0" smtClean="0"/>
              <a:t> </a:t>
            </a:r>
          </a:p>
          <a:p>
            <a:r>
              <a:rPr lang="en-US" dirty="0" smtClean="0"/>
              <a:t>Wayne State University</a:t>
            </a:r>
          </a:p>
          <a:p>
            <a:pPr lvl="1">
              <a:buClr>
                <a:srgbClr val="A60000"/>
              </a:buClr>
            </a:pPr>
            <a:r>
              <a:rPr lang="en-US" dirty="0" smtClean="0"/>
              <a:t>$110,072; 14-month project</a:t>
            </a:r>
          </a:p>
          <a:p>
            <a:pPr lvl="1">
              <a:buClr>
                <a:srgbClr val="A60000"/>
              </a:buClr>
            </a:pPr>
            <a:r>
              <a:rPr lang="en-US" dirty="0" smtClean="0"/>
              <a:t>Digitized images from the Detroit News photo collection dating from the late 19th Century through 1980. </a:t>
            </a:r>
          </a:p>
          <a:p>
            <a:pPr lvl="1">
              <a:buClr>
                <a:srgbClr val="A60000"/>
              </a:buClr>
            </a:pPr>
            <a:r>
              <a:rPr lang="en-US" dirty="0" smtClean="0">
                <a:hlinkClick r:id="rId4"/>
              </a:rPr>
              <a:t>http://dlxs.lib.wayne.edu/cgi/i/image/image-idx?c=vmc</a:t>
            </a:r>
            <a:r>
              <a:rPr lang="en-US" dirty="0" smtClean="0"/>
              <a:t> </a:t>
            </a:r>
          </a:p>
          <a:p>
            <a:pPr lvl="1"/>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LSTA Grant Projects</a:t>
            </a:r>
            <a:endParaRPr lang="en-US" sz="3600" dirty="0"/>
          </a:p>
        </p:txBody>
      </p:sp>
      <p:sp>
        <p:nvSpPr>
          <p:cNvPr id="3" name="Content Placeholder 2"/>
          <p:cNvSpPr>
            <a:spLocks noGrp="1"/>
          </p:cNvSpPr>
          <p:nvPr>
            <p:ph idx="1"/>
          </p:nvPr>
        </p:nvSpPr>
        <p:spPr/>
        <p:txBody>
          <a:bodyPr/>
          <a:lstStyle/>
          <a:p>
            <a:pPr marL="342900" lvl="1" indent="-342900">
              <a:buClr>
                <a:schemeClr val="bg2"/>
              </a:buClr>
            </a:pPr>
            <a:r>
              <a:rPr lang="en-US" dirty="0" smtClean="0"/>
              <a:t>Windows into Florida’s Coastal Environment</a:t>
            </a:r>
          </a:p>
          <a:p>
            <a:pPr lvl="1">
              <a:buClr>
                <a:srgbClr val="A60000"/>
              </a:buClr>
            </a:pPr>
            <a:r>
              <a:rPr lang="en-US" dirty="0" smtClean="0"/>
              <a:t>Mote Marine Laboratory</a:t>
            </a:r>
          </a:p>
          <a:p>
            <a:pPr lvl="1">
              <a:buClr>
                <a:srgbClr val="A60000"/>
              </a:buClr>
            </a:pPr>
            <a:r>
              <a:rPr lang="en-US" dirty="0" smtClean="0"/>
              <a:t>Library </a:t>
            </a:r>
            <a:r>
              <a:rPr lang="en-US" dirty="0"/>
              <a:t>Technology Connectivity and Services</a:t>
            </a:r>
            <a:endParaRPr lang="en-US" dirty="0" smtClean="0"/>
          </a:p>
          <a:p>
            <a:pPr lvl="1">
              <a:buClr>
                <a:srgbClr val="A60000"/>
              </a:buClr>
            </a:pPr>
            <a:r>
              <a:rPr lang="en-US" dirty="0" smtClean="0"/>
              <a:t>$87,146</a:t>
            </a:r>
          </a:p>
          <a:p>
            <a:pPr lvl="1">
              <a:buClr>
                <a:srgbClr val="A60000"/>
              </a:buClr>
            </a:pPr>
            <a:r>
              <a:rPr lang="en-US" dirty="0"/>
              <a:t>This project digitizes, catalogs, and uploads documents from</a:t>
            </a:r>
            <a:r>
              <a:rPr lang="en-US" dirty="0" smtClean="0"/>
              <a:t> the Bass </a:t>
            </a:r>
            <a:r>
              <a:rPr lang="en-US" dirty="0"/>
              <a:t>Biological Lab </a:t>
            </a:r>
            <a:r>
              <a:rPr lang="en-US" dirty="0" smtClean="0"/>
              <a:t>collection and the </a:t>
            </a:r>
            <a:r>
              <a:rPr lang="en-US" dirty="0"/>
              <a:t>Mote Technical </a:t>
            </a:r>
            <a:r>
              <a:rPr lang="en-US" dirty="0" smtClean="0"/>
              <a:t>Reports onto </a:t>
            </a:r>
            <a:r>
              <a:rPr lang="en-US" dirty="0"/>
              <a:t>Mote Marine’s Web-based Institutional Repository.</a:t>
            </a:r>
            <a:r>
              <a:rPr lang="en-US" dirty="0" smtClean="0"/>
              <a:t> </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LSTA Grant Projects</a:t>
            </a:r>
            <a:endParaRPr lang="en-US" sz="3600" dirty="0"/>
          </a:p>
        </p:txBody>
      </p:sp>
      <p:sp>
        <p:nvSpPr>
          <p:cNvPr id="3" name="Content Placeholder 2"/>
          <p:cNvSpPr>
            <a:spLocks noGrp="1"/>
          </p:cNvSpPr>
          <p:nvPr>
            <p:ph idx="1"/>
          </p:nvPr>
        </p:nvSpPr>
        <p:spPr/>
        <p:txBody>
          <a:bodyPr>
            <a:normAutofit lnSpcReduction="10000"/>
          </a:bodyPr>
          <a:lstStyle/>
          <a:p>
            <a:r>
              <a:rPr lang="en-US" dirty="0"/>
              <a:t>Picturing the Past: Photographs and Postcards of Central </a:t>
            </a:r>
            <a:r>
              <a:rPr lang="en-US" dirty="0" smtClean="0"/>
              <a:t>Florida</a:t>
            </a:r>
          </a:p>
          <a:p>
            <a:pPr lvl="1">
              <a:buClr>
                <a:srgbClr val="A60000"/>
              </a:buClr>
            </a:pPr>
            <a:r>
              <a:rPr lang="en-US" dirty="0" smtClean="0"/>
              <a:t>University </a:t>
            </a:r>
            <a:r>
              <a:rPr lang="en-US" dirty="0"/>
              <a:t>of Central Florida </a:t>
            </a:r>
            <a:r>
              <a:rPr lang="en-US" dirty="0" smtClean="0"/>
              <a:t>Libraries</a:t>
            </a:r>
          </a:p>
          <a:p>
            <a:pPr lvl="1">
              <a:buClr>
                <a:srgbClr val="A60000"/>
              </a:buClr>
            </a:pPr>
            <a:r>
              <a:rPr lang="en-US" dirty="0" smtClean="0"/>
              <a:t>Library </a:t>
            </a:r>
            <a:r>
              <a:rPr lang="en-US" dirty="0"/>
              <a:t>Technology Connectivity and Services</a:t>
            </a:r>
            <a:endParaRPr lang="en-US" dirty="0" smtClean="0"/>
          </a:p>
          <a:p>
            <a:pPr lvl="1">
              <a:buClr>
                <a:srgbClr val="A60000"/>
              </a:buClr>
            </a:pPr>
            <a:r>
              <a:rPr lang="en-US" dirty="0"/>
              <a:t>$</a:t>
            </a:r>
            <a:r>
              <a:rPr lang="en-US" dirty="0" smtClean="0"/>
              <a:t>52,002</a:t>
            </a:r>
          </a:p>
          <a:p>
            <a:pPr lvl="1">
              <a:buClr>
                <a:srgbClr val="A60000"/>
              </a:buClr>
            </a:pPr>
            <a:r>
              <a:rPr lang="en-US" dirty="0"/>
              <a:t>This grant will make possible the addition of up to 30,000 images of photographs and visual ephemera that enhance the visual story of Central Florida by giving institutions the opportunity to have materials described and digitized by project staff and providing a digital home to those archives unable to establish their own digital infrastructure</a:t>
            </a:r>
            <a:endParaRPr lang="en-US"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Reaching your audience</a:t>
            </a:r>
            <a:endParaRPr lang="en-US" sz="3600" dirty="0"/>
          </a:p>
        </p:txBody>
      </p:sp>
      <p:sp>
        <p:nvSpPr>
          <p:cNvPr id="3" name="Content Placeholder 2"/>
          <p:cNvSpPr>
            <a:spLocks noGrp="1"/>
          </p:cNvSpPr>
          <p:nvPr>
            <p:ph idx="1"/>
          </p:nvPr>
        </p:nvSpPr>
        <p:spPr/>
        <p:txBody>
          <a:bodyPr/>
          <a:lstStyle/>
          <a:p>
            <a:r>
              <a:rPr lang="en-US" dirty="0" smtClean="0"/>
              <a:t>Discovery &amp; access tools</a:t>
            </a:r>
          </a:p>
          <a:p>
            <a:pPr lvl="1"/>
            <a:r>
              <a:rPr lang="en-US" dirty="0" smtClean="0"/>
              <a:t>ContentDM, Fedora, DSpace, etc.</a:t>
            </a:r>
          </a:p>
          <a:p>
            <a:pPr lvl="1"/>
            <a:r>
              <a:rPr lang="en-US" dirty="0" smtClean="0"/>
              <a:t>Google, Bing, Yahoo, etc.</a:t>
            </a:r>
          </a:p>
          <a:p>
            <a:pPr lvl="1"/>
            <a:r>
              <a:rPr lang="en-US" dirty="0" smtClean="0"/>
              <a:t>Internet Archive</a:t>
            </a:r>
          </a:p>
          <a:p>
            <a:pPr lvl="1"/>
            <a:r>
              <a:rPr lang="en-US" dirty="0" smtClean="0"/>
              <a:t>Florida on Florida, PALMM, etc.</a:t>
            </a:r>
          </a:p>
          <a:p>
            <a:r>
              <a:rPr lang="en-US" dirty="0" smtClean="0"/>
              <a:t>OPAC &amp; OCLC: item vs. collection records</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dirty="0" smtClean="0"/>
              <a:t>Collection Portals/Guides</a:t>
            </a:r>
            <a:endParaRPr lang="en-US" sz="40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dirty="0" smtClean="0"/>
              <a:t>Collection Portals/Guides</a:t>
            </a:r>
            <a:endParaRPr lang="en-US" sz="4000" dirty="0"/>
          </a:p>
        </p:txBody>
      </p:sp>
      <p:sp>
        <p:nvSpPr>
          <p:cNvPr id="3" name="Content Placeholder 2"/>
          <p:cNvSpPr>
            <a:spLocks noGrp="1"/>
          </p:cNvSpPr>
          <p:nvPr>
            <p:ph idx="1"/>
          </p:nvPr>
        </p:nvSpPr>
        <p:spPr/>
        <p:txBody>
          <a:bodyPr>
            <a:normAutofit fontScale="92500" lnSpcReduction="20000"/>
          </a:bodyPr>
          <a:lstStyle/>
          <a:p>
            <a:r>
              <a:rPr lang="en-US" dirty="0" smtClean="0"/>
              <a:t>Adding value</a:t>
            </a:r>
          </a:p>
          <a:p>
            <a:pPr lvl="1">
              <a:buClr>
                <a:srgbClr val="A60000"/>
              </a:buClr>
            </a:pPr>
            <a:r>
              <a:rPr lang="en-US" dirty="0" smtClean="0"/>
              <a:t>Essays</a:t>
            </a:r>
            <a:endParaRPr lang="en-US" dirty="0"/>
          </a:p>
          <a:p>
            <a:pPr lvl="1">
              <a:buClr>
                <a:srgbClr val="A60000"/>
              </a:buClr>
            </a:pPr>
            <a:r>
              <a:rPr lang="en-US" dirty="0" smtClean="0"/>
              <a:t>Bibliographies</a:t>
            </a:r>
          </a:p>
          <a:p>
            <a:pPr lvl="1">
              <a:buClr>
                <a:srgbClr val="A60000"/>
              </a:buClr>
            </a:pPr>
            <a:r>
              <a:rPr lang="en-US" dirty="0" smtClean="0"/>
              <a:t>Glossaries</a:t>
            </a:r>
          </a:p>
          <a:p>
            <a:pPr lvl="1">
              <a:buClr>
                <a:srgbClr val="A60000"/>
              </a:buClr>
            </a:pPr>
            <a:r>
              <a:rPr lang="en-US" dirty="0"/>
              <a:t>Other collections</a:t>
            </a:r>
          </a:p>
          <a:p>
            <a:pPr lvl="1">
              <a:buClr>
                <a:srgbClr val="A60000"/>
              </a:buClr>
            </a:pPr>
            <a:r>
              <a:rPr lang="en-US" dirty="0" smtClean="0"/>
              <a:t>Programming</a:t>
            </a:r>
          </a:p>
          <a:p>
            <a:r>
              <a:rPr lang="en-US" dirty="0" smtClean="0"/>
              <a:t>Examples</a:t>
            </a:r>
          </a:p>
          <a:p>
            <a:pPr lvl="1">
              <a:buClr>
                <a:srgbClr val="A60000"/>
              </a:buClr>
            </a:pPr>
            <a:r>
              <a:rPr lang="en-US" dirty="0" smtClean="0"/>
              <a:t>Farid Karam, M.D. Lebanon Antiquities Collection </a:t>
            </a:r>
            <a:r>
              <a:rPr lang="en-US" dirty="0" smtClean="0">
                <a:hlinkClick r:id="rId2"/>
              </a:rPr>
              <a:t>http://guides.lib.usf.edu/karam</a:t>
            </a:r>
            <a:r>
              <a:rPr lang="en-US" dirty="0" smtClean="0"/>
              <a:t> </a:t>
            </a:r>
          </a:p>
          <a:p>
            <a:pPr lvl="1">
              <a:buClr>
                <a:srgbClr val="A60000"/>
              </a:buClr>
            </a:pPr>
            <a:r>
              <a:rPr lang="en-US" dirty="0" smtClean="0"/>
              <a:t>Documenting the American South </a:t>
            </a:r>
            <a:r>
              <a:rPr lang="en-US" dirty="0" smtClean="0">
                <a:hlinkClick r:id="rId3"/>
              </a:rPr>
              <a:t>http://docsouth.unc.edu/</a:t>
            </a:r>
            <a:r>
              <a:rPr lang="en-US" dirty="0" smtClean="0"/>
              <a:t> </a:t>
            </a:r>
          </a:p>
          <a:p>
            <a:pPr lvl="1">
              <a:buClr>
                <a:srgbClr val="A60000"/>
              </a:buClr>
            </a:pPr>
            <a:r>
              <a:rPr lang="en-US" dirty="0" smtClean="0"/>
              <a:t>Tufts: Walter B. Wriston Archives  </a:t>
            </a:r>
            <a:r>
              <a:rPr lang="en-US" dirty="0" smtClean="0">
                <a:hlinkClick r:id="rId4"/>
              </a:rPr>
              <a:t>http://dca.lib.tufts.edu/features/wriston/index.html</a:t>
            </a:r>
            <a:r>
              <a:rPr lang="en-US" dirty="0" smtClean="0"/>
              <a:t> </a:t>
            </a:r>
          </a:p>
          <a:p>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Online Exhibits</a:t>
            </a:r>
            <a:endParaRPr lang="en-US" sz="3600" dirty="0"/>
          </a:p>
        </p:txBody>
      </p:sp>
      <p:sp>
        <p:nvSpPr>
          <p:cNvPr id="3" name="Content Placeholder 2"/>
          <p:cNvSpPr>
            <a:spLocks noGrp="1"/>
          </p:cNvSpPr>
          <p:nvPr>
            <p:ph idx="1"/>
          </p:nvPr>
        </p:nvSpPr>
        <p:spPr/>
        <p:txBody>
          <a:bodyPr>
            <a:normAutofit fontScale="70000" lnSpcReduction="20000"/>
          </a:bodyPr>
          <a:lstStyle/>
          <a:p>
            <a:r>
              <a:rPr lang="en-US" dirty="0" smtClean="0"/>
              <a:t>USF: Victorian Era Children’s Literature </a:t>
            </a:r>
            <a:r>
              <a:rPr lang="en-US" dirty="0" smtClean="0">
                <a:hlinkClick r:id="rId2"/>
              </a:rPr>
              <a:t>http://guides.lib.usf.edu/victorian-exhibit</a:t>
            </a:r>
            <a:r>
              <a:rPr lang="en-US" dirty="0" smtClean="0"/>
              <a:t> </a:t>
            </a:r>
          </a:p>
          <a:p>
            <a:r>
              <a:rPr lang="en-US" dirty="0" smtClean="0"/>
              <a:t>West Virginia University: David Copperfield </a:t>
            </a:r>
            <a:r>
              <a:rPr lang="en-US" dirty="0" smtClean="0">
                <a:hlinkClick r:id="rId3"/>
              </a:rPr>
              <a:t>http://www.libraries.wvu.edu/exhibits/dickens/copperfield/index.htm</a:t>
            </a:r>
            <a:r>
              <a:rPr lang="en-US" dirty="0" smtClean="0"/>
              <a:t> </a:t>
            </a:r>
          </a:p>
          <a:p>
            <a:r>
              <a:rPr lang="en-US" dirty="0" smtClean="0"/>
              <a:t>Ringwood Public Library: The Upper Ringwood Collection </a:t>
            </a:r>
            <a:r>
              <a:rPr lang="en-US" dirty="0" smtClean="0">
                <a:hlinkClick r:id="rId4"/>
              </a:rPr>
              <a:t>http://www.upperringwood.org/</a:t>
            </a:r>
            <a:r>
              <a:rPr lang="en-US" dirty="0" smtClean="0"/>
              <a:t> </a:t>
            </a:r>
          </a:p>
          <a:p>
            <a:r>
              <a:rPr lang="en-US" dirty="0" smtClean="0"/>
              <a:t>Claremont College: Original Voices from the Past </a:t>
            </a:r>
            <a:r>
              <a:rPr lang="en-US" dirty="0" smtClean="0">
                <a:hlinkClick r:id="rId5"/>
              </a:rPr>
              <a:t>http://libraries.claremont.edu/sc/exhibits/litmag/default.html</a:t>
            </a:r>
            <a:r>
              <a:rPr lang="en-US" dirty="0" smtClean="0"/>
              <a:t> </a:t>
            </a:r>
          </a:p>
          <a:p>
            <a:r>
              <a:rPr lang="en-US" dirty="0" smtClean="0"/>
              <a:t>Chicago History Museum: Lincoln at 200 </a:t>
            </a:r>
            <a:r>
              <a:rPr lang="en-US" dirty="0" smtClean="0">
                <a:hlinkClick r:id="rId6"/>
              </a:rPr>
              <a:t>http://lincolnat200.org/</a:t>
            </a:r>
            <a:r>
              <a:rPr lang="en-US" dirty="0" smtClean="0"/>
              <a:t> </a:t>
            </a:r>
          </a:p>
          <a:p>
            <a:r>
              <a:rPr lang="en-US" dirty="0" smtClean="0"/>
              <a:t>National Archives: Designs for Democracy </a:t>
            </a:r>
            <a:r>
              <a:rPr lang="en-US" dirty="0" smtClean="0">
                <a:hlinkClick r:id="rId7"/>
              </a:rPr>
              <a:t>http://www.archives.gov/exhibits/designs_for_democracy/index.html</a:t>
            </a:r>
            <a:r>
              <a:rPr lang="en-US" dirty="0" smtClean="0"/>
              <a:t> </a:t>
            </a:r>
          </a:p>
          <a:p>
            <a:endParaRPr lang="en-US" dirty="0" smtClean="0"/>
          </a:p>
          <a:p>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Web 2.0</a:t>
            </a:r>
            <a:endParaRPr lang="en-US" sz="3600" dirty="0"/>
          </a:p>
        </p:txBody>
      </p:sp>
      <p:sp>
        <p:nvSpPr>
          <p:cNvPr id="3" name="Content Placeholder 2"/>
          <p:cNvSpPr>
            <a:spLocks noGrp="1"/>
          </p:cNvSpPr>
          <p:nvPr>
            <p:ph idx="1"/>
          </p:nvPr>
        </p:nvSpPr>
        <p:spPr/>
        <p:txBody>
          <a:bodyPr>
            <a:normAutofit/>
          </a:bodyPr>
          <a:lstStyle/>
          <a:p>
            <a:r>
              <a:rPr lang="en-US" dirty="0" smtClean="0"/>
              <a:t>Blogs</a:t>
            </a:r>
          </a:p>
          <a:p>
            <a:pPr lvl="1">
              <a:buClr>
                <a:srgbClr val="A60000"/>
              </a:buClr>
            </a:pPr>
            <a:r>
              <a:rPr lang="en-US" dirty="0" smtClean="0"/>
              <a:t>Duke Digital Collections Blog </a:t>
            </a:r>
            <a:r>
              <a:rPr lang="en-US" dirty="0" smtClean="0">
                <a:hlinkClick r:id="rId2"/>
              </a:rPr>
              <a:t>http://library.duke.edu/blogs/digital-collections/</a:t>
            </a:r>
            <a:r>
              <a:rPr lang="en-US" dirty="0" smtClean="0"/>
              <a:t> </a:t>
            </a:r>
          </a:p>
          <a:p>
            <a:pPr lvl="1">
              <a:buClr>
                <a:srgbClr val="A60000"/>
              </a:buClr>
            </a:pPr>
            <a:r>
              <a:rPr lang="en-US" dirty="0" smtClean="0"/>
              <a:t>Birmingham Public Library </a:t>
            </a:r>
            <a:r>
              <a:rPr lang="en-US" dirty="0" smtClean="0">
                <a:hlinkClick r:id="rId3"/>
              </a:rPr>
              <a:t>http://bpldigital.blogspot.com/</a:t>
            </a:r>
            <a:r>
              <a:rPr lang="en-US" dirty="0" smtClean="0"/>
              <a:t> </a:t>
            </a:r>
          </a:p>
          <a:p>
            <a:pPr lvl="1">
              <a:buClr>
                <a:srgbClr val="A60000"/>
              </a:buClr>
            </a:pPr>
            <a:r>
              <a:rPr lang="en-US" dirty="0" smtClean="0"/>
              <a:t>IMLS Digital Collections and Content </a:t>
            </a:r>
            <a:r>
              <a:rPr lang="en-US" dirty="0" smtClean="0">
                <a:hlinkClick r:id="rId4"/>
              </a:rPr>
              <a:t>http://imlsdcc.wordpress.com/</a:t>
            </a:r>
            <a:r>
              <a:rPr lang="en-US" dirty="0" smtClean="0"/>
              <a:t> </a:t>
            </a:r>
          </a:p>
          <a:p>
            <a:pPr lvl="1">
              <a:buClr>
                <a:srgbClr val="A60000"/>
              </a:buClr>
            </a:pPr>
            <a:r>
              <a:rPr lang="en-US" dirty="0" smtClean="0"/>
              <a:t>University of Washington </a:t>
            </a:r>
            <a:r>
              <a:rPr lang="en-US" dirty="0" smtClean="0">
                <a:hlinkClick r:id="rId5"/>
              </a:rPr>
              <a:t>http://uw-digitalcollections.blogspot.com/</a:t>
            </a:r>
            <a:r>
              <a:rPr lang="en-US" dirty="0" smtClean="0"/>
              <a:t> </a:t>
            </a:r>
          </a:p>
          <a:p>
            <a:pPr lvl="1">
              <a:buClr>
                <a:srgbClr val="A60000"/>
              </a:buClr>
            </a:pPr>
            <a:r>
              <a:rPr lang="en-US" dirty="0" smtClean="0"/>
              <a:t>Ohio History </a:t>
            </a:r>
            <a:r>
              <a:rPr lang="en-US" dirty="0" smtClean="0">
                <a:hlinkClick r:id="rId6"/>
              </a:rPr>
              <a:t>http://ohiohistory.wordpress.com/</a:t>
            </a:r>
            <a:r>
              <a:rPr lang="en-US" dirty="0" smtClean="0"/>
              <a:t>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217100" y="62753"/>
            <a:ext cx="8760003" cy="1283167"/>
          </a:xfrm>
        </p:spPr>
        <p:txBody>
          <a:bodyPr>
            <a:noAutofit/>
          </a:bodyPr>
          <a:lstStyle/>
          <a:p>
            <a:r>
              <a:rPr lang="en-US" sz="3600" b="1" dirty="0" smtClean="0"/>
              <a:t>Coordinating and Marketing</a:t>
            </a:r>
            <a:br>
              <a:rPr lang="en-US" sz="3600" b="1" dirty="0" smtClean="0"/>
            </a:br>
            <a:r>
              <a:rPr lang="en-US" sz="3600" b="1" dirty="0" smtClean="0"/>
              <a:t>Digital Collections</a:t>
            </a:r>
            <a:endParaRPr lang="en-US" sz="3600" b="1" dirty="0"/>
          </a:p>
        </p:txBody>
      </p:sp>
      <p:sp>
        <p:nvSpPr>
          <p:cNvPr id="3" name="Content Placeholder 2"/>
          <p:cNvSpPr>
            <a:spLocks noGrp="1"/>
          </p:cNvSpPr>
          <p:nvPr>
            <p:ph idx="1"/>
          </p:nvPr>
        </p:nvSpPr>
        <p:spPr/>
        <p:txBody>
          <a:bodyPr>
            <a:normAutofit/>
          </a:bodyPr>
          <a:lstStyle/>
          <a:p>
            <a:r>
              <a:rPr lang="en-US" dirty="0" smtClean="0"/>
              <a:t>What </a:t>
            </a:r>
            <a:r>
              <a:rPr lang="en-US" dirty="0"/>
              <a:t>is a digital </a:t>
            </a:r>
            <a:r>
              <a:rPr lang="en-US" dirty="0" smtClean="0"/>
              <a:t>collection?</a:t>
            </a:r>
          </a:p>
          <a:p>
            <a:r>
              <a:rPr lang="en-US" dirty="0"/>
              <a:t>Staffing / </a:t>
            </a:r>
            <a:r>
              <a:rPr lang="en-US" dirty="0" smtClean="0"/>
              <a:t>Organization</a:t>
            </a:r>
          </a:p>
          <a:p>
            <a:r>
              <a:rPr lang="en-US" dirty="0" smtClean="0"/>
              <a:t>Project management</a:t>
            </a:r>
          </a:p>
          <a:p>
            <a:r>
              <a:rPr lang="en-US" dirty="0" smtClean="0"/>
              <a:t>Grant </a:t>
            </a:r>
            <a:r>
              <a:rPr lang="en-US" dirty="0"/>
              <a:t>opportunities</a:t>
            </a:r>
            <a:endParaRPr lang="en-US" dirty="0" smtClean="0"/>
          </a:p>
          <a:p>
            <a:r>
              <a:rPr lang="en-US" dirty="0" smtClean="0"/>
              <a:t>Reaching your audience</a:t>
            </a:r>
          </a:p>
          <a:p>
            <a:r>
              <a:rPr lang="en-US" dirty="0" smtClean="0"/>
              <a:t>Collection portals/guides and more</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Web 2.0</a:t>
            </a:r>
            <a:endParaRPr lang="en-US" sz="3600" dirty="0"/>
          </a:p>
        </p:txBody>
      </p:sp>
      <p:sp>
        <p:nvSpPr>
          <p:cNvPr id="3" name="Content Placeholder 2"/>
          <p:cNvSpPr>
            <a:spLocks noGrp="1"/>
          </p:cNvSpPr>
          <p:nvPr>
            <p:ph idx="1"/>
          </p:nvPr>
        </p:nvSpPr>
        <p:spPr/>
        <p:txBody>
          <a:bodyPr>
            <a:normAutofit fontScale="92500" lnSpcReduction="10000"/>
          </a:bodyPr>
          <a:lstStyle/>
          <a:p>
            <a:r>
              <a:rPr lang="en-US" dirty="0" smtClean="0"/>
              <a:t>Flickr</a:t>
            </a:r>
          </a:p>
          <a:p>
            <a:pPr marL="684213" lvl="1">
              <a:buClr>
                <a:srgbClr val="A60000"/>
              </a:buClr>
            </a:pPr>
            <a:r>
              <a:rPr lang="en-US" sz="2162" dirty="0" smtClean="0"/>
              <a:t>University of Washington Digital Collections </a:t>
            </a:r>
            <a:r>
              <a:rPr lang="en-US" sz="2162" dirty="0" smtClean="0">
                <a:hlinkClick r:id="rId2"/>
              </a:rPr>
              <a:t>http://www.flickr.com/photos/uw_digital_images/</a:t>
            </a:r>
            <a:r>
              <a:rPr lang="en-US" sz="2162" dirty="0" smtClean="0"/>
              <a:t> </a:t>
            </a:r>
          </a:p>
          <a:p>
            <a:pPr marL="684213" lvl="1">
              <a:buClr>
                <a:srgbClr val="A60000"/>
              </a:buClr>
            </a:pPr>
            <a:r>
              <a:rPr lang="en-US" sz="2162" dirty="0" smtClean="0"/>
              <a:t>Auburn University Digital Library </a:t>
            </a:r>
            <a:r>
              <a:rPr lang="en-US" sz="2162" dirty="0" smtClean="0">
                <a:hlinkClick r:id="rId3"/>
              </a:rPr>
              <a:t>http://www.flickr.com/photos/auburnuniversitydigitallibrary/</a:t>
            </a:r>
            <a:r>
              <a:rPr lang="en-US" sz="2162" dirty="0" smtClean="0"/>
              <a:t> </a:t>
            </a:r>
          </a:p>
          <a:p>
            <a:pPr marL="684213" lvl="1">
              <a:buClr>
                <a:srgbClr val="A60000"/>
              </a:buClr>
            </a:pPr>
            <a:r>
              <a:rPr lang="en-US" sz="2162" dirty="0" smtClean="0"/>
              <a:t>Duke University Digital Collections </a:t>
            </a:r>
            <a:r>
              <a:rPr lang="en-US" sz="2162" dirty="0" smtClean="0">
                <a:hlinkClick r:id="rId4"/>
              </a:rPr>
              <a:t>http://www.flickr.com/photos/dukedigitalcollections/</a:t>
            </a:r>
            <a:r>
              <a:rPr lang="en-US" sz="2162" dirty="0" smtClean="0"/>
              <a:t> </a:t>
            </a:r>
          </a:p>
          <a:p>
            <a:pPr marL="684213" lvl="1">
              <a:buClr>
                <a:srgbClr val="A60000"/>
              </a:buClr>
            </a:pPr>
            <a:r>
              <a:rPr lang="en-US" sz="2162" dirty="0" smtClean="0"/>
              <a:t>Miami University Digital Collections </a:t>
            </a:r>
            <a:r>
              <a:rPr lang="en-US" sz="2162" dirty="0" smtClean="0">
                <a:hlinkClick r:id="rId5"/>
              </a:rPr>
              <a:t>http://www.flickr.com/photos/muohio_digital_collections/</a:t>
            </a:r>
            <a:r>
              <a:rPr lang="en-US" sz="2162" dirty="0" smtClean="0"/>
              <a:t> </a:t>
            </a:r>
          </a:p>
          <a:p>
            <a:pPr marL="684213" lvl="1">
              <a:buClr>
                <a:srgbClr val="A60000"/>
              </a:buClr>
            </a:pPr>
            <a:r>
              <a:rPr lang="en-US" sz="2162" dirty="0" smtClean="0"/>
              <a:t>University of Florida </a:t>
            </a:r>
            <a:r>
              <a:rPr lang="en-US" sz="2162" dirty="0" smtClean="0">
                <a:hlinkClick r:id="rId6"/>
              </a:rPr>
              <a:t>http://www.flickr.com/photos/ufdc/</a:t>
            </a:r>
            <a:r>
              <a:rPr lang="en-US" sz="2162" dirty="0" smtClean="0"/>
              <a:t> </a:t>
            </a:r>
          </a:p>
          <a:p>
            <a:pPr marL="684213" lvl="1">
              <a:buClr>
                <a:srgbClr val="A60000"/>
              </a:buClr>
            </a:pPr>
            <a:r>
              <a:rPr lang="en-US" sz="2162" dirty="0" smtClean="0"/>
              <a:t>East Carolina University </a:t>
            </a:r>
            <a:r>
              <a:rPr lang="en-US" sz="2162" dirty="0" smtClean="0">
                <a:hlinkClick r:id="rId7"/>
              </a:rPr>
              <a:t>http://www.flickr.com/people/ecu_digital_collections/</a:t>
            </a:r>
            <a:r>
              <a:rPr lang="en-US" sz="2162" dirty="0" smtClean="0"/>
              <a:t> </a:t>
            </a:r>
          </a:p>
          <a:p>
            <a:pPr marL="684213" lvl="1"/>
            <a:endParaRPr lang="en-US" sz="2162" dirty="0"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Web 2.0</a:t>
            </a:r>
            <a:endParaRPr lang="en-US" sz="3600" dirty="0"/>
          </a:p>
        </p:txBody>
      </p:sp>
      <p:sp>
        <p:nvSpPr>
          <p:cNvPr id="3" name="Content Placeholder 2"/>
          <p:cNvSpPr>
            <a:spLocks noGrp="1"/>
          </p:cNvSpPr>
          <p:nvPr>
            <p:ph idx="1"/>
          </p:nvPr>
        </p:nvSpPr>
        <p:spPr/>
        <p:txBody>
          <a:bodyPr>
            <a:normAutofit lnSpcReduction="10000"/>
          </a:bodyPr>
          <a:lstStyle/>
          <a:p>
            <a:r>
              <a:rPr lang="en-US" dirty="0" smtClean="0"/>
              <a:t>Social tagging</a:t>
            </a:r>
          </a:p>
          <a:p>
            <a:pPr lvl="1">
              <a:buClr>
                <a:srgbClr val="A60000"/>
              </a:buClr>
            </a:pPr>
            <a:r>
              <a:rPr lang="en-US" dirty="0" smtClean="0"/>
              <a:t>Oregon State University case study</a:t>
            </a:r>
          </a:p>
          <a:p>
            <a:r>
              <a:rPr lang="en-US" dirty="0" smtClean="0"/>
              <a:t>Facebook</a:t>
            </a:r>
          </a:p>
          <a:p>
            <a:pPr lvl="1">
              <a:buClr>
                <a:srgbClr val="A60000"/>
              </a:buClr>
            </a:pPr>
            <a:r>
              <a:rPr lang="en-US" dirty="0" smtClean="0"/>
              <a:t>University of Wisconsin Digital Collections </a:t>
            </a:r>
            <a:r>
              <a:rPr lang="en-US" dirty="0" smtClean="0">
                <a:hlinkClick r:id="rId2"/>
              </a:rPr>
              <a:t>http://www.facebook.com/UWDigiCollec?v=app_9953271133</a:t>
            </a:r>
            <a:r>
              <a:rPr lang="en-US" dirty="0" smtClean="0"/>
              <a:t> </a:t>
            </a:r>
            <a:endParaRPr lang="en-US" dirty="0" smtClean="0"/>
          </a:p>
          <a:p>
            <a:pPr>
              <a:buClr>
                <a:schemeClr val="bg2"/>
              </a:buClr>
            </a:pPr>
            <a:r>
              <a:rPr lang="en-US" dirty="0" smtClean="0"/>
              <a:t>Twitter </a:t>
            </a:r>
          </a:p>
          <a:p>
            <a:pPr lvl="1">
              <a:buClr>
                <a:srgbClr val="A60000"/>
              </a:buClr>
            </a:pPr>
            <a:r>
              <a:rPr lang="en-US" dirty="0" smtClean="0"/>
              <a:t>Duke University </a:t>
            </a:r>
            <a:r>
              <a:rPr lang="en-US" dirty="0" smtClean="0">
                <a:hlinkClick r:id="rId3"/>
              </a:rPr>
              <a:t>http://twitter.com/</a:t>
            </a:r>
            <a:r>
              <a:rPr lang="en-US" dirty="0" smtClean="0">
                <a:hlinkClick r:id="rId3"/>
              </a:rPr>
              <a:t>DukeDigitalColl</a:t>
            </a:r>
            <a:r>
              <a:rPr lang="en-US" dirty="0" smtClean="0"/>
              <a:t> </a:t>
            </a:r>
          </a:p>
          <a:p>
            <a:pPr lvl="1">
              <a:buClr>
                <a:srgbClr val="A60000"/>
              </a:buClr>
            </a:pPr>
            <a:r>
              <a:rPr lang="en-US" dirty="0" smtClean="0"/>
              <a:t>University </a:t>
            </a:r>
            <a:r>
              <a:rPr lang="en-US" dirty="0" smtClean="0"/>
              <a:t>of Wisconsin </a:t>
            </a:r>
            <a:r>
              <a:rPr lang="en-US" dirty="0" smtClean="0">
                <a:hlinkClick r:id="rId4"/>
              </a:rPr>
              <a:t>http://twitter.com/</a:t>
            </a:r>
            <a:r>
              <a:rPr lang="en-US" dirty="0" smtClean="0">
                <a:hlinkClick r:id="rId4"/>
              </a:rPr>
              <a:t>UWdigiCollec</a:t>
            </a:r>
            <a:r>
              <a:rPr lang="en-US" dirty="0" smtClean="0"/>
              <a:t> </a:t>
            </a:r>
          </a:p>
          <a:p>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Resources</a:t>
            </a:r>
            <a:endParaRPr lang="en-US" sz="3600" dirty="0"/>
          </a:p>
        </p:txBody>
      </p:sp>
      <p:sp>
        <p:nvSpPr>
          <p:cNvPr id="3" name="Content Placeholder 2"/>
          <p:cNvSpPr>
            <a:spLocks noGrp="1"/>
          </p:cNvSpPr>
          <p:nvPr>
            <p:ph idx="1"/>
          </p:nvPr>
        </p:nvSpPr>
        <p:spPr/>
        <p:txBody>
          <a:bodyPr>
            <a:normAutofit fontScale="92500" lnSpcReduction="10000"/>
          </a:bodyPr>
          <a:lstStyle/>
          <a:p>
            <a:r>
              <a:rPr lang="en-US" dirty="0" smtClean="0"/>
              <a:t>Moving Theory into Practice: Digital Imaging Tutorial </a:t>
            </a:r>
            <a:r>
              <a:rPr lang="en-US" dirty="0" smtClean="0">
                <a:hlinkClick r:id="rId2"/>
              </a:rPr>
              <a:t>http://www.library.cornell.edu/preservation/tutorial/contents.html</a:t>
            </a:r>
            <a:r>
              <a:rPr lang="en-US" dirty="0" smtClean="0"/>
              <a:t> </a:t>
            </a:r>
          </a:p>
          <a:p>
            <a:r>
              <a:rPr lang="en-US" dirty="0" smtClean="0"/>
              <a:t>Talking and Tagging: Using CONTENTdm and Flickr in the Oregon State University Archives </a:t>
            </a:r>
            <a:r>
              <a:rPr lang="en-US" dirty="0" smtClean="0">
                <a:hlinkClick r:id="rId3"/>
              </a:rPr>
              <a:t>http://lib.byu.edu/sites/interactivearchivist/case-studies/flickr-at-osu/</a:t>
            </a:r>
            <a:r>
              <a:rPr lang="en-US" dirty="0" smtClean="0"/>
              <a:t> </a:t>
            </a:r>
          </a:p>
          <a:p>
            <a:r>
              <a:rPr lang="en-US" dirty="0" smtClean="0"/>
              <a:t>Digital Best Practices </a:t>
            </a:r>
            <a:r>
              <a:rPr lang="en-US" dirty="0" smtClean="0">
                <a:hlinkClick r:id="rId4"/>
              </a:rPr>
              <a:t>http://digitalwa.statelib.wa.gov/newsite/best.htm</a:t>
            </a:r>
            <a:r>
              <a:rPr lang="en-US" dirty="0" smtClean="0"/>
              <a:t> </a:t>
            </a:r>
          </a:p>
          <a:p>
            <a:r>
              <a:rPr lang="en-US" dirty="0" smtClean="0"/>
              <a:t>BCR’s CDP Digital Imaging Best Practices Version 2.0 </a:t>
            </a:r>
            <a:r>
              <a:rPr lang="en-US" dirty="0" smtClean="0">
                <a:hlinkClick r:id="rId5"/>
              </a:rPr>
              <a:t>http://www.bcr.org/dps/cdp/best/digital-imaging-bp.pdf</a:t>
            </a:r>
            <a:r>
              <a:rPr lang="en-US" dirty="0" smtClean="0"/>
              <a:t> </a:t>
            </a:r>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262382" y="62753"/>
            <a:ext cx="8679584" cy="1283167"/>
          </a:xfrm>
        </p:spPr>
        <p:txBody>
          <a:bodyPr/>
          <a:lstStyle/>
          <a:p>
            <a:r>
              <a:rPr lang="en-US" sz="3600" dirty="0" smtClean="0"/>
              <a:t>What is a digital collection?</a:t>
            </a:r>
            <a:endParaRPr lang="en-US" sz="3600" dirty="0"/>
          </a:p>
        </p:txBody>
      </p:sp>
      <p:pic>
        <p:nvPicPr>
          <p:cNvPr id="4" name="Picture 3" descr="getRegion.jpg"/>
          <p:cNvPicPr>
            <a:picLocks noChangeAspect="1"/>
          </p:cNvPicPr>
          <p:nvPr/>
        </p:nvPicPr>
        <p:blipFill>
          <a:blip r:embed="rId4"/>
          <a:stretch>
            <a:fillRect/>
          </a:stretch>
        </p:blipFill>
        <p:spPr>
          <a:xfrm>
            <a:off x="457200" y="3626525"/>
            <a:ext cx="2001403" cy="2842228"/>
          </a:xfrm>
          <a:prstGeom prst="rect">
            <a:avLst/>
          </a:prstGeom>
          <a:noFill/>
          <a:ln>
            <a:solidFill>
              <a:schemeClr val="tx1"/>
            </a:solidFill>
          </a:ln>
          <a:effectLst>
            <a:outerShdw blurRad="50800" dist="101600" dir="2700000" algn="tl" rotWithShape="0">
              <a:srgbClr val="000000">
                <a:alpha val="43000"/>
              </a:srgbClr>
            </a:outerShdw>
          </a:effectLst>
        </p:spPr>
      </p:pic>
      <p:pic>
        <p:nvPicPr>
          <p:cNvPr id="5" name="Picture 4" descr="getRegion-1.jpg"/>
          <p:cNvPicPr>
            <a:picLocks noChangeAspect="1"/>
          </p:cNvPicPr>
          <p:nvPr/>
        </p:nvPicPr>
        <p:blipFill>
          <a:blip r:embed="rId5"/>
          <a:srcRect l="625" t="3629" b="726"/>
          <a:stretch>
            <a:fillRect/>
          </a:stretch>
        </p:blipFill>
        <p:spPr>
          <a:xfrm>
            <a:off x="7045243" y="3626525"/>
            <a:ext cx="1796270" cy="2977922"/>
          </a:xfrm>
          <a:prstGeom prst="rect">
            <a:avLst/>
          </a:prstGeom>
          <a:ln>
            <a:solidFill>
              <a:schemeClr val="tx1"/>
            </a:solidFill>
          </a:ln>
          <a:effectLst>
            <a:outerShdw blurRad="50800" dist="101600" dir="2700000" algn="tl" rotWithShape="0">
              <a:srgbClr val="000000">
                <a:alpha val="43000"/>
              </a:srgbClr>
            </a:outerShdw>
          </a:effectLst>
        </p:spPr>
      </p:pic>
      <p:pic>
        <p:nvPicPr>
          <p:cNvPr id="7" name="Picture 6" descr="getRegion-2.jpg"/>
          <p:cNvPicPr>
            <a:picLocks noChangeAspect="1"/>
          </p:cNvPicPr>
          <p:nvPr/>
        </p:nvPicPr>
        <p:blipFill>
          <a:blip r:embed="rId6"/>
          <a:stretch>
            <a:fillRect/>
          </a:stretch>
        </p:blipFill>
        <p:spPr>
          <a:xfrm>
            <a:off x="946207" y="1534056"/>
            <a:ext cx="2745780" cy="1849588"/>
          </a:xfrm>
          <a:prstGeom prst="rect">
            <a:avLst/>
          </a:prstGeom>
          <a:ln>
            <a:solidFill>
              <a:schemeClr val="tx1"/>
            </a:solidFill>
          </a:ln>
          <a:effectLst>
            <a:outerShdw blurRad="50800" dist="101600" dir="2700000" algn="tl" rotWithShape="0">
              <a:srgbClr val="000000">
                <a:alpha val="43000"/>
              </a:srgbClr>
            </a:outerShdw>
          </a:effectLst>
        </p:spPr>
      </p:pic>
      <p:pic>
        <p:nvPicPr>
          <p:cNvPr id="10" name="Picture 9" descr="Screen shot 2010-05-04 at 9.16.49 AM.png">
            <a:hlinkClick r:id="rId7"/>
          </p:cNvPr>
          <p:cNvPicPr>
            <a:picLocks noChangeAspect="1"/>
          </p:cNvPicPr>
          <p:nvPr/>
        </p:nvPicPr>
        <p:blipFill>
          <a:blip r:embed="rId8"/>
          <a:srcRect l="2313" t="2156" r="723"/>
          <a:stretch>
            <a:fillRect/>
          </a:stretch>
        </p:blipFill>
        <p:spPr>
          <a:xfrm>
            <a:off x="3240088" y="4606599"/>
            <a:ext cx="2751539" cy="1862154"/>
          </a:xfrm>
          <a:prstGeom prst="rect">
            <a:avLst/>
          </a:prstGeom>
          <a:effectLst>
            <a:outerShdw blurRad="50800" dist="101600" dir="2700000" algn="tl" rotWithShape="0">
              <a:srgbClr val="000000">
                <a:alpha val="43000"/>
              </a:srgbClr>
            </a:outerShdw>
          </a:effectLst>
        </p:spPr>
      </p:pic>
      <p:pic>
        <p:nvPicPr>
          <p:cNvPr id="12" name="Picture 11" descr="SunlandTribune.png">
            <a:hlinkClick r:id="rId9" action="ppaction://hlinkfile"/>
          </p:cNvPr>
          <p:cNvPicPr>
            <a:picLocks noChangeAspect="1"/>
          </p:cNvPicPr>
          <p:nvPr/>
        </p:nvPicPr>
        <p:blipFill>
          <a:blip r:embed="rId10"/>
          <a:stretch>
            <a:fillRect/>
          </a:stretch>
        </p:blipFill>
        <p:spPr>
          <a:xfrm>
            <a:off x="4292601" y="1779466"/>
            <a:ext cx="1870790" cy="2570551"/>
          </a:xfrm>
          <a:prstGeom prst="rect">
            <a:avLst/>
          </a:prstGeom>
          <a:effectLst>
            <a:outerShdw blurRad="50800" dist="101600" dir="2700000" algn="tl" rotWithShape="0">
              <a:srgbClr val="000000">
                <a:alpha val="43000"/>
              </a:srgbClr>
            </a:outerShdw>
          </a:effectLst>
        </p:spPr>
      </p:pic>
      <p:pic>
        <p:nvPicPr>
          <p:cNvPr id="11" name="Bornstein1.wav">
            <a:hlinkClick r:id="" action="ppaction://media"/>
          </p:cNvPr>
          <p:cNvPicPr>
            <a:picLocks noRot="1" noChangeAspect="1"/>
          </p:cNvPicPr>
          <p:nvPr>
            <a:audioFile r:link="rId1"/>
          </p:nvPr>
        </p:nvPicPr>
        <p:blipFill>
          <a:blip r:embed="rId11"/>
          <a:stretch>
            <a:fillRect/>
          </a:stretch>
        </p:blipFill>
        <p:spPr>
          <a:xfrm flipV="1">
            <a:off x="6750175" y="1534056"/>
            <a:ext cx="1765044" cy="176504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27" restart="whenNotActive" fill="hold" evtFilter="cancelBubble" nodeType="interactiveSeq">
                <p:stCondLst>
                  <p:cond evt="onClick" delay="0">
                    <p:tgtEl>
                      <p:spTgt spid="11"/>
                    </p:tgtEl>
                  </p:cond>
                </p:stCondLst>
                <p:endSync evt="end" delay="0">
                  <p:rtn val="all"/>
                </p:endSync>
                <p:childTnLst>
                  <p:par>
                    <p:cTn id="28" fill="hold">
                      <p:stCondLst>
                        <p:cond delay="0"/>
                      </p:stCondLst>
                      <p:childTnLst>
                        <p:par>
                          <p:cTn id="29" fill="hold">
                            <p:stCondLst>
                              <p:cond delay="0"/>
                            </p:stCondLst>
                            <p:childTnLst>
                              <p:par>
                                <p:cTn id="30" presetID="1" presetClass="mediacall" presetSubtype="0" fill="hold" nodeType="clickEffect">
                                  <p:stCondLst>
                                    <p:cond delay="0"/>
                                  </p:stCondLst>
                                  <p:childTnLst>
                                    <p:cmd type="call" cmd="playFrom(0.0)">
                                      <p:cBhvr>
                                        <p:cTn id="31" dur="80130" fill="hold"/>
                                        <p:tgtEl>
                                          <p:spTgt spid="11"/>
                                        </p:tgtEl>
                                      </p:cBhvr>
                                    </p:cmd>
                                  </p:childTnLst>
                                </p:cTn>
                              </p:par>
                            </p:childTnLst>
                          </p:cTn>
                        </p:par>
                      </p:childTnLst>
                    </p:cTn>
                  </p:par>
                </p:childTnLst>
              </p:cTn>
              <p:nextCondLst>
                <p:cond evt="onClick" delay="0">
                  <p:tgtEl>
                    <p:spTgt spid="11"/>
                  </p:tgtEl>
                </p:cond>
              </p:nextCondLst>
            </p:seq>
            <p:audio>
              <p:cMediaNode>
                <p:cTn id="32" fill="hold" display="0">
                  <p:stCondLst>
                    <p:cond delay="indefinite"/>
                  </p:stCondLst>
                  <p:endCondLst>
                    <p:cond evt="onNext" delay="0">
                      <p:tgtEl>
                        <p:sldTgt/>
                      </p:tgtEl>
                    </p:cond>
                    <p:cond evt="onPrev" delay="0">
                      <p:tgtEl>
                        <p:sldTgt/>
                      </p:tgtEl>
                    </p:cond>
                    <p:cond evt="onStopAudio" delay="0">
                      <p:tgtEl>
                        <p:sldTgt/>
                      </p:tgtEl>
                    </p:cond>
                  </p:endCondLst>
                </p:cTn>
                <p:tgtEl>
                  <p:spTgt spid="11"/>
                </p:tgtEl>
              </p:cMediaNode>
            </p:audio>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241390" y="62753"/>
            <a:ext cx="8700575" cy="1283167"/>
          </a:xfrm>
        </p:spPr>
        <p:txBody>
          <a:bodyPr>
            <a:normAutofit/>
          </a:bodyPr>
          <a:lstStyle/>
          <a:p>
            <a:r>
              <a:rPr lang="en-US" sz="3600" dirty="0" smtClean="0"/>
              <a:t>Why create digital collections?</a:t>
            </a:r>
            <a:endParaRPr lang="en-US" sz="3600" dirty="0"/>
          </a:p>
        </p:txBody>
      </p:sp>
      <p:sp>
        <p:nvSpPr>
          <p:cNvPr id="3" name="Content Placeholder 2"/>
          <p:cNvSpPr>
            <a:spLocks noGrp="1"/>
          </p:cNvSpPr>
          <p:nvPr>
            <p:ph idx="1"/>
          </p:nvPr>
        </p:nvSpPr>
        <p:spPr/>
        <p:txBody>
          <a:bodyPr>
            <a:normAutofit fontScale="92500" lnSpcReduction="10000"/>
          </a:bodyPr>
          <a:lstStyle/>
          <a:p>
            <a:r>
              <a:rPr lang="en-US" dirty="0" smtClean="0"/>
              <a:t>Access from anywhere</a:t>
            </a:r>
          </a:p>
          <a:p>
            <a:r>
              <a:rPr lang="en-US" dirty="0" smtClean="0"/>
              <a:t>Access at anytime</a:t>
            </a:r>
          </a:p>
          <a:p>
            <a:r>
              <a:rPr lang="en-US" dirty="0" smtClean="0"/>
              <a:t>Access by multiple clients</a:t>
            </a:r>
          </a:p>
          <a:p>
            <a:r>
              <a:rPr lang="en-US" dirty="0" smtClean="0"/>
              <a:t>Structured access</a:t>
            </a:r>
          </a:p>
          <a:p>
            <a:r>
              <a:rPr lang="en-US" dirty="0" smtClean="0"/>
              <a:t>Searchability</a:t>
            </a:r>
          </a:p>
          <a:p>
            <a:r>
              <a:rPr lang="en-US" dirty="0" smtClean="0"/>
              <a:t>Preservation and conservation</a:t>
            </a:r>
          </a:p>
          <a:p>
            <a:r>
              <a:rPr lang="en-US" dirty="0" smtClean="0"/>
              <a:t>Library space</a:t>
            </a:r>
          </a:p>
          <a:p>
            <a:r>
              <a:rPr lang="en-US" dirty="0" smtClean="0"/>
              <a:t>Resource sharing</a:t>
            </a:r>
          </a:p>
          <a:p>
            <a:pPr>
              <a:buNone/>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par>
                                <p:cTn id="11" presetID="37"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1000"/>
                                        <p:tgtEl>
                                          <p:spTgt spid="3">
                                            <p:txEl>
                                              <p:pRg st="1" end="1"/>
                                            </p:txEl>
                                          </p:spTgt>
                                        </p:tgtEl>
                                      </p:cBhvr>
                                    </p:animEffect>
                                    <p:anim calcmode="lin" valueType="num">
                                      <p:cBhvr>
                                        <p:cTn id="14"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5" dur="9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3">
                                            <p:txEl>
                                              <p:pRg st="1" end="1"/>
                                            </p:txEl>
                                          </p:spTgt>
                                        </p:tgtEl>
                                        <p:attrNameLst>
                                          <p:attrName>ppt_y</p:attrName>
                                        </p:attrNameLst>
                                      </p:cBhvr>
                                      <p:tavLst>
                                        <p:tav tm="0">
                                          <p:val>
                                            <p:strVal val="#ppt_y-.03"/>
                                          </p:val>
                                        </p:tav>
                                        <p:tav tm="100000">
                                          <p:val>
                                            <p:strVal val="#ppt_y"/>
                                          </p:val>
                                        </p:tav>
                                      </p:tavLst>
                                    </p:anim>
                                  </p:childTnLst>
                                </p:cTn>
                              </p:par>
                              <p:par>
                                <p:cTn id="17" presetID="37" presetClass="entr" presetSubtype="0" fill="hold" grpId="0"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1000"/>
                                        <p:tgtEl>
                                          <p:spTgt spid="3">
                                            <p:txEl>
                                              <p:pRg st="2" end="2"/>
                                            </p:txEl>
                                          </p:spTgt>
                                        </p:tgtEl>
                                      </p:cBhvr>
                                    </p:animEffect>
                                    <p:anim calcmode="lin" valueType="num">
                                      <p:cBhvr>
                                        <p:cTn id="20"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1" dur="9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22" dur="100" accel="100000" fill="hold">
                                          <p:stCondLst>
                                            <p:cond delay="900"/>
                                          </p:stCondLst>
                                        </p:cTn>
                                        <p:tgtEl>
                                          <p:spTgt spid="3">
                                            <p:txEl>
                                              <p:pRg st="2" end="2"/>
                                            </p:txEl>
                                          </p:spTgt>
                                        </p:tgtEl>
                                        <p:attrNameLst>
                                          <p:attrName>ppt_y</p:attrName>
                                        </p:attrNameLst>
                                      </p:cBhvr>
                                      <p:tavLst>
                                        <p:tav tm="0">
                                          <p:val>
                                            <p:strVal val="#ppt_y-.03"/>
                                          </p:val>
                                        </p:tav>
                                        <p:tav tm="100000">
                                          <p:val>
                                            <p:strVal val="#ppt_y"/>
                                          </p:val>
                                        </p:tav>
                                      </p:tavLst>
                                    </p:anim>
                                  </p:childTnLst>
                                </p:cTn>
                              </p:par>
                              <p:par>
                                <p:cTn id="23" presetID="37" presetClass="entr" presetSubtype="0" fill="hold" grpId="0" nodeType="with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fade">
                                      <p:cBhvr>
                                        <p:cTn id="25" dur="1000"/>
                                        <p:tgtEl>
                                          <p:spTgt spid="3">
                                            <p:txEl>
                                              <p:pRg st="3" end="3"/>
                                            </p:txEl>
                                          </p:spTgt>
                                        </p:tgtEl>
                                      </p:cBhvr>
                                    </p:animEffect>
                                    <p:anim calcmode="lin" valueType="num">
                                      <p:cBhvr>
                                        <p:cTn id="2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7" dur="900" decel="100000" fill="hold"/>
                                        <p:tgtEl>
                                          <p:spTgt spid="3">
                                            <p:txEl>
                                              <p:pRg st="3" end="3"/>
                                            </p:txEl>
                                          </p:spTgt>
                                        </p:tgtEl>
                                        <p:attrNameLst>
                                          <p:attrName>ppt_y</p:attrName>
                                        </p:attrNameLst>
                                      </p:cBhvr>
                                      <p:tavLst>
                                        <p:tav tm="0">
                                          <p:val>
                                            <p:strVal val="#ppt_y+1"/>
                                          </p:val>
                                        </p:tav>
                                        <p:tav tm="100000">
                                          <p:val>
                                            <p:strVal val="#ppt_y-.03"/>
                                          </p:val>
                                        </p:tav>
                                      </p:tavLst>
                                    </p:anim>
                                    <p:anim calcmode="lin" valueType="num">
                                      <p:cBhvr>
                                        <p:cTn id="28" dur="100" accel="100000" fill="hold">
                                          <p:stCondLst>
                                            <p:cond delay="900"/>
                                          </p:stCondLst>
                                        </p:cTn>
                                        <p:tgtEl>
                                          <p:spTgt spid="3">
                                            <p:txEl>
                                              <p:pRg st="3" end="3"/>
                                            </p:txEl>
                                          </p:spTgt>
                                        </p:tgtEl>
                                        <p:attrNameLst>
                                          <p:attrName>ppt_y</p:attrName>
                                        </p:attrNameLst>
                                      </p:cBhvr>
                                      <p:tavLst>
                                        <p:tav tm="0">
                                          <p:val>
                                            <p:strVal val="#ppt_y-.03"/>
                                          </p:val>
                                        </p:tav>
                                        <p:tav tm="100000">
                                          <p:val>
                                            <p:strVal val="#ppt_y"/>
                                          </p:val>
                                        </p:tav>
                                      </p:tavLst>
                                    </p:anim>
                                  </p:childTnLst>
                                </p:cTn>
                              </p:par>
                              <p:par>
                                <p:cTn id="29" presetID="37" presetClass="entr" presetSubtype="0" fill="hold" grpId="0" nodeType="with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Effect transition="in" filter="fade">
                                      <p:cBhvr>
                                        <p:cTn id="31" dur="1000"/>
                                        <p:tgtEl>
                                          <p:spTgt spid="3">
                                            <p:txEl>
                                              <p:pRg st="4" end="4"/>
                                            </p:txEl>
                                          </p:spTgt>
                                        </p:tgtEl>
                                      </p:cBhvr>
                                    </p:animEffect>
                                    <p:anim calcmode="lin" valueType="num">
                                      <p:cBhvr>
                                        <p:cTn id="3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3" dur="900" decel="100000" fill="hold"/>
                                        <p:tgtEl>
                                          <p:spTgt spid="3">
                                            <p:txEl>
                                              <p:pRg st="4" end="4"/>
                                            </p:txEl>
                                          </p:spTgt>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3">
                                            <p:txEl>
                                              <p:pRg st="4" end="4"/>
                                            </p:txEl>
                                          </p:spTgt>
                                        </p:tgtEl>
                                        <p:attrNameLst>
                                          <p:attrName>ppt_y</p:attrName>
                                        </p:attrNameLst>
                                      </p:cBhvr>
                                      <p:tavLst>
                                        <p:tav tm="0">
                                          <p:val>
                                            <p:strVal val="#ppt_y-.03"/>
                                          </p:val>
                                        </p:tav>
                                        <p:tav tm="100000">
                                          <p:val>
                                            <p:strVal val="#ppt_y"/>
                                          </p:val>
                                        </p:tav>
                                      </p:tavLst>
                                    </p:anim>
                                  </p:childTnLst>
                                </p:cTn>
                              </p:par>
                              <p:par>
                                <p:cTn id="35" presetID="37" presetClass="entr" presetSubtype="0" fill="hold" grpId="0" nodeType="with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1000"/>
                                        <p:tgtEl>
                                          <p:spTgt spid="3">
                                            <p:txEl>
                                              <p:pRg st="5" end="5"/>
                                            </p:txEl>
                                          </p:spTgt>
                                        </p:tgtEl>
                                      </p:cBhvr>
                                    </p:animEffect>
                                    <p:anim calcmode="lin" valueType="num">
                                      <p:cBhvr>
                                        <p:cTn id="38"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9" dur="900" decel="100000" fill="hold"/>
                                        <p:tgtEl>
                                          <p:spTgt spid="3">
                                            <p:txEl>
                                              <p:pRg st="5" end="5"/>
                                            </p:txEl>
                                          </p:spTgt>
                                        </p:tgtEl>
                                        <p:attrNameLst>
                                          <p:attrName>ppt_y</p:attrName>
                                        </p:attrNameLst>
                                      </p:cBhvr>
                                      <p:tavLst>
                                        <p:tav tm="0">
                                          <p:val>
                                            <p:strVal val="#ppt_y+1"/>
                                          </p:val>
                                        </p:tav>
                                        <p:tav tm="100000">
                                          <p:val>
                                            <p:strVal val="#ppt_y-.03"/>
                                          </p:val>
                                        </p:tav>
                                      </p:tavLst>
                                    </p:anim>
                                    <p:anim calcmode="lin" valueType="num">
                                      <p:cBhvr>
                                        <p:cTn id="40" dur="100" accel="100000" fill="hold">
                                          <p:stCondLst>
                                            <p:cond delay="900"/>
                                          </p:stCondLst>
                                        </p:cTn>
                                        <p:tgtEl>
                                          <p:spTgt spid="3">
                                            <p:txEl>
                                              <p:pRg st="5" end="5"/>
                                            </p:txEl>
                                          </p:spTgt>
                                        </p:tgtEl>
                                        <p:attrNameLst>
                                          <p:attrName>ppt_y</p:attrName>
                                        </p:attrNameLst>
                                      </p:cBhvr>
                                      <p:tavLst>
                                        <p:tav tm="0">
                                          <p:val>
                                            <p:strVal val="#ppt_y-.03"/>
                                          </p:val>
                                        </p:tav>
                                        <p:tav tm="100000">
                                          <p:val>
                                            <p:strVal val="#ppt_y"/>
                                          </p:val>
                                        </p:tav>
                                      </p:tavLst>
                                    </p:anim>
                                  </p:childTnLst>
                                </p:cTn>
                              </p:par>
                              <p:par>
                                <p:cTn id="41" presetID="37" presetClass="entr" presetSubtype="0" fill="hold" grpId="0" nodeType="with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Effect transition="in" filter="fade">
                                      <p:cBhvr>
                                        <p:cTn id="43" dur="1000"/>
                                        <p:tgtEl>
                                          <p:spTgt spid="3">
                                            <p:txEl>
                                              <p:pRg st="6" end="6"/>
                                            </p:txEl>
                                          </p:spTgt>
                                        </p:tgtEl>
                                      </p:cBhvr>
                                    </p:animEffect>
                                    <p:anim calcmode="lin" valueType="num">
                                      <p:cBhvr>
                                        <p:cTn id="44"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5" dur="900" decel="100000" fill="hold"/>
                                        <p:tgtEl>
                                          <p:spTgt spid="3">
                                            <p:txEl>
                                              <p:pRg st="6" end="6"/>
                                            </p:txEl>
                                          </p:spTgt>
                                        </p:tgtEl>
                                        <p:attrNameLst>
                                          <p:attrName>ppt_y</p:attrName>
                                        </p:attrNameLst>
                                      </p:cBhvr>
                                      <p:tavLst>
                                        <p:tav tm="0">
                                          <p:val>
                                            <p:strVal val="#ppt_y+1"/>
                                          </p:val>
                                        </p:tav>
                                        <p:tav tm="100000">
                                          <p:val>
                                            <p:strVal val="#ppt_y-.03"/>
                                          </p:val>
                                        </p:tav>
                                      </p:tavLst>
                                    </p:anim>
                                    <p:anim calcmode="lin" valueType="num">
                                      <p:cBhvr>
                                        <p:cTn id="46" dur="100" accel="100000" fill="hold">
                                          <p:stCondLst>
                                            <p:cond delay="900"/>
                                          </p:stCondLst>
                                        </p:cTn>
                                        <p:tgtEl>
                                          <p:spTgt spid="3">
                                            <p:txEl>
                                              <p:pRg st="6" end="6"/>
                                            </p:txEl>
                                          </p:spTgt>
                                        </p:tgtEl>
                                        <p:attrNameLst>
                                          <p:attrName>ppt_y</p:attrName>
                                        </p:attrNameLst>
                                      </p:cBhvr>
                                      <p:tavLst>
                                        <p:tav tm="0">
                                          <p:val>
                                            <p:strVal val="#ppt_y-.03"/>
                                          </p:val>
                                        </p:tav>
                                        <p:tav tm="100000">
                                          <p:val>
                                            <p:strVal val="#ppt_y"/>
                                          </p:val>
                                        </p:tav>
                                      </p:tavLst>
                                    </p:anim>
                                  </p:childTnLst>
                                </p:cTn>
                              </p:par>
                              <p:par>
                                <p:cTn id="47" presetID="37" presetClass="entr" presetSubtype="0" fill="hold" grpId="0" nodeType="with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Effect transition="in" filter="fade">
                                      <p:cBhvr>
                                        <p:cTn id="49" dur="1000"/>
                                        <p:tgtEl>
                                          <p:spTgt spid="3">
                                            <p:txEl>
                                              <p:pRg st="7" end="7"/>
                                            </p:txEl>
                                          </p:spTgt>
                                        </p:tgtEl>
                                      </p:cBhvr>
                                    </p:animEffect>
                                    <p:anim calcmode="lin" valueType="num">
                                      <p:cBhvr>
                                        <p:cTn id="50"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1" dur="900" decel="100000" fill="hold"/>
                                        <p:tgtEl>
                                          <p:spTgt spid="3">
                                            <p:txEl>
                                              <p:pRg st="7" end="7"/>
                                            </p:txEl>
                                          </p:spTgt>
                                        </p:tgtEl>
                                        <p:attrNameLst>
                                          <p:attrName>ppt_y</p:attrName>
                                        </p:attrNameLst>
                                      </p:cBhvr>
                                      <p:tavLst>
                                        <p:tav tm="0">
                                          <p:val>
                                            <p:strVal val="#ppt_y+1"/>
                                          </p:val>
                                        </p:tav>
                                        <p:tav tm="100000">
                                          <p:val>
                                            <p:strVal val="#ppt_y-.03"/>
                                          </p:val>
                                        </p:tav>
                                      </p:tavLst>
                                    </p:anim>
                                    <p:anim calcmode="lin" valueType="num">
                                      <p:cBhvr>
                                        <p:cTn id="52" dur="100" accel="100000" fill="hold">
                                          <p:stCondLst>
                                            <p:cond delay="900"/>
                                          </p:stCondLst>
                                        </p:cTn>
                                        <p:tgtEl>
                                          <p:spTgt spid="3">
                                            <p:txEl>
                                              <p:pRg st="7" end="7"/>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99410" y="62753"/>
            <a:ext cx="8742556" cy="1283167"/>
          </a:xfrm>
        </p:spPr>
        <p:txBody>
          <a:bodyPr>
            <a:normAutofit/>
          </a:bodyPr>
          <a:lstStyle/>
          <a:p>
            <a:r>
              <a:rPr lang="en-US" sz="3600" dirty="0" smtClean="0"/>
              <a:t>Staffing / Organization</a:t>
            </a:r>
            <a:endParaRPr lang="en-US" sz="3600" dirty="0"/>
          </a:p>
        </p:txBody>
      </p:sp>
      <p:sp>
        <p:nvSpPr>
          <p:cNvPr id="3" name="Content Placeholder 2"/>
          <p:cNvSpPr>
            <a:spLocks noGrp="1"/>
          </p:cNvSpPr>
          <p:nvPr>
            <p:ph idx="1"/>
          </p:nvPr>
        </p:nvSpPr>
        <p:spPr/>
        <p:txBody>
          <a:bodyPr>
            <a:normAutofit/>
          </a:bodyPr>
          <a:lstStyle/>
          <a:p>
            <a:r>
              <a:rPr lang="en-US" dirty="0" smtClean="0"/>
              <a:t>In-house vs. out-sourced</a:t>
            </a:r>
          </a:p>
          <a:p>
            <a:pPr lvl="1">
              <a:buClr>
                <a:srgbClr val="A60000"/>
              </a:buClr>
            </a:pPr>
            <a:r>
              <a:rPr lang="en-US" dirty="0" smtClean="0"/>
              <a:t>One project vs. digitization initiative</a:t>
            </a:r>
            <a:endParaRPr lang="en-US" dirty="0" smtClean="0"/>
          </a:p>
          <a:p>
            <a:pPr lvl="1">
              <a:buClr>
                <a:srgbClr val="A60000"/>
              </a:buClr>
            </a:pPr>
            <a:r>
              <a:rPr lang="en-US" dirty="0" smtClean="0"/>
              <a:t>Types of materials</a:t>
            </a:r>
          </a:p>
          <a:p>
            <a:pPr lvl="1">
              <a:buClr>
                <a:srgbClr val="A60000"/>
              </a:buClr>
            </a:pPr>
            <a:r>
              <a:rPr lang="en-US" dirty="0" smtClean="0"/>
              <a:t>Timeline </a:t>
            </a:r>
            <a:r>
              <a:rPr lang="en-US" dirty="0" smtClean="0"/>
              <a:t>/ deadlines</a:t>
            </a:r>
          </a:p>
          <a:p>
            <a:pPr lvl="1">
              <a:buClr>
                <a:srgbClr val="A60000"/>
              </a:buClr>
            </a:pPr>
            <a:r>
              <a:rPr lang="en-US" dirty="0" smtClean="0"/>
              <a:t>Equipment cost / obsolescence </a:t>
            </a:r>
            <a:endParaRPr lang="en-US" dirty="0" smtClean="0"/>
          </a:p>
          <a:p>
            <a:pPr lvl="1">
              <a:buClr>
                <a:srgbClr val="A60000"/>
              </a:buClr>
            </a:pPr>
            <a:r>
              <a:rPr lang="en-US" dirty="0" smtClean="0"/>
              <a:t>Staff </a:t>
            </a:r>
            <a:r>
              <a:rPr lang="en-US" dirty="0" smtClean="0"/>
              <a:t>costs</a:t>
            </a:r>
          </a:p>
          <a:p>
            <a:pPr lvl="1">
              <a:buClr>
                <a:srgbClr val="A60000"/>
              </a:buClr>
            </a:pPr>
            <a:r>
              <a:rPr lang="en-US" dirty="0" smtClean="0"/>
              <a:t>Learning curve</a:t>
            </a:r>
          </a:p>
          <a:p>
            <a:pPr lvl="1">
              <a:buClr>
                <a:srgbClr val="A60000"/>
              </a:buClr>
            </a:pPr>
            <a:r>
              <a:rPr lang="en-US" dirty="0" smtClean="0"/>
              <a:t>Quality control</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230896" y="62753"/>
            <a:ext cx="8679584" cy="1283167"/>
          </a:xfrm>
        </p:spPr>
        <p:txBody>
          <a:bodyPr>
            <a:normAutofit/>
          </a:bodyPr>
          <a:lstStyle/>
          <a:p>
            <a:r>
              <a:rPr lang="en-US" sz="3600" dirty="0" smtClean="0"/>
              <a:t>Staffing / Organization</a:t>
            </a:r>
            <a:endParaRPr lang="en-US" sz="3600" dirty="0"/>
          </a:p>
        </p:txBody>
      </p:sp>
      <p:sp>
        <p:nvSpPr>
          <p:cNvPr id="3" name="Content Placeholder 2"/>
          <p:cNvSpPr>
            <a:spLocks noGrp="1"/>
          </p:cNvSpPr>
          <p:nvPr>
            <p:ph idx="1"/>
          </p:nvPr>
        </p:nvSpPr>
        <p:spPr/>
        <p:txBody>
          <a:bodyPr>
            <a:normAutofit/>
          </a:bodyPr>
          <a:lstStyle/>
          <a:p>
            <a:r>
              <a:rPr lang="en-US" dirty="0" smtClean="0"/>
              <a:t>Digitization Services Suppliers</a:t>
            </a:r>
          </a:p>
          <a:p>
            <a:pPr lvl="1">
              <a:buClr>
                <a:srgbClr val="A60000"/>
              </a:buClr>
            </a:pPr>
            <a:r>
              <a:rPr lang="en-US" dirty="0" smtClean="0">
                <a:hlinkClick r:id="rId2"/>
              </a:rPr>
              <a:t>Lyrasis Mass Digitization Cooperative</a:t>
            </a:r>
            <a:endParaRPr lang="en-US" dirty="0" smtClean="0"/>
          </a:p>
          <a:p>
            <a:pPr lvl="1">
              <a:buClr>
                <a:srgbClr val="A60000"/>
              </a:buClr>
            </a:pPr>
            <a:r>
              <a:rPr lang="en-US" dirty="0" smtClean="0">
                <a:hlinkClick r:id="rId3"/>
              </a:rPr>
              <a:t>Backstage Library Works </a:t>
            </a:r>
            <a:r>
              <a:rPr lang="en-US" dirty="0" smtClean="0"/>
              <a:t>(acquired OCLC Preservation Services)</a:t>
            </a:r>
          </a:p>
          <a:p>
            <a:pPr lvl="1">
              <a:buClr>
                <a:srgbClr val="A60000"/>
              </a:buClr>
            </a:pPr>
            <a:r>
              <a:rPr lang="en-US" dirty="0" smtClean="0">
                <a:hlinkClick r:id="rId4"/>
              </a:rPr>
              <a:t>iArchives</a:t>
            </a:r>
            <a:endParaRPr lang="en-US"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Staffing / Organization</a:t>
            </a:r>
            <a:endParaRPr lang="en-US" sz="3600" dirty="0"/>
          </a:p>
        </p:txBody>
      </p:sp>
      <p:sp>
        <p:nvSpPr>
          <p:cNvPr id="3" name="Content Placeholder 2"/>
          <p:cNvSpPr>
            <a:spLocks noGrp="1"/>
          </p:cNvSpPr>
          <p:nvPr>
            <p:ph idx="1"/>
          </p:nvPr>
        </p:nvSpPr>
        <p:spPr/>
        <p:txBody>
          <a:bodyPr/>
          <a:lstStyle/>
          <a:p>
            <a:r>
              <a:rPr lang="en-US" dirty="0" smtClean="0"/>
              <a:t>Centralized or decentralized</a:t>
            </a:r>
          </a:p>
          <a:p>
            <a:pPr lvl="1">
              <a:buClr>
                <a:srgbClr val="A60000"/>
              </a:buClr>
            </a:pPr>
            <a:r>
              <a:rPr lang="en-US" dirty="0" smtClean="0"/>
              <a:t>Selection</a:t>
            </a:r>
          </a:p>
          <a:p>
            <a:pPr lvl="1">
              <a:buClr>
                <a:srgbClr val="A60000"/>
              </a:buClr>
            </a:pPr>
            <a:r>
              <a:rPr lang="en-US" dirty="0" smtClean="0"/>
              <a:t>Digitization, image processing, OCR</a:t>
            </a:r>
          </a:p>
          <a:p>
            <a:pPr lvl="1">
              <a:buClr>
                <a:srgbClr val="A60000"/>
              </a:buClr>
            </a:pPr>
            <a:r>
              <a:rPr lang="en-US" dirty="0" smtClean="0"/>
              <a:t>Metadata</a:t>
            </a:r>
          </a:p>
          <a:p>
            <a:pPr lvl="1">
              <a:buClr>
                <a:srgbClr val="A60000"/>
              </a:buClr>
            </a:pPr>
            <a:r>
              <a:rPr lang="en-US" dirty="0" smtClean="0"/>
              <a:t>Discovery/display tools</a:t>
            </a:r>
          </a:p>
          <a:p>
            <a:pPr lvl="1">
              <a:buClr>
                <a:srgbClr val="A60000"/>
              </a:buClr>
            </a:pPr>
            <a:r>
              <a:rPr lang="en-US" dirty="0" smtClean="0"/>
              <a:t>Database and system administration</a:t>
            </a:r>
          </a:p>
          <a:p>
            <a:pPr lvl="1">
              <a:buClr>
                <a:srgbClr val="A60000"/>
              </a:buClr>
            </a:pPr>
            <a:r>
              <a:rPr lang="en-US" dirty="0" smtClean="0"/>
              <a:t>Project management</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Staffing / Organization</a:t>
            </a:r>
            <a:endParaRPr lang="en-US" sz="3600" dirty="0"/>
          </a:p>
        </p:txBody>
      </p:sp>
      <p:sp>
        <p:nvSpPr>
          <p:cNvPr id="3" name="Content Placeholder 2"/>
          <p:cNvSpPr>
            <a:spLocks noGrp="1"/>
          </p:cNvSpPr>
          <p:nvPr>
            <p:ph idx="1"/>
          </p:nvPr>
        </p:nvSpPr>
        <p:spPr>
          <a:xfrm>
            <a:off x="779463" y="1828800"/>
            <a:ext cx="3534091" cy="4297363"/>
          </a:xfrm>
        </p:spPr>
        <p:txBody>
          <a:bodyPr/>
          <a:lstStyle/>
          <a:p>
            <a:r>
              <a:rPr lang="en-US" dirty="0" smtClean="0"/>
              <a:t>Staff</a:t>
            </a:r>
          </a:p>
          <a:p>
            <a:pPr lvl="1">
              <a:buClr>
                <a:srgbClr val="A60000"/>
              </a:buClr>
            </a:pPr>
            <a:r>
              <a:rPr lang="en-US" dirty="0" smtClean="0"/>
              <a:t>Permanent employees</a:t>
            </a:r>
          </a:p>
          <a:p>
            <a:pPr lvl="1">
              <a:buClr>
                <a:srgbClr val="A60000"/>
              </a:buClr>
            </a:pPr>
            <a:r>
              <a:rPr lang="en-US" dirty="0" smtClean="0"/>
              <a:t>Student assistants</a:t>
            </a:r>
          </a:p>
          <a:p>
            <a:pPr lvl="1">
              <a:buClr>
                <a:srgbClr val="A60000"/>
              </a:buClr>
            </a:pPr>
            <a:r>
              <a:rPr lang="en-US" dirty="0" smtClean="0"/>
              <a:t>Interns </a:t>
            </a:r>
          </a:p>
          <a:p>
            <a:pPr lvl="1">
              <a:buClr>
                <a:srgbClr val="A60000"/>
              </a:buClr>
            </a:pPr>
            <a:r>
              <a:rPr lang="en-US" dirty="0" smtClean="0"/>
              <a:t>Volunteers </a:t>
            </a:r>
          </a:p>
        </p:txBody>
      </p:sp>
      <p:sp>
        <p:nvSpPr>
          <p:cNvPr id="5" name="Content Placeholder 2"/>
          <p:cNvSpPr txBox="1">
            <a:spLocks/>
          </p:cNvSpPr>
          <p:nvPr/>
        </p:nvSpPr>
        <p:spPr>
          <a:xfrm>
            <a:off x="4817098" y="1828800"/>
            <a:ext cx="3534091" cy="4297363"/>
          </a:xfrm>
          <a:prstGeom prst="rect">
            <a:avLst/>
          </a:prstGeom>
        </p:spPr>
        <p:txBody>
          <a:bodyPr vert="horz" lIns="91440" tIns="45720" rIns="91440" bIns="45720" rtlCol="0">
            <a:normAutofit/>
          </a:bodyPr>
          <a:lstStyle/>
          <a:p>
            <a:pPr marL="282575" marR="0" lvl="0" indent="-282575" algn="l" defTabSz="914400" rtl="0" eaLnBrk="1" fontAlgn="auto" latinLnBrk="0" hangingPunct="1">
              <a:lnSpc>
                <a:spcPct val="100000"/>
              </a:lnSpc>
              <a:spcBef>
                <a:spcPts val="2000"/>
              </a:spcBef>
              <a:spcAft>
                <a:spcPts val="0"/>
              </a:spcAft>
              <a:buClrTx/>
              <a:buSzTx/>
              <a:buFont typeface="Calisto MT" pitchFamily="18" charset="0"/>
              <a:buChar char="•"/>
              <a:tabLst/>
              <a:defRPr/>
            </a:pPr>
            <a:r>
              <a:rPr kumimoji="0" lang="en-US" sz="2400" b="0" i="0" u="none" strike="noStrike" kern="1200" cap="none" spc="0" normalizeH="0" baseline="0" noProof="0" dirty="0" smtClean="0">
                <a:ln>
                  <a:noFill/>
                </a:ln>
                <a:solidFill>
                  <a:schemeClr val="bg2"/>
                </a:solidFill>
                <a:effectLst>
                  <a:outerShdw blurRad="63500" dir="2700000" algn="tl" rotWithShape="0">
                    <a:schemeClr val="tx1">
                      <a:alpha val="40000"/>
                    </a:schemeClr>
                  </a:outerShdw>
                </a:effectLst>
                <a:uLnTx/>
                <a:uFillTx/>
                <a:latin typeface="+mn-lt"/>
                <a:ea typeface="+mn-ea"/>
                <a:cs typeface="+mn-cs"/>
              </a:rPr>
              <a:t>Skills</a:t>
            </a:r>
          </a:p>
          <a:p>
            <a:pPr marL="577850" marR="0" lvl="1" indent="-295275" algn="l" defTabSz="914400" rtl="0" eaLnBrk="1" fontAlgn="auto" latinLnBrk="0" hangingPunct="1">
              <a:lnSpc>
                <a:spcPct val="100000"/>
              </a:lnSpc>
              <a:spcBef>
                <a:spcPts val="600"/>
              </a:spcBef>
              <a:spcAft>
                <a:spcPts val="0"/>
              </a:spcAft>
              <a:buClr>
                <a:srgbClr val="A60000"/>
              </a:buClr>
              <a:buSzTx/>
              <a:buFont typeface="Calisto MT" pitchFamily="18" charset="0"/>
              <a:buChar char="•"/>
              <a:tabLst/>
              <a:defRPr/>
            </a:pPr>
            <a:r>
              <a:rPr kumimoji="0" lang="en-US" sz="2200" b="0" i="0" u="none" strike="noStrike" kern="1200" cap="none" spc="0" normalizeH="0" baseline="0" noProof="0" dirty="0" smtClean="0">
                <a:ln>
                  <a:noFill/>
                </a:ln>
                <a:solidFill>
                  <a:schemeClr val="bg2"/>
                </a:solidFill>
                <a:effectLst>
                  <a:outerShdw blurRad="63500" dir="2700000" algn="tl" rotWithShape="0">
                    <a:schemeClr val="tx1">
                      <a:alpha val="40000"/>
                    </a:schemeClr>
                  </a:outerShdw>
                </a:effectLst>
                <a:uLnTx/>
                <a:uFillTx/>
                <a:latin typeface="+mn-lt"/>
                <a:ea typeface="+mn-ea"/>
                <a:cs typeface="+mn-cs"/>
              </a:rPr>
              <a:t>Project management</a:t>
            </a:r>
          </a:p>
          <a:p>
            <a:pPr marL="577850" marR="0" lvl="1" indent="-295275" algn="l" defTabSz="914400" rtl="0" eaLnBrk="1" fontAlgn="auto" latinLnBrk="0" hangingPunct="1">
              <a:lnSpc>
                <a:spcPct val="100000"/>
              </a:lnSpc>
              <a:spcBef>
                <a:spcPts val="600"/>
              </a:spcBef>
              <a:spcAft>
                <a:spcPts val="0"/>
              </a:spcAft>
              <a:buClr>
                <a:srgbClr val="A60000"/>
              </a:buClr>
              <a:buSzTx/>
              <a:buFont typeface="Calisto MT" pitchFamily="18" charset="0"/>
              <a:buChar char="•"/>
              <a:tabLst/>
              <a:defRPr/>
            </a:pPr>
            <a:r>
              <a:rPr kumimoji="0" lang="en-US" sz="2200" b="0" i="0" u="none" strike="noStrike" kern="1200" cap="none" spc="0" normalizeH="0" baseline="0" noProof="0" dirty="0" smtClean="0">
                <a:ln>
                  <a:noFill/>
                </a:ln>
                <a:solidFill>
                  <a:schemeClr val="bg2"/>
                </a:solidFill>
                <a:effectLst>
                  <a:outerShdw blurRad="63500" dir="2700000" algn="tl" rotWithShape="0">
                    <a:schemeClr val="tx1">
                      <a:alpha val="40000"/>
                    </a:schemeClr>
                  </a:outerShdw>
                </a:effectLst>
                <a:uLnTx/>
                <a:uFillTx/>
                <a:latin typeface="+mn-lt"/>
                <a:ea typeface="+mn-ea"/>
                <a:cs typeface="+mn-cs"/>
              </a:rPr>
              <a:t>Scanning &amp; photography</a:t>
            </a:r>
          </a:p>
          <a:p>
            <a:pPr marL="577850" marR="0" lvl="1" indent="-295275" algn="l" defTabSz="914400" rtl="0" eaLnBrk="1" fontAlgn="auto" latinLnBrk="0" hangingPunct="1">
              <a:lnSpc>
                <a:spcPct val="100000"/>
              </a:lnSpc>
              <a:spcBef>
                <a:spcPts val="600"/>
              </a:spcBef>
              <a:spcAft>
                <a:spcPts val="0"/>
              </a:spcAft>
              <a:buClr>
                <a:srgbClr val="A60000"/>
              </a:buClr>
              <a:buSzTx/>
              <a:buFont typeface="Calisto MT" pitchFamily="18" charset="0"/>
              <a:buChar char="•"/>
              <a:tabLst/>
              <a:defRPr/>
            </a:pPr>
            <a:r>
              <a:rPr kumimoji="0" lang="en-US" sz="2200" b="0" i="0" u="none" strike="noStrike" kern="1200" cap="none" spc="0" normalizeH="0" baseline="0" noProof="0" dirty="0" smtClean="0">
                <a:ln>
                  <a:noFill/>
                </a:ln>
                <a:solidFill>
                  <a:schemeClr val="bg2"/>
                </a:solidFill>
                <a:effectLst>
                  <a:outerShdw blurRad="63500" dir="2700000" algn="tl" rotWithShape="0">
                    <a:schemeClr val="tx1">
                      <a:alpha val="40000"/>
                    </a:schemeClr>
                  </a:outerShdw>
                </a:effectLst>
                <a:uLnTx/>
                <a:uFillTx/>
                <a:latin typeface="+mn-lt"/>
                <a:ea typeface="+mn-ea"/>
                <a:cs typeface="+mn-cs"/>
              </a:rPr>
              <a:t>Image editing</a:t>
            </a:r>
          </a:p>
          <a:p>
            <a:pPr marL="577850" marR="0" lvl="1" indent="-295275" algn="l" defTabSz="914400" rtl="0" eaLnBrk="1" fontAlgn="auto" latinLnBrk="0" hangingPunct="1">
              <a:lnSpc>
                <a:spcPct val="100000"/>
              </a:lnSpc>
              <a:spcBef>
                <a:spcPts val="600"/>
              </a:spcBef>
              <a:spcAft>
                <a:spcPts val="0"/>
              </a:spcAft>
              <a:buClr>
                <a:srgbClr val="A60000"/>
              </a:buClr>
              <a:buSzTx/>
              <a:buFont typeface="Calisto MT" pitchFamily="18" charset="0"/>
              <a:buChar char="•"/>
              <a:tabLst/>
              <a:defRPr/>
            </a:pPr>
            <a:r>
              <a:rPr lang="en-US" sz="2200" dirty="0" smtClean="0">
                <a:solidFill>
                  <a:schemeClr val="bg2"/>
                </a:solidFill>
                <a:effectLst>
                  <a:outerShdw blurRad="63500" dir="2700000" algn="tl" rotWithShape="0">
                    <a:schemeClr val="tx1">
                      <a:alpha val="40000"/>
                    </a:schemeClr>
                  </a:outerShdw>
                </a:effectLst>
              </a:rPr>
              <a:t>OCR </a:t>
            </a:r>
            <a:endParaRPr kumimoji="0" lang="en-US" sz="2200" b="0" i="0" u="none" strike="noStrike" kern="1200" cap="none" spc="0" normalizeH="0" baseline="0" noProof="0" dirty="0" smtClean="0">
              <a:ln>
                <a:noFill/>
              </a:ln>
              <a:solidFill>
                <a:schemeClr val="bg2"/>
              </a:solidFill>
              <a:effectLst>
                <a:outerShdw blurRad="63500" dir="2700000" algn="tl" rotWithShape="0">
                  <a:schemeClr val="tx1">
                    <a:alpha val="40000"/>
                  </a:schemeClr>
                </a:outerShdw>
              </a:effectLst>
              <a:uLnTx/>
              <a:uFillTx/>
              <a:latin typeface="+mn-lt"/>
              <a:ea typeface="+mn-ea"/>
              <a:cs typeface="+mn-cs"/>
            </a:endParaRPr>
          </a:p>
          <a:p>
            <a:pPr marL="577850" marR="0" lvl="1" indent="-295275" algn="l" defTabSz="914400" rtl="0" eaLnBrk="1" fontAlgn="auto" latinLnBrk="0" hangingPunct="1">
              <a:lnSpc>
                <a:spcPct val="100000"/>
              </a:lnSpc>
              <a:spcBef>
                <a:spcPts val="600"/>
              </a:spcBef>
              <a:spcAft>
                <a:spcPts val="0"/>
              </a:spcAft>
              <a:buClr>
                <a:srgbClr val="A60000"/>
              </a:buClr>
              <a:buSzTx/>
              <a:buFont typeface="Calisto MT" pitchFamily="18" charset="0"/>
              <a:buChar char="•"/>
              <a:tabLst/>
              <a:defRPr/>
            </a:pPr>
            <a:r>
              <a:rPr lang="en-US" sz="2200" dirty="0" smtClean="0">
                <a:solidFill>
                  <a:schemeClr val="bg2"/>
                </a:solidFill>
                <a:effectLst>
                  <a:outerShdw blurRad="63500" dir="2700000" algn="tl" rotWithShape="0">
                    <a:schemeClr val="tx1">
                      <a:alpha val="40000"/>
                    </a:schemeClr>
                  </a:outerShdw>
                </a:effectLst>
              </a:rPr>
              <a:t>Cataloging</a:t>
            </a:r>
          </a:p>
          <a:p>
            <a:pPr marL="577850" marR="0" lvl="1" indent="-295275" algn="l" defTabSz="914400" rtl="0" eaLnBrk="1" fontAlgn="auto" latinLnBrk="0" hangingPunct="1">
              <a:lnSpc>
                <a:spcPct val="100000"/>
              </a:lnSpc>
              <a:spcBef>
                <a:spcPts val="600"/>
              </a:spcBef>
              <a:spcAft>
                <a:spcPts val="0"/>
              </a:spcAft>
              <a:buClr>
                <a:srgbClr val="A60000"/>
              </a:buClr>
              <a:buSzTx/>
              <a:buFont typeface="Calisto MT" pitchFamily="18" charset="0"/>
              <a:buChar char="•"/>
              <a:tabLst/>
              <a:defRPr/>
            </a:pPr>
            <a:r>
              <a:rPr kumimoji="0" lang="en-US" sz="2200" b="0" i="0" u="none" strike="noStrike" kern="1200" cap="none" spc="0" normalizeH="0" baseline="0" noProof="0" dirty="0" smtClean="0">
                <a:ln>
                  <a:noFill/>
                </a:ln>
                <a:solidFill>
                  <a:schemeClr val="bg2"/>
                </a:solidFill>
                <a:effectLst>
                  <a:outerShdw blurRad="63500" dir="2700000" algn="tl" rotWithShape="0">
                    <a:schemeClr val="tx1">
                      <a:alpha val="40000"/>
                    </a:schemeClr>
                  </a:outerShdw>
                </a:effectLst>
                <a:uLnTx/>
                <a:uFillTx/>
                <a:latin typeface="+mn-lt"/>
                <a:ea typeface="+mn-ea"/>
                <a:cs typeface="+mn-cs"/>
              </a:rPr>
              <a:t>Programming/database development</a:t>
            </a:r>
          </a:p>
          <a:p>
            <a:pPr marL="577850" marR="0" lvl="1" indent="-295275" algn="l" defTabSz="914400" rtl="0" eaLnBrk="1" fontAlgn="auto" latinLnBrk="0" hangingPunct="1">
              <a:lnSpc>
                <a:spcPct val="100000"/>
              </a:lnSpc>
              <a:spcBef>
                <a:spcPts val="600"/>
              </a:spcBef>
              <a:spcAft>
                <a:spcPts val="0"/>
              </a:spcAft>
              <a:buClr>
                <a:srgbClr val="A60000"/>
              </a:buClr>
              <a:buSzTx/>
              <a:buFont typeface="Calisto MT" pitchFamily="18" charset="0"/>
              <a:buChar char="•"/>
              <a:tabLst/>
              <a:defRPr/>
            </a:pPr>
            <a:r>
              <a:rPr lang="en-US" sz="2200" dirty="0" smtClean="0">
                <a:solidFill>
                  <a:schemeClr val="bg2"/>
                </a:solidFill>
                <a:effectLst>
                  <a:outerShdw blurRad="63500" dir="2700000" algn="tl" rotWithShape="0">
                    <a:schemeClr val="tx1">
                      <a:alpha val="40000"/>
                    </a:schemeClr>
                  </a:outerShdw>
                </a:effectLst>
              </a:rPr>
              <a:t>Web design</a:t>
            </a:r>
            <a:endParaRPr kumimoji="0" lang="en-US" sz="2200" b="0" i="0" u="none" strike="noStrike" kern="1200" cap="none" spc="0" normalizeH="0" baseline="0" noProof="0" dirty="0" smtClean="0">
              <a:ln>
                <a:noFill/>
              </a:ln>
              <a:solidFill>
                <a:schemeClr val="bg2"/>
              </a:solidFill>
              <a:effectLst>
                <a:outerShdw blurRad="63500" dir="2700000" algn="tl" rotWithShape="0">
                  <a:schemeClr val="tx1">
                    <a:alpha val="40000"/>
                  </a:schemeClr>
                </a:outerShdw>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Staffing / Organization</a:t>
            </a:r>
            <a:endParaRPr lang="en-US" sz="3600" dirty="0"/>
          </a:p>
        </p:txBody>
      </p:sp>
      <p:sp>
        <p:nvSpPr>
          <p:cNvPr id="3" name="Content Placeholder 2"/>
          <p:cNvSpPr>
            <a:spLocks noGrp="1"/>
          </p:cNvSpPr>
          <p:nvPr>
            <p:ph idx="1"/>
          </p:nvPr>
        </p:nvSpPr>
        <p:spPr/>
        <p:txBody>
          <a:bodyPr/>
          <a:lstStyle/>
          <a:p>
            <a:r>
              <a:rPr lang="en-US" dirty="0" smtClean="0"/>
              <a:t>Documentation</a:t>
            </a:r>
          </a:p>
          <a:p>
            <a:pPr lvl="2">
              <a:buClr>
                <a:srgbClr val="A60000"/>
              </a:buClr>
            </a:pPr>
            <a:r>
              <a:rPr lang="en-US" dirty="0" smtClean="0"/>
              <a:t>Workflows</a:t>
            </a:r>
          </a:p>
          <a:p>
            <a:pPr lvl="2">
              <a:buClr>
                <a:srgbClr val="A60000"/>
              </a:buClr>
            </a:pPr>
            <a:r>
              <a:rPr lang="en-US" dirty="0" smtClean="0"/>
              <a:t>Procedures</a:t>
            </a:r>
          </a:p>
          <a:p>
            <a:pPr lvl="2">
              <a:buClr>
                <a:srgbClr val="A60000"/>
              </a:buClr>
            </a:pPr>
            <a:r>
              <a:rPr lang="en-US" dirty="0" smtClean="0"/>
              <a:t>File naming schemas</a:t>
            </a:r>
          </a:p>
          <a:p>
            <a:pPr lvl="2">
              <a:buClr>
                <a:srgbClr val="A60000"/>
              </a:buClr>
            </a:pPr>
            <a:r>
              <a:rPr lang="en-US" dirty="0" smtClean="0"/>
              <a:t>Equipment calibration</a:t>
            </a:r>
          </a:p>
          <a:p>
            <a:pPr lvl="2">
              <a:buClr>
                <a:srgbClr val="A60000"/>
              </a:buClr>
            </a:pPr>
            <a:r>
              <a:rPr lang="en-US" dirty="0" smtClean="0"/>
              <a:t>Quality standards</a:t>
            </a:r>
          </a:p>
          <a:p>
            <a:pPr lvl="2">
              <a:buClr>
                <a:srgbClr val="A60000"/>
              </a:buClr>
            </a:pPr>
            <a:r>
              <a:rPr lang="en-US" dirty="0" smtClean="0"/>
              <a:t>Metadata schema</a:t>
            </a:r>
          </a:p>
          <a:p>
            <a:pPr lvl="2">
              <a:buClr>
                <a:srgbClr val="A60000"/>
              </a:buClr>
            </a:pPr>
            <a:r>
              <a:rPr lang="en-US" dirty="0" smtClean="0"/>
              <a:t>Storage and archiving plan</a:t>
            </a:r>
          </a:p>
          <a:p>
            <a:pPr lvl="1">
              <a:buClr>
                <a:srgbClr val="A60000"/>
              </a:buClr>
            </a:pPr>
            <a:r>
              <a:rPr lang="en-US" dirty="0" smtClean="0"/>
              <a:t>Samples at </a:t>
            </a:r>
            <a:r>
              <a:rPr lang="en-US" dirty="0" smtClean="0">
                <a:hlinkClick r:id="rId2"/>
              </a:rPr>
              <a:t>http://guides.lib.usf.edu/dcs-procedures</a:t>
            </a:r>
            <a:r>
              <a:rPr lang="en-US" dirty="0" smtClean="0"/>
              <a:t> </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Precedent">
  <a:themeElements>
    <a:clrScheme name="Precedent">
      <a:dk1>
        <a:srgbClr val="921F07"/>
      </a:dk1>
      <a:lt1>
        <a:sysClr val="window" lastClr="FFFFFF"/>
      </a:lt1>
      <a:dk2>
        <a:srgbClr val="333333"/>
      </a:dk2>
      <a:lt2>
        <a:srgbClr val="E5E5D3"/>
      </a:lt2>
      <a:accent1>
        <a:srgbClr val="993232"/>
      </a:accent1>
      <a:accent2>
        <a:srgbClr val="9B6C34"/>
      </a:accent2>
      <a:accent3>
        <a:srgbClr val="736C5D"/>
      </a:accent3>
      <a:accent4>
        <a:srgbClr val="C9972B"/>
      </a:accent4>
      <a:accent5>
        <a:srgbClr val="C95F2B"/>
      </a:accent5>
      <a:accent6>
        <a:srgbClr val="8F7A05"/>
      </a:accent6>
      <a:hlink>
        <a:srgbClr val="933926"/>
      </a:hlink>
      <a:folHlink>
        <a:srgbClr val="916019"/>
      </a:folHlink>
    </a:clrScheme>
    <a:fontScheme name="Precedent">
      <a:majorFont>
        <a:latin typeface="Perpetua Titling MT"/>
        <a:ea typeface=""/>
        <a:cs typeface=""/>
        <a:font script="Jpan" typeface="ＭＳ Ｐ明朝"/>
      </a:majorFont>
      <a:minorFont>
        <a:latin typeface="Calisto MT"/>
        <a:ea typeface=""/>
        <a:cs typeface=""/>
        <a:font script="Jpan" typeface="ＭＳ Ｐ明朝"/>
      </a:minorFont>
    </a:fontScheme>
    <a:fmtScheme name="Precedent">
      <a:fillStyleLst>
        <a:solidFill>
          <a:schemeClr val="phClr"/>
        </a:solidFill>
        <a:gradFill rotWithShape="1">
          <a:gsLst>
            <a:gs pos="0">
              <a:schemeClr val="phClr">
                <a:tint val="100000"/>
                <a:shade val="90000"/>
                <a:satMod val="135000"/>
              </a:schemeClr>
            </a:gs>
            <a:gs pos="100000">
              <a:schemeClr val="phClr">
                <a:tint val="100000"/>
                <a:shade val="30000"/>
                <a:satMod val="135000"/>
              </a:schemeClr>
            </a:gs>
          </a:gsLst>
          <a:path path="circle">
            <a:fillToRect l="70000" t="10000" b="70000"/>
          </a:path>
        </a:gradFill>
        <a:blipFill rotWithShape="1">
          <a:blip xmlns:r="http://schemas.openxmlformats.org/officeDocument/2006/relationships" r:embed="rId1">
            <a:duotone>
              <a:schemeClr val="phClr">
                <a:shade val="10000"/>
                <a:satMod val="135000"/>
              </a:schemeClr>
              <a:schemeClr val="phClr">
                <a:satMod val="150000"/>
                <a:lumMod val="110000"/>
              </a:schemeClr>
            </a:duotone>
          </a:blip>
          <a:stretch/>
        </a:blipFill>
      </a:fillStyleLst>
      <a:lnStyleLst>
        <a:ln w="12700" cap="flat" cmpd="sng" algn="ctr">
          <a:solidFill>
            <a:schemeClr val="phClr">
              <a:shade val="95000"/>
              <a:satMod val="105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101600" dist="25400" dir="4800000" sx="103000" sy="103000" rotWithShape="0">
              <a:srgbClr val="000000">
                <a:alpha val="45000"/>
              </a:srgbClr>
            </a:outerShdw>
          </a:effectLst>
          <a:scene3d>
            <a:camera prst="orthographicFront">
              <a:rot lat="0" lon="0" rev="0"/>
            </a:camera>
            <a:lightRig rig="balanced" dir="tl">
              <a:rot lat="0" lon="0" rev="3000000"/>
            </a:lightRig>
          </a:scene3d>
          <a:sp3d prstMaterial="softEdge">
            <a:bevelT w="0" h="0"/>
          </a:sp3d>
        </a:effectStyle>
        <a:effectStyle>
          <a:effectLst>
            <a:innerShdw blurRad="127000" dist="38100" dir="13200000">
              <a:srgbClr val="000000">
                <a:alpha val="75000"/>
              </a:srgbClr>
            </a:innerShdw>
            <a:outerShdw blurRad="38100" dist="12700" dir="1800000" sx="101000" sy="101000" rotWithShape="0">
              <a:srgbClr val="000000">
                <a:alpha val="40000"/>
              </a:srgbClr>
            </a:outerShdw>
            <a:reflection blurRad="127000" stA="25000" endPos="30000" dist="12700" dir="5400000" sy="-100000" rotWithShape="0"/>
          </a:effectLst>
          <a:scene3d>
            <a:camera prst="orthographicFront">
              <a:rot lat="0" lon="0" rev="0"/>
            </a:camera>
            <a:lightRig rig="twoPt" dir="t">
              <a:rot lat="0" lon="0" rev="1200000"/>
            </a:lightRig>
          </a:scene3d>
          <a:sp3d>
            <a:bevelT w="0" h="0"/>
          </a:sp3d>
        </a:effectStyle>
      </a:effectStyleLst>
      <a:bgFillStyleLst>
        <a:solidFill>
          <a:schemeClr val="phClr"/>
        </a:solidFill>
        <a:gradFill rotWithShape="1">
          <a:gsLst>
            <a:gs pos="0">
              <a:schemeClr val="phClr">
                <a:tint val="100000"/>
                <a:shade val="90000"/>
                <a:satMod val="135000"/>
              </a:schemeClr>
            </a:gs>
            <a:gs pos="100000">
              <a:schemeClr val="phClr">
                <a:shade val="30000"/>
                <a:satMod val="150000"/>
              </a:schemeClr>
            </a:gs>
          </a:gsLst>
          <a:path path="circle">
            <a:fillToRect t="10000" r="70000" b="70000"/>
          </a:path>
        </a:gradFill>
        <a:blipFill rotWithShape="1">
          <a:blip xmlns:r="http://schemas.openxmlformats.org/officeDocument/2006/relationships" r:embed="rId2">
            <a:duotone>
              <a:schemeClr val="phClr">
                <a:shade val="10000"/>
                <a:satMod val="130000"/>
                <a:lumMod val="80000"/>
              </a:schemeClr>
              <a:schemeClr val="phClr">
                <a:satMod val="150000"/>
                <a:lumMod val="11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1423</TotalTime>
  <Words>1078</Words>
  <Application>Microsoft Macintosh PowerPoint</Application>
  <PresentationFormat>On-screen Show (4:3)</PresentationFormat>
  <Paragraphs>173</Paragraphs>
  <Slides>22</Slides>
  <Notes>2</Notes>
  <HiddenSlides>0</HiddenSlides>
  <MMClips>1</MMClips>
  <ScaleCrop>false</ScaleCrop>
  <HeadingPairs>
    <vt:vector size="4" baseType="variant">
      <vt:variant>
        <vt:lpstr>Design Template</vt:lpstr>
      </vt:variant>
      <vt:variant>
        <vt:i4>1</vt:i4>
      </vt:variant>
      <vt:variant>
        <vt:lpstr>Slide Titles</vt:lpstr>
      </vt:variant>
      <vt:variant>
        <vt:i4>22</vt:i4>
      </vt:variant>
    </vt:vector>
  </HeadingPairs>
  <TitlesOfParts>
    <vt:vector size="23" baseType="lpstr">
      <vt:lpstr>Precedent</vt:lpstr>
      <vt:lpstr>Coordinating and Marketing Digital Collections</vt:lpstr>
      <vt:lpstr>Coordinating and Marketing Digital Collections</vt:lpstr>
      <vt:lpstr>What is a digital collection?</vt:lpstr>
      <vt:lpstr>Why create digital collections?</vt:lpstr>
      <vt:lpstr>Staffing / Organization</vt:lpstr>
      <vt:lpstr>Staffing / Organization</vt:lpstr>
      <vt:lpstr>Staffing / Organization</vt:lpstr>
      <vt:lpstr>Staffing / Organization</vt:lpstr>
      <vt:lpstr>Staffing / Organization</vt:lpstr>
      <vt:lpstr>Project management</vt:lpstr>
      <vt:lpstr>Grant opportunities</vt:lpstr>
      <vt:lpstr>IMLS Grant Projects</vt:lpstr>
      <vt:lpstr>LSTA Grant Projects</vt:lpstr>
      <vt:lpstr>LSTA Grant Projects</vt:lpstr>
      <vt:lpstr>Reaching your audience</vt:lpstr>
      <vt:lpstr>Collection Portals/Guides</vt:lpstr>
      <vt:lpstr>Collection Portals/Guides</vt:lpstr>
      <vt:lpstr>Online Exhibits</vt:lpstr>
      <vt:lpstr>Web 2.0</vt:lpstr>
      <vt:lpstr>Web 2.0</vt:lpstr>
      <vt:lpstr>Web 2.0</vt:lpstr>
      <vt:lpstr>Resources</vt:lpstr>
    </vt:vector>
  </TitlesOfParts>
  <Company>University of South Florida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Coordinating and Marketing Digital Collections</dc:title>
  <dc:creator>Lewis, Barbara (USF Tampa Library)</dc:creator>
  <cp:lastModifiedBy>Barbara Lewis</cp:lastModifiedBy>
  <cp:revision>16</cp:revision>
  <dcterms:created xsi:type="dcterms:W3CDTF">2010-05-05T12:41:13Z</dcterms:created>
  <dcterms:modified xsi:type="dcterms:W3CDTF">2010-05-05T13:14:23Z</dcterms:modified>
</cp:coreProperties>
</file>