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41"/>
  </p:notesMasterIdLst>
  <p:handoutMasterIdLst>
    <p:handoutMasterId r:id="rId42"/>
  </p:handoutMasterIdLst>
  <p:sldIdLst>
    <p:sldId id="258" r:id="rId2"/>
    <p:sldId id="257" r:id="rId3"/>
    <p:sldId id="259" r:id="rId4"/>
    <p:sldId id="264" r:id="rId5"/>
    <p:sldId id="265" r:id="rId6"/>
    <p:sldId id="266" r:id="rId7"/>
    <p:sldId id="267" r:id="rId8"/>
    <p:sldId id="268" r:id="rId9"/>
    <p:sldId id="261" r:id="rId10"/>
    <p:sldId id="270" r:id="rId11"/>
    <p:sldId id="271" r:id="rId12"/>
    <p:sldId id="272" r:id="rId13"/>
    <p:sldId id="269" r:id="rId14"/>
    <p:sldId id="262" r:id="rId15"/>
    <p:sldId id="297" r:id="rId16"/>
    <p:sldId id="274" r:id="rId17"/>
    <p:sldId id="286" r:id="rId18"/>
    <p:sldId id="292" r:id="rId19"/>
    <p:sldId id="285" r:id="rId20"/>
    <p:sldId id="287" r:id="rId21"/>
    <p:sldId id="288" r:id="rId22"/>
    <p:sldId id="289" r:id="rId23"/>
    <p:sldId id="293" r:id="rId24"/>
    <p:sldId id="275" r:id="rId25"/>
    <p:sldId id="284" r:id="rId26"/>
    <p:sldId id="294" r:id="rId27"/>
    <p:sldId id="290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91" r:id="rId37"/>
    <p:sldId id="296" r:id="rId38"/>
    <p:sldId id="273" r:id="rId39"/>
    <p:sldId id="263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40" d="100"/>
          <a:sy n="140" d="100"/>
        </p:scale>
        <p:origin x="-11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FC3BD40C-E59C-F940-AF8C-44E618BB069A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40CAF-AD59-DC44-8929-5AAD5901A2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7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06AFB77-6628-B34B-8098-9D6943F2ACF1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E08F3B-6115-A747-9570-BF8CE6B46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31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E2B42FA1-4602-0644-AA9A-EB315C362132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8556DEB4-E84D-4848-A7D9-89EDA62C08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35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64D39118-7353-ED41-AB94-C6D2A06096EA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DA218972-96B6-9342-AA5A-532A3EB71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13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C7300507-FD14-0F42-9974-F56DCC7EAAB0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D301C467-154B-F84A-8483-6BCA12C38B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8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2D62"/>
                </a:solidFill>
                <a:latin typeface="Helvetica" pitchFamily="34" charset="0"/>
                <a:ea typeface="Ryo Gothic PlusN H" pitchFamily="34" charset="-128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D62"/>
                </a:solidFill>
                <a:latin typeface="Helvetica" pitchFamily="34" charset="0"/>
              </a:defRPr>
            </a:lvl1pPr>
            <a:lvl2pPr>
              <a:defRPr>
                <a:latin typeface="Helvetica" pitchFamily="34" charset="0"/>
              </a:defRPr>
            </a:lvl2pPr>
            <a:lvl3pPr>
              <a:defRPr>
                <a:latin typeface="Helvetica" pitchFamily="34" charset="0"/>
              </a:defRPr>
            </a:lvl3pPr>
            <a:lvl4pPr>
              <a:defRPr>
                <a:latin typeface="Helvetica" pitchFamily="34" charset="0"/>
              </a:defRPr>
            </a:lvl4pPr>
            <a:lvl5pPr>
              <a:defRPr>
                <a:latin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50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72D33925-4897-D148-83A7-DEE4BC947450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2D2F6BA1-8B80-ED4C-8656-2C49F590E0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4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3355A0CF-3495-6B49-92DD-24992DFC134C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2D047CD0-DC22-F242-BD28-0A4F5FA839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05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0C5F530C-1FB9-4A46-B8C6-BC014A9EB003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73EA1006-E214-364A-A8EA-1E9D576976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8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FE68A4C5-956C-B148-89F5-F194EFD86129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BB0383BF-D4FA-E24C-BB8E-5A1C0CEBBE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4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5E040B29-1BE5-EB47-8356-1018B089D38E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F109163E-9064-234B-B986-4BE381DA0B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15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99BB7E53-5867-074D-9AF0-7EAC1D5784D8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05F1B314-A5A1-BE4E-A91A-0D802E6E43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49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849D4B15-9C03-C340-94B3-38BDB41F3CC6}" type="datetimeFigureOut">
              <a:rPr lang="en-US"/>
              <a:pPr/>
              <a:t>3/28/11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E1E77BF2-B08C-C548-8522-6642230FDA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22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ppt swoosh.wm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t="35896" r="10834" b="14740"/>
          <a:stretch>
            <a:fillRect/>
          </a:stretch>
        </p:blipFill>
        <p:spPr bwMode="auto">
          <a:xfrm>
            <a:off x="0" y="0"/>
            <a:ext cx="914400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1" descr="ppt banner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" t="35899" r="10001" b="14751"/>
          <a:stretch>
            <a:fillRect/>
          </a:stretch>
        </p:blipFill>
        <p:spPr bwMode="auto">
          <a:xfrm>
            <a:off x="0" y="5638800"/>
            <a:ext cx="9144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00B050"/>
          </a:solidFill>
          <a:effectLst>
            <a:outerShdw blurRad="50800" dist="38100" dir="2700000" algn="tl" rotWithShape="0">
              <a:srgbClr val="002060">
                <a:alpha val="40000"/>
              </a:srgbClr>
            </a:outerShdw>
          </a:effectLst>
          <a:latin typeface="+mj-lt"/>
          <a:ea typeface="ＭＳ Ｐゴシック" charset="0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00B050"/>
          </a:solidFill>
          <a:latin typeface="Calibri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00B050"/>
          </a:solidFill>
          <a:latin typeface="Calibri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00B050"/>
          </a:solidFill>
          <a:latin typeface="Calibri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00B050"/>
          </a:solidFill>
          <a:latin typeface="Calibri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B050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B050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B050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B050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3200" kern="1200">
          <a:solidFill>
            <a:srgbClr val="002060"/>
          </a:solidFill>
          <a:latin typeface="+mn-lt"/>
          <a:ea typeface="ＭＳ Ｐゴシック" charset="0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mparison_of_project_management_software" TargetMode="External"/><Relationship Id="rId4" Type="http://schemas.openxmlformats.org/officeDocument/2006/relationships/hyperlink" Target="https://confluence.cornell.edu/display/CITPMO/Cornell+Project+Management+Methodology+(CPMM)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rojectsmart.co.uk/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65238"/>
            <a:ext cx="8534400" cy="4221162"/>
          </a:xfrm>
        </p:spPr>
        <p:txBody>
          <a:bodyPr>
            <a:normAutofit fontScale="90000"/>
          </a:bodyPr>
          <a:lstStyle/>
          <a:p>
            <a:r>
              <a:rPr lang="en-US" dirty="0"/>
              <a:t>Harnessing Your Projects: Using Project </a:t>
            </a:r>
            <a:r>
              <a:rPr lang="en-US" dirty="0" smtClean="0"/>
              <a:t>Management </a:t>
            </a:r>
            <a:r>
              <a:rPr lang="en-US" dirty="0"/>
              <a:t>Techniques and Basecamp in </a:t>
            </a:r>
            <a:r>
              <a:rPr lang="en-US" dirty="0" smtClean="0"/>
              <a:t>Libraries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Presented by: Barbara Lewis</a:t>
            </a:r>
            <a:br>
              <a:rPr lang="en-US" sz="2700" dirty="0" smtClean="0"/>
            </a:br>
            <a:r>
              <a:rPr lang="en-US" sz="2700" dirty="0" smtClean="0"/>
              <a:t>Coordinator for Digital Collections</a:t>
            </a:r>
            <a:br>
              <a:rPr lang="en-US" sz="2700" dirty="0" smtClean="0"/>
            </a:br>
            <a:r>
              <a:rPr lang="en-US" sz="2700" dirty="0" smtClean="0"/>
              <a:t>University of South Florida</a:t>
            </a:r>
            <a:br>
              <a:rPr lang="en-US" sz="2700" dirty="0" smtClean="0"/>
            </a:br>
            <a:r>
              <a:rPr lang="en-US" sz="2700" dirty="0" smtClean="0"/>
              <a:t>April 1, 2011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818930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Project management tools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PERT </a:t>
            </a:r>
            <a:r>
              <a:rPr lang="en-US" dirty="0">
                <a:latin typeface="Helvetica" charset="0"/>
              </a:rPr>
              <a:t>charts </a:t>
            </a:r>
            <a:r>
              <a:rPr lang="en-US" dirty="0" smtClean="0">
                <a:latin typeface="Helvetica" charset="0"/>
              </a:rPr>
              <a:t>(Program Evaluation Review Technique) and critical path analysis</a:t>
            </a:r>
          </a:p>
          <a:p>
            <a:pPr lvl="1"/>
            <a:r>
              <a:rPr lang="en-US" dirty="0" smtClean="0">
                <a:latin typeface="Helvetica" charset="0"/>
              </a:rPr>
              <a:t>Project tasks and dependencies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3352800"/>
            <a:ext cx="4398627" cy="221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275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Project management tools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Gantt charts</a:t>
            </a:r>
          </a:p>
          <a:p>
            <a:pPr lvl="1"/>
            <a:r>
              <a:rPr lang="en-US" dirty="0" smtClean="0">
                <a:latin typeface="Helvetica" charset="0"/>
              </a:rPr>
              <a:t>Project tasks and schedule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2801406"/>
            <a:ext cx="4724400" cy="283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315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Project management tools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Product Breakdown Structure</a:t>
            </a:r>
          </a:p>
          <a:p>
            <a:pPr lvl="1"/>
            <a:r>
              <a:rPr lang="en-US" dirty="0" smtClean="0">
                <a:latin typeface="Helvetica" charset="0"/>
              </a:rPr>
              <a:t>List of the components of a deliverable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819400"/>
            <a:ext cx="5334000" cy="275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25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Project management tools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Microsoft Project </a:t>
            </a:r>
          </a:p>
          <a:p>
            <a:r>
              <a:rPr lang="en-US" dirty="0" err="1" smtClean="0">
                <a:latin typeface="Helvetica" charset="0"/>
              </a:rPr>
              <a:t>OpenProj</a:t>
            </a:r>
            <a:r>
              <a:rPr lang="en-US" dirty="0" smtClean="0">
                <a:latin typeface="Helvetica" charset="0"/>
              </a:rPr>
              <a:t> (open source)</a:t>
            </a:r>
          </a:p>
          <a:p>
            <a:r>
              <a:rPr lang="en-US" dirty="0" err="1" smtClean="0">
                <a:latin typeface="Helvetica" charset="0"/>
              </a:rPr>
              <a:t>Trac</a:t>
            </a:r>
            <a:r>
              <a:rPr lang="en-US" dirty="0" smtClean="0">
                <a:latin typeface="Helvetica" charset="0"/>
              </a:rPr>
              <a:t> (wiki-based)</a:t>
            </a:r>
          </a:p>
          <a:p>
            <a:r>
              <a:rPr lang="en-US" dirty="0" err="1" smtClean="0">
                <a:latin typeface="Helvetica" charset="0"/>
              </a:rPr>
              <a:t>Easyprojects.net</a:t>
            </a:r>
            <a:r>
              <a:rPr lang="en-US" dirty="0" smtClean="0">
                <a:latin typeface="Helvetica" charset="0"/>
              </a:rPr>
              <a:t>, </a:t>
            </a:r>
            <a:r>
              <a:rPr lang="en-US" dirty="0" err="1" smtClean="0">
                <a:latin typeface="Helvetica" charset="0"/>
              </a:rPr>
              <a:t>AceProject</a:t>
            </a:r>
            <a:r>
              <a:rPr lang="en-US" dirty="0" smtClean="0">
                <a:latin typeface="Helvetica" charset="0"/>
              </a:rPr>
              <a:t>, @task, etc.</a:t>
            </a:r>
          </a:p>
          <a:p>
            <a:r>
              <a:rPr lang="en-US" dirty="0" smtClean="0">
                <a:latin typeface="Helvetica" charset="0"/>
              </a:rPr>
              <a:t>Basecamp</a:t>
            </a:r>
          </a:p>
          <a:p>
            <a:endParaRPr lang="en-US" dirty="0" smtClean="0">
              <a:latin typeface="Helvetica" charset="0"/>
            </a:endParaRPr>
          </a:p>
          <a:p>
            <a:endParaRPr lang="en-US" dirty="0" smtClean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109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Using Basecamp™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Basecamp projects at USF</a:t>
            </a:r>
          </a:p>
          <a:p>
            <a:pPr lvl="1"/>
            <a:r>
              <a:rPr lang="en-US" dirty="0" smtClean="0">
                <a:latin typeface="Helvetica" charset="0"/>
              </a:rPr>
              <a:t>Digitization Projects</a:t>
            </a:r>
          </a:p>
          <a:p>
            <a:pPr lvl="1"/>
            <a:r>
              <a:rPr lang="en-US" dirty="0" smtClean="0">
                <a:latin typeface="Helvetica" charset="0"/>
              </a:rPr>
              <a:t>New Acquisitions Manual</a:t>
            </a:r>
          </a:p>
          <a:p>
            <a:pPr lvl="1"/>
            <a:r>
              <a:rPr lang="en-US" dirty="0" smtClean="0">
                <a:latin typeface="Helvetica" charset="0"/>
              </a:rPr>
              <a:t>Staff Core Competencies</a:t>
            </a:r>
          </a:p>
          <a:p>
            <a:pPr lvl="1"/>
            <a:r>
              <a:rPr lang="en-US" dirty="0" smtClean="0">
                <a:latin typeface="Helvetica" charset="0"/>
              </a:rPr>
              <a:t>E-Journal Processing</a:t>
            </a:r>
          </a:p>
          <a:p>
            <a:pPr lvl="1"/>
            <a:r>
              <a:rPr lang="en-US" dirty="0" smtClean="0">
                <a:latin typeface="Helvetica" charset="0"/>
              </a:rPr>
              <a:t>New Library Website </a:t>
            </a:r>
          </a:p>
          <a:p>
            <a:pPr lvl="1"/>
            <a:r>
              <a:rPr lang="en-US" dirty="0" smtClean="0">
                <a:latin typeface="Helvetica" charset="0"/>
              </a:rPr>
              <a:t>Textbook Affordability Project</a:t>
            </a:r>
          </a:p>
          <a:p>
            <a:pPr lvl="1"/>
            <a:r>
              <a:rPr lang="en-US" dirty="0" smtClean="0">
                <a:latin typeface="Helvetica" charset="0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192099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Using Basecamp™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Dashboard / Overview</a:t>
            </a:r>
          </a:p>
          <a:p>
            <a:r>
              <a:rPr lang="en-US" dirty="0" smtClean="0">
                <a:latin typeface="Helvetica" charset="0"/>
              </a:rPr>
              <a:t>People / Permissions</a:t>
            </a:r>
            <a:endParaRPr lang="en-US" dirty="0" smtClean="0">
              <a:latin typeface="Helvetica" charset="0"/>
            </a:endParaRPr>
          </a:p>
          <a:p>
            <a:r>
              <a:rPr lang="en-US" dirty="0" smtClean="0">
                <a:latin typeface="Helvetica" charset="0"/>
              </a:rPr>
              <a:t>Task / To Do lists</a:t>
            </a:r>
          </a:p>
          <a:p>
            <a:r>
              <a:rPr lang="en-US" dirty="0" smtClean="0">
                <a:latin typeface="Helvetica" charset="0"/>
              </a:rPr>
              <a:t>Messaging</a:t>
            </a:r>
          </a:p>
          <a:p>
            <a:r>
              <a:rPr lang="en-US" dirty="0" err="1" smtClean="0">
                <a:latin typeface="Helvetica" charset="0"/>
              </a:rPr>
              <a:t>Writeboards</a:t>
            </a:r>
            <a:endParaRPr lang="en-US" dirty="0" smtClean="0">
              <a:latin typeface="Helvetica" charset="0"/>
            </a:endParaRPr>
          </a:p>
          <a:p>
            <a:r>
              <a:rPr lang="en-US" dirty="0" smtClean="0">
                <a:latin typeface="Helvetica" charset="0"/>
              </a:rPr>
              <a:t>File storage</a:t>
            </a:r>
          </a:p>
          <a:p>
            <a:r>
              <a:rPr lang="en-US" dirty="0" smtClean="0">
                <a:latin typeface="Helvetica" charset="0"/>
              </a:rPr>
              <a:t>Time Tracking</a:t>
            </a:r>
          </a:p>
        </p:txBody>
      </p:sp>
    </p:spTree>
    <p:extLst>
      <p:ext uri="{BB962C8B-B14F-4D97-AF65-F5344CB8AC3E}">
        <p14:creationId xmlns:p14="http://schemas.microsoft.com/office/powerpoint/2010/main" val="334097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1-03-28 at 8.02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69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62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28 at 8.03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1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41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28 at 8.21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88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177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1-03-28 at 7.44.5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8"/>
          <a:stretch/>
        </p:blipFill>
        <p:spPr>
          <a:xfrm>
            <a:off x="0" y="0"/>
            <a:ext cx="9144000" cy="569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391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Ryo Gothic PlusN H" charset="0"/>
                <a:cs typeface="Arial" charset="0"/>
              </a:rPr>
              <a:t>Agenda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Ryo Gothic PlusN H" charset="0"/>
              <a:cs typeface="Arial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Introductions</a:t>
            </a:r>
          </a:p>
          <a:p>
            <a:r>
              <a:rPr lang="en-US" dirty="0" smtClean="0">
                <a:latin typeface="Helvetica" charset="0"/>
              </a:rPr>
              <a:t>A project is…</a:t>
            </a:r>
          </a:p>
          <a:p>
            <a:r>
              <a:rPr lang="en-US" dirty="0" smtClean="0">
                <a:latin typeface="Helvetica" charset="0"/>
              </a:rPr>
              <a:t>Project management is…</a:t>
            </a:r>
          </a:p>
          <a:p>
            <a:r>
              <a:rPr lang="en-US" dirty="0" smtClean="0">
                <a:latin typeface="Helvetica" charset="0"/>
              </a:rPr>
              <a:t>Project management tools</a:t>
            </a:r>
          </a:p>
          <a:p>
            <a:r>
              <a:rPr lang="en-US" dirty="0" smtClean="0">
                <a:latin typeface="Helvetica" charset="0"/>
              </a:rPr>
              <a:t>Using Basecamp™</a:t>
            </a:r>
          </a:p>
          <a:p>
            <a:r>
              <a:rPr lang="en-US" dirty="0" smtClean="0">
                <a:latin typeface="Helvetica" charset="0"/>
              </a:rPr>
              <a:t>Questions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28 at 8.05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90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30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28 at 8.06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90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99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28 at 8.07.5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"/>
          <a:stretch/>
        </p:blipFill>
        <p:spPr>
          <a:xfrm>
            <a:off x="0" y="1"/>
            <a:ext cx="9144000" cy="581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0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28 at 8.22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0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0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28 at 7.4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3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78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28 at 8.01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43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91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28 at 8.25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99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520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28 at 8.13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59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466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28 at 7.51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3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3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3-28 at 7.52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61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40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Ryo Gothic PlusN H" charset="0"/>
                <a:cs typeface="Arial" charset="0"/>
              </a:rPr>
              <a:t>A project is…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Ryo Gothic PlusN H" charset="0"/>
              <a:cs typeface="Arial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A series of related tasks to be completed</a:t>
            </a:r>
          </a:p>
          <a:p>
            <a:r>
              <a:rPr lang="en-US" dirty="0" smtClean="0">
                <a:latin typeface="Helvetica" charset="0"/>
              </a:rPr>
              <a:t>That has an explicit beginning and end</a:t>
            </a:r>
          </a:p>
          <a:p>
            <a:r>
              <a:rPr lang="en-US" dirty="0" smtClean="0">
                <a:latin typeface="Helvetica" charset="0"/>
              </a:rPr>
              <a:t>And a defined scope of work</a:t>
            </a:r>
          </a:p>
          <a:p>
            <a:r>
              <a:rPr lang="en-US" dirty="0" smtClean="0">
                <a:latin typeface="Helvetica" charset="0"/>
              </a:rPr>
              <a:t>Which often requires multiple participants, skill sets, and resources to achieve</a:t>
            </a:r>
          </a:p>
          <a:p>
            <a:r>
              <a:rPr lang="en-US" dirty="0" smtClean="0">
                <a:latin typeface="Helvetica" charset="0"/>
              </a:rPr>
              <a:t>Specific deliverables for a customer</a:t>
            </a:r>
          </a:p>
          <a:p>
            <a:pPr marL="0" indent="0">
              <a:buNone/>
            </a:pPr>
            <a:endParaRPr lang="en-US" dirty="0" smtClean="0">
              <a:latin typeface="Helvetica" charset="0"/>
            </a:endParaRPr>
          </a:p>
          <a:p>
            <a:endParaRPr lang="en-US" dirty="0" smtClean="0">
              <a:latin typeface="Helvetica" charset="0"/>
            </a:endParaRPr>
          </a:p>
          <a:p>
            <a:pPr marL="0" indent="0">
              <a:buNone/>
            </a:pPr>
            <a:endParaRPr lang="en-US" dirty="0" smtClean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528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28 at 7.53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8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315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28 at 7.54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6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334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28 at 7.55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54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037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28 at 7.57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9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06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28 at 7.58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49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96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3-28 at 7.59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643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28 at 8.19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39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09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Using Basecamp™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Limitations</a:t>
            </a:r>
          </a:p>
          <a:p>
            <a:pPr lvl="1"/>
            <a:r>
              <a:rPr lang="en-US" dirty="0" smtClean="0">
                <a:latin typeface="Helvetica" charset="0"/>
              </a:rPr>
              <a:t>No calendar or export for tasks</a:t>
            </a:r>
          </a:p>
          <a:p>
            <a:pPr lvl="1"/>
            <a:r>
              <a:rPr lang="en-US" dirty="0" smtClean="0">
                <a:latin typeface="Helvetica" charset="0"/>
              </a:rPr>
              <a:t>Tasks can only be assigned to one person</a:t>
            </a:r>
          </a:p>
          <a:p>
            <a:pPr lvl="1"/>
            <a:r>
              <a:rPr lang="en-US" dirty="0" smtClean="0">
                <a:latin typeface="Helvetica" charset="0"/>
              </a:rPr>
              <a:t>No view only users</a:t>
            </a:r>
          </a:p>
          <a:p>
            <a:pPr lvl="1"/>
            <a:r>
              <a:rPr lang="en-US" dirty="0" smtClean="0">
                <a:latin typeface="Helvetica" charset="0"/>
              </a:rPr>
              <a:t>Search doesn’t search </a:t>
            </a:r>
            <a:r>
              <a:rPr lang="en-US" dirty="0" err="1" smtClean="0">
                <a:latin typeface="Helvetica" charset="0"/>
              </a:rPr>
              <a:t>Writeboards</a:t>
            </a:r>
            <a:endParaRPr lang="en-US" dirty="0" smtClean="0">
              <a:latin typeface="Helvetica" charset="0"/>
            </a:endParaRPr>
          </a:p>
          <a:p>
            <a:pPr lvl="1"/>
            <a:r>
              <a:rPr lang="en-US" dirty="0" smtClean="0">
                <a:latin typeface="Helvetica" charset="0"/>
              </a:rPr>
              <a:t>Can’t globally change users assigned to tasks</a:t>
            </a:r>
          </a:p>
          <a:p>
            <a:pPr lvl="1"/>
            <a:r>
              <a:rPr lang="en-US" dirty="0" smtClean="0">
                <a:latin typeface="Helvetica" charset="0"/>
              </a:rPr>
              <a:t>Can’t convert To Do list to a template</a:t>
            </a:r>
          </a:p>
        </p:txBody>
      </p:sp>
    </p:spTree>
    <p:extLst>
      <p:ext uri="{BB962C8B-B14F-4D97-AF65-F5344CB8AC3E}">
        <p14:creationId xmlns:p14="http://schemas.microsoft.com/office/powerpoint/2010/main" val="3578672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Smart</a:t>
            </a:r>
          </a:p>
          <a:p>
            <a:pPr lvl="1"/>
            <a:r>
              <a:rPr lang="en-US" sz="1600" dirty="0">
                <a:hlinkClick r:id="rId2"/>
              </a:rPr>
              <a:t>http://www.projectsmart.co.uk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r>
              <a:rPr lang="en-US" dirty="0"/>
              <a:t>Comparison of project management </a:t>
            </a:r>
            <a:r>
              <a:rPr lang="en-US" dirty="0" smtClean="0"/>
              <a:t>software</a:t>
            </a:r>
          </a:p>
          <a:p>
            <a:pPr lvl="1"/>
            <a:r>
              <a:rPr lang="en-US" sz="1600" dirty="0">
                <a:hlinkClick r:id="rId3"/>
              </a:rPr>
              <a:t>http://en.wikipedia.org/wiki/</a:t>
            </a:r>
            <a:r>
              <a:rPr lang="en-US" sz="1600" dirty="0" smtClean="0">
                <a:hlinkClick r:id="rId3"/>
              </a:rPr>
              <a:t>Comparison_of_project_management_software</a:t>
            </a:r>
            <a:endParaRPr lang="en-US" sz="1600" dirty="0"/>
          </a:p>
          <a:p>
            <a:r>
              <a:rPr lang="en-US" dirty="0" smtClean="0"/>
              <a:t>Cornell Project Management Methodology</a:t>
            </a:r>
          </a:p>
          <a:p>
            <a:pPr lvl="1"/>
            <a:r>
              <a:rPr lang="en-US" sz="1600" dirty="0">
                <a:hlinkClick r:id="rId4"/>
              </a:rPr>
              <a:t>https://confluence.cornell.edu/display/CITPMO/Cornell+Project+Management+Methodology+%28CPMM%</a:t>
            </a:r>
            <a:r>
              <a:rPr lang="en-US" sz="1600" dirty="0" smtClean="0">
                <a:hlinkClick r:id="rId4"/>
              </a:rPr>
              <a:t>29</a:t>
            </a:r>
            <a:endParaRPr lang="en-US" sz="16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6049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2362201"/>
            <a:ext cx="8229600" cy="1676399"/>
          </a:xfrm>
        </p:spPr>
        <p:txBody>
          <a:bodyPr/>
          <a:lstStyle/>
          <a:p>
            <a:pPr marL="0" indent="0" algn="ctr">
              <a:buNone/>
            </a:pPr>
            <a:r>
              <a:rPr lang="en-US" sz="8000" dirty="0" smtClean="0">
                <a:latin typeface="Helvetica" charset="0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410711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Ryo Gothic PlusN H" charset="0"/>
                <a:cs typeface="Arial" charset="0"/>
              </a:rPr>
              <a:t>A project is…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Ryo Gothic PlusN H" charset="0"/>
              <a:cs typeface="Arial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Helvetica" charset="0"/>
            </a:endParaRPr>
          </a:p>
          <a:p>
            <a:pPr marL="0" indent="0">
              <a:buNone/>
            </a:pPr>
            <a:endParaRPr lang="en-US" dirty="0">
              <a:latin typeface="Helvetica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Helvetica" charset="0"/>
              </a:rPr>
              <a:t>Worthy of being well managed</a:t>
            </a:r>
          </a:p>
          <a:p>
            <a:pPr marL="0" indent="0">
              <a:buNone/>
            </a:pPr>
            <a:endParaRPr lang="en-US" dirty="0" smtClean="0">
              <a:latin typeface="Helvetica" charset="0"/>
            </a:endParaRPr>
          </a:p>
          <a:p>
            <a:endParaRPr lang="en-US" dirty="0" smtClean="0">
              <a:latin typeface="Helvetica" charset="0"/>
            </a:endParaRPr>
          </a:p>
          <a:p>
            <a:pPr marL="0" indent="0">
              <a:buNone/>
            </a:pPr>
            <a:endParaRPr lang="en-US" dirty="0" smtClean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536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Ryo Gothic PlusN H" charset="0"/>
                <a:cs typeface="Arial" charset="0"/>
              </a:rPr>
              <a:t>Project management is…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Ryo Gothic PlusN H" charset="0"/>
              <a:cs typeface="Arial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r>
              <a:rPr lang="en-US" dirty="0" smtClean="0">
                <a:latin typeface="Helvetica" charset="0"/>
              </a:rPr>
              <a:t>A set of skills, techniques, and tools</a:t>
            </a:r>
          </a:p>
          <a:p>
            <a:r>
              <a:rPr lang="en-US" dirty="0" smtClean="0">
                <a:latin typeface="Helvetica" charset="0"/>
              </a:rPr>
              <a:t>Used by a project manager to</a:t>
            </a:r>
          </a:p>
          <a:p>
            <a:pPr lvl="1"/>
            <a:r>
              <a:rPr lang="en-US" dirty="0" smtClean="0">
                <a:latin typeface="Helvetica" charset="0"/>
              </a:rPr>
              <a:t>Plan</a:t>
            </a:r>
          </a:p>
          <a:p>
            <a:pPr lvl="1"/>
            <a:r>
              <a:rPr lang="en-US" dirty="0" smtClean="0">
                <a:latin typeface="Helvetica" charset="0"/>
              </a:rPr>
              <a:t>Track</a:t>
            </a:r>
          </a:p>
          <a:p>
            <a:pPr lvl="1"/>
            <a:r>
              <a:rPr lang="en-US" dirty="0" smtClean="0">
                <a:latin typeface="Helvetica" charset="0"/>
              </a:rPr>
              <a:t>Report</a:t>
            </a:r>
          </a:p>
          <a:p>
            <a:r>
              <a:rPr lang="en-US" dirty="0" smtClean="0">
                <a:latin typeface="Helvetica" charset="0"/>
              </a:rPr>
              <a:t>The successful completion of a project.</a:t>
            </a:r>
          </a:p>
          <a:p>
            <a:endParaRPr lang="en-US" dirty="0" smtClean="0">
              <a:latin typeface="Helvetica" charset="0"/>
            </a:endParaRPr>
          </a:p>
          <a:p>
            <a:pPr marL="0" indent="0">
              <a:buNone/>
            </a:pPr>
            <a:endParaRPr lang="en-US" dirty="0" smtClean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247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Ryo Gothic PlusN H" charset="0"/>
                <a:cs typeface="Arial" charset="0"/>
              </a:rPr>
              <a:t>Project management is…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Ryo Gothic PlusN H" charset="0"/>
              <a:cs typeface="Arial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799"/>
          </a:xfrm>
        </p:spPr>
        <p:txBody>
          <a:bodyPr/>
          <a:lstStyle/>
          <a:p>
            <a:r>
              <a:rPr lang="en-US" dirty="0" smtClean="0">
                <a:latin typeface="Helvetica" charset="0"/>
              </a:rPr>
              <a:t>Planning</a:t>
            </a:r>
          </a:p>
          <a:p>
            <a:pPr lvl="1"/>
            <a:r>
              <a:rPr lang="en-US" dirty="0" smtClean="0">
                <a:latin typeface="Helvetica" charset="0"/>
              </a:rPr>
              <a:t>Define the project and its scope</a:t>
            </a:r>
          </a:p>
          <a:p>
            <a:pPr lvl="1"/>
            <a:r>
              <a:rPr lang="en-US" dirty="0" smtClean="0">
                <a:latin typeface="Helvetica" charset="0"/>
              </a:rPr>
              <a:t>Assemble a project team</a:t>
            </a:r>
          </a:p>
          <a:p>
            <a:pPr lvl="1"/>
            <a:r>
              <a:rPr lang="en-US" dirty="0" smtClean="0">
                <a:latin typeface="Helvetica" charset="0"/>
              </a:rPr>
              <a:t>Identify the specific tasks required</a:t>
            </a:r>
          </a:p>
          <a:p>
            <a:pPr lvl="2"/>
            <a:r>
              <a:rPr lang="en-US" dirty="0" smtClean="0">
                <a:latin typeface="Helvetica" charset="0"/>
              </a:rPr>
              <a:t>Work breakdown, schedule, and milestones</a:t>
            </a:r>
          </a:p>
          <a:p>
            <a:pPr lvl="2"/>
            <a:r>
              <a:rPr lang="en-US" dirty="0" smtClean="0">
                <a:latin typeface="Helvetica" charset="0"/>
              </a:rPr>
              <a:t>Task relationships and dependencies</a:t>
            </a:r>
          </a:p>
          <a:p>
            <a:pPr lvl="2"/>
            <a:r>
              <a:rPr lang="en-US" dirty="0" smtClean="0">
                <a:latin typeface="Helvetica" charset="0"/>
              </a:rPr>
              <a:t>Resources needed</a:t>
            </a:r>
          </a:p>
          <a:p>
            <a:pPr lvl="1"/>
            <a:r>
              <a:rPr lang="en-US" dirty="0" smtClean="0">
                <a:latin typeface="Helvetica" charset="0"/>
              </a:rPr>
              <a:t>Ascertain potential risks</a:t>
            </a:r>
          </a:p>
          <a:p>
            <a:pPr lvl="2"/>
            <a:endParaRPr lang="en-US" dirty="0" smtClean="0">
              <a:latin typeface="Helvetica" charset="0"/>
            </a:endParaRPr>
          </a:p>
          <a:p>
            <a:pPr lvl="2"/>
            <a:endParaRPr lang="en-US" dirty="0" smtClean="0">
              <a:latin typeface="Helvetica" charset="0"/>
            </a:endParaRPr>
          </a:p>
          <a:p>
            <a:endParaRPr lang="en-US" dirty="0" smtClean="0">
              <a:latin typeface="Helvetica" charset="0"/>
            </a:endParaRPr>
          </a:p>
          <a:p>
            <a:pPr marL="0" indent="0">
              <a:buNone/>
            </a:pPr>
            <a:endParaRPr lang="en-US" dirty="0" smtClean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669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Ryo Gothic PlusN H" charset="0"/>
                <a:cs typeface="Arial" charset="0"/>
              </a:rPr>
              <a:t>Project management is…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Ryo Gothic PlusN H" charset="0"/>
              <a:cs typeface="Arial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r>
              <a:rPr lang="en-US" dirty="0" smtClean="0">
                <a:latin typeface="Helvetica" charset="0"/>
              </a:rPr>
              <a:t>Tracking</a:t>
            </a:r>
            <a:endParaRPr lang="en-US" dirty="0">
              <a:latin typeface="Helvetica" charset="0"/>
            </a:endParaRPr>
          </a:p>
          <a:p>
            <a:pPr lvl="1"/>
            <a:r>
              <a:rPr lang="en-US" dirty="0" smtClean="0">
                <a:latin typeface="Helvetica" charset="0"/>
              </a:rPr>
              <a:t>Identifying completed tasks</a:t>
            </a:r>
          </a:p>
          <a:p>
            <a:pPr lvl="2"/>
            <a:r>
              <a:rPr lang="en-US" dirty="0" smtClean="0">
                <a:latin typeface="Helvetica" charset="0"/>
              </a:rPr>
              <a:t>Time used</a:t>
            </a:r>
          </a:p>
          <a:p>
            <a:pPr lvl="2"/>
            <a:r>
              <a:rPr lang="en-US" dirty="0" smtClean="0">
                <a:latin typeface="Helvetica" charset="0"/>
              </a:rPr>
              <a:t>Money spent</a:t>
            </a:r>
          </a:p>
          <a:p>
            <a:pPr lvl="1"/>
            <a:r>
              <a:rPr lang="en-US" dirty="0" smtClean="0">
                <a:latin typeface="Helvetica" charset="0"/>
              </a:rPr>
              <a:t>Recognizing and resolving bottlenecks</a:t>
            </a:r>
          </a:p>
          <a:p>
            <a:pPr lvl="1"/>
            <a:r>
              <a:rPr lang="en-US" dirty="0" smtClean="0">
                <a:latin typeface="Helvetica" charset="0"/>
              </a:rPr>
              <a:t>Detecting and adapting to changes</a:t>
            </a:r>
          </a:p>
          <a:p>
            <a:pPr lvl="1"/>
            <a:r>
              <a:rPr lang="en-US" dirty="0" smtClean="0">
                <a:latin typeface="Helvetica" charset="0"/>
              </a:rPr>
              <a:t>Ensuring quality</a:t>
            </a:r>
          </a:p>
          <a:p>
            <a:pPr lvl="1"/>
            <a:endParaRPr lang="en-US" dirty="0" smtClean="0">
              <a:latin typeface="Helvetica" charset="0"/>
            </a:endParaRPr>
          </a:p>
          <a:p>
            <a:pPr lvl="1"/>
            <a:endParaRPr lang="en-US" dirty="0" smtClean="0">
              <a:latin typeface="Helvetica" charset="0"/>
            </a:endParaRPr>
          </a:p>
          <a:p>
            <a:pPr lvl="1"/>
            <a:endParaRPr lang="en-US" dirty="0" smtClean="0">
              <a:latin typeface="Helvetica" charset="0"/>
            </a:endParaRPr>
          </a:p>
          <a:p>
            <a:pPr lvl="1"/>
            <a:endParaRPr lang="en-US" dirty="0" smtClean="0">
              <a:latin typeface="Helvetica" charset="0"/>
            </a:endParaRPr>
          </a:p>
          <a:p>
            <a:pPr lvl="2"/>
            <a:endParaRPr lang="en-US" dirty="0" smtClean="0">
              <a:latin typeface="Helvetica" charset="0"/>
            </a:endParaRPr>
          </a:p>
          <a:p>
            <a:endParaRPr lang="en-US" dirty="0" smtClean="0">
              <a:latin typeface="Helvetica" charset="0"/>
            </a:endParaRPr>
          </a:p>
          <a:p>
            <a:pPr marL="0" indent="0">
              <a:buNone/>
            </a:pPr>
            <a:endParaRPr lang="en-US" dirty="0" smtClean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1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ea typeface="Ryo Gothic PlusN H" charset="0"/>
                <a:cs typeface="Arial" charset="0"/>
              </a:rPr>
              <a:t>Project management is…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ea typeface="Ryo Gothic PlusN H" charset="0"/>
              <a:cs typeface="Arial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r>
              <a:rPr lang="en-US" dirty="0" smtClean="0">
                <a:latin typeface="Helvetica" charset="0"/>
              </a:rPr>
              <a:t>Reporting</a:t>
            </a:r>
          </a:p>
          <a:p>
            <a:pPr marL="0" indent="0">
              <a:buNone/>
            </a:pPr>
            <a:endParaRPr lang="en-US" dirty="0" smtClean="0">
              <a:latin typeface="Helvetica" charset="0"/>
            </a:endParaRPr>
          </a:p>
          <a:p>
            <a:pPr marL="0" indent="0" algn="ctr">
              <a:buNone/>
            </a:pPr>
            <a:r>
              <a:rPr lang="en-US" sz="6000" dirty="0" smtClean="0">
                <a:latin typeface="Helvetica" charset="0"/>
              </a:rPr>
              <a:t>Communication!!!</a:t>
            </a:r>
          </a:p>
          <a:p>
            <a:pPr lvl="1"/>
            <a:endParaRPr lang="en-US" dirty="0" smtClean="0">
              <a:latin typeface="Helvetica" charset="0"/>
            </a:endParaRPr>
          </a:p>
          <a:p>
            <a:pPr lvl="1"/>
            <a:endParaRPr lang="en-US" dirty="0" smtClean="0">
              <a:latin typeface="Helvetica" charset="0"/>
            </a:endParaRPr>
          </a:p>
          <a:p>
            <a:pPr lvl="1"/>
            <a:endParaRPr lang="en-US" dirty="0" smtClean="0">
              <a:latin typeface="Helvetica" charset="0"/>
            </a:endParaRPr>
          </a:p>
          <a:p>
            <a:pPr lvl="2"/>
            <a:endParaRPr lang="en-US" dirty="0" smtClean="0">
              <a:latin typeface="Helvetica" charset="0"/>
            </a:endParaRPr>
          </a:p>
          <a:p>
            <a:endParaRPr lang="en-US" dirty="0" smtClean="0">
              <a:latin typeface="Helvetica" charset="0"/>
            </a:endParaRPr>
          </a:p>
          <a:p>
            <a:pPr marL="0" indent="0">
              <a:buNone/>
            </a:pPr>
            <a:endParaRPr lang="en-US" dirty="0" smtClean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72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Project management tools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Work breakdown structure</a:t>
            </a:r>
          </a:p>
          <a:p>
            <a:pPr lvl="1"/>
            <a:r>
              <a:rPr lang="en-US" dirty="0" smtClean="0">
                <a:latin typeface="Helvetica" charset="0"/>
              </a:rPr>
              <a:t>Project task and subtask list</a:t>
            </a:r>
          </a:p>
          <a:p>
            <a:pPr lvl="1"/>
            <a:endParaRPr lang="en-US" dirty="0">
              <a:latin typeface="Helvetica" charset="0"/>
            </a:endParaRPr>
          </a:p>
          <a:p>
            <a:pPr marL="457200" lvl="1" indent="0">
              <a:buNone/>
            </a:pPr>
            <a:endParaRPr lang="en-US" dirty="0" smtClean="0">
              <a:latin typeface="Helvetica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20347"/>
          <a:stretch/>
        </p:blipFill>
        <p:spPr>
          <a:xfrm>
            <a:off x="2739551" y="2743201"/>
            <a:ext cx="3661249" cy="274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556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397</Words>
  <Application>Microsoft Macintosh PowerPoint</Application>
  <PresentationFormat>On-screen Show (4:3)</PresentationFormat>
  <Paragraphs>110</Paragraphs>
  <Slides>39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Harnessing Your Projects: Using Project Management Techniques and Basecamp in Libraries  Presented by: Barbara Lewis Coordinator for Digital Collections University of South Florida April 1, 2011</vt:lpstr>
      <vt:lpstr>Agenda</vt:lpstr>
      <vt:lpstr>A project is…</vt:lpstr>
      <vt:lpstr>A project is…</vt:lpstr>
      <vt:lpstr>Project management is…</vt:lpstr>
      <vt:lpstr>Project management is…</vt:lpstr>
      <vt:lpstr>Project management is…</vt:lpstr>
      <vt:lpstr>Project management is…</vt:lpstr>
      <vt:lpstr>Project management tools</vt:lpstr>
      <vt:lpstr>Project management tools</vt:lpstr>
      <vt:lpstr>Project management tools</vt:lpstr>
      <vt:lpstr>Project management tools</vt:lpstr>
      <vt:lpstr>Project management tools</vt:lpstr>
      <vt:lpstr>Using Basecamp™</vt:lpstr>
      <vt:lpstr>Using Basecamp™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Using Basecamp™</vt:lpstr>
      <vt:lpstr>Suggested Resources</vt:lpstr>
      <vt:lpstr>PowerPoint Presentation</vt:lpstr>
    </vt:vector>
  </TitlesOfParts>
  <Company>American Library Association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dmueller</dc:creator>
  <cp:lastModifiedBy>Lewis, Barbara (USF Tampa Library)</cp:lastModifiedBy>
  <cp:revision>33</cp:revision>
  <dcterms:created xsi:type="dcterms:W3CDTF">2010-07-30T19:24:38Z</dcterms:created>
  <dcterms:modified xsi:type="dcterms:W3CDTF">2011-03-29T00:47:27Z</dcterms:modified>
</cp:coreProperties>
</file>