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slides/slide89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slides/slide79.xml" ContentType="application/vnd.openxmlformats-officedocument.presentationml.slide+xml"/>
  <Override PartName="/ppt/notesSlides/notesSlide1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2" r:id="rId2"/>
  </p:sldMasterIdLst>
  <p:notesMasterIdLst>
    <p:notesMasterId r:id="rId92"/>
  </p:notesMasterIdLst>
  <p:handoutMasterIdLst>
    <p:handoutMasterId r:id="rId93"/>
  </p:handoutMasterIdLst>
  <p:sldIdLst>
    <p:sldId id="256" r:id="rId3"/>
    <p:sldId id="257" r:id="rId4"/>
    <p:sldId id="265" r:id="rId5"/>
    <p:sldId id="266" r:id="rId6"/>
    <p:sldId id="267" r:id="rId7"/>
    <p:sldId id="268" r:id="rId8"/>
    <p:sldId id="355" r:id="rId9"/>
    <p:sldId id="356" r:id="rId10"/>
    <p:sldId id="269" r:id="rId11"/>
    <p:sldId id="270" r:id="rId12"/>
    <p:sldId id="264" r:id="rId13"/>
    <p:sldId id="259" r:id="rId14"/>
    <p:sldId id="272" r:id="rId15"/>
    <p:sldId id="304" r:id="rId16"/>
    <p:sldId id="305" r:id="rId17"/>
    <p:sldId id="331" r:id="rId18"/>
    <p:sldId id="375" r:id="rId19"/>
    <p:sldId id="306" r:id="rId20"/>
    <p:sldId id="332" r:id="rId21"/>
    <p:sldId id="307" r:id="rId22"/>
    <p:sldId id="371" r:id="rId23"/>
    <p:sldId id="308" r:id="rId24"/>
    <p:sldId id="333" r:id="rId25"/>
    <p:sldId id="290" r:id="rId26"/>
    <p:sldId id="309" r:id="rId27"/>
    <p:sldId id="310" r:id="rId28"/>
    <p:sldId id="311" r:id="rId29"/>
    <p:sldId id="312" r:id="rId30"/>
    <p:sldId id="339" r:id="rId31"/>
    <p:sldId id="337" r:id="rId32"/>
    <p:sldId id="338" r:id="rId33"/>
    <p:sldId id="334" r:id="rId34"/>
    <p:sldId id="313" r:id="rId35"/>
    <p:sldId id="314" r:id="rId36"/>
    <p:sldId id="315" r:id="rId37"/>
    <p:sldId id="336" r:id="rId38"/>
    <p:sldId id="316" r:id="rId39"/>
    <p:sldId id="372" r:id="rId40"/>
    <p:sldId id="335" r:id="rId41"/>
    <p:sldId id="342" r:id="rId42"/>
    <p:sldId id="343" r:id="rId43"/>
    <p:sldId id="346" r:id="rId44"/>
    <p:sldId id="357" r:id="rId45"/>
    <p:sldId id="358" r:id="rId46"/>
    <p:sldId id="373" r:id="rId47"/>
    <p:sldId id="344" r:id="rId48"/>
    <p:sldId id="322" r:id="rId49"/>
    <p:sldId id="323" r:id="rId50"/>
    <p:sldId id="321" r:id="rId51"/>
    <p:sldId id="324" r:id="rId52"/>
    <p:sldId id="292" r:id="rId53"/>
    <p:sldId id="325" r:id="rId54"/>
    <p:sldId id="326" r:id="rId55"/>
    <p:sldId id="293" r:id="rId56"/>
    <p:sldId id="329" r:id="rId57"/>
    <p:sldId id="374" r:id="rId58"/>
    <p:sldId id="361" r:id="rId59"/>
    <p:sldId id="291" r:id="rId60"/>
    <p:sldId id="330" r:id="rId61"/>
    <p:sldId id="348" r:id="rId62"/>
    <p:sldId id="295" r:id="rId63"/>
    <p:sldId id="349" r:id="rId64"/>
    <p:sldId id="296" r:id="rId65"/>
    <p:sldId id="350" r:id="rId66"/>
    <p:sldId id="297" r:id="rId67"/>
    <p:sldId id="351" r:id="rId68"/>
    <p:sldId id="298" r:id="rId69"/>
    <p:sldId id="352" r:id="rId70"/>
    <p:sldId id="353" r:id="rId71"/>
    <p:sldId id="299" r:id="rId72"/>
    <p:sldId id="302" r:id="rId73"/>
    <p:sldId id="303" r:id="rId74"/>
    <p:sldId id="260" r:id="rId75"/>
    <p:sldId id="362" r:id="rId76"/>
    <p:sldId id="363" r:id="rId77"/>
    <p:sldId id="364" r:id="rId78"/>
    <p:sldId id="365" r:id="rId79"/>
    <p:sldId id="366" r:id="rId80"/>
    <p:sldId id="367" r:id="rId81"/>
    <p:sldId id="370" r:id="rId82"/>
    <p:sldId id="369" r:id="rId83"/>
    <p:sldId id="368" r:id="rId84"/>
    <p:sldId id="376" r:id="rId85"/>
    <p:sldId id="377" r:id="rId86"/>
    <p:sldId id="378" r:id="rId87"/>
    <p:sldId id="379" r:id="rId88"/>
    <p:sldId id="380" r:id="rId89"/>
    <p:sldId id="381" r:id="rId90"/>
    <p:sldId id="271" r:id="rId91"/>
  </p:sldIdLst>
  <p:sldSz cx="9144000" cy="6858000" type="screen4x3"/>
  <p:notesSz cx="6858000" cy="9144000"/>
  <p:defaultTextStyle>
    <a:defPPr>
      <a:defRPr lang="en-US"/>
    </a:defPPr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31" autoAdjust="0"/>
    <p:restoredTop sz="94686" autoAdjust="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339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slide" Target="slides/slide74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97" Type="http://schemas.openxmlformats.org/officeDocument/2006/relationships/tableStyles" Target="tableStyles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87" Type="http://schemas.openxmlformats.org/officeDocument/2006/relationships/slide" Target="slides/slide85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90" Type="http://schemas.openxmlformats.org/officeDocument/2006/relationships/slide" Target="slides/slide88.xml"/><Relationship Id="rId95" Type="http://schemas.openxmlformats.org/officeDocument/2006/relationships/viewProps" Target="viewProps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9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slide" Target="slides/slide89.xml"/><Relationship Id="rId9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209DC4D6-251A-4E32-9F58-5EF63A864BC7}" type="datetimeFigureOut">
              <a:rPr lang="en-US" smtClean="0"/>
              <a:pPr/>
              <a:t>11/13/2012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8457CA08-D0DF-4B92-803D-2F678DDCE25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FE1E7E57-1F10-4268-99D2-CEDBAC6DAB5A}" type="datetimeFigureOut">
              <a:rPr lang="en-US" smtClean="0"/>
              <a:pPr/>
              <a:t>11/13/2012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1D2386A3-2E31-4C9B-B0BE-45709ADB984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 brief bullets and discuss</a:t>
            </a:r>
            <a:r>
              <a:rPr lang="en-US" baseline="0" dirty="0" smtClean="0"/>
              <a:t> details verbally.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 brief bullets and discuss</a:t>
            </a:r>
            <a:r>
              <a:rPr lang="en-US" baseline="0" dirty="0" smtClean="0"/>
              <a:t> details verbally.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 brief bullets and discuss</a:t>
            </a:r>
            <a:r>
              <a:rPr lang="en-US" baseline="0" dirty="0" smtClean="0"/>
              <a:t> details verbally.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68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73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78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89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 multiple</a:t>
            </a:r>
            <a:r>
              <a:rPr lang="en-US" baseline="0" dirty="0" smtClean="0"/>
              <a:t> points, if necessary.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 multiple</a:t>
            </a:r>
            <a:r>
              <a:rPr lang="en-US" baseline="0" dirty="0" smtClean="0"/>
              <a:t> points, if necessary.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 multiple</a:t>
            </a:r>
            <a:r>
              <a:rPr lang="en-US" baseline="0" dirty="0" smtClean="0"/>
              <a:t> points, if necessary.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 multiple</a:t>
            </a:r>
            <a:r>
              <a:rPr lang="en-US" baseline="0" dirty="0" smtClean="0"/>
              <a:t> points, if necessary.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 multiple</a:t>
            </a:r>
            <a:r>
              <a:rPr lang="en-US" baseline="0" dirty="0" smtClean="0"/>
              <a:t> points, if necessary.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 multiple</a:t>
            </a:r>
            <a:r>
              <a:rPr lang="en-US" baseline="0" dirty="0" smtClean="0"/>
              <a:t> points, if necessary.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2386A3-2E31-4C9B-B0BE-45709ADB9841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/>
          <a:lstStyle>
            <a:lvl1pPr marL="7315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noProof="1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33440A-D04E-4FB0-ACBB-D1FD42651063}" type="datetime1">
              <a:rPr lang="en-US" smtClean="0"/>
              <a:pPr/>
              <a:t>11/13/2012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C7EF4D-DD50-400C-9F04-EB20CB99416E}" type="slidenum">
              <a:rPr lang="en-US" sz="2800" smtClean="0">
                <a:solidFill>
                  <a:schemeClr val="tx2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33440A-D04E-4FB0-ACBB-D1FD42651063}" type="datetime1">
              <a:rPr lang="en-US" smtClean="0"/>
              <a:pPr/>
              <a:t>11/13/2012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C7EF4D-DD50-400C-9F04-EB20CB99416E}" type="slidenum">
              <a:rPr lang="en-US" sz="2800" smtClean="0">
                <a:solidFill>
                  <a:schemeClr val="tx2"/>
                </a:solidFill>
              </a:rPr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33440A-D04E-4FB0-ACBB-D1FD42651063}" type="datetime1">
              <a:rPr lang="en-US" smtClean="0"/>
              <a:pPr/>
              <a:t>11/13/2012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C7EF4D-DD50-400C-9F04-EB20CB99416E}" type="slidenum">
              <a:rPr lang="en-US" sz="2800" smtClean="0">
                <a:solidFill>
                  <a:schemeClr val="tx2"/>
                </a:solidFill>
              </a:rPr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33440A-D04E-4FB0-ACBB-D1FD42651063}" type="datetime1">
              <a:rPr lang="en-US" smtClean="0"/>
              <a:pPr/>
              <a:t>11/13/2012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C7EF4D-DD50-400C-9F04-EB20CB99416E}" type="slidenum">
              <a:rPr lang="en-US" sz="2800" smtClean="0">
                <a:solidFill>
                  <a:schemeClr val="tx2"/>
                </a:solidFill>
              </a:rPr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100138"/>
            <a:ext cx="6400800" cy="1509712"/>
          </a:xfrm>
        </p:spPr>
        <p:txBody>
          <a:bodyPr anchor="b"/>
          <a:lstStyle>
            <a:lvl1pPr marL="27432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9FADA7-12A5-4168-87FD-0A7BA931419B}" type="datetime1">
              <a:rPr lang="en-US" smtClean="0"/>
              <a:pPr/>
              <a:t>11/13/2012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6442B7-F7A6-44F5-A940-BF91B5A1A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e 8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33974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FC5A2C-8CF9-418C-929E-59F23F70E5F3}" type="datetime1">
              <a:rPr lang="en-US" smtClean="0"/>
              <a:pPr/>
              <a:t>11/13/2012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6442B7-F7A6-44F5-A940-BF91B5A1A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569BAF-DF50-49A9-A24B-E772F34D4EE8}" type="datetime1">
              <a:rPr lang="en-US" smtClean="0"/>
              <a:pPr/>
              <a:t>11/13/2012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6442B7-F7A6-44F5-A940-BF91B5A1A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E29F9C-0FE7-4725-BBF1-3A439DEFF6B8}" type="datetime1">
              <a:rPr lang="en-US" smtClean="0"/>
              <a:pPr/>
              <a:t>11/13/2012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6442B7-F7A6-44F5-A940-BF91B5A1A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192ABE-290F-4556-9BE6-EA283C4356C3}" type="datetime1">
              <a:rPr lang="en-US" smtClean="0"/>
              <a:pPr/>
              <a:t>11/13/2012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6442B7-F7A6-44F5-A940-BF91B5A1A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35100"/>
            <a:ext cx="3810000" cy="698500"/>
          </a:xfrm>
        </p:spPr>
        <p:txBody>
          <a:bodyPr/>
          <a:lstStyle>
            <a:lvl1pPr marL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137221-B4EC-499E-8F13-52A4FCD99E36}" type="datetime1">
              <a:rPr lang="en-US" smtClean="0"/>
              <a:pPr/>
              <a:t>11/13/2012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6442B7-F7A6-44F5-A940-BF91B5A1AE3C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6F042D-FBEA-40C8-ACF1-388DE857BC66}" type="datetime1">
              <a:rPr lang="en-US" smtClean="0"/>
              <a:pPr/>
              <a:t>11/13/2012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6442B7-F7A6-44F5-A940-BF91B5A1AE3C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0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latinLnBrk="0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hape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/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>
              <a:defRPr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/>
            <a:fld id="{1A33440A-D04E-4FB0-ACBB-D1FD42651063}" type="datetime1">
              <a:rPr lang="en-US" smtClean="0"/>
              <a:pPr algn="r"/>
              <a:t>11/13/2012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/>
            <a:fld id="{E5C7EF4D-DD50-400C-9F04-EB20CB99416E}" type="slidenum">
              <a:rPr lang="en-US" sz="2800" smtClean="0">
                <a:solidFill>
                  <a:schemeClr val="tx2"/>
                </a:solidFill>
              </a:rPr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ts val="3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ts val="3000"/>
        </a:lnSpc>
        <a:spcBef>
          <a:spcPts val="550"/>
        </a:spcBef>
        <a:buClr>
          <a:schemeClr val="accent1"/>
        </a:buClr>
        <a:buFont typeface="Verdana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ts val="2800"/>
        </a:lnSpc>
        <a:spcBef>
          <a:spcPct val="20000"/>
        </a:spcBef>
        <a:buClr>
          <a:schemeClr val="accent2"/>
        </a:buClr>
        <a:buFont typeface="Wingdings 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spcBef>
          <a:spcPct val="20000"/>
        </a:spcBef>
        <a:buClr>
          <a:schemeClr val="accent5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nympheas-tahiti.com/services.htm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wmf"/><Relationship Id="rId4" Type="http://schemas.openxmlformats.org/officeDocument/2006/relationships/hyperlink" Target="http://liguedesdroitsqc.org/2011/09/la-22e-nuit-des-sans-abri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e-refuge.org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Brian\Videos\Association%20LE%20REFUGE.wmv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hyperlink" Target="http://www.larousse.fr/encyclopedie/divers/guerre_dAlg%C3%A9rie/104808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emonde.fr/societe/article/2010/05/21/france-algerie-la-simple-reconnaissance-des-faits-commis-est-tres-importante_1361286_3224.html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mlisieux.com/archives/ourika01.ht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ocy4UjYOfnM" TargetMode="Externa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emonde.fr/cinema/article/2010/10/26/venus-noire-la-venus-derangeante-et-bouleversante-de-kechiche_1431368_3476.html" TargetMode="External"/><Relationship Id="rId2" Type="http://schemas.openxmlformats.org/officeDocument/2006/relationships/hyperlink" Target="http://www.lexpress.fr/actualite/societe/histoire/la-veritable-histoire-de-la-venus-noire_930758.html" TargetMode="Externa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see.fr/fr/ffc/docs_ffc/IP893.pdf" TargetMode="External"/><Relationship Id="rId2" Type="http://schemas.openxmlformats.org/officeDocument/2006/relationships/hyperlink" Target="http://www.linfo.re/-Societe-/Des-maraudes-sociales-pour-secourir-les-SDF?ps=589905" TargetMode="Externa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sychologies.com/Beaute/Image-de-soi/Complexes/Articles-et-Dossiers/Se-reconcilier-avec-son-corps/La-tyrannie-de-l-apparence/4La-tete-de-l-emploi" TargetMode="External"/><Relationship Id="rId2" Type="http://schemas.openxmlformats.org/officeDocument/2006/relationships/hyperlink" Target="http://www.franceinfo.fr/economie/c-est-mon-boulot/la-beaute-est-elle-vraiment-un-plus-pour-trouver-du-travail-588957-2012-04-17" TargetMode="Externa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eLbOqpgtQck" TargetMode="External"/><Relationship Id="rId2" Type="http://schemas.openxmlformats.org/officeDocument/2006/relationships/hyperlink" Target="http://www.youtube.com/watch?v=o2vuQLHzfbE" TargetMode="Externa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hyperlink" Target="http://www.youtube.com/watch?v=g0MlMBy6nEE" TargetMode="Externa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v5.org/cms/chaine-francophone/enseigner-apprendre-francais/FLE/10-ans-du-TCF/galerie/p-21211-TCF-pour-le-Quebec-le-francais-une-langue-pour-s-integrer.htm" TargetMode="Externa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hyperlink" Target="http://ufr-lag-lea.univ-provence.fr/Local/dema/dir/user-266/Horaires/Emploi%20du%20temps%20Licence%201%20semestre1/MessagepourEtudiantsL1-2.pdf" TargetMode="Externa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Designing Thematic Instruction with Authentic Resources:  </a:t>
            </a:r>
            <a:br>
              <a:rPr lang="en-US" sz="2000" dirty="0" smtClean="0"/>
            </a:br>
            <a:r>
              <a:rPr lang="en-US" sz="2000" dirty="0" smtClean="0"/>
              <a:t>Alienation and Assimilation</a:t>
            </a:r>
            <a:endParaRPr lang="en-US" sz="2000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400" dirty="0" err="1" smtClean="0"/>
              <a:t>Davara</a:t>
            </a:r>
            <a:r>
              <a:rPr lang="en-US" sz="1400" dirty="0" smtClean="0"/>
              <a:t> </a:t>
            </a:r>
            <a:r>
              <a:rPr lang="en-US" sz="1400" dirty="0" err="1" smtClean="0"/>
              <a:t>Potel</a:t>
            </a:r>
            <a:r>
              <a:rPr lang="en-US" sz="1400" dirty="0" smtClean="0"/>
              <a:t>, Solon High School, Solon High School</a:t>
            </a:r>
          </a:p>
          <a:p>
            <a:r>
              <a:rPr lang="en-US" sz="1400" dirty="0" smtClean="0"/>
              <a:t>Brian Kennelly, California Polytechnic State University</a:t>
            </a:r>
            <a:endParaRPr lang="en-US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6586" y="3733801"/>
            <a:ext cx="2775702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Cultural journal 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keep cultural journal as they work through recommended context</a:t>
            </a:r>
          </a:p>
        </p:txBody>
      </p:sp>
      <p:pic>
        <p:nvPicPr>
          <p:cNvPr id="4099" name="Picture 3" descr="C:\Users\Brian\AppData\Local\Microsoft\Windows\Temporary Internet Files\Content.IE5\A7AR82L8\MC90036571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3276600"/>
            <a:ext cx="2501900" cy="2777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Exam:  13 Stimuli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Same theme and recommended context (Alienation and Assimilation)</a:t>
            </a:r>
          </a:p>
          <a:p>
            <a:r>
              <a:rPr lang="en-US" dirty="0" smtClean="0"/>
              <a:t>AP exam item and question types</a:t>
            </a:r>
          </a:p>
          <a:p>
            <a:r>
              <a:rPr lang="en-US" dirty="0" smtClean="0"/>
              <a:t>Authentic documents (except for conversations)</a:t>
            </a:r>
          </a:p>
          <a:p>
            <a:r>
              <a:rPr lang="en-US" dirty="0" smtClean="0"/>
              <a:t>Francophone world</a:t>
            </a:r>
          </a:p>
          <a:p>
            <a:r>
              <a:rPr lang="en-US" dirty="0" smtClean="0"/>
              <a:t>Three modes of communication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13 Stimuli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1435608" y="1143000"/>
            <a:ext cx="7498080" cy="51054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2000" dirty="0" smtClean="0"/>
              <a:t>Promotional Material (5 questions)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Literary Text (7 questions)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Article and Chart (11 questions)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Letter (7 questions)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Audio Report and Article (10 questions)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Conversation and Chart (7 questions)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Interview (5 questions)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Instructions (5 questions)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Presentation (8 questions)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Email 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Persuasive Essay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Conversation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Cultural Comparison</a:t>
            </a:r>
          </a:p>
          <a:p>
            <a:pPr>
              <a:spcBef>
                <a:spcPts val="0"/>
              </a:spcBef>
            </a:pPr>
            <a:endParaRPr lang="en-US" sz="2000" dirty="0"/>
          </a:p>
        </p:txBody>
      </p:sp>
      <p:pic>
        <p:nvPicPr>
          <p:cNvPr id="5122" name="Picture 2" descr="C:\Users\Brian\AppData\Local\Microsoft\Windows\Temporary Internet Files\Content.IE5\5XNPT91W\MC90004838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4200" y="1447800"/>
            <a:ext cx="1565275" cy="14938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Promotional Material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 Refuge (see Sample Exam)</a:t>
            </a:r>
          </a:p>
          <a:p>
            <a:r>
              <a:rPr lang="en-US" dirty="0" smtClean="0"/>
              <a:t>Les </a:t>
            </a:r>
            <a:r>
              <a:rPr lang="en-US" dirty="0" err="1" smtClean="0"/>
              <a:t>Nymph</a:t>
            </a:r>
            <a:r>
              <a:rPr lang="en-US" dirty="0" err="1" smtClean="0">
                <a:cs typeface="Calibri"/>
              </a:rPr>
              <a:t>éas</a:t>
            </a:r>
            <a:r>
              <a:rPr lang="en-US" dirty="0" smtClean="0">
                <a:cs typeface="Calibri"/>
              </a:rPr>
              <a:t> (see Sample Exam) </a:t>
            </a:r>
            <a:r>
              <a:rPr lang="fr-FR" dirty="0" smtClean="0">
                <a:hlinkClick r:id="rId3"/>
              </a:rPr>
              <a:t>http://nympheas-tahiti.com/services.htm</a:t>
            </a:r>
            <a:endParaRPr lang="en-US" dirty="0" smtClean="0">
              <a:cs typeface="Calibri"/>
            </a:endParaRPr>
          </a:p>
          <a:p>
            <a:r>
              <a:rPr lang="en-US" dirty="0" smtClean="0">
                <a:cs typeface="Calibri"/>
              </a:rPr>
              <a:t>La </a:t>
            </a:r>
            <a:r>
              <a:rPr lang="en-US" dirty="0" err="1" smtClean="0">
                <a:cs typeface="Calibri"/>
              </a:rPr>
              <a:t>Nuit</a:t>
            </a:r>
            <a:r>
              <a:rPr lang="en-US" dirty="0" smtClean="0">
                <a:cs typeface="Calibri"/>
              </a:rPr>
              <a:t> des Sans-</a:t>
            </a:r>
            <a:r>
              <a:rPr lang="en-US" dirty="0" err="1" smtClean="0">
                <a:cs typeface="Calibri"/>
              </a:rPr>
              <a:t>Abri</a:t>
            </a:r>
            <a:r>
              <a:rPr lang="en-US" dirty="0" smtClean="0">
                <a:cs typeface="Calibri"/>
              </a:rPr>
              <a:t> (see Other Sources)</a:t>
            </a:r>
            <a:r>
              <a:rPr lang="fr-FR" dirty="0" smtClean="0"/>
              <a:t> </a:t>
            </a:r>
            <a:r>
              <a:rPr lang="fr-FR" dirty="0" smtClean="0">
                <a:hlinkClick r:id="rId4"/>
              </a:rPr>
              <a:t>http://liguedesdroitsqc.org/2011/09/la-22e-nuit-des-sans-abri/</a:t>
            </a:r>
            <a:endParaRPr lang="en-US" dirty="0"/>
          </a:p>
        </p:txBody>
      </p:sp>
      <p:pic>
        <p:nvPicPr>
          <p:cNvPr id="6146" name="Picture 2" descr="C:\Users\Brian\AppData\Local\Microsoft\Windows\Temporary Internet Files\Content.IE5\U16DPA0T\MC900060029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0" y="4800600"/>
            <a:ext cx="3273425" cy="19014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 Refuge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Lots of potential stimuli for activities on website </a:t>
            </a:r>
          </a:p>
          <a:p>
            <a:r>
              <a:rPr lang="en-US" dirty="0" smtClean="0">
                <a:hlinkClick r:id="rId3"/>
              </a:rPr>
              <a:t>http://www.le-refuge.org/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Refuge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Check ARG</a:t>
            </a:r>
            <a:endParaRPr lang="en-US" dirty="0"/>
          </a:p>
        </p:txBody>
      </p:sp>
      <p:pic>
        <p:nvPicPr>
          <p:cNvPr id="4" name="Picture 3" descr="Qui sommes-nous _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1188" y="0"/>
            <a:ext cx="7607014" cy="7086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find similar organizations for same topic in other Francophone parts of world then report findings back to class</a:t>
            </a:r>
          </a:p>
          <a:p>
            <a:r>
              <a:rPr lang="en-US" dirty="0" smtClean="0"/>
              <a:t>Students find other examples of promotional material reflecting alienation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http://mcetv.fr/mon-mag/2604-detresse-des-jeunes-homosexuels-le-refuge-lance-sa-nouvelle-campagne-daffichage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refuge-campagne-20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28800" y="98667"/>
            <a:ext cx="6019800" cy="672557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find posters or images on same topic from other Francophone parts of world then report their findings</a:t>
            </a:r>
          </a:p>
          <a:p>
            <a:r>
              <a:rPr lang="en-US" dirty="0" smtClean="0"/>
              <a:t>Students find posters or images reflecting alienation then report findings</a:t>
            </a:r>
          </a:p>
          <a:p>
            <a:r>
              <a:rPr lang="en-US" dirty="0" smtClean="0"/>
              <a:t>Students write news article in which they identify types of alienation, victims, locations, contexts, etc.</a:t>
            </a:r>
            <a:endParaRPr lang="en-US" dirty="0"/>
          </a:p>
        </p:txBody>
      </p:sp>
      <p:pic>
        <p:nvPicPr>
          <p:cNvPr id="7170" name="Picture 2" descr="C:\Users\Brian\AppData\Local\Microsoft\Windows\Temporary Internet Files\Content.IE5\A7AR82L8\MC90003447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77200" y="5359254"/>
            <a:ext cx="896938" cy="11103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Recommended context (Alienation and Assimilation) of one of six course themes (Personal and Public Identities)</a:t>
            </a:r>
          </a:p>
          <a:p>
            <a:r>
              <a:rPr lang="en-US" dirty="0" smtClean="0"/>
              <a:t>Activities </a:t>
            </a:r>
          </a:p>
          <a:p>
            <a:r>
              <a:rPr lang="en-US" dirty="0" smtClean="0"/>
              <a:t>Assessment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 Refuge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endParaRPr lang="en-US" dirty="0" smtClean="0"/>
          </a:p>
          <a:p>
            <a:r>
              <a:rPr lang="fr-FR" dirty="0" smtClean="0"/>
              <a:t>Reportage d'Envoyé Spécial de France 2 </a:t>
            </a:r>
          </a:p>
          <a:p>
            <a:r>
              <a:rPr lang="fr-FR" dirty="0" smtClean="0"/>
              <a:t>http://www.youtube.com/watch?v=a3pFKulntFw </a:t>
            </a:r>
          </a:p>
          <a:p>
            <a:r>
              <a:rPr lang="fr-FR" dirty="0" smtClean="0"/>
              <a:t>Ils ont été jetés à la rue par leurs parents.</a:t>
            </a:r>
            <a:br>
              <a:rPr lang="fr-FR" dirty="0" smtClean="0"/>
            </a:br>
            <a:r>
              <a:rPr lang="fr-FR" dirty="0" smtClean="0"/>
              <a:t>Aujourd’hui ces jeunes en ont assez de se taire, de se cacher… Les journalistes d'Envoyé Spécial sont allés à leur rencontre au Refuge de Montpellier. </a:t>
            </a:r>
          </a:p>
          <a:p>
            <a:pPr>
              <a:buNone/>
            </a:pPr>
            <a:r>
              <a:rPr lang="fr-FR" dirty="0" smtClean="0"/>
              <a:t/>
            </a:r>
            <a:br>
              <a:rPr lang="fr-FR" dirty="0" smtClean="0"/>
            </a:b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Pre-Viewing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If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could</a:t>
            </a:r>
            <a:r>
              <a:rPr lang="fr-FR" dirty="0" smtClean="0"/>
              <a:t> interview the </a:t>
            </a:r>
            <a:r>
              <a:rPr lang="fr-FR" dirty="0" err="1" smtClean="0"/>
              <a:t>person</a:t>
            </a:r>
            <a:r>
              <a:rPr lang="fr-FR" dirty="0" smtClean="0"/>
              <a:t> in the poster, </a:t>
            </a:r>
            <a:r>
              <a:rPr lang="fr-FR" dirty="0" err="1" smtClean="0"/>
              <a:t>what</a:t>
            </a:r>
            <a:r>
              <a:rPr lang="fr-FR" dirty="0" smtClean="0"/>
              <a:t> questions </a:t>
            </a:r>
            <a:r>
              <a:rPr lang="fr-FR" dirty="0" err="1" smtClean="0"/>
              <a:t>would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ask</a:t>
            </a:r>
            <a:r>
              <a:rPr lang="fr-FR" dirty="0" smtClean="0"/>
              <a:t> </a:t>
            </a:r>
            <a:r>
              <a:rPr lang="fr-FR" dirty="0" err="1" smtClean="0"/>
              <a:t>him</a:t>
            </a:r>
            <a:r>
              <a:rPr lang="fr-FR" dirty="0" smtClean="0"/>
              <a:t>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Envoy</a:t>
            </a:r>
            <a:r>
              <a:rPr lang="en-US" dirty="0" err="1" smtClean="0">
                <a:cs typeface="Calibri"/>
              </a:rPr>
              <a:t>é</a:t>
            </a:r>
            <a:r>
              <a:rPr lang="en-US" dirty="0" smtClean="0">
                <a:cs typeface="Calibri"/>
              </a:rPr>
              <a:t> </a:t>
            </a:r>
            <a:r>
              <a:rPr lang="en-US" dirty="0" err="1" smtClean="0">
                <a:cs typeface="Calibri"/>
              </a:rPr>
              <a:t>Spécial</a:t>
            </a:r>
            <a:endParaRPr lang="en-US" dirty="0"/>
          </a:p>
        </p:txBody>
      </p:sp>
      <p:pic>
        <p:nvPicPr>
          <p:cNvPr id="4" name="Association LE REFUGE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746375" y="2019300"/>
            <a:ext cx="4876800" cy="365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Post-Viewing Student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develop comprehension questions that can be asked about report</a:t>
            </a:r>
          </a:p>
          <a:p>
            <a:r>
              <a:rPr lang="en-US" dirty="0" smtClean="0"/>
              <a:t>Students develop their own posters that can be used by similar organizations then compare, contrast, critique, and discuss them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Literary 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“Il </a:t>
            </a:r>
            <a:r>
              <a:rPr lang="en-US" dirty="0" err="1" smtClean="0"/>
              <a:t>n’y</a:t>
            </a:r>
            <a:r>
              <a:rPr lang="en-US" dirty="0" smtClean="0"/>
              <a:t> a pas </a:t>
            </a:r>
            <a:r>
              <a:rPr lang="en-US" dirty="0" err="1" smtClean="0"/>
              <a:t>d’exil</a:t>
            </a:r>
            <a:r>
              <a:rPr lang="en-US" dirty="0" smtClean="0"/>
              <a:t>”, </a:t>
            </a:r>
            <a:r>
              <a:rPr lang="en-US" dirty="0" err="1" smtClean="0"/>
              <a:t>Assia</a:t>
            </a:r>
            <a:r>
              <a:rPr lang="en-US" dirty="0" smtClean="0"/>
              <a:t> </a:t>
            </a:r>
            <a:r>
              <a:rPr lang="en-US" dirty="0" err="1" smtClean="0"/>
              <a:t>Djebar</a:t>
            </a:r>
            <a:r>
              <a:rPr lang="en-US" dirty="0" smtClean="0"/>
              <a:t> (see Sample Exam)</a:t>
            </a:r>
            <a:endParaRPr lang="en-US" dirty="0"/>
          </a:p>
        </p:txBody>
      </p:sp>
      <p:pic>
        <p:nvPicPr>
          <p:cNvPr id="8194" name="Picture 2" descr="C:\Users\Brian\AppData\Local\Microsoft\Windows\Temporary Internet Files\Content.IE5\7E3EZIWY\MC90023992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46662" y="2590800"/>
            <a:ext cx="3400889" cy="2663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Pre-Reading Student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Presentations on “La guerre </a:t>
            </a:r>
            <a:r>
              <a:rPr lang="en-US" dirty="0" err="1" smtClean="0"/>
              <a:t>d’Alg</a:t>
            </a:r>
            <a:r>
              <a:rPr lang="en-US" dirty="0" err="1" smtClean="0">
                <a:cs typeface="Calibri"/>
              </a:rPr>
              <a:t>érie</a:t>
            </a:r>
            <a:r>
              <a:rPr lang="en-US" dirty="0" smtClean="0">
                <a:cs typeface="Calibri"/>
              </a:rPr>
              <a:t>”</a:t>
            </a:r>
          </a:p>
          <a:p>
            <a:r>
              <a:rPr lang="en-US" dirty="0" smtClean="0">
                <a:hlinkClick r:id="rId2"/>
              </a:rPr>
              <a:t>http://www.larousse.fr/encyclopedie/divers/guerre_dAlg%C3%A9rie/104808</a:t>
            </a:r>
            <a:endParaRPr lang="en-US" dirty="0" smtClean="0"/>
          </a:p>
          <a:p>
            <a:r>
              <a:rPr lang="en-US" dirty="0" smtClean="0"/>
              <a:t>From General:  When?  Why?  Where?</a:t>
            </a:r>
          </a:p>
          <a:p>
            <a:r>
              <a:rPr lang="en-US" dirty="0" smtClean="0"/>
              <a:t>To Specific:  Explain map in context of war; explain posters in context of war; summarize information in INA video clip/s </a:t>
            </a:r>
          </a:p>
          <a:p>
            <a:endParaRPr lang="en-US" dirty="0" smtClean="0"/>
          </a:p>
        </p:txBody>
      </p:sp>
      <p:pic>
        <p:nvPicPr>
          <p:cNvPr id="9219" name="Picture 3" descr="C:\Users\Brian\AppData\Local\Microsoft\Windows\Temporary Internet Files\Content.IE5\7E3EZIWY\MC90015601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4953000"/>
            <a:ext cx="4558553" cy="137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1011321-La_guerre_dAlgérie_1954-196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30543" y="270701"/>
            <a:ext cx="7859103" cy="61300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1313331-La_guerre_dAlgérie_vue_par_le_PC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00200" y="0"/>
            <a:ext cx="6651717" cy="667599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1313330-La_guerre_dAlgérie_vue_par_le_PC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67000" y="115550"/>
            <a:ext cx="4495800" cy="666493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52400"/>
            <a:ext cx="10566401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Brainstorming Activity 1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 you define alienation?</a:t>
            </a:r>
          </a:p>
          <a:p>
            <a:r>
              <a:rPr lang="en-US" dirty="0" smtClean="0"/>
              <a:t>What one word comes to mind when you hear or think of “Alienation and Assimilation”?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3810000"/>
            <a:ext cx="1889125" cy="243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“Il </a:t>
            </a:r>
            <a:r>
              <a:rPr lang="en-US" dirty="0" err="1" smtClean="0"/>
              <a:t>n’y</a:t>
            </a:r>
            <a:r>
              <a:rPr lang="en-US" dirty="0" smtClean="0"/>
              <a:t> a pas </a:t>
            </a:r>
            <a:r>
              <a:rPr lang="en-US" dirty="0" err="1" smtClean="0"/>
              <a:t>d’exil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Have French perceptions vis-à-vis war changed over time?</a:t>
            </a:r>
          </a:p>
          <a:p>
            <a:r>
              <a:rPr lang="en-US" dirty="0" smtClean="0">
                <a:hlinkClick r:id="rId2"/>
              </a:rPr>
              <a:t>http://www.lemonde.fr/societe/article/2010/05/21/france-algerie-la-simple-reconnaissance-des-faits-commis-est-tres-importante_1361286_3224.html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France-Algérie _ _La simple reconnaissance des faits commis est très importante__Page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-609600"/>
            <a:ext cx="7315200" cy="94667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 </a:t>
            </a:r>
            <a:r>
              <a:rPr lang="en-US" dirty="0" err="1" smtClean="0"/>
              <a:t>n’y</a:t>
            </a:r>
            <a:r>
              <a:rPr lang="en-US" dirty="0" smtClean="0"/>
              <a:t> a pas </a:t>
            </a:r>
            <a:r>
              <a:rPr lang="en-US" dirty="0" err="1" smtClean="0"/>
              <a:t>d’exil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 and answer questions about the text</a:t>
            </a:r>
          </a:p>
          <a:p>
            <a:r>
              <a:rPr lang="en-US" dirty="0" smtClean="0"/>
              <a:t>http://www.ablongman.com/samplechapter/0132413922.pdf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Djebar_Page_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-2819400"/>
            <a:ext cx="7391400" cy="1045885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Djebar_Page_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6800" y="-3962400"/>
            <a:ext cx="8689321" cy="1229938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Djebar_Page_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6800" y="-1524000"/>
            <a:ext cx="8077200" cy="114329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Extension Student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Djebar</a:t>
            </a:r>
            <a:r>
              <a:rPr lang="en-US" dirty="0" smtClean="0"/>
              <a:t> as “immortelle” (</a:t>
            </a:r>
            <a:r>
              <a:rPr lang="en-US" dirty="0" err="1" smtClean="0"/>
              <a:t>Acad</a:t>
            </a:r>
            <a:r>
              <a:rPr lang="en-US" dirty="0" err="1" smtClean="0">
                <a:cs typeface="Calibri"/>
              </a:rPr>
              <a:t>émie</a:t>
            </a:r>
            <a:r>
              <a:rPr lang="en-US" dirty="0" smtClean="0">
                <a:cs typeface="Calibri"/>
              </a:rPr>
              <a:t> </a:t>
            </a:r>
            <a:r>
              <a:rPr lang="en-US" dirty="0" err="1" smtClean="0">
                <a:cs typeface="Calibri"/>
              </a:rPr>
              <a:t>Française</a:t>
            </a:r>
            <a:r>
              <a:rPr lang="en-US" dirty="0" smtClean="0">
                <a:latin typeface="Calibri"/>
                <a:cs typeface="Calibri"/>
              </a:rPr>
              <a:t>)</a:t>
            </a:r>
            <a:endParaRPr lang="en-US" dirty="0" smtClean="0"/>
          </a:p>
          <a:p>
            <a:r>
              <a:rPr lang="en-US" dirty="0" smtClean="0"/>
              <a:t>“</a:t>
            </a:r>
            <a:r>
              <a:rPr lang="en-US" dirty="0" err="1" smtClean="0"/>
              <a:t>Discours</a:t>
            </a:r>
            <a:r>
              <a:rPr lang="en-US" dirty="0" smtClean="0"/>
              <a:t> de </a:t>
            </a:r>
            <a:r>
              <a:rPr lang="en-US" dirty="0" err="1" smtClean="0"/>
              <a:t>r</a:t>
            </a:r>
            <a:r>
              <a:rPr lang="en-US" dirty="0" err="1" smtClean="0">
                <a:cs typeface="Calibri"/>
              </a:rPr>
              <a:t>éception</a:t>
            </a:r>
            <a:r>
              <a:rPr lang="en-US" dirty="0" smtClean="0">
                <a:cs typeface="Calibri"/>
              </a:rPr>
              <a:t>” (22 </a:t>
            </a:r>
            <a:r>
              <a:rPr lang="en-US" dirty="0" err="1" smtClean="0">
                <a:cs typeface="Calibri"/>
              </a:rPr>
              <a:t>juin</a:t>
            </a:r>
            <a:r>
              <a:rPr lang="en-US" dirty="0" smtClean="0">
                <a:cs typeface="Calibri"/>
              </a:rPr>
              <a:t> 2006)</a:t>
            </a:r>
          </a:p>
          <a:p>
            <a:r>
              <a:rPr lang="en-US" dirty="0" smtClean="0"/>
              <a:t>http://www.canalacademie.com/ida845-Reception-d-Assia-Djebar-a-l-Academie-francaise-par-Pierre-Jean-Remy.html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2" y="1066800"/>
            <a:ext cx="7865532" cy="4424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Réception d'Assia Djebar à l'Académie française par Pierre-Jean Rémy_Page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90600" y="-685800"/>
            <a:ext cx="6982691" cy="903642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err="1" smtClean="0"/>
              <a:t>Ourika</a:t>
            </a:r>
            <a:r>
              <a:rPr lang="en-US" i="1" dirty="0" smtClean="0"/>
              <a:t> &amp; </a:t>
            </a:r>
            <a:r>
              <a:rPr lang="en-US" i="1" dirty="0" err="1" smtClean="0"/>
              <a:t>V</a:t>
            </a:r>
            <a:r>
              <a:rPr lang="en-US" i="1" dirty="0" err="1" smtClean="0">
                <a:cs typeface="Calibri"/>
              </a:rPr>
              <a:t>énus</a:t>
            </a:r>
            <a:r>
              <a:rPr lang="en-US" i="1" dirty="0" smtClean="0">
                <a:cs typeface="Calibri"/>
              </a:rPr>
              <a:t> noire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http://www.bmlisieux.com/archives/ourika01.htm</a:t>
            </a:r>
            <a:endParaRPr lang="en-US" dirty="0" smtClean="0"/>
          </a:p>
          <a:p>
            <a:r>
              <a:rPr lang="en-US" dirty="0" smtClean="0"/>
              <a:t>Students read, compare, and discuss Extracts 1 and 2 </a:t>
            </a:r>
          </a:p>
          <a:p>
            <a:r>
              <a:rPr lang="en-US" dirty="0" smtClean="0"/>
              <a:t>Students watch interview about film, </a:t>
            </a:r>
            <a:r>
              <a:rPr lang="en-US" i="1" dirty="0" err="1" smtClean="0"/>
              <a:t>V</a:t>
            </a:r>
            <a:r>
              <a:rPr lang="en-US" i="1" dirty="0" err="1" smtClean="0">
                <a:cs typeface="Calibri"/>
              </a:rPr>
              <a:t>énus</a:t>
            </a:r>
            <a:r>
              <a:rPr lang="en-US" i="1" dirty="0" smtClean="0">
                <a:cs typeface="Calibri"/>
              </a:rPr>
              <a:t> noire</a:t>
            </a:r>
            <a:r>
              <a:rPr lang="en-US" dirty="0" smtClean="0">
                <a:cs typeface="Calibri"/>
              </a:rPr>
              <a:t>, then read article/s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Brainstorming Activity 2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essential questions can be asked for the context of Alienation and Assimilation?</a:t>
            </a:r>
          </a:p>
          <a:p>
            <a:r>
              <a:rPr lang="en-US" dirty="0" smtClean="0"/>
              <a:t>Examples:  What does alienation look like in a given society?  What groups are the least assimilated?  What ties exist between language and culture and assimilation?  Is total cultural assimilation ever possible?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4648200"/>
            <a:ext cx="1888653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OurikaExtract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0" y="-1190250"/>
            <a:ext cx="8686800" cy="1229184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OurkaExtract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47800" y="-1143000"/>
            <a:ext cx="7391399" cy="104588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Watch interview</a:t>
            </a:r>
          </a:p>
          <a:p>
            <a:r>
              <a:rPr lang="en-US" dirty="0" smtClean="0"/>
              <a:t>Read and discuss article/s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"</a:t>
            </a:r>
            <a:r>
              <a:rPr lang="fr-FR" dirty="0" err="1" smtClean="0"/>
              <a:t>Yahima</a:t>
            </a:r>
            <a:r>
              <a:rPr lang="fr-FR" dirty="0" smtClean="0"/>
              <a:t> Torres: Je suis la Vénus noire victime du racisme"   </a:t>
            </a:r>
            <a:r>
              <a:rPr lang="fr-FR" dirty="0" smtClean="0">
                <a:hlinkClick r:id="rId2"/>
              </a:rPr>
              <a:t>http://www.youtube.com/watch?v=ocy4UjYOfnM</a:t>
            </a:r>
            <a:endParaRPr lang="en-US" dirty="0" smtClean="0"/>
          </a:p>
          <a:p>
            <a:r>
              <a:rPr lang="en-US" dirty="0" smtClean="0"/>
              <a:t>8 minutes, 8 seconds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Article/s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La véritable histoire de la "Vénus Noire"</a:t>
            </a:r>
            <a:br>
              <a:rPr lang="fr-FR" dirty="0" smtClean="0"/>
            </a:br>
            <a:r>
              <a:rPr lang="fr-FR" dirty="0" smtClean="0">
                <a:hlinkClick r:id="rId2"/>
              </a:rPr>
              <a:t>http://www.lexpress.fr/actualite/societe/histoire/la-veritable-histoire-de-la-venus-noire_930758.html</a:t>
            </a:r>
            <a:endParaRPr lang="fr-FR" dirty="0" smtClean="0"/>
          </a:p>
          <a:p>
            <a:r>
              <a:rPr lang="fr-FR" dirty="0" smtClean="0"/>
              <a:t>Vénus Noire:  la Vénus dérangeante et bouleversante de </a:t>
            </a:r>
            <a:r>
              <a:rPr lang="fr-FR" dirty="0" err="1" smtClean="0"/>
              <a:t>Kechich</a:t>
            </a:r>
            <a:r>
              <a:rPr lang="fr-FR" dirty="0" smtClean="0"/>
              <a:t> </a:t>
            </a:r>
            <a:r>
              <a:rPr lang="en-US" dirty="0" smtClean="0">
                <a:hlinkClick r:id="rId3"/>
              </a:rPr>
              <a:t>http://www.lemonde.fr/cinema/article/2010/10/26/venus-noire-la-venus-derangeante-et-bouleversante-de-kechiche_1431368_3476.html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99" y="0"/>
            <a:ext cx="12598400" cy="708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_Vénus noire_ _ la Vénus dérangeante et bouleversante de Kechiche_Page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90600" y="0"/>
            <a:ext cx="6553200" cy="848061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Article and Chart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http://www.linfo.re/-Societe-/Des-maraudes-sociales-pour-secourir-les-SDF?ps=589905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http://www.insee.fr/fr/ffc/docs_ffc/IP893.pdf</a:t>
            </a:r>
            <a:endParaRPr lang="en-US" dirty="0" smtClean="0"/>
          </a:p>
          <a:p>
            <a:endParaRPr lang="en-US" dirty="0" smtClean="0"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Boite à outils _ Des maraudes sociales pour secourir les SD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-654801"/>
            <a:ext cx="6172200" cy="798799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Content Placeholder 4" descr="IP893_Page_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96024" y="152400"/>
            <a:ext cx="7549804" cy="6553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 students need to know?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define key terms and indicate groups affected by alienation and/or assimilation</a:t>
            </a:r>
          </a:p>
          <a:p>
            <a:r>
              <a:rPr lang="en-US" dirty="0" smtClean="0"/>
              <a:t>Students indicate groups impacted by alienation and/or assimilation</a:t>
            </a:r>
          </a:p>
          <a:p>
            <a:r>
              <a:rPr lang="en-US" dirty="0" smtClean="0"/>
              <a:t>Teachers fill in with any other terms or concepts deemed necessary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Individual or small-group selection of Francophone location</a:t>
            </a:r>
          </a:p>
          <a:p>
            <a:r>
              <a:rPr lang="en-US" dirty="0" smtClean="0"/>
              <a:t>Students conduct research on homelessness in that Francophone area</a:t>
            </a:r>
          </a:p>
          <a:p>
            <a:r>
              <a:rPr lang="en-US" dirty="0" smtClean="0"/>
              <a:t>Students report findings and take notes</a:t>
            </a:r>
          </a:p>
          <a:p>
            <a:r>
              <a:rPr lang="en-US" dirty="0" smtClean="0"/>
              <a:t>Small groups draw conclusions based on reports</a:t>
            </a:r>
          </a:p>
          <a:p>
            <a:r>
              <a:rPr lang="en-US" dirty="0" smtClean="0"/>
              <a:t>In which Francophone country is homelessness the biggest problem?  Why?  What can be done to solve it?  How?  </a:t>
            </a:r>
          </a:p>
          <a:p>
            <a:r>
              <a:rPr lang="en-US" dirty="0" smtClean="0"/>
              <a:t>Is homelessness somehow tied to culture?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www.mix-cite.org/.../</a:t>
            </a:r>
            <a:r>
              <a:rPr lang="en-US" dirty="0" err="1" smtClean="0"/>
              <a:t>Lettre_adressee_aux_maisons_d'editions.doc</a:t>
            </a:r>
            <a:endParaRPr lang="en-US" dirty="0"/>
          </a:p>
        </p:txBody>
      </p:sp>
      <p:sp>
        <p:nvSpPr>
          <p:cNvPr id="11266" name="Letter"/>
          <p:cNvSpPr>
            <a:spLocks noEditPoints="1" noChangeArrowheads="1"/>
          </p:cNvSpPr>
          <p:nvPr/>
        </p:nvSpPr>
        <p:spPr bwMode="auto">
          <a:xfrm>
            <a:off x="4648200" y="3048000"/>
            <a:ext cx="3786188" cy="249872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5304 w 21600"/>
              <a:gd name="T17" fmla="*/ 9216 h 21600"/>
              <a:gd name="T18" fmla="*/ 17504 w 21600"/>
              <a:gd name="T19" fmla="*/ 1837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14" y="0"/>
                </a:moveTo>
                <a:lnTo>
                  <a:pt x="21600" y="0"/>
                </a:lnTo>
                <a:lnTo>
                  <a:pt x="21600" y="21628"/>
                </a:lnTo>
                <a:lnTo>
                  <a:pt x="14" y="21628"/>
                </a:lnTo>
                <a:lnTo>
                  <a:pt x="14" y="0"/>
                </a:lnTo>
                <a:close/>
              </a:path>
              <a:path w="21600" h="21600" extrusionOk="0">
                <a:moveTo>
                  <a:pt x="18476" y="2035"/>
                </a:moveTo>
                <a:lnTo>
                  <a:pt x="20539" y="2035"/>
                </a:lnTo>
                <a:lnTo>
                  <a:pt x="20539" y="6559"/>
                </a:lnTo>
                <a:lnTo>
                  <a:pt x="18476" y="6559"/>
                </a:lnTo>
                <a:lnTo>
                  <a:pt x="18476" y="2035"/>
                </a:lnTo>
                <a:close/>
              </a:path>
              <a:path w="21600" h="21600" extrusionOk="0">
                <a:moveTo>
                  <a:pt x="884" y="2092"/>
                </a:moveTo>
                <a:lnTo>
                  <a:pt x="7425" y="2092"/>
                </a:lnTo>
                <a:lnTo>
                  <a:pt x="7425" y="2770"/>
                </a:lnTo>
                <a:lnTo>
                  <a:pt x="884" y="2770"/>
                </a:lnTo>
                <a:lnTo>
                  <a:pt x="884" y="2092"/>
                </a:lnTo>
                <a:close/>
              </a:path>
              <a:path w="21600" h="21600" extrusionOk="0">
                <a:moveTo>
                  <a:pt x="884" y="3109"/>
                </a:moveTo>
                <a:lnTo>
                  <a:pt x="7425" y="3109"/>
                </a:lnTo>
                <a:lnTo>
                  <a:pt x="7425" y="3788"/>
                </a:lnTo>
                <a:lnTo>
                  <a:pt x="884" y="3788"/>
                </a:lnTo>
                <a:lnTo>
                  <a:pt x="884" y="3109"/>
                </a:lnTo>
                <a:close/>
              </a:path>
              <a:path w="21600" h="21600" extrusionOk="0">
                <a:moveTo>
                  <a:pt x="884" y="4127"/>
                </a:moveTo>
                <a:lnTo>
                  <a:pt x="7425" y="4127"/>
                </a:lnTo>
                <a:lnTo>
                  <a:pt x="7425" y="4806"/>
                </a:lnTo>
                <a:lnTo>
                  <a:pt x="884" y="4806"/>
                </a:lnTo>
                <a:lnTo>
                  <a:pt x="884" y="4127"/>
                </a:lnTo>
                <a:close/>
              </a:path>
              <a:path w="21600" h="21600" extrusionOk="0">
                <a:moveTo>
                  <a:pt x="5127" y="5145"/>
                </a:moveTo>
                <a:lnTo>
                  <a:pt x="7425" y="5145"/>
                </a:lnTo>
                <a:lnTo>
                  <a:pt x="7425" y="5824"/>
                </a:lnTo>
                <a:lnTo>
                  <a:pt x="5127" y="5824"/>
                </a:lnTo>
                <a:lnTo>
                  <a:pt x="5127" y="5145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Lettre_adressee_aux_maisons_d'editions_Page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6800" y="-381000"/>
            <a:ext cx="8382000" cy="1185627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purpose of letter</a:t>
            </a:r>
          </a:p>
          <a:p>
            <a:r>
              <a:rPr lang="en-US" dirty="0" smtClean="0"/>
              <a:t>Identify supporting examples</a:t>
            </a:r>
          </a:p>
          <a:p>
            <a:r>
              <a:rPr lang="en-US" dirty="0" smtClean="0"/>
              <a:t>Make comparisons with their community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Audio Report and Article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fr-FR" dirty="0" smtClean="0"/>
              <a:t>La beauté est-elle vraiment un "plus" pour trouver du travail</a:t>
            </a:r>
            <a:r>
              <a:rPr lang="fr-FR" b="1" dirty="0" smtClean="0"/>
              <a:t> </a:t>
            </a:r>
            <a:endParaRPr lang="en-US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http://www.franceinfo.fr/economie/c-est-mon-boulot/la-beaute-est-elle-vraiment-un-plus-pour-trouver-du-travail-588957-2012-04-17</a:t>
            </a:r>
            <a:endParaRPr lang="en-US" dirty="0" smtClean="0"/>
          </a:p>
          <a:p>
            <a:r>
              <a:rPr lang="en-US" dirty="0" smtClean="0"/>
              <a:t>La </a:t>
            </a:r>
            <a:r>
              <a:rPr lang="en-US" dirty="0" err="1" smtClean="0"/>
              <a:t>tyrannie</a:t>
            </a:r>
            <a:r>
              <a:rPr lang="en-US" dirty="0" smtClean="0"/>
              <a:t> de </a:t>
            </a:r>
            <a:r>
              <a:rPr lang="en-US" dirty="0" err="1" smtClean="0"/>
              <a:t>l’apparence</a:t>
            </a:r>
            <a:endParaRPr lang="fr-FR" b="1" dirty="0" smtClean="0"/>
          </a:p>
          <a:p>
            <a:r>
              <a:rPr lang="fr-FR" dirty="0" smtClean="0">
                <a:hlinkClick r:id="rId3"/>
              </a:rPr>
              <a:t>http://www.psychologies.com/Beaute/Image-de-soi/Complexes/Articles-et-Dossiers/Se-reconcilier-avec-son-corps/La-tyrannie-de-l-apparence/4La-tete-de-l-emploi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La beauté est-elle vraiment un _plus_ pour trouver du travail _ - C'est mon boulot - 2011_2012 - Économie - France Info_Page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76400" y="-690081"/>
            <a:ext cx="6934200" cy="896958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0"/>
            <a:ext cx="11997268" cy="739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relationship between Audio Report and Article?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Conversation and Chart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Charts available at INSEE, for example</a:t>
            </a:r>
            <a:endParaRPr lang="en-US" dirty="0"/>
          </a:p>
        </p:txBody>
      </p:sp>
      <p:pic>
        <p:nvPicPr>
          <p:cNvPr id="12290" name="Picture 2" descr="C:\Users\Brian\AppData\Local\Microsoft\Windows\Temporary Internet Files\Content.IE5\A7AR82L8\MC900441458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2401887"/>
            <a:ext cx="4456113" cy="44561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nsee - Publications et services - Recherche via Google_Page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152400"/>
            <a:ext cx="6476999" cy="838199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Useful vocabulary 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Students present information in charts to class </a:t>
            </a:r>
          </a:p>
          <a:p>
            <a:r>
              <a:rPr lang="en-US" dirty="0" smtClean="0"/>
              <a:t>Students find two charts supporting the same information, then present them to class </a:t>
            </a:r>
          </a:p>
          <a:p>
            <a:r>
              <a:rPr lang="en-US" dirty="0" smtClean="0"/>
              <a:t>Students find two charts with contradictory information, then present that information to class </a:t>
            </a:r>
          </a:p>
          <a:p>
            <a:r>
              <a:rPr lang="en-US" dirty="0" smtClean="0"/>
              <a:t>Students find charts presenting similar/different information from two or more Francophone countries, then present the information in writing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fr-FR" dirty="0" smtClean="0"/>
              <a:t>Qu'est-ce que l'observatoire des discriminations ? Que mesure-t-on?  Quels outils utilisent-ils? Comment évolue la lutte contre les discriminations?</a:t>
            </a:r>
            <a:endParaRPr lang="en-US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http://www.youtube.com/watch?v=o2vuQLHzfbE</a:t>
            </a:r>
            <a:endParaRPr lang="en-US" dirty="0" smtClean="0"/>
          </a:p>
          <a:p>
            <a:r>
              <a:rPr lang="fr-FR" dirty="0" smtClean="0"/>
              <a:t>Entretien avec Laura </a:t>
            </a:r>
            <a:r>
              <a:rPr lang="fr-FR" dirty="0" err="1" smtClean="0"/>
              <a:t>Mourey</a:t>
            </a:r>
            <a:r>
              <a:rPr lang="fr-FR" dirty="0" smtClean="0"/>
              <a:t>, directrice de l'association Droit pour la justice.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http://www.youtube.com/watch?v=eLbOqpgtQck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discuss similarities and differences between the two interviews in small groups </a:t>
            </a:r>
          </a:p>
          <a:p>
            <a:r>
              <a:rPr lang="en-US" dirty="0" smtClean="0"/>
              <a:t>Cultural Comparison activity concerning how communities tolerate, react/respond to discrimination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Comment se faire des amis en moins de 2 minutes ? ( 5 clés )</a:t>
            </a:r>
            <a:endParaRPr lang="en-US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http://www.youtube.com/watch?v=g0MlMBy6nEE</a:t>
            </a:r>
            <a:endParaRPr lang="en-US" dirty="0" smtClean="0"/>
          </a:p>
          <a:p>
            <a:pPr>
              <a:buNone/>
            </a:pPr>
            <a:endParaRPr lang="fr-FR" dirty="0" smtClean="0"/>
          </a:p>
          <a:p>
            <a:endParaRPr lang="en-US" dirty="0"/>
          </a:p>
        </p:txBody>
      </p:sp>
      <p:pic>
        <p:nvPicPr>
          <p:cNvPr id="13314" name="Picture 2" descr="C:\Users\Brian\AppData\Local\Microsoft\Windows\Temporary Internet Files\Content.IE5\7E3EZIWY\MC90044570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3657600"/>
            <a:ext cx="3165475" cy="29058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summarize five points after listening to instructions twice </a:t>
            </a:r>
          </a:p>
          <a:p>
            <a:r>
              <a:rPr lang="en-US" dirty="0" smtClean="0"/>
              <a:t>Students then present the five points to a partner </a:t>
            </a:r>
          </a:p>
          <a:p>
            <a:r>
              <a:rPr lang="en-US" dirty="0" smtClean="0"/>
              <a:t>Discussion:  Which of these techniques works best in an American context? </a:t>
            </a:r>
          </a:p>
          <a:p>
            <a:r>
              <a:rPr lang="en-US" dirty="0" smtClean="0"/>
              <a:t>Are any of these techniques culture-specific?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http://www.tv5.org/cms/chaine-francophone/enseigner-apprendre-francais/FLE/10-ans-du-TCF/galerie/p-21211-TCF-pour-le-Quebec-le-francais-une-langue-pour-s-integrer.htm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similar examples of how to become a citizen (</a:t>
            </a:r>
            <a:r>
              <a:rPr lang="en-US" i="1" dirty="0" err="1" smtClean="0"/>
              <a:t>naturalisation</a:t>
            </a:r>
            <a:r>
              <a:rPr lang="en-US" dirty="0" smtClean="0"/>
              <a:t>) in other Francophone countries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Email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http://ufr-lag-lea.univ-provence.fr/Local/dema/dir/user-266/Horaires/Emploi%20du%20temps%20Licence%201%20semestre1/MessagepourEtudiantsL1-2.pdf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MessagepourEtudiantsL1-2_Page_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990600" y="-914400"/>
            <a:ext cx="6629400" cy="9374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Define pertinent vocabulary and abbreviations</a:t>
            </a:r>
          </a:p>
          <a:p>
            <a:r>
              <a:rPr lang="en-US" dirty="0" smtClean="0"/>
              <a:t>Answer the following questions:  Who is writing?  To whom?  What is purpose of correspondence?  What information is provided?  What questions are asked?</a:t>
            </a:r>
          </a:p>
          <a:p>
            <a:r>
              <a:rPr lang="en-US" dirty="0" smtClean="0"/>
              <a:t>Students write a response to email in small groups</a:t>
            </a:r>
          </a:p>
          <a:p>
            <a:r>
              <a:rPr lang="en-US" dirty="0" smtClean="0"/>
              <a:t>Students find similar emails online, present them to class, then share for additional writing activity practice</a:t>
            </a:r>
          </a:p>
          <a:p>
            <a:r>
              <a:rPr lang="en-US" dirty="0" smtClean="0"/>
              <a:t>Students find other emails online and modify them appropriately to fit the item type from AP French Language and Culture exam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vocabulaire aliénation et assimilation_Page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9200" y="-457200"/>
            <a:ext cx="5410200" cy="765544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Persuasive Essay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Longer-term/Senior project assignment</a:t>
            </a:r>
          </a:p>
          <a:p>
            <a:r>
              <a:rPr lang="en-US" dirty="0" smtClean="0"/>
              <a:t>Students find three sources (podcast, article, chart) and develop question</a:t>
            </a:r>
          </a:p>
          <a:p>
            <a:r>
              <a:rPr lang="en-US" dirty="0" smtClean="0"/>
              <a:t>Students orally present findings and what they have learned about topic</a:t>
            </a:r>
          </a:p>
          <a:p>
            <a:r>
              <a:rPr lang="en-US" dirty="0" smtClean="0"/>
              <a:t>Teachers then add to bank of practice items to be used in or outside class</a:t>
            </a:r>
          </a:p>
          <a:p>
            <a:r>
              <a:rPr lang="en-US" dirty="0" smtClean="0"/>
              <a:t>Opportunity to reflect diversity of Francophone world and also to fill in gaps (still working on Cultural Journal)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Conversation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Students practice spontaneous conversation (functions, etc.)</a:t>
            </a:r>
          </a:p>
          <a:p>
            <a:r>
              <a:rPr lang="en-US" dirty="0" smtClean="0"/>
              <a:t>Example:  </a:t>
            </a:r>
            <a:r>
              <a:rPr lang="fr-FR" dirty="0" smtClean="0"/>
              <a:t>offrir son aide</a:t>
            </a:r>
            <a:endParaRPr lang="en-US" dirty="0" smtClean="0"/>
          </a:p>
          <a:p>
            <a:r>
              <a:rPr lang="fr-FR" i="1" dirty="0" smtClean="0"/>
              <a:t>Tu veux que je te donne un coup de main ?</a:t>
            </a:r>
            <a:endParaRPr lang="en-US" dirty="0" smtClean="0"/>
          </a:p>
          <a:p>
            <a:r>
              <a:rPr lang="fr-FR" i="1" dirty="0" smtClean="0"/>
              <a:t>Tu as besoin d’un coup de main ?</a:t>
            </a:r>
            <a:endParaRPr lang="en-US" dirty="0" smtClean="0"/>
          </a:p>
          <a:p>
            <a:r>
              <a:rPr lang="fr-FR" i="1" dirty="0" smtClean="0"/>
              <a:t>Tu veux que je t’aide (que je t’accompagne…)</a:t>
            </a:r>
            <a:endParaRPr lang="en-US" dirty="0" smtClean="0"/>
          </a:p>
          <a:p>
            <a:r>
              <a:rPr lang="fr-FR" i="1" dirty="0" smtClean="0"/>
              <a:t>Laisse-moi t’aider. </a:t>
            </a:r>
            <a:endParaRPr lang="en-US" dirty="0" smtClean="0"/>
          </a:p>
          <a:p>
            <a:r>
              <a:rPr lang="fr-FR" i="1" dirty="0" smtClean="0"/>
              <a:t>Je peux t’aider ?</a:t>
            </a:r>
            <a:r>
              <a:rPr lang="fr-FR" dirty="0" smtClean="0"/>
              <a:t>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Cultural Comparison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develop items based on what they have studied in the unit and materials contained in their Cultural Journal</a:t>
            </a:r>
          </a:p>
          <a:p>
            <a:r>
              <a:rPr lang="en-US" dirty="0" smtClean="0"/>
              <a:t>Teachers use some for practice, one for unit assessment, and one for midterm or final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Recommended Resources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Available at AP French Language and Culture Teacher Community (ARG)</a:t>
            </a:r>
          </a:p>
          <a:p>
            <a:r>
              <a:rPr lang="en-US" dirty="0" smtClean="0"/>
              <a:t>And various others (including entire sample exam on Alienation &amp; Assimilation)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ome Resources from the Annotated Resource Guide_Page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0" y="-1066800"/>
            <a:ext cx="6992352" cy="989419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ome Resources from the Annotated Resource Guide_Page_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5000" y="-304800"/>
            <a:ext cx="7109696" cy="1006024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tuff to be added to A_Page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00200" y="-990600"/>
            <a:ext cx="6096000" cy="862585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tuff to be added to A_Page_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76400" y="-685800"/>
            <a:ext cx="7065327" cy="999745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tuff to be added to A_Page_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76400" y="-228600"/>
            <a:ext cx="6019799" cy="851803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tuff to be added to A_Page_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47800" y="0"/>
            <a:ext cx="6999029" cy="990364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vocabulaire aliénation et assimilation_Page_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6800" y="0"/>
            <a:ext cx="5280896" cy="747248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tuff to be added to A_Page_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00200" y="-256124"/>
            <a:ext cx="7315200" cy="1035103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tuff to be added to A_Page_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71600" y="0"/>
            <a:ext cx="7385975" cy="1045117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tuff to be added to A_Page_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9199" y="-228600"/>
            <a:ext cx="7276365" cy="1029607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age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6800" y="-228600"/>
            <a:ext cx="6477000" cy="916835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age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0" y="0"/>
            <a:ext cx="8100624" cy="1146240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age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6800" y="0"/>
            <a:ext cx="6271496" cy="887418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age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6800" y="0"/>
            <a:ext cx="5908805" cy="836097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age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6800" y="0"/>
            <a:ext cx="6119378" cy="865750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age3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6800" y="-457200"/>
            <a:ext cx="5738096" cy="811942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Information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Davara</a:t>
            </a:r>
            <a:r>
              <a:rPr lang="en-US" dirty="0" smtClean="0"/>
              <a:t> </a:t>
            </a:r>
            <a:r>
              <a:rPr lang="en-US" dirty="0" err="1" smtClean="0"/>
              <a:t>Potel</a:t>
            </a:r>
            <a:r>
              <a:rPr lang="en-US" dirty="0" smtClean="0"/>
              <a:t>, </a:t>
            </a:r>
          </a:p>
          <a:p>
            <a:pPr>
              <a:buNone/>
            </a:pPr>
            <a:r>
              <a:rPr lang="en-US" dirty="0" smtClean="0"/>
              <a:t>	mmedpotel@gmail.com</a:t>
            </a:r>
          </a:p>
          <a:p>
            <a:r>
              <a:rPr lang="en-US" dirty="0" smtClean="0"/>
              <a:t>Brian Kennelly,   bkennell@calpoly.edu</a:t>
            </a:r>
          </a:p>
          <a:p>
            <a:r>
              <a:rPr lang="en-US" dirty="0" smtClean="0"/>
              <a:t>PPT available at:  http://works.bepress.com/bkennell/</a:t>
            </a:r>
          </a:p>
          <a:p>
            <a:r>
              <a:rPr lang="en-US" dirty="0" smtClean="0"/>
              <a:t>Sample Exam available at:</a:t>
            </a:r>
          </a:p>
          <a:p>
            <a:r>
              <a:rPr lang="en-US" dirty="0" smtClean="0"/>
              <a:t>http://cla.calpoly.edu/~bkennell/AlienationAndAssimilationSampleExam.pdf</a:t>
            </a:r>
          </a:p>
          <a:p>
            <a:r>
              <a:rPr lang="en-US" dirty="0" smtClean="0"/>
              <a:t>(password:  ACTFL2012)</a:t>
            </a:r>
          </a:p>
          <a:p>
            <a:endParaRPr lang="en-US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Student Activity 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find authentic materials – podcasts, articles, charts, etc. – from Francophone world that reflect Alienation and Assimilation (not just immigration or Europe)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S010167129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51000" t="-20000" r="2000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C1DE0C9A-E7EA-4130-A638-8C6570FF0C4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TS010167129</Template>
  <TotalTime>0</TotalTime>
  <Words>1368</Words>
  <Application>Microsoft Office PowerPoint</Application>
  <PresentationFormat>On-screen Show (4:3)</PresentationFormat>
  <Paragraphs>216</Paragraphs>
  <Slides>89</Slides>
  <Notes>17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89</vt:i4>
      </vt:variant>
    </vt:vector>
  </HeadingPairs>
  <TitlesOfParts>
    <vt:vector size="90" baseType="lpstr">
      <vt:lpstr>TS010167129</vt:lpstr>
      <vt:lpstr>Designing Thematic Instruction with Authentic Resources:   Alienation and Assimilation</vt:lpstr>
      <vt:lpstr>Overview</vt:lpstr>
      <vt:lpstr>Brainstorming Activity 1</vt:lpstr>
      <vt:lpstr>Brainstorming Activity 2</vt:lpstr>
      <vt:lpstr>What do students need to know?</vt:lpstr>
      <vt:lpstr>Useful vocabulary </vt:lpstr>
      <vt:lpstr>Slide 7</vt:lpstr>
      <vt:lpstr>Slide 8</vt:lpstr>
      <vt:lpstr>Student Activity </vt:lpstr>
      <vt:lpstr>Cultural journal </vt:lpstr>
      <vt:lpstr>Sample Exam:  13 Stimuli</vt:lpstr>
      <vt:lpstr>13 Stimuli</vt:lpstr>
      <vt:lpstr>Promotional Material</vt:lpstr>
      <vt:lpstr>Le Refuge</vt:lpstr>
      <vt:lpstr>Le Refuge</vt:lpstr>
      <vt:lpstr>Student Activities</vt:lpstr>
      <vt:lpstr>Slide 17</vt:lpstr>
      <vt:lpstr>Slide 18</vt:lpstr>
      <vt:lpstr>Student Activity</vt:lpstr>
      <vt:lpstr>Le Refuge</vt:lpstr>
      <vt:lpstr>Pre-Viewing Activity</vt:lpstr>
      <vt:lpstr>Envoyé Spécial</vt:lpstr>
      <vt:lpstr>Post-Viewing Student Activities</vt:lpstr>
      <vt:lpstr>Literary Text</vt:lpstr>
      <vt:lpstr>Pre-Reading Student Activities</vt:lpstr>
      <vt:lpstr>Slide 26</vt:lpstr>
      <vt:lpstr>Slide 27</vt:lpstr>
      <vt:lpstr>Slide 28</vt:lpstr>
      <vt:lpstr>Slide 29</vt:lpstr>
      <vt:lpstr>“Il n’y a pas d’exil”</vt:lpstr>
      <vt:lpstr>Slide 31</vt:lpstr>
      <vt:lpstr>Il n’y a pas d’exil</vt:lpstr>
      <vt:lpstr>Slide 33</vt:lpstr>
      <vt:lpstr>Slide 34</vt:lpstr>
      <vt:lpstr>Slide 35</vt:lpstr>
      <vt:lpstr>Extension Student Activity</vt:lpstr>
      <vt:lpstr>Slide 37</vt:lpstr>
      <vt:lpstr>Slide 38</vt:lpstr>
      <vt:lpstr>Ourika &amp; Vénus noire</vt:lpstr>
      <vt:lpstr>Slide 40</vt:lpstr>
      <vt:lpstr>Slide 41</vt:lpstr>
      <vt:lpstr>Student Activities</vt:lpstr>
      <vt:lpstr>Interview</vt:lpstr>
      <vt:lpstr>Article/s</vt:lpstr>
      <vt:lpstr>Slide 45</vt:lpstr>
      <vt:lpstr>Slide 46</vt:lpstr>
      <vt:lpstr>Article and Chart</vt:lpstr>
      <vt:lpstr>Slide 48</vt:lpstr>
      <vt:lpstr>Slide 49</vt:lpstr>
      <vt:lpstr>Student Activities</vt:lpstr>
      <vt:lpstr>Letter</vt:lpstr>
      <vt:lpstr>Slide 52</vt:lpstr>
      <vt:lpstr>Student Activities</vt:lpstr>
      <vt:lpstr>Audio Report and Article</vt:lpstr>
      <vt:lpstr>Slide 55</vt:lpstr>
      <vt:lpstr>Slide 56</vt:lpstr>
      <vt:lpstr>Student Activity</vt:lpstr>
      <vt:lpstr>Conversation and Chart</vt:lpstr>
      <vt:lpstr>Slide 59</vt:lpstr>
      <vt:lpstr>Student Activities</vt:lpstr>
      <vt:lpstr>Interview</vt:lpstr>
      <vt:lpstr>Student Activities</vt:lpstr>
      <vt:lpstr>Instructions</vt:lpstr>
      <vt:lpstr>Student Activities</vt:lpstr>
      <vt:lpstr>Presentation</vt:lpstr>
      <vt:lpstr>Student Activity</vt:lpstr>
      <vt:lpstr>Email</vt:lpstr>
      <vt:lpstr>Slide 68</vt:lpstr>
      <vt:lpstr>Student Activities</vt:lpstr>
      <vt:lpstr>Persuasive Essay</vt:lpstr>
      <vt:lpstr>Conversation</vt:lpstr>
      <vt:lpstr>Cultural Comparison</vt:lpstr>
      <vt:lpstr>Recommended Resources</vt:lpstr>
      <vt:lpstr>Slide 74</vt:lpstr>
      <vt:lpstr>Slide 75</vt:lpstr>
      <vt:lpstr>Slide 76</vt:lpstr>
      <vt:lpstr>Slide 77</vt:lpstr>
      <vt:lpstr>Slide 78</vt:lpstr>
      <vt:lpstr>Slide 79</vt:lpstr>
      <vt:lpstr>Slide 80</vt:lpstr>
      <vt:lpstr>Slide 81</vt:lpstr>
      <vt:lpstr>Slide 82</vt:lpstr>
      <vt:lpstr>Slide 83</vt:lpstr>
      <vt:lpstr>Slide 84</vt:lpstr>
      <vt:lpstr>Slide 85</vt:lpstr>
      <vt:lpstr>Slide 86</vt:lpstr>
      <vt:lpstr>Slide 87</vt:lpstr>
      <vt:lpstr>Slide 88</vt:lpstr>
      <vt:lpstr>Contact Information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2012-10-22T22:50:29Z</dcterms:created>
  <dcterms:modified xsi:type="dcterms:W3CDTF">2012-11-13T21:40:12Z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TC101671299990</vt:lpwstr>
  </property>
</Properties>
</file>