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14.xml" ContentType="application/vnd.openxmlformats-officedocument.presentationml.tags+xml"/>
  <Override PartName="/ppt/tags/tag15.xml" ContentType="application/vnd.openxmlformats-officedocument.presentationml.tags+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tags/tag20.xml" ContentType="application/vnd.openxmlformats-officedocument.presentationml.tags+xml"/>
  <Override PartName="/ppt/tags/tag21.xml" ContentType="application/vnd.openxmlformats-officedocument.presentationml.tags+xml"/>
  <Override PartName="/ppt/notesSlides/notesSlide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9.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0.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 id="2147483709" r:id="rId2"/>
    <p:sldMasterId id="2147483731" r:id="rId3"/>
  </p:sldMasterIdLst>
  <p:notesMasterIdLst>
    <p:notesMasterId r:id="rId50"/>
  </p:notesMasterIdLst>
  <p:handoutMasterIdLst>
    <p:handoutMasterId r:id="rId51"/>
  </p:handoutMasterIdLst>
  <p:sldIdLst>
    <p:sldId id="259" r:id="rId4"/>
    <p:sldId id="349" r:id="rId5"/>
    <p:sldId id="393" r:id="rId6"/>
    <p:sldId id="355" r:id="rId7"/>
    <p:sldId id="698" r:id="rId8"/>
    <p:sldId id="749" r:id="rId9"/>
    <p:sldId id="410" r:id="rId10"/>
    <p:sldId id="264" r:id="rId11"/>
    <p:sldId id="411" r:id="rId12"/>
    <p:sldId id="492" r:id="rId13"/>
    <p:sldId id="433" r:id="rId14"/>
    <p:sldId id="750" r:id="rId15"/>
    <p:sldId id="412" r:id="rId16"/>
    <p:sldId id="368" r:id="rId17"/>
    <p:sldId id="704" r:id="rId18"/>
    <p:sldId id="752" r:id="rId19"/>
    <p:sldId id="362" r:id="rId20"/>
    <p:sldId id="363" r:id="rId21"/>
    <p:sldId id="434" r:id="rId22"/>
    <p:sldId id="753" r:id="rId23"/>
    <p:sldId id="427" r:id="rId24"/>
    <p:sldId id="715" r:id="rId25"/>
    <p:sldId id="706" r:id="rId26"/>
    <p:sldId id="714" r:id="rId27"/>
    <p:sldId id="364" r:id="rId28"/>
    <p:sldId id="375" r:id="rId29"/>
    <p:sldId id="376" r:id="rId30"/>
    <p:sldId id="378" r:id="rId31"/>
    <p:sldId id="377" r:id="rId32"/>
    <p:sldId id="379" r:id="rId33"/>
    <p:sldId id="380" r:id="rId34"/>
    <p:sldId id="381" r:id="rId35"/>
    <p:sldId id="382" r:id="rId36"/>
    <p:sldId id="384" r:id="rId37"/>
    <p:sldId id="385" r:id="rId38"/>
    <p:sldId id="386" r:id="rId39"/>
    <p:sldId id="387" r:id="rId40"/>
    <p:sldId id="388" r:id="rId41"/>
    <p:sldId id="389" r:id="rId42"/>
    <p:sldId id="390" r:id="rId43"/>
    <p:sldId id="392" r:id="rId44"/>
    <p:sldId id="415" r:id="rId45"/>
    <p:sldId id="486" r:id="rId46"/>
    <p:sldId id="487" r:id="rId47"/>
    <p:sldId id="751" r:id="rId48"/>
    <p:sldId id="338" r:id="rId49"/>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298"/>
    <a:srgbClr val="84329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97" autoAdjust="0"/>
    <p:restoredTop sz="94422" autoAdjust="0"/>
  </p:normalViewPr>
  <p:slideViewPr>
    <p:cSldViewPr snapToGrid="0" snapToObjects="1">
      <p:cViewPr varScale="1">
        <p:scale>
          <a:sx n="102" d="100"/>
          <a:sy n="102" d="100"/>
        </p:scale>
        <p:origin x="132" y="22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169" d="100"/>
          <a:sy n="169" d="100"/>
        </p:scale>
        <p:origin x="6568" y="19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AP French Language and Culture Volume, 2015-2019</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1.9416620209935776E-2"/>
          <c:y val="0.215604147993356"/>
          <c:w val="0.96116675958012843"/>
          <c:h val="0.64748875172295728"/>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dLbl>
              <c:idx val="0"/>
              <c:tx>
                <c:rich>
                  <a:bodyPr/>
                  <a:lstStyle/>
                  <a:p>
                    <a:r>
                      <a:rPr lang="en-US" dirty="0"/>
                      <a:t>22,804</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464-488F-8531-570E28666D7A}"/>
                </c:ext>
              </c:extLst>
            </c:dLbl>
            <c:dLbl>
              <c:idx val="1"/>
              <c:tx>
                <c:rich>
                  <a:bodyPr/>
                  <a:lstStyle/>
                  <a:p>
                    <a:r>
                      <a:rPr lang="en-US" dirty="0"/>
                      <a:t>22,051</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464-488F-8531-570E28666D7A}"/>
                </c:ext>
              </c:extLst>
            </c:dLbl>
            <c:dLbl>
              <c:idx val="2"/>
              <c:tx>
                <c:rich>
                  <a:bodyPr/>
                  <a:lstStyle/>
                  <a:p>
                    <a:r>
                      <a:rPr lang="en-US" dirty="0"/>
                      <a:t>22,621</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464-488F-8531-570E28666D7A}"/>
                </c:ext>
              </c:extLst>
            </c:dLbl>
            <c:dLbl>
              <c:idx val="3"/>
              <c:tx>
                <c:rich>
                  <a:bodyPr/>
                  <a:lstStyle/>
                  <a:p>
                    <a:r>
                      <a:rPr lang="en-US" dirty="0"/>
                      <a:t>22,867</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464-488F-8531-570E28666D7A}"/>
                </c:ext>
              </c:extLst>
            </c:dLbl>
            <c:dLbl>
              <c:idx val="4"/>
              <c:tx>
                <c:rich>
                  <a:bodyPr/>
                  <a:lstStyle/>
                  <a:p>
                    <a:r>
                      <a:rPr lang="en-US" dirty="0"/>
                      <a:t>21,338</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8464-488F-8531-570E28666D7A}"/>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2015</c:v>
                </c:pt>
                <c:pt idx="1">
                  <c:v>2016</c:v>
                </c:pt>
                <c:pt idx="2">
                  <c:v>2017</c:v>
                </c:pt>
                <c:pt idx="3">
                  <c:v>2018</c:v>
                </c:pt>
                <c:pt idx="4">
                  <c:v>2019 (in progress)</c:v>
                </c:pt>
              </c:strCache>
            </c:strRef>
          </c:cat>
          <c:val>
            <c:numRef>
              <c:f>Sheet1!$B$2:$B$6</c:f>
              <c:numCache>
                <c:formatCode>#,##0</c:formatCode>
                <c:ptCount val="5"/>
                <c:pt idx="0">
                  <c:v>22804</c:v>
                </c:pt>
                <c:pt idx="1">
                  <c:v>22051</c:v>
                </c:pt>
                <c:pt idx="2">
                  <c:v>22621</c:v>
                </c:pt>
                <c:pt idx="3">
                  <c:v>22867</c:v>
                </c:pt>
                <c:pt idx="4">
                  <c:v>21338</c:v>
                </c:pt>
              </c:numCache>
            </c:numRef>
          </c:val>
          <c:extLst>
            <c:ext xmlns:c16="http://schemas.microsoft.com/office/drawing/2014/chart" uri="{C3380CC4-5D6E-409C-BE32-E72D297353CC}">
              <c16:uniqueId val="{00000000-63D5-44D3-921B-AF103FB4F308}"/>
            </c:ext>
          </c:extLst>
        </c:ser>
        <c:dLbls>
          <c:showLegendKey val="0"/>
          <c:showVal val="0"/>
          <c:showCatName val="0"/>
          <c:showSerName val="0"/>
          <c:showPercent val="0"/>
          <c:showBubbleSize val="0"/>
        </c:dLbls>
        <c:gapWidth val="219"/>
        <c:overlap val="-27"/>
        <c:axId val="2068066960"/>
        <c:axId val="2068064336"/>
      </c:barChart>
      <c:catAx>
        <c:axId val="20680669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68064336"/>
        <c:crosses val="autoZero"/>
        <c:auto val="1"/>
        <c:lblAlgn val="ctr"/>
        <c:lblOffset val="100"/>
        <c:noMultiLvlLbl val="0"/>
      </c:catAx>
      <c:valAx>
        <c:axId val="2068064336"/>
        <c:scaling>
          <c:orientation val="minMax"/>
          <c:max val="25000"/>
          <c:min val="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6806696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US" sz="1600" dirty="0"/>
              <a:t>Approximate % of STANDARD group earning each </a:t>
            </a:r>
          </a:p>
          <a:p>
            <a:pPr>
              <a:defRPr sz="1600"/>
            </a:pPr>
            <a:r>
              <a:rPr lang="en-US" sz="1600" dirty="0"/>
              <a:t>AP Exam Score</a:t>
            </a:r>
          </a:p>
        </c:rich>
      </c:tx>
      <c:layout>
        <c:manualLayout>
          <c:xMode val="edge"/>
          <c:yMode val="edge"/>
          <c:x val="0.13659112180492244"/>
          <c:y val="0"/>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2.0799700079342592E-2"/>
          <c:y val="0.13929047231278374"/>
          <c:w val="0.86229935152205939"/>
          <c:h val="0.75248238193657391"/>
        </c:manualLayout>
      </c:layout>
      <c:barChart>
        <c:barDir val="col"/>
        <c:grouping val="percentStacked"/>
        <c:varyColors val="0"/>
        <c:ser>
          <c:idx val="4"/>
          <c:order val="0"/>
          <c:tx>
            <c:strRef>
              <c:f>Sheet1!$A$6</c:f>
              <c:strCache>
                <c:ptCount val="1"/>
                <c:pt idx="0">
                  <c:v>1</c:v>
                </c:pt>
              </c:strCache>
            </c:strRef>
          </c:tx>
          <c:spPr>
            <a:solidFill>
              <a:schemeClr val="accent1">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2017</c:v>
                </c:pt>
                <c:pt idx="1">
                  <c:v>2018</c:v>
                </c:pt>
                <c:pt idx="2">
                  <c:v>2019</c:v>
                </c:pt>
              </c:strCache>
            </c:strRef>
          </c:cat>
          <c:val>
            <c:numRef>
              <c:f>Sheet1!$B$6:$D$6</c:f>
              <c:numCache>
                <c:formatCode>0.0%</c:formatCode>
                <c:ptCount val="3"/>
                <c:pt idx="0">
                  <c:v>5.6000000000000001E-2</c:v>
                </c:pt>
                <c:pt idx="1">
                  <c:v>5.0999999999999997E-2</c:v>
                </c:pt>
                <c:pt idx="2">
                  <c:v>5.0999999999999997E-2</c:v>
                </c:pt>
              </c:numCache>
            </c:numRef>
          </c:val>
          <c:extLst>
            <c:ext xmlns:c16="http://schemas.microsoft.com/office/drawing/2014/chart" uri="{C3380CC4-5D6E-409C-BE32-E72D297353CC}">
              <c16:uniqueId val="{00000004-9238-4529-BAE9-5D893B79D582}"/>
            </c:ext>
          </c:extLst>
        </c:ser>
        <c:ser>
          <c:idx val="3"/>
          <c:order val="1"/>
          <c:tx>
            <c:strRef>
              <c:f>Sheet1!$A$5</c:f>
              <c:strCache>
                <c:ptCount val="1"/>
                <c:pt idx="0">
                  <c:v>2</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2017</c:v>
                </c:pt>
                <c:pt idx="1">
                  <c:v>2018</c:v>
                </c:pt>
                <c:pt idx="2">
                  <c:v>2019</c:v>
                </c:pt>
              </c:strCache>
            </c:strRef>
          </c:cat>
          <c:val>
            <c:numRef>
              <c:f>Sheet1!$B$5:$D$5</c:f>
              <c:numCache>
                <c:formatCode>0.0%</c:formatCode>
                <c:ptCount val="3"/>
                <c:pt idx="0">
                  <c:v>0.22500000000000001</c:v>
                </c:pt>
                <c:pt idx="1">
                  <c:v>0.20899999999999999</c:v>
                </c:pt>
                <c:pt idx="2">
                  <c:v>0.21099999999999999</c:v>
                </c:pt>
              </c:numCache>
            </c:numRef>
          </c:val>
          <c:extLst>
            <c:ext xmlns:c16="http://schemas.microsoft.com/office/drawing/2014/chart" uri="{C3380CC4-5D6E-409C-BE32-E72D297353CC}">
              <c16:uniqueId val="{00000003-9238-4529-BAE9-5D893B79D582}"/>
            </c:ext>
          </c:extLst>
        </c:ser>
        <c:ser>
          <c:idx val="2"/>
          <c:order val="2"/>
          <c:tx>
            <c:strRef>
              <c:f>Sheet1!$A$4</c:f>
              <c:strCache>
                <c:ptCount val="1"/>
                <c:pt idx="0">
                  <c:v>3</c:v>
                </c:pt>
              </c:strCache>
            </c:strRef>
          </c:tx>
          <c:spPr>
            <a:solidFill>
              <a:schemeClr val="accent1">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2017</c:v>
                </c:pt>
                <c:pt idx="1">
                  <c:v>2018</c:v>
                </c:pt>
                <c:pt idx="2">
                  <c:v>2019</c:v>
                </c:pt>
              </c:strCache>
            </c:strRef>
          </c:cat>
          <c:val>
            <c:numRef>
              <c:f>Sheet1!$B$4:$D$4</c:f>
              <c:numCache>
                <c:formatCode>0.0%</c:formatCode>
                <c:ptCount val="3"/>
                <c:pt idx="0">
                  <c:v>0.371</c:v>
                </c:pt>
                <c:pt idx="1">
                  <c:v>0.379</c:v>
                </c:pt>
                <c:pt idx="2">
                  <c:v>0.39700000000000002</c:v>
                </c:pt>
              </c:numCache>
            </c:numRef>
          </c:val>
          <c:extLst>
            <c:ext xmlns:c16="http://schemas.microsoft.com/office/drawing/2014/chart" uri="{C3380CC4-5D6E-409C-BE32-E72D297353CC}">
              <c16:uniqueId val="{00000002-9238-4529-BAE9-5D893B79D582}"/>
            </c:ext>
          </c:extLst>
        </c:ser>
        <c:ser>
          <c:idx val="1"/>
          <c:order val="3"/>
          <c:tx>
            <c:strRef>
              <c:f>Sheet1!$A$3</c:f>
              <c:strCache>
                <c:ptCount val="1"/>
                <c:pt idx="0">
                  <c:v>4</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2017</c:v>
                </c:pt>
                <c:pt idx="1">
                  <c:v>2018</c:v>
                </c:pt>
                <c:pt idx="2">
                  <c:v>2019</c:v>
                </c:pt>
              </c:strCache>
            </c:strRef>
          </c:cat>
          <c:val>
            <c:numRef>
              <c:f>Sheet1!$B$3:$D$3</c:f>
              <c:numCache>
                <c:formatCode>0.0%</c:formatCode>
                <c:ptCount val="3"/>
                <c:pt idx="0">
                  <c:v>0.23799999999999999</c:v>
                </c:pt>
                <c:pt idx="1">
                  <c:v>0.252</c:v>
                </c:pt>
                <c:pt idx="2">
                  <c:v>0.24</c:v>
                </c:pt>
              </c:numCache>
            </c:numRef>
          </c:val>
          <c:extLst>
            <c:ext xmlns:c16="http://schemas.microsoft.com/office/drawing/2014/chart" uri="{C3380CC4-5D6E-409C-BE32-E72D297353CC}">
              <c16:uniqueId val="{00000001-9238-4529-BAE9-5D893B79D582}"/>
            </c:ext>
          </c:extLst>
        </c:ser>
        <c:ser>
          <c:idx val="0"/>
          <c:order val="4"/>
          <c:tx>
            <c:strRef>
              <c:f>Sheet1!$A$2</c:f>
              <c:strCache>
                <c:ptCount val="1"/>
                <c:pt idx="0">
                  <c:v>5</c:v>
                </c:pt>
              </c:strCache>
            </c:strRef>
          </c:tx>
          <c:spPr>
            <a:solidFill>
              <a:schemeClr val="accent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2017</c:v>
                </c:pt>
                <c:pt idx="1">
                  <c:v>2018</c:v>
                </c:pt>
                <c:pt idx="2">
                  <c:v>2019</c:v>
                </c:pt>
              </c:strCache>
            </c:strRef>
          </c:cat>
          <c:val>
            <c:numRef>
              <c:f>Sheet1!$B$2:$D$2</c:f>
              <c:numCache>
                <c:formatCode>0.0%</c:formatCode>
                <c:ptCount val="3"/>
                <c:pt idx="0">
                  <c:v>0.11</c:v>
                </c:pt>
                <c:pt idx="1">
                  <c:v>0.11</c:v>
                </c:pt>
                <c:pt idx="2">
                  <c:v>0.10100000000000001</c:v>
                </c:pt>
              </c:numCache>
            </c:numRef>
          </c:val>
          <c:extLst>
            <c:ext xmlns:c16="http://schemas.microsoft.com/office/drawing/2014/chart" uri="{C3380CC4-5D6E-409C-BE32-E72D297353CC}">
              <c16:uniqueId val="{00000000-9238-4529-BAE9-5D893B79D582}"/>
            </c:ext>
          </c:extLst>
        </c:ser>
        <c:dLbls>
          <c:showLegendKey val="0"/>
          <c:showVal val="0"/>
          <c:showCatName val="0"/>
          <c:showSerName val="0"/>
          <c:showPercent val="0"/>
          <c:showBubbleSize val="0"/>
        </c:dLbls>
        <c:gapWidth val="219"/>
        <c:overlap val="100"/>
        <c:axId val="897534096"/>
        <c:axId val="897536392"/>
      </c:barChart>
      <c:lineChart>
        <c:grouping val="standard"/>
        <c:varyColors val="0"/>
        <c:ser>
          <c:idx val="5"/>
          <c:order val="5"/>
          <c:tx>
            <c:strRef>
              <c:f>Sheet1!$A$7</c:f>
              <c:strCache>
                <c:ptCount val="1"/>
                <c:pt idx="0">
                  <c:v>% 3 and up</c:v>
                </c:pt>
              </c:strCache>
            </c:strRef>
          </c:tx>
          <c:spPr>
            <a:ln w="28575" cap="rnd">
              <a:noFill/>
              <a:round/>
            </a:ln>
            <a:effectLst/>
          </c:spPr>
          <c:marker>
            <c:symbol val="none"/>
          </c:marker>
          <c:dLbls>
            <c:dLbl>
              <c:idx val="0"/>
              <c:layout>
                <c:manualLayout>
                  <c:x val="4.821088953098214E-2"/>
                  <c:y val="0"/>
                </c:manualLayout>
              </c:layout>
              <c:tx>
                <c:rich>
                  <a:bodyPr/>
                  <a:lstStyle/>
                  <a:p>
                    <a:fld id="{FF48D083-3C1B-4577-A6DA-893078C8D6FD}"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8-9238-4529-BAE9-5D893B79D582}"/>
                </c:ext>
              </c:extLst>
            </c:dLbl>
            <c:dLbl>
              <c:idx val="1"/>
              <c:layout>
                <c:manualLayout>
                  <c:x val="4.8210889530982078E-2"/>
                  <c:y val="-6.065690472591318E-3"/>
                </c:manualLayout>
              </c:layout>
              <c:tx>
                <c:rich>
                  <a:bodyPr/>
                  <a:lstStyle/>
                  <a:p>
                    <a:fld id="{7A43CEBD-3A6F-416F-ACB3-F57BDB40D7DE}"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7-9238-4529-BAE9-5D893B79D582}"/>
                </c:ext>
              </c:extLst>
            </c:dLbl>
            <c:dLbl>
              <c:idx val="2"/>
              <c:layout>
                <c:manualLayout>
                  <c:x val="4.821088953098214E-2"/>
                  <c:y val="3.032845236295659E-3"/>
                </c:manualLayout>
              </c:layout>
              <c:tx>
                <c:rich>
                  <a:bodyPr/>
                  <a:lstStyle/>
                  <a:p>
                    <a:fld id="{47DD0BDD-7F0A-4795-9BFC-611E21FE0B4F}"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9238-4529-BAE9-5D893B79D582}"/>
                </c:ext>
              </c:extLst>
            </c:dLbl>
            <c:spPr>
              <a:solidFill>
                <a:srgbClr val="FFFFFF"/>
              </a:solidFill>
              <a:ln>
                <a:solidFill>
                  <a:srgbClr val="009CDE">
                    <a:lumMod val="75000"/>
                  </a:srgb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showDataLabelsRange val="1"/>
                <c15:showLeaderLines val="0"/>
              </c:ext>
            </c:extLst>
          </c:dLbls>
          <c:cat>
            <c:strRef>
              <c:f>Sheet1!$B$1:$D$1</c:f>
              <c:strCache>
                <c:ptCount val="3"/>
                <c:pt idx="0">
                  <c:v>2017</c:v>
                </c:pt>
                <c:pt idx="1">
                  <c:v>2018</c:v>
                </c:pt>
                <c:pt idx="2">
                  <c:v>2019</c:v>
                </c:pt>
              </c:strCache>
            </c:strRef>
          </c:cat>
          <c:val>
            <c:numRef>
              <c:f>Sheet1!$B$7:$D$7</c:f>
              <c:numCache>
                <c:formatCode>0.0%</c:formatCode>
                <c:ptCount val="3"/>
                <c:pt idx="0">
                  <c:v>0.28100000000000003</c:v>
                </c:pt>
                <c:pt idx="1">
                  <c:v>0.25900000000000001</c:v>
                </c:pt>
                <c:pt idx="2">
                  <c:v>0.26200000000000001</c:v>
                </c:pt>
              </c:numCache>
            </c:numRef>
          </c:val>
          <c:smooth val="0"/>
          <c:extLst>
            <c:ext xmlns:c15="http://schemas.microsoft.com/office/drawing/2012/chart" uri="{02D57815-91ED-43cb-92C2-25804820EDAC}">
              <c15:datalabelsRange>
                <c15:f>Sheet1!$B$9:$D$9</c15:f>
                <c15:dlblRangeCache>
                  <c:ptCount val="3"/>
                  <c:pt idx="0">
                    <c:v>71.9%</c:v>
                  </c:pt>
                  <c:pt idx="1">
                    <c:v>74.1%</c:v>
                  </c:pt>
                  <c:pt idx="2">
                    <c:v>73.8%</c:v>
                  </c:pt>
                </c15:dlblRangeCache>
              </c15:datalabelsRange>
            </c:ext>
            <c:ext xmlns:c16="http://schemas.microsoft.com/office/drawing/2014/chart" uri="{C3380CC4-5D6E-409C-BE32-E72D297353CC}">
              <c16:uniqueId val="{00000005-9238-4529-BAE9-5D893B79D582}"/>
            </c:ext>
          </c:extLst>
        </c:ser>
        <c:dLbls>
          <c:showLegendKey val="0"/>
          <c:showVal val="0"/>
          <c:showCatName val="0"/>
          <c:showSerName val="0"/>
          <c:showPercent val="0"/>
          <c:showBubbleSize val="0"/>
        </c:dLbls>
        <c:marker val="1"/>
        <c:smooth val="0"/>
        <c:axId val="897534096"/>
        <c:axId val="897536392"/>
      </c:lineChart>
      <c:catAx>
        <c:axId val="8975340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897536392"/>
        <c:crosses val="autoZero"/>
        <c:auto val="1"/>
        <c:lblAlgn val="ctr"/>
        <c:lblOffset val="100"/>
        <c:noMultiLvlLbl val="0"/>
      </c:catAx>
      <c:valAx>
        <c:axId val="897536392"/>
        <c:scaling>
          <c:orientation val="minMax"/>
        </c:scaling>
        <c:delete val="1"/>
        <c:axPos val="r"/>
        <c:numFmt formatCode="0%" sourceLinked="1"/>
        <c:majorTickMark val="out"/>
        <c:minorTickMark val="none"/>
        <c:tickLblPos val="nextTo"/>
        <c:crossAx val="897534096"/>
        <c:crosses val="max"/>
        <c:crossBetween val="between"/>
      </c:valAx>
      <c:spPr>
        <a:noFill/>
        <a:ln>
          <a:noFill/>
        </a:ln>
        <a:effectLst/>
      </c:spPr>
    </c:plotArea>
    <c:legend>
      <c:legendPos val="r"/>
      <c:legendEntry>
        <c:idx val="5"/>
        <c:delete val="1"/>
      </c:legendEntry>
      <c:layout>
        <c:manualLayout>
          <c:xMode val="edge"/>
          <c:yMode val="edge"/>
          <c:x val="0.88649674706548376"/>
          <c:y val="0.11441633672286788"/>
          <c:w val="7.5685613260370724E-2"/>
          <c:h val="0.77342239928631717"/>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US" sz="1600" dirty="0"/>
              <a:t>Approximate % of TOTAL group earning each </a:t>
            </a:r>
          </a:p>
          <a:p>
            <a:pPr>
              <a:defRPr sz="1600"/>
            </a:pPr>
            <a:r>
              <a:rPr lang="en-US" sz="1600" dirty="0"/>
              <a:t>AP Exam Score</a:t>
            </a:r>
          </a:p>
        </c:rich>
      </c:tx>
      <c:layout>
        <c:manualLayout>
          <c:xMode val="edge"/>
          <c:yMode val="edge"/>
          <c:x val="0.13659112180492244"/>
          <c:y val="0"/>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2.0799700079342592E-2"/>
          <c:y val="0.13929047231278374"/>
          <c:w val="0.86229935152205939"/>
          <c:h val="0.75248238193657391"/>
        </c:manualLayout>
      </c:layout>
      <c:barChart>
        <c:barDir val="col"/>
        <c:grouping val="percentStacked"/>
        <c:varyColors val="0"/>
        <c:ser>
          <c:idx val="4"/>
          <c:order val="0"/>
          <c:tx>
            <c:strRef>
              <c:f>Sheet1!$A$6</c:f>
              <c:strCache>
                <c:ptCount val="1"/>
                <c:pt idx="0">
                  <c:v>1</c:v>
                </c:pt>
              </c:strCache>
            </c:strRef>
          </c:tx>
          <c:spPr>
            <a:solidFill>
              <a:schemeClr val="accent1">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2017</c:v>
                </c:pt>
                <c:pt idx="1">
                  <c:v>2018</c:v>
                </c:pt>
                <c:pt idx="2">
                  <c:v>2019</c:v>
                </c:pt>
              </c:strCache>
            </c:strRef>
          </c:cat>
          <c:val>
            <c:numRef>
              <c:f>Sheet1!$B$6:$D$6</c:f>
              <c:numCache>
                <c:formatCode>0.0%</c:formatCode>
                <c:ptCount val="3"/>
                <c:pt idx="0">
                  <c:v>0.05</c:v>
                </c:pt>
                <c:pt idx="1">
                  <c:v>4.4999999999999998E-2</c:v>
                </c:pt>
                <c:pt idx="2">
                  <c:v>4.8000000000000001E-2</c:v>
                </c:pt>
              </c:numCache>
            </c:numRef>
          </c:val>
          <c:extLst>
            <c:ext xmlns:c16="http://schemas.microsoft.com/office/drawing/2014/chart" uri="{C3380CC4-5D6E-409C-BE32-E72D297353CC}">
              <c16:uniqueId val="{00000004-9238-4529-BAE9-5D893B79D582}"/>
            </c:ext>
          </c:extLst>
        </c:ser>
        <c:ser>
          <c:idx val="3"/>
          <c:order val="1"/>
          <c:tx>
            <c:strRef>
              <c:f>Sheet1!$A$5</c:f>
              <c:strCache>
                <c:ptCount val="1"/>
                <c:pt idx="0">
                  <c:v>2</c:v>
                </c:pt>
              </c:strCache>
            </c:strRef>
          </c:tx>
          <c:spPr>
            <a:solidFill>
              <a:schemeClr val="accent1">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2017</c:v>
                </c:pt>
                <c:pt idx="1">
                  <c:v>2018</c:v>
                </c:pt>
                <c:pt idx="2">
                  <c:v>2019</c:v>
                </c:pt>
              </c:strCache>
            </c:strRef>
          </c:cat>
          <c:val>
            <c:numRef>
              <c:f>Sheet1!$B$5:$D$5</c:f>
              <c:numCache>
                <c:formatCode>0.0%</c:formatCode>
                <c:ptCount val="3"/>
                <c:pt idx="0">
                  <c:v>0.19600000000000001</c:v>
                </c:pt>
                <c:pt idx="1">
                  <c:v>0.183</c:v>
                </c:pt>
                <c:pt idx="2">
                  <c:v>0.185</c:v>
                </c:pt>
              </c:numCache>
            </c:numRef>
          </c:val>
          <c:extLst>
            <c:ext xmlns:c16="http://schemas.microsoft.com/office/drawing/2014/chart" uri="{C3380CC4-5D6E-409C-BE32-E72D297353CC}">
              <c16:uniqueId val="{00000003-9238-4529-BAE9-5D893B79D582}"/>
            </c:ext>
          </c:extLst>
        </c:ser>
        <c:ser>
          <c:idx val="2"/>
          <c:order val="2"/>
          <c:tx>
            <c:strRef>
              <c:f>Sheet1!$A$4</c:f>
              <c:strCache>
                <c:ptCount val="1"/>
                <c:pt idx="0">
                  <c:v>3</c:v>
                </c:pt>
              </c:strCache>
            </c:strRef>
          </c:tx>
          <c:spPr>
            <a:solidFill>
              <a:schemeClr val="accent1">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2017</c:v>
                </c:pt>
                <c:pt idx="1">
                  <c:v>2018</c:v>
                </c:pt>
                <c:pt idx="2">
                  <c:v>2019</c:v>
                </c:pt>
              </c:strCache>
            </c:strRef>
          </c:cat>
          <c:val>
            <c:numRef>
              <c:f>Sheet1!$B$4:$D$4</c:f>
              <c:numCache>
                <c:formatCode>0.0%</c:formatCode>
                <c:ptCount val="3"/>
                <c:pt idx="0">
                  <c:v>0.33400000000000002</c:v>
                </c:pt>
                <c:pt idx="1">
                  <c:v>0.34599999999999997</c:v>
                </c:pt>
                <c:pt idx="2">
                  <c:v>0.36099999999999999</c:v>
                </c:pt>
              </c:numCache>
            </c:numRef>
          </c:val>
          <c:extLst>
            <c:ext xmlns:c16="http://schemas.microsoft.com/office/drawing/2014/chart" uri="{C3380CC4-5D6E-409C-BE32-E72D297353CC}">
              <c16:uniqueId val="{00000002-9238-4529-BAE9-5D893B79D582}"/>
            </c:ext>
          </c:extLst>
        </c:ser>
        <c:ser>
          <c:idx val="1"/>
          <c:order val="3"/>
          <c:tx>
            <c:strRef>
              <c:f>Sheet1!$A$3</c:f>
              <c:strCache>
                <c:ptCount val="1"/>
                <c:pt idx="0">
                  <c:v>4</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2017</c:v>
                </c:pt>
                <c:pt idx="1">
                  <c:v>2018</c:v>
                </c:pt>
                <c:pt idx="2">
                  <c:v>2019</c:v>
                </c:pt>
              </c:strCache>
            </c:strRef>
          </c:cat>
          <c:val>
            <c:numRef>
              <c:f>Sheet1!$B$3:$D$3</c:f>
              <c:numCache>
                <c:formatCode>0.0%</c:formatCode>
                <c:ptCount val="3"/>
                <c:pt idx="0">
                  <c:v>0.249</c:v>
                </c:pt>
                <c:pt idx="1">
                  <c:v>0.25800000000000001</c:v>
                </c:pt>
                <c:pt idx="2">
                  <c:v>0.251</c:v>
                </c:pt>
              </c:numCache>
            </c:numRef>
          </c:val>
          <c:extLst>
            <c:ext xmlns:c16="http://schemas.microsoft.com/office/drawing/2014/chart" uri="{C3380CC4-5D6E-409C-BE32-E72D297353CC}">
              <c16:uniqueId val="{00000001-9238-4529-BAE9-5D893B79D582}"/>
            </c:ext>
          </c:extLst>
        </c:ser>
        <c:ser>
          <c:idx val="0"/>
          <c:order val="4"/>
          <c:tx>
            <c:strRef>
              <c:f>Sheet1!$A$2</c:f>
              <c:strCache>
                <c:ptCount val="1"/>
                <c:pt idx="0">
                  <c:v>5</c:v>
                </c:pt>
              </c:strCache>
            </c:strRef>
          </c:tx>
          <c:spPr>
            <a:solidFill>
              <a:schemeClr val="accent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2017</c:v>
                </c:pt>
                <c:pt idx="1">
                  <c:v>2018</c:v>
                </c:pt>
                <c:pt idx="2">
                  <c:v>2019</c:v>
                </c:pt>
              </c:strCache>
            </c:strRef>
          </c:cat>
          <c:val>
            <c:numRef>
              <c:f>Sheet1!$B$2:$D$2</c:f>
              <c:numCache>
                <c:formatCode>0.0%</c:formatCode>
                <c:ptCount val="3"/>
                <c:pt idx="0">
                  <c:v>0.17</c:v>
                </c:pt>
                <c:pt idx="1">
                  <c:v>0.16700000000000001</c:v>
                </c:pt>
                <c:pt idx="2">
                  <c:v>0.155</c:v>
                </c:pt>
              </c:numCache>
            </c:numRef>
          </c:val>
          <c:extLst>
            <c:ext xmlns:c16="http://schemas.microsoft.com/office/drawing/2014/chart" uri="{C3380CC4-5D6E-409C-BE32-E72D297353CC}">
              <c16:uniqueId val="{00000000-9238-4529-BAE9-5D893B79D582}"/>
            </c:ext>
          </c:extLst>
        </c:ser>
        <c:dLbls>
          <c:showLegendKey val="0"/>
          <c:showVal val="0"/>
          <c:showCatName val="0"/>
          <c:showSerName val="0"/>
          <c:showPercent val="0"/>
          <c:showBubbleSize val="0"/>
        </c:dLbls>
        <c:gapWidth val="219"/>
        <c:overlap val="100"/>
        <c:axId val="897534096"/>
        <c:axId val="897536392"/>
      </c:barChart>
      <c:lineChart>
        <c:grouping val="standard"/>
        <c:varyColors val="0"/>
        <c:ser>
          <c:idx val="5"/>
          <c:order val="5"/>
          <c:tx>
            <c:strRef>
              <c:f>Sheet1!$A$7</c:f>
              <c:strCache>
                <c:ptCount val="1"/>
                <c:pt idx="0">
                  <c:v>% 3 and up</c:v>
                </c:pt>
              </c:strCache>
            </c:strRef>
          </c:tx>
          <c:spPr>
            <a:ln w="28575" cap="rnd">
              <a:noFill/>
              <a:round/>
            </a:ln>
            <a:effectLst/>
          </c:spPr>
          <c:marker>
            <c:symbol val="none"/>
          </c:marker>
          <c:dLbls>
            <c:dLbl>
              <c:idx val="0"/>
              <c:layout>
                <c:manualLayout>
                  <c:x val="4.821088953098214E-2"/>
                  <c:y val="0"/>
                </c:manualLayout>
              </c:layout>
              <c:tx>
                <c:rich>
                  <a:bodyPr/>
                  <a:lstStyle/>
                  <a:p>
                    <a:fld id="{A6E89FB3-2D4F-4D55-B69C-CD05DEBCA092}"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8-9238-4529-BAE9-5D893B79D582}"/>
                </c:ext>
              </c:extLst>
            </c:dLbl>
            <c:dLbl>
              <c:idx val="1"/>
              <c:layout>
                <c:manualLayout>
                  <c:x val="4.8210889530982078E-2"/>
                  <c:y val="-6.065690472591318E-3"/>
                </c:manualLayout>
              </c:layout>
              <c:tx>
                <c:rich>
                  <a:bodyPr/>
                  <a:lstStyle/>
                  <a:p>
                    <a:fld id="{1B1B6460-0D06-49B7-B122-A416FE2F15E2}"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7-9238-4529-BAE9-5D893B79D582}"/>
                </c:ext>
              </c:extLst>
            </c:dLbl>
            <c:dLbl>
              <c:idx val="2"/>
              <c:layout>
                <c:manualLayout>
                  <c:x val="4.821088953098214E-2"/>
                  <c:y val="3.032845236295659E-3"/>
                </c:manualLayout>
              </c:layout>
              <c:tx>
                <c:rich>
                  <a:bodyPr/>
                  <a:lstStyle/>
                  <a:p>
                    <a:fld id="{F05897E7-185E-482B-AACF-52E96A715D92}"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9238-4529-BAE9-5D893B79D582}"/>
                </c:ext>
              </c:extLst>
            </c:dLbl>
            <c:spPr>
              <a:solidFill>
                <a:srgbClr val="FFFFFF"/>
              </a:solidFill>
              <a:ln>
                <a:solidFill>
                  <a:srgbClr val="009CDE">
                    <a:lumMod val="75000"/>
                  </a:srgb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showDataLabelsRange val="1"/>
                <c15:showLeaderLines val="0"/>
              </c:ext>
            </c:extLst>
          </c:dLbls>
          <c:cat>
            <c:strRef>
              <c:f>Sheet1!$B$1:$D$1</c:f>
              <c:strCache>
                <c:ptCount val="3"/>
                <c:pt idx="0">
                  <c:v>2017</c:v>
                </c:pt>
                <c:pt idx="1">
                  <c:v>2018</c:v>
                </c:pt>
                <c:pt idx="2">
                  <c:v>2019</c:v>
                </c:pt>
              </c:strCache>
            </c:strRef>
          </c:cat>
          <c:val>
            <c:numRef>
              <c:f>Sheet1!$B$7:$D$7</c:f>
              <c:numCache>
                <c:formatCode>0.0%</c:formatCode>
                <c:ptCount val="3"/>
                <c:pt idx="0">
                  <c:v>0.24699999999999989</c:v>
                </c:pt>
                <c:pt idx="1">
                  <c:v>0.22899999999999998</c:v>
                </c:pt>
                <c:pt idx="2">
                  <c:v>0.23299999999999998</c:v>
                </c:pt>
              </c:numCache>
            </c:numRef>
          </c:val>
          <c:smooth val="0"/>
          <c:extLst>
            <c:ext xmlns:c15="http://schemas.microsoft.com/office/drawing/2012/chart" uri="{02D57815-91ED-43cb-92C2-25804820EDAC}">
              <c15:datalabelsRange>
                <c15:f>Sheet1!$B$9:$D$9</c15:f>
                <c15:dlblRangeCache>
                  <c:ptCount val="3"/>
                  <c:pt idx="0">
                    <c:v>75.3%</c:v>
                  </c:pt>
                  <c:pt idx="1">
                    <c:v>77.1%</c:v>
                  </c:pt>
                  <c:pt idx="2">
                    <c:v>76.7%</c:v>
                  </c:pt>
                </c15:dlblRangeCache>
              </c15:datalabelsRange>
            </c:ext>
            <c:ext xmlns:c16="http://schemas.microsoft.com/office/drawing/2014/chart" uri="{C3380CC4-5D6E-409C-BE32-E72D297353CC}">
              <c16:uniqueId val="{00000005-9238-4529-BAE9-5D893B79D582}"/>
            </c:ext>
          </c:extLst>
        </c:ser>
        <c:dLbls>
          <c:showLegendKey val="0"/>
          <c:showVal val="0"/>
          <c:showCatName val="0"/>
          <c:showSerName val="0"/>
          <c:showPercent val="0"/>
          <c:showBubbleSize val="0"/>
        </c:dLbls>
        <c:marker val="1"/>
        <c:smooth val="0"/>
        <c:axId val="897534096"/>
        <c:axId val="897536392"/>
      </c:lineChart>
      <c:catAx>
        <c:axId val="8975340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897536392"/>
        <c:crosses val="autoZero"/>
        <c:auto val="1"/>
        <c:lblAlgn val="ctr"/>
        <c:lblOffset val="100"/>
        <c:noMultiLvlLbl val="0"/>
      </c:catAx>
      <c:valAx>
        <c:axId val="897536392"/>
        <c:scaling>
          <c:orientation val="minMax"/>
        </c:scaling>
        <c:delete val="1"/>
        <c:axPos val="r"/>
        <c:numFmt formatCode="0%" sourceLinked="1"/>
        <c:majorTickMark val="out"/>
        <c:minorTickMark val="none"/>
        <c:tickLblPos val="nextTo"/>
        <c:crossAx val="897534096"/>
        <c:crosses val="max"/>
        <c:crossBetween val="between"/>
      </c:valAx>
      <c:spPr>
        <a:noFill/>
        <a:ln>
          <a:noFill/>
        </a:ln>
        <a:effectLst/>
      </c:spPr>
    </c:plotArea>
    <c:legend>
      <c:legendPos val="r"/>
      <c:legendEntry>
        <c:idx val="5"/>
        <c:delete val="1"/>
      </c:legendEntry>
      <c:layout>
        <c:manualLayout>
          <c:xMode val="edge"/>
          <c:yMode val="edge"/>
          <c:x val="0.88649674706548376"/>
          <c:y val="0.11441633672286788"/>
          <c:w val="7.5685613260370724E-2"/>
          <c:h val="0.77342239928631717"/>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2400" dirty="0"/>
              <a:t>FRQ 1:</a:t>
            </a:r>
            <a:r>
              <a:rPr lang="en-US" sz="2400" baseline="0" dirty="0"/>
              <a:t>  Mean Score = 3.46</a:t>
            </a:r>
            <a:endParaRPr lang="en-US" sz="2400"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6.6509048511274926E-2"/>
          <c:y val="0.13203587544174547"/>
          <c:w val="0.96114599565958769"/>
          <c:h val="0.80582592295343414"/>
        </c:manualLayout>
      </c:layout>
      <c:barChart>
        <c:barDir val="col"/>
        <c:grouping val="clustered"/>
        <c:varyColors val="0"/>
        <c:ser>
          <c:idx val="0"/>
          <c:order val="0"/>
          <c:tx>
            <c:strRef>
              <c:f>Sheet1!$B$1</c:f>
              <c:strCache>
                <c:ptCount val="1"/>
                <c:pt idx="0">
                  <c:v>Score performance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6"/>
                <c:pt idx="0">
                  <c:v>0 or no response</c:v>
                </c:pt>
                <c:pt idx="1">
                  <c:v>1</c:v>
                </c:pt>
                <c:pt idx="2">
                  <c:v>2</c:v>
                </c:pt>
                <c:pt idx="3">
                  <c:v>3</c:v>
                </c:pt>
                <c:pt idx="4">
                  <c:v>4</c:v>
                </c:pt>
                <c:pt idx="5">
                  <c:v>5</c:v>
                </c:pt>
              </c:strCache>
            </c:strRef>
          </c:cat>
          <c:val>
            <c:numRef>
              <c:f>Sheet1!$B$2:$B$10</c:f>
              <c:numCache>
                <c:formatCode>0.0%</c:formatCode>
                <c:ptCount val="9"/>
                <c:pt idx="0">
                  <c:v>0</c:v>
                </c:pt>
                <c:pt idx="1">
                  <c:v>1.0999999999999999E-2</c:v>
                </c:pt>
                <c:pt idx="2">
                  <c:v>0.10299999999999999</c:v>
                </c:pt>
                <c:pt idx="3">
                  <c:v>0.42699999999999999</c:v>
                </c:pt>
                <c:pt idx="4">
                  <c:v>0.32700000000000001</c:v>
                </c:pt>
                <c:pt idx="5">
                  <c:v>0.13200000000000001</c:v>
                </c:pt>
              </c:numCache>
            </c:numRef>
          </c:val>
          <c:extLst>
            <c:ext xmlns:c16="http://schemas.microsoft.com/office/drawing/2014/chart" uri="{C3380CC4-5D6E-409C-BE32-E72D297353CC}">
              <c16:uniqueId val="{00000000-EAB5-42B6-B13A-8C8F90369633}"/>
            </c:ext>
          </c:extLst>
        </c:ser>
        <c:dLbls>
          <c:showLegendKey val="0"/>
          <c:showVal val="0"/>
          <c:showCatName val="0"/>
          <c:showSerName val="0"/>
          <c:showPercent val="0"/>
          <c:showBubbleSize val="0"/>
        </c:dLbls>
        <c:gapWidth val="125"/>
        <c:overlap val="-27"/>
        <c:axId val="928229976"/>
        <c:axId val="928232600"/>
      </c:barChart>
      <c:catAx>
        <c:axId val="928229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928232600"/>
        <c:crosses val="autoZero"/>
        <c:auto val="1"/>
        <c:lblAlgn val="ctr"/>
        <c:lblOffset val="100"/>
        <c:noMultiLvlLbl val="0"/>
      </c:catAx>
      <c:valAx>
        <c:axId val="928232600"/>
        <c:scaling>
          <c:orientation val="minMax"/>
        </c:scaling>
        <c:delete val="1"/>
        <c:axPos val="l"/>
        <c:numFmt formatCode="0.0%" sourceLinked="1"/>
        <c:majorTickMark val="none"/>
        <c:minorTickMark val="none"/>
        <c:tickLblPos val="nextTo"/>
        <c:crossAx val="92822997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2400" dirty="0"/>
              <a:t>FRQ 2:</a:t>
            </a:r>
            <a:r>
              <a:rPr lang="en-US" sz="2400" baseline="0" dirty="0"/>
              <a:t>  Mean Score = 2.97</a:t>
            </a:r>
            <a:endParaRPr lang="en-US" sz="2400"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6.6509048511274926E-2"/>
          <c:y val="0.13203587544174547"/>
          <c:w val="0.96114599565958769"/>
          <c:h val="0.80582592295343414"/>
        </c:manualLayout>
      </c:layout>
      <c:barChart>
        <c:barDir val="col"/>
        <c:grouping val="clustered"/>
        <c:varyColors val="0"/>
        <c:ser>
          <c:idx val="0"/>
          <c:order val="0"/>
          <c:tx>
            <c:strRef>
              <c:f>Sheet1!$B$1</c:f>
              <c:strCache>
                <c:ptCount val="1"/>
                <c:pt idx="0">
                  <c:v>Score performance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6"/>
                <c:pt idx="0">
                  <c:v>0 or no response</c:v>
                </c:pt>
                <c:pt idx="1">
                  <c:v>1</c:v>
                </c:pt>
                <c:pt idx="2">
                  <c:v>2</c:v>
                </c:pt>
                <c:pt idx="3">
                  <c:v>3</c:v>
                </c:pt>
                <c:pt idx="4">
                  <c:v>4</c:v>
                </c:pt>
                <c:pt idx="5">
                  <c:v>5</c:v>
                </c:pt>
              </c:strCache>
            </c:strRef>
          </c:cat>
          <c:val>
            <c:numRef>
              <c:f>Sheet1!$B$2:$B$10</c:f>
              <c:numCache>
                <c:formatCode>0.0%</c:formatCode>
                <c:ptCount val="9"/>
                <c:pt idx="0">
                  <c:v>0.01</c:v>
                </c:pt>
                <c:pt idx="1">
                  <c:v>5.5E-2</c:v>
                </c:pt>
                <c:pt idx="2">
                  <c:v>0.25800000000000001</c:v>
                </c:pt>
                <c:pt idx="3">
                  <c:v>0.39500000000000002</c:v>
                </c:pt>
                <c:pt idx="4">
                  <c:v>0.193</c:v>
                </c:pt>
                <c:pt idx="5">
                  <c:v>8.8999999999999996E-2</c:v>
                </c:pt>
              </c:numCache>
            </c:numRef>
          </c:val>
          <c:extLst>
            <c:ext xmlns:c16="http://schemas.microsoft.com/office/drawing/2014/chart" uri="{C3380CC4-5D6E-409C-BE32-E72D297353CC}">
              <c16:uniqueId val="{00000000-3FCD-4A4B-B3B5-D4E1ABEBD9A1}"/>
            </c:ext>
          </c:extLst>
        </c:ser>
        <c:dLbls>
          <c:showLegendKey val="0"/>
          <c:showVal val="0"/>
          <c:showCatName val="0"/>
          <c:showSerName val="0"/>
          <c:showPercent val="0"/>
          <c:showBubbleSize val="0"/>
        </c:dLbls>
        <c:gapWidth val="125"/>
        <c:overlap val="-27"/>
        <c:axId val="928229976"/>
        <c:axId val="928232600"/>
      </c:barChart>
      <c:catAx>
        <c:axId val="928229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928232600"/>
        <c:crosses val="autoZero"/>
        <c:auto val="1"/>
        <c:lblAlgn val="ctr"/>
        <c:lblOffset val="100"/>
        <c:noMultiLvlLbl val="0"/>
      </c:catAx>
      <c:valAx>
        <c:axId val="928232600"/>
        <c:scaling>
          <c:orientation val="minMax"/>
        </c:scaling>
        <c:delete val="1"/>
        <c:axPos val="l"/>
        <c:numFmt formatCode="0.0%" sourceLinked="1"/>
        <c:majorTickMark val="none"/>
        <c:minorTickMark val="none"/>
        <c:tickLblPos val="nextTo"/>
        <c:crossAx val="92822997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2400" dirty="0"/>
              <a:t>FRQ 3:</a:t>
            </a:r>
            <a:r>
              <a:rPr lang="en-US" sz="2400" baseline="0" dirty="0"/>
              <a:t>  Mean Score = 2.98</a:t>
            </a:r>
            <a:endParaRPr lang="en-US" sz="2400" dirty="0"/>
          </a:p>
        </c:rich>
      </c:tx>
      <c:layout>
        <c:manualLayout>
          <c:xMode val="edge"/>
          <c:yMode val="edge"/>
          <c:x val="0.14102543579618293"/>
          <c:y val="2.5244176115563996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6.6509048511274926E-2"/>
          <c:y val="0.13203587544174547"/>
          <c:w val="0.96114599565958769"/>
          <c:h val="0.80582592295343414"/>
        </c:manualLayout>
      </c:layout>
      <c:barChart>
        <c:barDir val="col"/>
        <c:grouping val="clustered"/>
        <c:varyColors val="0"/>
        <c:ser>
          <c:idx val="0"/>
          <c:order val="0"/>
          <c:tx>
            <c:strRef>
              <c:f>Sheet1!$B$1</c:f>
              <c:strCache>
                <c:ptCount val="1"/>
                <c:pt idx="0">
                  <c:v>Score performance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6"/>
                <c:pt idx="0">
                  <c:v>0 or no response</c:v>
                </c:pt>
                <c:pt idx="1">
                  <c:v>1</c:v>
                </c:pt>
                <c:pt idx="2">
                  <c:v>2</c:v>
                </c:pt>
                <c:pt idx="3">
                  <c:v>3</c:v>
                </c:pt>
                <c:pt idx="4">
                  <c:v>4</c:v>
                </c:pt>
                <c:pt idx="5">
                  <c:v>5</c:v>
                </c:pt>
              </c:strCache>
            </c:strRef>
          </c:cat>
          <c:val>
            <c:numRef>
              <c:f>Sheet1!$B$2:$B$10</c:f>
              <c:numCache>
                <c:formatCode>0.0%</c:formatCode>
                <c:ptCount val="9"/>
                <c:pt idx="0">
                  <c:v>1.0999999999999999E-2</c:v>
                </c:pt>
                <c:pt idx="1">
                  <c:v>9.1999999999999998E-2</c:v>
                </c:pt>
                <c:pt idx="2">
                  <c:v>0.20499999999999999</c:v>
                </c:pt>
                <c:pt idx="3">
                  <c:v>0.375</c:v>
                </c:pt>
                <c:pt idx="4">
                  <c:v>0.22900000000000001</c:v>
                </c:pt>
                <c:pt idx="5">
                  <c:v>8.7999999999999995E-2</c:v>
                </c:pt>
              </c:numCache>
            </c:numRef>
          </c:val>
          <c:extLst>
            <c:ext xmlns:c16="http://schemas.microsoft.com/office/drawing/2014/chart" uri="{C3380CC4-5D6E-409C-BE32-E72D297353CC}">
              <c16:uniqueId val="{00000000-A663-487F-8827-56048C544823}"/>
            </c:ext>
          </c:extLst>
        </c:ser>
        <c:dLbls>
          <c:showLegendKey val="0"/>
          <c:showVal val="0"/>
          <c:showCatName val="0"/>
          <c:showSerName val="0"/>
          <c:showPercent val="0"/>
          <c:showBubbleSize val="0"/>
        </c:dLbls>
        <c:gapWidth val="125"/>
        <c:overlap val="-27"/>
        <c:axId val="928229976"/>
        <c:axId val="928232600"/>
      </c:barChart>
      <c:catAx>
        <c:axId val="928229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928232600"/>
        <c:crosses val="autoZero"/>
        <c:auto val="1"/>
        <c:lblAlgn val="ctr"/>
        <c:lblOffset val="100"/>
        <c:noMultiLvlLbl val="0"/>
      </c:catAx>
      <c:valAx>
        <c:axId val="928232600"/>
        <c:scaling>
          <c:orientation val="minMax"/>
        </c:scaling>
        <c:delete val="1"/>
        <c:axPos val="l"/>
        <c:numFmt formatCode="0.0%" sourceLinked="1"/>
        <c:majorTickMark val="none"/>
        <c:minorTickMark val="none"/>
        <c:tickLblPos val="nextTo"/>
        <c:crossAx val="92822997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2400" dirty="0"/>
              <a:t>FRQ 4:</a:t>
            </a:r>
            <a:r>
              <a:rPr lang="en-US" sz="2400" baseline="0" dirty="0"/>
              <a:t>  Mean Score </a:t>
            </a:r>
            <a:r>
              <a:rPr lang="en-US" sz="2400" baseline="0"/>
              <a:t>= 1.61</a:t>
            </a:r>
            <a:endParaRPr lang="en-US" sz="2400" dirty="0"/>
          </a:p>
        </c:rich>
      </c:tx>
      <c:layout>
        <c:manualLayout>
          <c:xMode val="edge"/>
          <c:yMode val="edge"/>
          <c:x val="0.14102543579618293"/>
          <c:y val="2.5244176115563996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6.6509048511274926E-2"/>
          <c:y val="0.13203587544174547"/>
          <c:w val="0.96114599565958769"/>
          <c:h val="0.80582592295343414"/>
        </c:manualLayout>
      </c:layout>
      <c:barChart>
        <c:barDir val="col"/>
        <c:grouping val="clustered"/>
        <c:varyColors val="0"/>
        <c:ser>
          <c:idx val="0"/>
          <c:order val="0"/>
          <c:tx>
            <c:strRef>
              <c:f>Sheet1!$B$1</c:f>
              <c:strCache>
                <c:ptCount val="1"/>
                <c:pt idx="0">
                  <c:v>Score performance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6"/>
                <c:pt idx="0">
                  <c:v>0 or no response</c:v>
                </c:pt>
                <c:pt idx="1">
                  <c:v>1</c:v>
                </c:pt>
                <c:pt idx="2">
                  <c:v>2</c:v>
                </c:pt>
                <c:pt idx="3">
                  <c:v>3</c:v>
                </c:pt>
                <c:pt idx="4">
                  <c:v>4</c:v>
                </c:pt>
                <c:pt idx="5">
                  <c:v>5</c:v>
                </c:pt>
              </c:strCache>
            </c:strRef>
          </c:cat>
          <c:val>
            <c:numRef>
              <c:f>Sheet1!$B$2:$B$10</c:f>
              <c:numCache>
                <c:formatCode>0.0%</c:formatCode>
                <c:ptCount val="9"/>
                <c:pt idx="0">
                  <c:v>0.48399999999999999</c:v>
                </c:pt>
                <c:pt idx="1">
                  <c:v>4.2999999999999997E-2</c:v>
                </c:pt>
                <c:pt idx="2">
                  <c:v>8.7999999999999995E-2</c:v>
                </c:pt>
                <c:pt idx="3">
                  <c:v>0.19800000000000001</c:v>
                </c:pt>
                <c:pt idx="4">
                  <c:v>0.129</c:v>
                </c:pt>
                <c:pt idx="5">
                  <c:v>5.8000000000000003E-2</c:v>
                </c:pt>
              </c:numCache>
            </c:numRef>
          </c:val>
          <c:extLst>
            <c:ext xmlns:c16="http://schemas.microsoft.com/office/drawing/2014/chart" uri="{C3380CC4-5D6E-409C-BE32-E72D297353CC}">
              <c16:uniqueId val="{00000000-847E-490F-AD3B-47410ABB7694}"/>
            </c:ext>
          </c:extLst>
        </c:ser>
        <c:dLbls>
          <c:showLegendKey val="0"/>
          <c:showVal val="0"/>
          <c:showCatName val="0"/>
          <c:showSerName val="0"/>
          <c:showPercent val="0"/>
          <c:showBubbleSize val="0"/>
        </c:dLbls>
        <c:gapWidth val="125"/>
        <c:overlap val="-27"/>
        <c:axId val="928229976"/>
        <c:axId val="928232600"/>
      </c:barChart>
      <c:catAx>
        <c:axId val="928229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928232600"/>
        <c:crosses val="autoZero"/>
        <c:auto val="1"/>
        <c:lblAlgn val="ctr"/>
        <c:lblOffset val="100"/>
        <c:noMultiLvlLbl val="0"/>
      </c:catAx>
      <c:valAx>
        <c:axId val="928232600"/>
        <c:scaling>
          <c:orientation val="minMax"/>
        </c:scaling>
        <c:delete val="1"/>
        <c:axPos val="l"/>
        <c:numFmt formatCode="0.0%" sourceLinked="1"/>
        <c:majorTickMark val="none"/>
        <c:minorTickMark val="none"/>
        <c:tickLblPos val="nextTo"/>
        <c:crossAx val="92822997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9">
  <a:schemeClr val="accent6"/>
</cs:colorStyle>
</file>

<file path=ppt/charts/colors3.xml><?xml version="1.0" encoding="utf-8"?>
<cs:colorStyle xmlns:cs="http://schemas.microsoft.com/office/drawing/2012/chartStyle" xmlns:a="http://schemas.openxmlformats.org/drawingml/2006/main" meth="withinLinear" id="19">
  <a:schemeClr val="accent6"/>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0F4D76-A861-4B40-8C52-A82A94CC656E}" type="doc">
      <dgm:prSet loTypeId="urn:microsoft.com/office/officeart/2005/8/layout/pyramid1" loCatId="pyramid" qsTypeId="urn:microsoft.com/office/officeart/2005/8/quickstyle/simple1" qsCatId="simple" csTypeId="urn:microsoft.com/office/officeart/2005/8/colors/colorful3" csCatId="colorful" phldr="1"/>
      <dgm:spPr/>
      <dgm:t>
        <a:bodyPr/>
        <a:lstStyle/>
        <a:p>
          <a:endParaRPr lang="en-US"/>
        </a:p>
      </dgm:t>
    </dgm:pt>
    <dgm:pt modelId="{4D5C5D16-0571-499A-A619-AFF2B6733DB8}">
      <dgm:prSet phldrT="[Text]" custT="1"/>
      <dgm:spPr/>
      <dgm:t>
        <a:bodyPr/>
        <a:lstStyle/>
        <a:p>
          <a:r>
            <a:rPr lang="en-US" sz="3600" dirty="0"/>
            <a:t>Reading Leadership</a:t>
          </a:r>
        </a:p>
      </dgm:t>
    </dgm:pt>
    <dgm:pt modelId="{D7E59351-50E5-4DAB-88F2-DD6E1C8302B9}" type="parTrans" cxnId="{E23BC747-9EB8-4F36-9685-CD614F384378}">
      <dgm:prSet/>
      <dgm:spPr/>
      <dgm:t>
        <a:bodyPr/>
        <a:lstStyle/>
        <a:p>
          <a:endParaRPr lang="en-US"/>
        </a:p>
      </dgm:t>
    </dgm:pt>
    <dgm:pt modelId="{A3633B71-39AC-47C4-929A-9C74A09DA519}" type="sibTrans" cxnId="{E23BC747-9EB8-4F36-9685-CD614F384378}">
      <dgm:prSet/>
      <dgm:spPr/>
      <dgm:t>
        <a:bodyPr/>
        <a:lstStyle/>
        <a:p>
          <a:endParaRPr lang="en-US"/>
        </a:p>
      </dgm:t>
    </dgm:pt>
    <dgm:pt modelId="{312C0C14-1F92-433F-9EF6-B38D2ECA91FE}">
      <dgm:prSet phldrT="[Text]" custT="1"/>
      <dgm:spPr/>
      <dgm:t>
        <a:bodyPr/>
        <a:lstStyle/>
        <a:p>
          <a:r>
            <a:rPr lang="en-US" sz="3600" dirty="0">
              <a:latin typeface="Roboto" panose="02000000000000000000"/>
            </a:rPr>
            <a:t>Table Leaders</a:t>
          </a:r>
        </a:p>
        <a:p>
          <a:r>
            <a:rPr lang="en-US" sz="3600" dirty="0">
              <a:latin typeface="Roboto" panose="02000000000000000000"/>
            </a:rPr>
            <a:t>All readers</a:t>
          </a:r>
        </a:p>
      </dgm:t>
    </dgm:pt>
    <dgm:pt modelId="{4CC362D8-215C-4217-9118-87B5F81970D3}" type="parTrans" cxnId="{0A966FE9-A6E1-4872-AA9B-178D10444DE3}">
      <dgm:prSet/>
      <dgm:spPr/>
      <dgm:t>
        <a:bodyPr/>
        <a:lstStyle/>
        <a:p>
          <a:endParaRPr lang="en-US"/>
        </a:p>
      </dgm:t>
    </dgm:pt>
    <dgm:pt modelId="{73D24589-6BA5-41E5-9F1C-0786F0A62BE8}" type="sibTrans" cxnId="{0A966FE9-A6E1-4872-AA9B-178D10444DE3}">
      <dgm:prSet/>
      <dgm:spPr/>
      <dgm:t>
        <a:bodyPr/>
        <a:lstStyle/>
        <a:p>
          <a:endParaRPr lang="en-US"/>
        </a:p>
      </dgm:t>
    </dgm:pt>
    <dgm:pt modelId="{1197A4F1-0FCE-4A0E-9B7E-D7431137F329}">
      <dgm:prSet phldrT="[Text]" custT="1"/>
      <dgm:spPr/>
      <dgm:t>
        <a:bodyPr/>
        <a:lstStyle/>
        <a:p>
          <a:endParaRPr lang="en-US" sz="2000" dirty="0"/>
        </a:p>
        <a:p>
          <a:r>
            <a:rPr lang="en-US" sz="2000" dirty="0"/>
            <a:t>CR</a:t>
          </a:r>
        </a:p>
        <a:p>
          <a:r>
            <a:rPr lang="en-US" sz="2000" dirty="0"/>
            <a:t>CB/ETS</a:t>
          </a:r>
          <a:br>
            <a:rPr lang="en-US" sz="2000" dirty="0"/>
          </a:br>
          <a:r>
            <a:rPr lang="en-US" sz="2000" dirty="0"/>
            <a:t>Leads</a:t>
          </a:r>
        </a:p>
        <a:p>
          <a:r>
            <a:rPr lang="en-US" sz="2000" dirty="0"/>
            <a:t>Test Dev</a:t>
          </a:r>
          <a:br>
            <a:rPr lang="en-US" sz="2000" dirty="0"/>
          </a:br>
          <a:r>
            <a:rPr lang="en-US" sz="2000" dirty="0"/>
            <a:t>Committee</a:t>
          </a:r>
        </a:p>
      </dgm:t>
    </dgm:pt>
    <dgm:pt modelId="{F6098A86-B10A-4308-A452-3FF1B1241A6D}" type="sibTrans" cxnId="{9FE7B7F0-AA5E-44C0-B439-ABE1DD81D719}">
      <dgm:prSet/>
      <dgm:spPr/>
      <dgm:t>
        <a:bodyPr/>
        <a:lstStyle/>
        <a:p>
          <a:endParaRPr lang="en-US"/>
        </a:p>
      </dgm:t>
    </dgm:pt>
    <dgm:pt modelId="{54714AD4-07BA-4FCC-98AC-F9900E738E81}" type="parTrans" cxnId="{9FE7B7F0-AA5E-44C0-B439-ABE1DD81D719}">
      <dgm:prSet/>
      <dgm:spPr/>
      <dgm:t>
        <a:bodyPr/>
        <a:lstStyle/>
        <a:p>
          <a:endParaRPr lang="en-US"/>
        </a:p>
      </dgm:t>
    </dgm:pt>
    <dgm:pt modelId="{B1141E96-2D90-4DCB-8F12-D8E65825B828}" type="pres">
      <dgm:prSet presAssocID="{330F4D76-A861-4B40-8C52-A82A94CC656E}" presName="Name0" presStyleCnt="0">
        <dgm:presLayoutVars>
          <dgm:dir/>
          <dgm:animLvl val="lvl"/>
          <dgm:resizeHandles val="exact"/>
        </dgm:presLayoutVars>
      </dgm:prSet>
      <dgm:spPr/>
    </dgm:pt>
    <dgm:pt modelId="{5D559CF9-CB11-4B08-BAA1-A8F3C8D2CF40}" type="pres">
      <dgm:prSet presAssocID="{1197A4F1-0FCE-4A0E-9B7E-D7431137F329}" presName="Name8" presStyleCnt="0"/>
      <dgm:spPr/>
    </dgm:pt>
    <dgm:pt modelId="{171E2D36-21A1-423E-B5F9-B9A8E7628171}" type="pres">
      <dgm:prSet presAssocID="{1197A4F1-0FCE-4A0E-9B7E-D7431137F329}" presName="level" presStyleLbl="node1" presStyleIdx="0" presStyleCnt="3" custScaleY="139607">
        <dgm:presLayoutVars>
          <dgm:chMax val="1"/>
          <dgm:bulletEnabled val="1"/>
        </dgm:presLayoutVars>
      </dgm:prSet>
      <dgm:spPr/>
    </dgm:pt>
    <dgm:pt modelId="{458F66E5-79BC-447C-BBBF-F5B6B1D586F1}" type="pres">
      <dgm:prSet presAssocID="{1197A4F1-0FCE-4A0E-9B7E-D7431137F329}" presName="levelTx" presStyleLbl="revTx" presStyleIdx="0" presStyleCnt="0">
        <dgm:presLayoutVars>
          <dgm:chMax val="1"/>
          <dgm:bulletEnabled val="1"/>
        </dgm:presLayoutVars>
      </dgm:prSet>
      <dgm:spPr/>
    </dgm:pt>
    <dgm:pt modelId="{FF052C3D-62FD-4AAA-B404-53813D6E70FA}" type="pres">
      <dgm:prSet presAssocID="{4D5C5D16-0571-499A-A619-AFF2B6733DB8}" presName="Name8" presStyleCnt="0"/>
      <dgm:spPr/>
    </dgm:pt>
    <dgm:pt modelId="{A749EA8B-D1BF-47DB-B334-CBCCA9F3EBC6}" type="pres">
      <dgm:prSet presAssocID="{4D5C5D16-0571-499A-A619-AFF2B6733DB8}" presName="level" presStyleLbl="node1" presStyleIdx="1" presStyleCnt="3" custScaleY="87115">
        <dgm:presLayoutVars>
          <dgm:chMax val="1"/>
          <dgm:bulletEnabled val="1"/>
        </dgm:presLayoutVars>
      </dgm:prSet>
      <dgm:spPr/>
    </dgm:pt>
    <dgm:pt modelId="{91B5E09A-FBD7-48D7-B45B-291FD5BC1B32}" type="pres">
      <dgm:prSet presAssocID="{4D5C5D16-0571-499A-A619-AFF2B6733DB8}" presName="levelTx" presStyleLbl="revTx" presStyleIdx="0" presStyleCnt="0">
        <dgm:presLayoutVars>
          <dgm:chMax val="1"/>
          <dgm:bulletEnabled val="1"/>
        </dgm:presLayoutVars>
      </dgm:prSet>
      <dgm:spPr/>
    </dgm:pt>
    <dgm:pt modelId="{8B42894A-BE11-4E06-8B85-D6AC249FBF23}" type="pres">
      <dgm:prSet presAssocID="{312C0C14-1F92-433F-9EF6-B38D2ECA91FE}" presName="Name8" presStyleCnt="0"/>
      <dgm:spPr/>
    </dgm:pt>
    <dgm:pt modelId="{17D6BC4E-0B25-41D4-AE5B-1B3D08E17DD9}" type="pres">
      <dgm:prSet presAssocID="{312C0C14-1F92-433F-9EF6-B38D2ECA91FE}" presName="level" presStyleLbl="node1" presStyleIdx="2" presStyleCnt="3" custScaleY="83187">
        <dgm:presLayoutVars>
          <dgm:chMax val="1"/>
          <dgm:bulletEnabled val="1"/>
        </dgm:presLayoutVars>
      </dgm:prSet>
      <dgm:spPr/>
    </dgm:pt>
    <dgm:pt modelId="{7C603DD9-0486-4BB3-A6FB-4C582CB19519}" type="pres">
      <dgm:prSet presAssocID="{312C0C14-1F92-433F-9EF6-B38D2ECA91FE}" presName="levelTx" presStyleLbl="revTx" presStyleIdx="0" presStyleCnt="0">
        <dgm:presLayoutVars>
          <dgm:chMax val="1"/>
          <dgm:bulletEnabled val="1"/>
        </dgm:presLayoutVars>
      </dgm:prSet>
      <dgm:spPr/>
    </dgm:pt>
  </dgm:ptLst>
  <dgm:cxnLst>
    <dgm:cxn modelId="{266B8802-A5FB-4630-83C3-63B989BAC593}" type="presOf" srcId="{4D5C5D16-0571-499A-A619-AFF2B6733DB8}" destId="{91B5E09A-FBD7-48D7-B45B-291FD5BC1B32}" srcOrd="1" destOrd="0" presId="urn:microsoft.com/office/officeart/2005/8/layout/pyramid1"/>
    <dgm:cxn modelId="{4947C50C-A2DD-4E16-ADDE-5331B576BCA8}" type="presOf" srcId="{312C0C14-1F92-433F-9EF6-B38D2ECA91FE}" destId="{7C603DD9-0486-4BB3-A6FB-4C582CB19519}" srcOrd="1" destOrd="0" presId="urn:microsoft.com/office/officeart/2005/8/layout/pyramid1"/>
    <dgm:cxn modelId="{F6653632-F533-45DD-9066-D47D2466E9C0}" type="presOf" srcId="{4D5C5D16-0571-499A-A619-AFF2B6733DB8}" destId="{A749EA8B-D1BF-47DB-B334-CBCCA9F3EBC6}" srcOrd="0" destOrd="0" presId="urn:microsoft.com/office/officeart/2005/8/layout/pyramid1"/>
    <dgm:cxn modelId="{E23BC747-9EB8-4F36-9685-CD614F384378}" srcId="{330F4D76-A861-4B40-8C52-A82A94CC656E}" destId="{4D5C5D16-0571-499A-A619-AFF2B6733DB8}" srcOrd="1" destOrd="0" parTransId="{D7E59351-50E5-4DAB-88F2-DD6E1C8302B9}" sibTransId="{A3633B71-39AC-47C4-929A-9C74A09DA519}"/>
    <dgm:cxn modelId="{9AB46A75-BFB5-4B2A-AE7C-EB9C3E8B9D0C}" type="presOf" srcId="{1197A4F1-0FCE-4A0E-9B7E-D7431137F329}" destId="{171E2D36-21A1-423E-B5F9-B9A8E7628171}" srcOrd="0" destOrd="0" presId="urn:microsoft.com/office/officeart/2005/8/layout/pyramid1"/>
    <dgm:cxn modelId="{E0D4EA9B-EA40-4F80-8938-5451A47E7BFF}" type="presOf" srcId="{312C0C14-1F92-433F-9EF6-B38D2ECA91FE}" destId="{17D6BC4E-0B25-41D4-AE5B-1B3D08E17DD9}" srcOrd="0" destOrd="0" presId="urn:microsoft.com/office/officeart/2005/8/layout/pyramid1"/>
    <dgm:cxn modelId="{445090D5-E793-4FB7-A6DD-BBC47E1EC7A2}" type="presOf" srcId="{330F4D76-A861-4B40-8C52-A82A94CC656E}" destId="{B1141E96-2D90-4DCB-8F12-D8E65825B828}" srcOrd="0" destOrd="0" presId="urn:microsoft.com/office/officeart/2005/8/layout/pyramid1"/>
    <dgm:cxn modelId="{3BDFBBE1-E656-47FC-8553-4A510946E1B0}" type="presOf" srcId="{1197A4F1-0FCE-4A0E-9B7E-D7431137F329}" destId="{458F66E5-79BC-447C-BBBF-F5B6B1D586F1}" srcOrd="1" destOrd="0" presId="urn:microsoft.com/office/officeart/2005/8/layout/pyramid1"/>
    <dgm:cxn modelId="{0A966FE9-A6E1-4872-AA9B-178D10444DE3}" srcId="{330F4D76-A861-4B40-8C52-A82A94CC656E}" destId="{312C0C14-1F92-433F-9EF6-B38D2ECA91FE}" srcOrd="2" destOrd="0" parTransId="{4CC362D8-215C-4217-9118-87B5F81970D3}" sibTransId="{73D24589-6BA5-41E5-9F1C-0786F0A62BE8}"/>
    <dgm:cxn modelId="{9FE7B7F0-AA5E-44C0-B439-ABE1DD81D719}" srcId="{330F4D76-A861-4B40-8C52-A82A94CC656E}" destId="{1197A4F1-0FCE-4A0E-9B7E-D7431137F329}" srcOrd="0" destOrd="0" parTransId="{54714AD4-07BA-4FCC-98AC-F9900E738E81}" sibTransId="{F6098A86-B10A-4308-A452-3FF1B1241A6D}"/>
    <dgm:cxn modelId="{9E195823-6B0C-43C4-834B-F45E66C5966D}" type="presParOf" srcId="{B1141E96-2D90-4DCB-8F12-D8E65825B828}" destId="{5D559CF9-CB11-4B08-BAA1-A8F3C8D2CF40}" srcOrd="0" destOrd="0" presId="urn:microsoft.com/office/officeart/2005/8/layout/pyramid1"/>
    <dgm:cxn modelId="{B6E2A99F-6F25-4129-A892-DE59319BC0CC}" type="presParOf" srcId="{5D559CF9-CB11-4B08-BAA1-A8F3C8D2CF40}" destId="{171E2D36-21A1-423E-B5F9-B9A8E7628171}" srcOrd="0" destOrd="0" presId="urn:microsoft.com/office/officeart/2005/8/layout/pyramid1"/>
    <dgm:cxn modelId="{FFA55E13-C1EC-45B7-A13D-0CF40E1D3746}" type="presParOf" srcId="{5D559CF9-CB11-4B08-BAA1-A8F3C8D2CF40}" destId="{458F66E5-79BC-447C-BBBF-F5B6B1D586F1}" srcOrd="1" destOrd="0" presId="urn:microsoft.com/office/officeart/2005/8/layout/pyramid1"/>
    <dgm:cxn modelId="{1B9B73FC-66AB-4E5A-875D-87CB22A2FDC0}" type="presParOf" srcId="{B1141E96-2D90-4DCB-8F12-D8E65825B828}" destId="{FF052C3D-62FD-4AAA-B404-53813D6E70FA}" srcOrd="1" destOrd="0" presId="urn:microsoft.com/office/officeart/2005/8/layout/pyramid1"/>
    <dgm:cxn modelId="{0CAC4E87-E436-448E-8C60-324E3A22B192}" type="presParOf" srcId="{FF052C3D-62FD-4AAA-B404-53813D6E70FA}" destId="{A749EA8B-D1BF-47DB-B334-CBCCA9F3EBC6}" srcOrd="0" destOrd="0" presId="urn:microsoft.com/office/officeart/2005/8/layout/pyramid1"/>
    <dgm:cxn modelId="{6AC0F81E-B6B7-40A7-AC30-7FEF50533ECD}" type="presParOf" srcId="{FF052C3D-62FD-4AAA-B404-53813D6E70FA}" destId="{91B5E09A-FBD7-48D7-B45B-291FD5BC1B32}" srcOrd="1" destOrd="0" presId="urn:microsoft.com/office/officeart/2005/8/layout/pyramid1"/>
    <dgm:cxn modelId="{01DC9EC4-A7F4-4DBA-801D-A94EC0637D88}" type="presParOf" srcId="{B1141E96-2D90-4DCB-8F12-D8E65825B828}" destId="{8B42894A-BE11-4E06-8B85-D6AC249FBF23}" srcOrd="2" destOrd="0" presId="urn:microsoft.com/office/officeart/2005/8/layout/pyramid1"/>
    <dgm:cxn modelId="{176E0F7C-8814-47E8-B23F-6B2D33E9A9BD}" type="presParOf" srcId="{8B42894A-BE11-4E06-8B85-D6AC249FBF23}" destId="{17D6BC4E-0B25-41D4-AE5B-1B3D08E17DD9}" srcOrd="0" destOrd="0" presId="urn:microsoft.com/office/officeart/2005/8/layout/pyramid1"/>
    <dgm:cxn modelId="{C1F9AB16-C7ED-49D4-AF70-2798923229E4}" type="presParOf" srcId="{8B42894A-BE11-4E06-8B85-D6AC249FBF23}" destId="{7C603DD9-0486-4BB3-A6FB-4C582CB19519}"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1E2D36-21A1-423E-B5F9-B9A8E7628171}">
      <dsp:nvSpPr>
        <dsp:cNvPr id="0" name=""/>
        <dsp:cNvSpPr/>
      </dsp:nvSpPr>
      <dsp:spPr>
        <a:xfrm>
          <a:off x="1704471" y="0"/>
          <a:ext cx="2794519" cy="2440987"/>
        </a:xfrm>
        <a:prstGeom prst="trapezoid">
          <a:avLst>
            <a:gd name="adj" fmla="val 57242"/>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US" sz="2000" kern="1200" dirty="0"/>
        </a:p>
        <a:p>
          <a:pPr marL="0" lvl="0" indent="0" algn="ctr" defTabSz="889000">
            <a:lnSpc>
              <a:spcPct val="90000"/>
            </a:lnSpc>
            <a:spcBef>
              <a:spcPct val="0"/>
            </a:spcBef>
            <a:spcAft>
              <a:spcPct val="35000"/>
            </a:spcAft>
            <a:buNone/>
          </a:pPr>
          <a:r>
            <a:rPr lang="en-US" sz="2000" kern="1200" dirty="0"/>
            <a:t>CR</a:t>
          </a:r>
        </a:p>
        <a:p>
          <a:pPr marL="0" lvl="0" indent="0" algn="ctr" defTabSz="889000">
            <a:lnSpc>
              <a:spcPct val="90000"/>
            </a:lnSpc>
            <a:spcBef>
              <a:spcPct val="0"/>
            </a:spcBef>
            <a:spcAft>
              <a:spcPct val="35000"/>
            </a:spcAft>
            <a:buNone/>
          </a:pPr>
          <a:r>
            <a:rPr lang="en-US" sz="2000" kern="1200" dirty="0"/>
            <a:t>CB/ETS</a:t>
          </a:r>
          <a:br>
            <a:rPr lang="en-US" sz="2000" kern="1200" dirty="0"/>
          </a:br>
          <a:r>
            <a:rPr lang="en-US" sz="2000" kern="1200" dirty="0"/>
            <a:t>Leads</a:t>
          </a:r>
        </a:p>
        <a:p>
          <a:pPr marL="0" lvl="0" indent="0" algn="ctr" defTabSz="889000">
            <a:lnSpc>
              <a:spcPct val="90000"/>
            </a:lnSpc>
            <a:spcBef>
              <a:spcPct val="0"/>
            </a:spcBef>
            <a:spcAft>
              <a:spcPct val="35000"/>
            </a:spcAft>
            <a:buNone/>
          </a:pPr>
          <a:r>
            <a:rPr lang="en-US" sz="2000" kern="1200" dirty="0"/>
            <a:t>Test Dev</a:t>
          </a:r>
          <a:br>
            <a:rPr lang="en-US" sz="2000" kern="1200" dirty="0"/>
          </a:br>
          <a:r>
            <a:rPr lang="en-US" sz="2000" kern="1200" dirty="0"/>
            <a:t>Committee</a:t>
          </a:r>
        </a:p>
      </dsp:txBody>
      <dsp:txXfrm>
        <a:off x="1704471" y="0"/>
        <a:ext cx="2794519" cy="2440987"/>
      </dsp:txXfrm>
    </dsp:sp>
    <dsp:sp modelId="{A749EA8B-D1BF-47DB-B334-CBCCA9F3EBC6}">
      <dsp:nvSpPr>
        <dsp:cNvPr id="0" name=""/>
        <dsp:cNvSpPr/>
      </dsp:nvSpPr>
      <dsp:spPr>
        <a:xfrm>
          <a:off x="832579" y="2440987"/>
          <a:ext cx="4538304" cy="1523179"/>
        </a:xfrm>
        <a:prstGeom prst="trapezoid">
          <a:avLst>
            <a:gd name="adj" fmla="val 57242"/>
          </a:avLst>
        </a:prstGeom>
        <a:solidFill>
          <a:schemeClr val="accent3">
            <a:hueOff val="-655904"/>
            <a:satOff val="0"/>
            <a:lumOff val="-245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en-US" sz="3600" kern="1200" dirty="0"/>
            <a:t>Reading Leadership</a:t>
          </a:r>
        </a:p>
      </dsp:txBody>
      <dsp:txXfrm>
        <a:off x="1626782" y="2440987"/>
        <a:ext cx="2949898" cy="1523179"/>
      </dsp:txXfrm>
    </dsp:sp>
    <dsp:sp modelId="{17D6BC4E-0B25-41D4-AE5B-1B3D08E17DD9}">
      <dsp:nvSpPr>
        <dsp:cNvPr id="0" name=""/>
        <dsp:cNvSpPr/>
      </dsp:nvSpPr>
      <dsp:spPr>
        <a:xfrm>
          <a:off x="0" y="3964166"/>
          <a:ext cx="6203463" cy="1454500"/>
        </a:xfrm>
        <a:prstGeom prst="trapezoid">
          <a:avLst>
            <a:gd name="adj" fmla="val 57242"/>
          </a:avLst>
        </a:prstGeom>
        <a:solidFill>
          <a:schemeClr val="accent3">
            <a:hueOff val="-1311807"/>
            <a:satOff val="0"/>
            <a:lumOff val="-4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en-US" sz="3600" kern="1200" dirty="0">
              <a:latin typeface="Roboto" panose="02000000000000000000"/>
            </a:rPr>
            <a:t>Table Leaders</a:t>
          </a:r>
        </a:p>
        <a:p>
          <a:pPr marL="0" lvl="0" indent="0" algn="ctr" defTabSz="1600200">
            <a:lnSpc>
              <a:spcPct val="90000"/>
            </a:lnSpc>
            <a:spcBef>
              <a:spcPct val="0"/>
            </a:spcBef>
            <a:spcAft>
              <a:spcPct val="35000"/>
            </a:spcAft>
            <a:buNone/>
          </a:pPr>
          <a:r>
            <a:rPr lang="en-US" sz="3600" kern="1200" dirty="0">
              <a:latin typeface="Roboto" panose="02000000000000000000"/>
            </a:rPr>
            <a:t>All readers</a:t>
          </a:r>
        </a:p>
      </dsp:txBody>
      <dsp:txXfrm>
        <a:off x="1085606" y="3964166"/>
        <a:ext cx="4032250" cy="1454500"/>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emf"/></Relationships>
</file>

<file path=ppt/drawings/drawing1.xml><?xml version="1.0" encoding="utf-8"?>
<c:userShapes xmlns:c="http://schemas.openxmlformats.org/drawingml/2006/chart">
  <cdr:relSizeAnchor xmlns:cdr="http://schemas.openxmlformats.org/drawingml/2006/chartDrawing">
    <cdr:from>
      <cdr:x>0.22586</cdr:x>
      <cdr:y>0.57604</cdr:y>
    </cdr:from>
    <cdr:to>
      <cdr:x>0.36464</cdr:x>
      <cdr:y>0.69534</cdr:y>
    </cdr:to>
    <cdr:sp macro="" textlink="">
      <cdr:nvSpPr>
        <cdr:cNvPr id="2" name="TextBox 1">
          <a:extLst xmlns:a="http://schemas.openxmlformats.org/drawingml/2006/main">
            <a:ext uri="{FF2B5EF4-FFF2-40B4-BE49-F238E27FC236}">
              <a16:creationId xmlns:a16="http://schemas.microsoft.com/office/drawing/2014/main" id="{E11F3828-BBD5-47B5-9EEF-1AF380E7B03B}"/>
            </a:ext>
          </a:extLst>
        </cdr:cNvPr>
        <cdr:cNvSpPr txBox="1"/>
      </cdr:nvSpPr>
      <cdr:spPr>
        <a:xfrm xmlns:a="http://schemas.openxmlformats.org/drawingml/2006/main">
          <a:off x="1506787" y="2925069"/>
          <a:ext cx="925830" cy="60579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50" i="1" dirty="0">
              <a:solidFill>
                <a:schemeClr val="tx2"/>
              </a:solidFill>
            </a:rPr>
            <a:t>% Scoring 3 or higher</a:t>
          </a:r>
        </a:p>
      </cdr:txBody>
    </cdr:sp>
  </cdr:relSizeAnchor>
  <cdr:relSizeAnchor xmlns:cdr="http://schemas.openxmlformats.org/drawingml/2006/chartDrawing">
    <cdr:from>
      <cdr:x>0.26013</cdr:x>
      <cdr:y>0.52955</cdr:y>
    </cdr:from>
    <cdr:to>
      <cdr:x>0.27212</cdr:x>
      <cdr:y>0.57907</cdr:y>
    </cdr:to>
    <cdr:cxnSp macro="">
      <cdr:nvCxnSpPr>
        <cdr:cNvPr id="4" name="Straight Arrow Connector 3">
          <a:extLst xmlns:a="http://schemas.openxmlformats.org/drawingml/2006/main">
            <a:ext uri="{FF2B5EF4-FFF2-40B4-BE49-F238E27FC236}">
              <a16:creationId xmlns:a16="http://schemas.microsoft.com/office/drawing/2014/main" id="{CC3655D0-6073-4C4E-BC0E-6CA1A1AD87A4}"/>
            </a:ext>
          </a:extLst>
        </cdr:cNvPr>
        <cdr:cNvCxnSpPr/>
      </cdr:nvCxnSpPr>
      <cdr:spPr>
        <a:xfrm xmlns:a="http://schemas.openxmlformats.org/drawingml/2006/main" flipH="1" flipV="1">
          <a:off x="1735387" y="2689015"/>
          <a:ext cx="80010" cy="251460"/>
        </a:xfrm>
        <a:prstGeom xmlns:a="http://schemas.openxmlformats.org/drawingml/2006/main" prst="straightConnector1">
          <a:avLst/>
        </a:prstGeom>
        <a:ln xmlns:a="http://schemas.openxmlformats.org/drawingml/2006/main">
          <a:solidFill>
            <a:schemeClr val="tx2"/>
          </a:solidFill>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0.22586</cdr:x>
      <cdr:y>0.57604</cdr:y>
    </cdr:from>
    <cdr:to>
      <cdr:x>0.36464</cdr:x>
      <cdr:y>0.69534</cdr:y>
    </cdr:to>
    <cdr:sp macro="" textlink="">
      <cdr:nvSpPr>
        <cdr:cNvPr id="2" name="TextBox 1">
          <a:extLst xmlns:a="http://schemas.openxmlformats.org/drawingml/2006/main">
            <a:ext uri="{FF2B5EF4-FFF2-40B4-BE49-F238E27FC236}">
              <a16:creationId xmlns:a16="http://schemas.microsoft.com/office/drawing/2014/main" id="{E11F3828-BBD5-47B5-9EEF-1AF380E7B03B}"/>
            </a:ext>
          </a:extLst>
        </cdr:cNvPr>
        <cdr:cNvSpPr txBox="1"/>
      </cdr:nvSpPr>
      <cdr:spPr>
        <a:xfrm xmlns:a="http://schemas.openxmlformats.org/drawingml/2006/main">
          <a:off x="1506787" y="2925069"/>
          <a:ext cx="925830" cy="60579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50" i="1" dirty="0">
              <a:solidFill>
                <a:schemeClr val="tx2"/>
              </a:solidFill>
            </a:rPr>
            <a:t>% Scoring 3 or higher</a:t>
          </a:r>
        </a:p>
      </cdr:txBody>
    </cdr:sp>
  </cdr:relSizeAnchor>
  <cdr:relSizeAnchor xmlns:cdr="http://schemas.openxmlformats.org/drawingml/2006/chartDrawing">
    <cdr:from>
      <cdr:x>0.26013</cdr:x>
      <cdr:y>0.52955</cdr:y>
    </cdr:from>
    <cdr:to>
      <cdr:x>0.27212</cdr:x>
      <cdr:y>0.57907</cdr:y>
    </cdr:to>
    <cdr:cxnSp macro="">
      <cdr:nvCxnSpPr>
        <cdr:cNvPr id="4" name="Straight Arrow Connector 3">
          <a:extLst xmlns:a="http://schemas.openxmlformats.org/drawingml/2006/main">
            <a:ext uri="{FF2B5EF4-FFF2-40B4-BE49-F238E27FC236}">
              <a16:creationId xmlns:a16="http://schemas.microsoft.com/office/drawing/2014/main" id="{CC3655D0-6073-4C4E-BC0E-6CA1A1AD87A4}"/>
            </a:ext>
          </a:extLst>
        </cdr:cNvPr>
        <cdr:cNvCxnSpPr/>
      </cdr:nvCxnSpPr>
      <cdr:spPr>
        <a:xfrm xmlns:a="http://schemas.openxmlformats.org/drawingml/2006/main" flipH="1" flipV="1">
          <a:off x="1735387" y="2689015"/>
          <a:ext cx="80010" cy="251460"/>
        </a:xfrm>
        <a:prstGeom xmlns:a="http://schemas.openxmlformats.org/drawingml/2006/main" prst="straightConnector1">
          <a:avLst/>
        </a:prstGeom>
        <a:ln xmlns:a="http://schemas.openxmlformats.org/drawingml/2006/main">
          <a:solidFill>
            <a:schemeClr val="tx2"/>
          </a:solidFill>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970938" y="0"/>
            <a:ext cx="3037840" cy="466434"/>
          </a:xfrm>
          <a:prstGeom prst="rect">
            <a:avLst/>
          </a:prstGeom>
        </p:spPr>
        <p:txBody>
          <a:bodyPr vert="horz" lIns="91440" tIns="45720" rIns="91440" bIns="45720" rtlCol="0"/>
          <a:lstStyle>
            <a:lvl1pPr algn="r">
              <a:defRPr sz="1200"/>
            </a:lvl1pPr>
          </a:lstStyle>
          <a:p>
            <a:fld id="{C61FF226-DC6E-CF46-9887-DE4AB70041F7}" type="datetimeFigureOut">
              <a:rPr lang="en-US" smtClean="0">
                <a:latin typeface="Arial"/>
              </a:rPr>
              <a:t>7/9/2019</a:t>
            </a:fld>
            <a:endParaRPr lang="en-US" dirty="0">
              <a:latin typeface="Arial"/>
            </a:endParaRPr>
          </a:p>
        </p:txBody>
      </p:sp>
      <p:sp>
        <p:nvSpPr>
          <p:cNvPr id="4" name="Footer Placeholder 3"/>
          <p:cNvSpPr>
            <a:spLocks noGrp="1"/>
          </p:cNvSpPr>
          <p:nvPr>
            <p:ph type="ftr" sz="quarter" idx="2"/>
          </p:nvPr>
        </p:nvSpPr>
        <p:spPr>
          <a:xfrm>
            <a:off x="0" y="8829968"/>
            <a:ext cx="3037840" cy="466433"/>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970938" y="8829968"/>
            <a:ext cx="3037840" cy="466433"/>
          </a:xfrm>
          <a:prstGeom prst="rect">
            <a:avLst/>
          </a:prstGeom>
        </p:spPr>
        <p:txBody>
          <a:bodyPr vert="horz" lIns="91440" tIns="45720" rIns="91440" bIns="45720" rtlCol="0" anchor="b"/>
          <a:lstStyle>
            <a:lvl1pPr algn="r">
              <a:defRPr sz="1200"/>
            </a:lvl1pPr>
          </a:lstStyle>
          <a:p>
            <a:fld id="{A431DA3F-A467-A24A-8BE9-586F009792A9}" type="slidenum">
              <a:rPr lang="en-US" smtClean="0">
                <a:latin typeface="Arial"/>
              </a:rPr>
              <a:t>‹#›</a:t>
            </a:fld>
            <a:endParaRPr lang="en-US" dirty="0">
              <a:latin typeface="Arial"/>
            </a:endParaRPr>
          </a:p>
        </p:txBody>
      </p:sp>
    </p:spTree>
    <p:extLst>
      <p:ext uri="{BB962C8B-B14F-4D97-AF65-F5344CB8AC3E}">
        <p14:creationId xmlns:p14="http://schemas.microsoft.com/office/powerpoint/2010/main" val="9396150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1440" tIns="45720" rIns="91440" bIns="45720" rtlCol="0"/>
          <a:lstStyle>
            <a:lvl1pPr algn="r">
              <a:defRPr sz="1200">
                <a:latin typeface="Arial"/>
              </a:defRPr>
            </a:lvl1pPr>
          </a:lstStyle>
          <a:p>
            <a:fld id="{F9C8764C-90B5-DB43-8086-8AB00EB0C2C4}" type="datetimeFigureOut">
              <a:rPr lang="en-US" smtClean="0"/>
              <a:pPr/>
              <a:t>7/9/2019</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8"/>
            <a:ext cx="3037840" cy="466433"/>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970938" y="8829968"/>
            <a:ext cx="3037840" cy="466433"/>
          </a:xfrm>
          <a:prstGeom prst="rect">
            <a:avLst/>
          </a:prstGeom>
        </p:spPr>
        <p:txBody>
          <a:bodyPr vert="horz" lIns="91440" tIns="45720" rIns="91440" bIns="45720" rtlCol="0" anchor="b"/>
          <a:lstStyle>
            <a:lvl1pPr algn="r">
              <a:defRPr sz="1200">
                <a:latin typeface="Arial"/>
              </a:defRPr>
            </a:lvl1pPr>
          </a:lstStyle>
          <a:p>
            <a:fld id="{5F3EC56D-A4BA-4A41-B0DB-BC0A1EBC2E62}" type="slidenum">
              <a:rPr lang="en-US" smtClean="0"/>
              <a:pPr/>
              <a:t>‹#›</a:t>
            </a:fld>
            <a:endParaRPr lang="en-US" dirty="0"/>
          </a:p>
        </p:txBody>
      </p:sp>
    </p:spTree>
    <p:extLst>
      <p:ext uri="{BB962C8B-B14F-4D97-AF65-F5344CB8AC3E}">
        <p14:creationId xmlns:p14="http://schemas.microsoft.com/office/powerpoint/2010/main" val="20516820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a:ea typeface="+mn-ea"/>
        <a:cs typeface="+mn-cs"/>
      </a:defRPr>
    </a:lvl1pPr>
    <a:lvl2pPr marL="457200" algn="l" defTabSz="914400" rtl="0" eaLnBrk="1" latinLnBrk="0" hangingPunct="1">
      <a:defRPr sz="1200" kern="1200">
        <a:solidFill>
          <a:schemeClr val="tx1"/>
        </a:solidFill>
        <a:latin typeface="Arial"/>
        <a:ea typeface="+mn-ea"/>
        <a:cs typeface="+mn-cs"/>
      </a:defRPr>
    </a:lvl2pPr>
    <a:lvl3pPr marL="914400" algn="l" defTabSz="914400" rtl="0" eaLnBrk="1" latinLnBrk="0" hangingPunct="1">
      <a:defRPr sz="1200" kern="1200">
        <a:solidFill>
          <a:schemeClr val="tx1"/>
        </a:solidFill>
        <a:latin typeface="Arial"/>
        <a:ea typeface="+mn-ea"/>
        <a:cs typeface="+mn-cs"/>
      </a:defRPr>
    </a:lvl3pPr>
    <a:lvl4pPr marL="1371600" algn="l" defTabSz="914400" rtl="0" eaLnBrk="1" latinLnBrk="0" hangingPunct="1">
      <a:defRPr sz="1200" kern="1200">
        <a:solidFill>
          <a:schemeClr val="tx1"/>
        </a:solidFill>
        <a:latin typeface="Arial"/>
        <a:ea typeface="+mn-ea"/>
        <a:cs typeface="+mn-cs"/>
      </a:defRPr>
    </a:lvl4pPr>
    <a:lvl5pPr marL="1828800" algn="l" defTabSz="914400" rtl="0" eaLnBrk="1" latinLnBrk="0" hangingPunct="1">
      <a:defRPr sz="1200" kern="1200">
        <a:solidFill>
          <a:schemeClr val="tx1"/>
        </a:solidFill>
        <a:latin typeface="Arial"/>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14350" lvl="1" indent="-457200">
              <a:lnSpc>
                <a:spcPct val="100000"/>
              </a:lnSpc>
            </a:pPr>
            <a:r>
              <a:rPr lang="en-US" sz="3000" dirty="0"/>
              <a:t>Experienced college faculty and 	AP [Course] teachers</a:t>
            </a:r>
          </a:p>
          <a:p>
            <a:pPr marL="514350" lvl="1" indent="-457200">
              <a:lnSpc>
                <a:spcPct val="100000"/>
              </a:lnSpc>
            </a:pPr>
            <a:r>
              <a:rPr lang="en-US" sz="3000" dirty="0"/>
              <a:t>Develop/update the curriculum, rubrics, and professional development activities for the course</a:t>
            </a:r>
          </a:p>
          <a:p>
            <a:endParaRPr lang="en-US" dirty="0"/>
          </a:p>
        </p:txBody>
      </p:sp>
      <p:sp>
        <p:nvSpPr>
          <p:cNvPr id="4" name="Slide Number Placeholder 3"/>
          <p:cNvSpPr>
            <a:spLocks noGrp="1"/>
          </p:cNvSpPr>
          <p:nvPr>
            <p:ph type="sldNum" sz="quarter" idx="5"/>
          </p:nvPr>
        </p:nvSpPr>
        <p:spPr/>
        <p:txBody>
          <a:bodyPr/>
          <a:lstStyle/>
          <a:p>
            <a:fld id="{5F3EC56D-A4BA-4A41-B0DB-BC0A1EBC2E62}" type="slidenum">
              <a:rPr lang="en-US" smtClean="0"/>
              <a:pPr/>
              <a:t>4</a:t>
            </a:fld>
            <a:endParaRPr lang="en-US" dirty="0"/>
          </a:p>
        </p:txBody>
      </p:sp>
    </p:spTree>
    <p:extLst>
      <p:ext uri="{BB962C8B-B14F-4D97-AF65-F5344CB8AC3E}">
        <p14:creationId xmlns:p14="http://schemas.microsoft.com/office/powerpoint/2010/main" val="31086944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3EC56D-A4BA-4A41-B0DB-BC0A1EBC2E62}" type="slidenum">
              <a:rPr lang="en-US" smtClean="0"/>
              <a:t>42</a:t>
            </a:fld>
            <a:endParaRPr lang="en-US"/>
          </a:p>
        </p:txBody>
      </p:sp>
    </p:spTree>
    <p:extLst>
      <p:ext uri="{BB962C8B-B14F-4D97-AF65-F5344CB8AC3E}">
        <p14:creationId xmlns:p14="http://schemas.microsoft.com/office/powerpoint/2010/main" val="2714142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3EC56D-A4BA-4A41-B0DB-BC0A1EBC2E6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753883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3EC56D-A4BA-4A41-B0DB-BC0A1EBC2E62}" type="slidenum">
              <a:rPr lang="en-US" smtClean="0"/>
              <a:t>7</a:t>
            </a:fld>
            <a:endParaRPr lang="en-US"/>
          </a:p>
        </p:txBody>
      </p:sp>
    </p:spTree>
    <p:extLst>
      <p:ext uri="{BB962C8B-B14F-4D97-AF65-F5344CB8AC3E}">
        <p14:creationId xmlns:p14="http://schemas.microsoft.com/office/powerpoint/2010/main" val="476803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3EC56D-A4BA-4A41-B0DB-BC0A1EBC2E62}" type="slidenum">
              <a:rPr lang="en-US" smtClean="0"/>
              <a:pPr/>
              <a:t>12</a:t>
            </a:fld>
            <a:endParaRPr lang="en-US" dirty="0"/>
          </a:p>
        </p:txBody>
      </p:sp>
    </p:spTree>
    <p:extLst>
      <p:ext uri="{BB962C8B-B14F-4D97-AF65-F5344CB8AC3E}">
        <p14:creationId xmlns:p14="http://schemas.microsoft.com/office/powerpoint/2010/main" val="14735744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3EC56D-A4BA-4A41-B0DB-BC0A1EBC2E62}" type="slidenum">
              <a:rPr lang="en-US" smtClean="0"/>
              <a:t>13</a:t>
            </a:fld>
            <a:endParaRPr lang="en-US"/>
          </a:p>
        </p:txBody>
      </p:sp>
    </p:spTree>
    <p:extLst>
      <p:ext uri="{BB962C8B-B14F-4D97-AF65-F5344CB8AC3E}">
        <p14:creationId xmlns:p14="http://schemas.microsoft.com/office/powerpoint/2010/main" val="11281358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3EC56D-A4BA-4A41-B0DB-BC0A1EBC2E62}" type="slidenum">
              <a:rPr lang="en-US" smtClean="0"/>
              <a:t>17</a:t>
            </a:fld>
            <a:endParaRPr lang="en-US"/>
          </a:p>
        </p:txBody>
      </p:sp>
    </p:spTree>
    <p:extLst>
      <p:ext uri="{BB962C8B-B14F-4D97-AF65-F5344CB8AC3E}">
        <p14:creationId xmlns:p14="http://schemas.microsoft.com/office/powerpoint/2010/main" val="1199306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3EC56D-A4BA-4A41-B0DB-BC0A1EBC2E62}" type="slidenum">
              <a:rPr lang="en-US" smtClean="0"/>
              <a:pPr/>
              <a:t>20</a:t>
            </a:fld>
            <a:endParaRPr lang="en-US" dirty="0"/>
          </a:p>
        </p:txBody>
      </p:sp>
    </p:spTree>
    <p:extLst>
      <p:ext uri="{BB962C8B-B14F-4D97-AF65-F5344CB8AC3E}">
        <p14:creationId xmlns:p14="http://schemas.microsoft.com/office/powerpoint/2010/main" val="1015343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3EC56D-A4BA-4A41-B0DB-BC0A1EBC2E62}" type="slidenum">
              <a:rPr lang="en-US" smtClean="0"/>
              <a:pPr/>
              <a:t>21</a:t>
            </a:fld>
            <a:endParaRPr lang="en-US" dirty="0"/>
          </a:p>
        </p:txBody>
      </p:sp>
    </p:spTree>
    <p:extLst>
      <p:ext uri="{BB962C8B-B14F-4D97-AF65-F5344CB8AC3E}">
        <p14:creationId xmlns:p14="http://schemas.microsoft.com/office/powerpoint/2010/main" val="20541905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3EC56D-A4BA-4A41-B0DB-BC0A1EBC2E62}" type="slidenum">
              <a:rPr lang="en-US" smtClean="0"/>
              <a:t>23</a:t>
            </a:fld>
            <a:endParaRPr lang="en-US"/>
          </a:p>
        </p:txBody>
      </p:sp>
    </p:spTree>
    <p:extLst>
      <p:ext uri="{BB962C8B-B14F-4D97-AF65-F5344CB8AC3E}">
        <p14:creationId xmlns:p14="http://schemas.microsoft.com/office/powerpoint/2010/main" val="4466208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5.emf"/><Relationship Id="rId5" Type="http://schemas.openxmlformats.org/officeDocument/2006/relationships/oleObject" Target="../embeddings/oleObject1.bin"/><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itle Slide with Image — 0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4C13647-5705-2948-8436-61CD882D036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8" name="Title 7"/>
          <p:cNvSpPr>
            <a:spLocks noGrp="1"/>
          </p:cNvSpPr>
          <p:nvPr>
            <p:ph type="title" hasCustomPrompt="1"/>
          </p:nvPr>
        </p:nvSpPr>
        <p:spPr>
          <a:xfrm>
            <a:off x="453059" y="617802"/>
            <a:ext cx="4471173" cy="1301895"/>
          </a:xfrm>
        </p:spPr>
        <p:txBody>
          <a:bodyPr wrap="square" lIns="0" tIns="137160" rIns="0" bIns="0" anchor="t" anchorCtr="0">
            <a:spAutoFit/>
          </a:bodyPr>
          <a:lstStyle>
            <a:lvl1pPr>
              <a:defRPr sz="4200">
                <a:solidFill>
                  <a:schemeClr val="tx1"/>
                </a:solidFill>
              </a:defRPr>
            </a:lvl1pPr>
          </a:lstStyle>
          <a:p>
            <a:r>
              <a:rPr lang="en-US" dirty="0"/>
              <a:t>Presentation Title</a:t>
            </a:r>
          </a:p>
        </p:txBody>
      </p:sp>
      <p:sp>
        <p:nvSpPr>
          <p:cNvPr id="17" name="Text Placeholder 16"/>
          <p:cNvSpPr>
            <a:spLocks noGrp="1"/>
          </p:cNvSpPr>
          <p:nvPr>
            <p:ph type="body" sz="quarter" idx="10" hasCustomPrompt="1"/>
          </p:nvPr>
        </p:nvSpPr>
        <p:spPr>
          <a:xfrm>
            <a:off x="453286" y="1924842"/>
            <a:ext cx="4471173" cy="784830"/>
          </a:xfrm>
        </p:spPr>
        <p:txBody>
          <a:bodyPr wrap="square" lIns="0" tIns="228600" rIns="0" bIns="0">
            <a:spAutoFit/>
          </a:bodyPr>
          <a:lstStyle>
            <a:lvl1pPr marL="0" indent="0">
              <a:lnSpc>
                <a:spcPct val="100000"/>
              </a:lnSpc>
              <a:buNone/>
              <a:defRPr sz="1800" b="1" normalizeH="0" baseline="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
        <p:nvSpPr>
          <p:cNvPr id="22" name="Text Placeholder 21"/>
          <p:cNvSpPr>
            <a:spLocks noGrp="1"/>
          </p:cNvSpPr>
          <p:nvPr>
            <p:ph type="body" sz="quarter" idx="12" hasCustomPrompt="1"/>
          </p:nvPr>
        </p:nvSpPr>
        <p:spPr>
          <a:xfrm>
            <a:off x="464773" y="4607475"/>
            <a:ext cx="4579530" cy="169277"/>
          </a:xfrm>
        </p:spPr>
        <p:txBody>
          <a:bodyPr wrap="square" lIns="0" tIns="0" rIns="0" bIns="0" anchor="b" anchorCtr="0">
            <a:spAutoFit/>
          </a:bodyPr>
          <a:lstStyle>
            <a:lvl1pPr marL="0" indent="0">
              <a:buNone/>
              <a:defRPr sz="1200">
                <a:solidFill>
                  <a:schemeClr val="tx1"/>
                </a:solidFill>
                <a:latin typeface="Arial"/>
                <a:ea typeface="Arial"/>
                <a:cs typeface="Arial"/>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Date</a:t>
            </a:r>
          </a:p>
        </p:txBody>
      </p:sp>
    </p:spTree>
    <p:extLst>
      <p:ext uri="{BB962C8B-B14F-4D97-AF65-F5344CB8AC3E}">
        <p14:creationId xmlns:p14="http://schemas.microsoft.com/office/powerpoint/2010/main" val="1817950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ontent Slide — 1 Column with Sidebar">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773478" y="555809"/>
            <a:ext cx="6960030" cy="5372292"/>
          </a:xfrm>
          <a:prstGeom prst="rect">
            <a:avLst/>
          </a:prstGeom>
        </p:spPr>
        <p:txBody>
          <a:bodyPr lIns="0" tIns="228600" rIns="0" bIns="0"/>
          <a:lstStyle>
            <a:lvl1pPr marL="285750" indent="-285750">
              <a:buClr>
                <a:schemeClr val="accent2"/>
              </a:buClr>
              <a:buFont typeface="Arial" charset="0"/>
              <a:buChar char="•"/>
              <a:defRPr sz="1600" b="0" i="0">
                <a:latin typeface="Arial" charset="0"/>
                <a:ea typeface="Arial" charset="0"/>
                <a:cs typeface="Arial" charset="0"/>
              </a:defRPr>
            </a:lvl1pPr>
            <a:lvl2pPr>
              <a:buClr>
                <a:schemeClr val="accent2"/>
              </a:buClr>
              <a:defRPr sz="1600" b="0" i="0">
                <a:latin typeface="Arial" charset="0"/>
                <a:ea typeface="Arial" charset="0"/>
                <a:cs typeface="Arial" charset="0"/>
              </a:defRPr>
            </a:lvl2pPr>
            <a:lvl3pPr>
              <a:buClr>
                <a:schemeClr val="accent2"/>
              </a:buClr>
              <a:defRPr sz="1600" b="0" i="0">
                <a:latin typeface="Arial" charset="0"/>
                <a:ea typeface="Arial" charset="0"/>
                <a:cs typeface="Arial" charset="0"/>
              </a:defRPr>
            </a:lvl3pPr>
            <a:lvl4pPr>
              <a:buClr>
                <a:schemeClr val="accent2"/>
              </a:buClr>
              <a:defRPr sz="1600" b="0" i="0">
                <a:latin typeface="Arial" charset="0"/>
                <a:ea typeface="Arial" charset="0"/>
                <a:cs typeface="Arial" charset="0"/>
              </a:defRPr>
            </a:lvl4pPr>
            <a:lvl5pPr>
              <a:buClr>
                <a:schemeClr val="accent2"/>
              </a:buClr>
              <a:defRPr sz="1600" b="0" i="0">
                <a:latin typeface="Arial" charset="0"/>
                <a:ea typeface="Arial" charset="0"/>
                <a:cs typeface="Arial" charset="0"/>
              </a:defRPr>
            </a:lvl5pPr>
          </a:lstStyle>
          <a:p>
            <a:pPr lvl="0"/>
            <a:r>
              <a:rPr lang="en-US" dirty="0"/>
              <a:t>Click to add text or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466611" y="6401438"/>
            <a:ext cx="2743200" cy="365125"/>
          </a:xfrm>
          <a:prstGeom prst="rect">
            <a:avLst/>
          </a:prstGeom>
        </p:spPr>
        <p:txBody>
          <a:bodyPr/>
          <a:lstStyle/>
          <a:p>
            <a:fld id="{017ED8CA-143E-8B40-B3C8-0174DDF149EE}" type="slidenum">
              <a:rPr lang="en-US" smtClean="0"/>
              <a:t>‹#›</a:t>
            </a:fld>
            <a:endParaRPr lang="en-US" dirty="0"/>
          </a:p>
        </p:txBody>
      </p:sp>
      <p:sp>
        <p:nvSpPr>
          <p:cNvPr id="7" name="Content Placeholder 2"/>
          <p:cNvSpPr>
            <a:spLocks noGrp="1"/>
          </p:cNvSpPr>
          <p:nvPr>
            <p:ph idx="14"/>
          </p:nvPr>
        </p:nvSpPr>
        <p:spPr>
          <a:xfrm>
            <a:off x="466611" y="2420935"/>
            <a:ext cx="3741179" cy="3507166"/>
          </a:xfrm>
          <a:prstGeom prst="rect">
            <a:avLst/>
          </a:prstGeom>
        </p:spPr>
        <p:txBody>
          <a:bodyPr lIns="0" tIns="228600" rIns="0" bIns="0"/>
          <a:lstStyle>
            <a:lvl1pPr marL="285750" indent="-285750">
              <a:buClr>
                <a:schemeClr val="accent2"/>
              </a:buClr>
              <a:buFont typeface="Arial" charset="0"/>
              <a:buChar char="•"/>
              <a:defRPr sz="1600" b="0" i="0">
                <a:latin typeface="Arial" charset="0"/>
                <a:ea typeface="Arial" charset="0"/>
                <a:cs typeface="Arial" charset="0"/>
              </a:defRPr>
            </a:lvl1pPr>
            <a:lvl2pPr>
              <a:buClr>
                <a:schemeClr val="accent2"/>
              </a:buClr>
              <a:defRPr sz="1600" b="0" i="0">
                <a:latin typeface="Arial" charset="0"/>
                <a:ea typeface="Arial" charset="0"/>
                <a:cs typeface="Arial" charset="0"/>
              </a:defRPr>
            </a:lvl2pPr>
            <a:lvl3pPr>
              <a:buClr>
                <a:schemeClr val="accent2"/>
              </a:buClr>
              <a:defRPr sz="1600" b="0" i="0">
                <a:latin typeface="Arial" charset="0"/>
                <a:ea typeface="Arial" charset="0"/>
                <a:cs typeface="Arial" charset="0"/>
              </a:defRPr>
            </a:lvl3pPr>
            <a:lvl4pPr>
              <a:buClr>
                <a:schemeClr val="accent2"/>
              </a:buClr>
              <a:defRPr sz="1600" b="0" i="0">
                <a:latin typeface="Arial" charset="0"/>
                <a:ea typeface="Arial" charset="0"/>
                <a:cs typeface="Arial" charset="0"/>
              </a:defRPr>
            </a:lvl4pPr>
            <a:lvl5pPr>
              <a:buClr>
                <a:schemeClr val="accent2"/>
              </a:buClr>
              <a:defRPr sz="1600" b="0" i="0">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14"/>
          <p:cNvSpPr>
            <a:spLocks noGrp="1"/>
          </p:cNvSpPr>
          <p:nvPr>
            <p:ph type="body" sz="quarter" idx="13" hasCustomPrompt="1"/>
          </p:nvPr>
        </p:nvSpPr>
        <p:spPr>
          <a:xfrm>
            <a:off x="466725" y="1525305"/>
            <a:ext cx="3741738" cy="895630"/>
          </a:xfrm>
          <a:prstGeom prst="rect">
            <a:avLst/>
          </a:prstGeom>
        </p:spPr>
        <p:txBody>
          <a:bodyPr lIns="0" tIns="228600" rIns="0" bIns="0">
            <a:spAutoFit/>
          </a:bodyPr>
          <a:lstStyle>
            <a:lvl1pPr marL="0" indent="0">
              <a:buNone/>
              <a:defRPr sz="1600" b="1" i="0">
                <a:solidFill>
                  <a:schemeClr val="accent1"/>
                </a:solidFill>
                <a:latin typeface="Verdana Bold" charset="0"/>
                <a:ea typeface="Verdana Bold" charset="0"/>
                <a:cs typeface="Verdana Bold" charset="0"/>
              </a:defRPr>
            </a:lvl1pPr>
          </a:lstStyle>
          <a:p>
            <a:pPr lvl="0"/>
            <a:r>
              <a:rPr lang="en-US" dirty="0"/>
              <a:t>Subtitle goes here — align top of subtitle box with bottom of title box.</a:t>
            </a:r>
          </a:p>
        </p:txBody>
      </p:sp>
      <p:sp>
        <p:nvSpPr>
          <p:cNvPr id="12" name="Title 7"/>
          <p:cNvSpPr>
            <a:spLocks noGrp="1"/>
          </p:cNvSpPr>
          <p:nvPr>
            <p:ph type="title" hasCustomPrompt="1"/>
          </p:nvPr>
        </p:nvSpPr>
        <p:spPr>
          <a:xfrm>
            <a:off x="466726" y="555809"/>
            <a:ext cx="3741737" cy="969496"/>
          </a:xfrm>
          <a:prstGeom prst="rect">
            <a:avLst/>
          </a:prstGeom>
        </p:spPr>
        <p:txBody>
          <a:bodyPr wrap="square" lIns="0" tIns="137160" rIns="0" bIns="0" anchor="t" anchorCtr="0">
            <a:spAutoFit/>
          </a:bodyPr>
          <a:lstStyle>
            <a:lvl1pPr>
              <a:defRPr sz="3000" b="0" i="0">
                <a:solidFill>
                  <a:schemeClr val="tx1"/>
                </a:solidFill>
                <a:latin typeface="Verdana" charset="0"/>
                <a:ea typeface="Verdana" charset="0"/>
                <a:cs typeface="Verdana" charset="0"/>
              </a:defRPr>
            </a:lvl1pPr>
          </a:lstStyle>
          <a:p>
            <a:r>
              <a:rPr lang="en-US" dirty="0"/>
              <a:t>Title of slide</a:t>
            </a:r>
            <a:br>
              <a:rPr lang="en-US" dirty="0"/>
            </a:br>
            <a:r>
              <a:rPr lang="en-US" dirty="0"/>
              <a:t>goes here.</a:t>
            </a:r>
          </a:p>
        </p:txBody>
      </p:sp>
    </p:spTree>
    <p:extLst>
      <p:ext uri="{BB962C8B-B14F-4D97-AF65-F5344CB8AC3E}">
        <p14:creationId xmlns:p14="http://schemas.microsoft.com/office/powerpoint/2010/main" val="1508644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1470498"/>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 No Imag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F22139-7262-F34E-AF90-27FD2B86FE8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0" name="Title 7"/>
          <p:cNvSpPr>
            <a:spLocks noGrp="1"/>
          </p:cNvSpPr>
          <p:nvPr>
            <p:ph type="title" hasCustomPrompt="1"/>
          </p:nvPr>
        </p:nvSpPr>
        <p:spPr>
          <a:xfrm>
            <a:off x="1454000" y="1913822"/>
            <a:ext cx="4001193" cy="1301895"/>
          </a:xfrm>
          <a:prstGeom prst="rect">
            <a:avLst/>
          </a:prstGeom>
        </p:spPr>
        <p:txBody>
          <a:bodyPr wrap="square" lIns="0" tIns="137160" rIns="0" bIns="0" anchor="t" anchorCtr="0">
            <a:spAutoFit/>
          </a:bodyPr>
          <a:lstStyle>
            <a:lvl1pPr>
              <a:defRPr sz="4200">
                <a:solidFill>
                  <a:schemeClr val="tx1"/>
                </a:solidFill>
                <a:latin typeface="Arial"/>
                <a:ea typeface="Arial"/>
                <a:cs typeface="Arial"/>
              </a:defRPr>
            </a:lvl1pPr>
          </a:lstStyle>
          <a:p>
            <a:r>
              <a:rPr lang="en-US" dirty="0"/>
              <a:t>Divider, call-out, etc.</a:t>
            </a:r>
          </a:p>
        </p:txBody>
      </p:sp>
      <p:sp>
        <p:nvSpPr>
          <p:cNvPr id="12" name="Text Placeholder 16"/>
          <p:cNvSpPr>
            <a:spLocks noGrp="1"/>
          </p:cNvSpPr>
          <p:nvPr>
            <p:ph type="body" sz="quarter" idx="10" hasCustomPrompt="1"/>
          </p:nvPr>
        </p:nvSpPr>
        <p:spPr>
          <a:xfrm>
            <a:off x="1454227" y="3220862"/>
            <a:ext cx="4001193" cy="784830"/>
          </a:xfrm>
          <a:prstGeom prst="rect">
            <a:avLst/>
          </a:prstGeom>
        </p:spPr>
        <p:txBody>
          <a:bodyPr wrap="square" lIns="0" tIns="228600" rIns="0" bIns="0">
            <a:spAutoFit/>
          </a:bodyPr>
          <a:lstStyle>
            <a:lvl1pPr marL="0" indent="0">
              <a:lnSpc>
                <a:spcPct val="100000"/>
              </a:lnSpc>
              <a:buNone/>
              <a:defRPr sz="1800" b="1" normalizeH="0" baseline="0">
                <a:solidFill>
                  <a:schemeClr val="accent1"/>
                </a:solidFill>
                <a:latin typeface="Arial"/>
                <a:ea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Tree>
    <p:extLst>
      <p:ext uri="{BB962C8B-B14F-4D97-AF65-F5344CB8AC3E}">
        <p14:creationId xmlns:p14="http://schemas.microsoft.com/office/powerpoint/2010/main" val="586101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Title Slide — No Imag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7464D85-6112-F545-9BFD-EA5257E1BB0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8" name="Title 7"/>
          <p:cNvSpPr>
            <a:spLocks noGrp="1"/>
          </p:cNvSpPr>
          <p:nvPr>
            <p:ph type="title" hasCustomPrompt="1"/>
          </p:nvPr>
        </p:nvSpPr>
        <p:spPr>
          <a:xfrm>
            <a:off x="1308857" y="2040822"/>
            <a:ext cx="4001193" cy="1301895"/>
          </a:xfrm>
          <a:prstGeom prst="rect">
            <a:avLst/>
          </a:prstGeom>
        </p:spPr>
        <p:txBody>
          <a:bodyPr wrap="square" lIns="0" tIns="137160" rIns="0" bIns="0" anchor="t" anchorCtr="0">
            <a:spAutoFit/>
          </a:bodyPr>
          <a:lstStyle>
            <a:lvl1pPr>
              <a:defRPr sz="4200">
                <a:solidFill>
                  <a:schemeClr val="bg1"/>
                </a:solidFill>
                <a:latin typeface="Arial"/>
                <a:ea typeface="Arial"/>
                <a:cs typeface="Arial"/>
              </a:defRPr>
            </a:lvl1pPr>
          </a:lstStyle>
          <a:p>
            <a:r>
              <a:rPr lang="en-US" dirty="0"/>
              <a:t>Divider, call-out, etc.</a:t>
            </a:r>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Arial"/>
              <a:ea typeface="Arial"/>
              <a:cs typeface="Arial"/>
            </a:endParaRPr>
          </a:p>
        </p:txBody>
      </p:sp>
      <p:sp>
        <p:nvSpPr>
          <p:cNvPr id="17" name="Text Placeholder 16"/>
          <p:cNvSpPr>
            <a:spLocks noGrp="1"/>
          </p:cNvSpPr>
          <p:nvPr>
            <p:ph type="body" sz="quarter" idx="10" hasCustomPrompt="1"/>
          </p:nvPr>
        </p:nvSpPr>
        <p:spPr>
          <a:xfrm>
            <a:off x="1309084" y="3347862"/>
            <a:ext cx="4001193" cy="784830"/>
          </a:xfrm>
          <a:prstGeom prst="rect">
            <a:avLst/>
          </a:prstGeom>
        </p:spPr>
        <p:txBody>
          <a:bodyPr wrap="square" lIns="0" tIns="228600" rIns="0" bIns="0">
            <a:spAutoFit/>
          </a:bodyPr>
          <a:lstStyle>
            <a:lvl1pPr marL="0" indent="0">
              <a:lnSpc>
                <a:spcPct val="100000"/>
              </a:lnSpc>
              <a:buNone/>
              <a:defRPr sz="1800" b="0" normalizeH="0" baseline="0">
                <a:solidFill>
                  <a:schemeClr val="bg1"/>
                </a:solidFill>
                <a:latin typeface="Arial"/>
                <a:ea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
        <p:nvSpPr>
          <p:cNvPr id="9" name="Rectangle 8"/>
          <p:cNvSpPr/>
          <p:nvPr userDrawn="1"/>
        </p:nvSpPr>
        <p:spPr>
          <a:xfrm>
            <a:off x="1308857" y="1923691"/>
            <a:ext cx="4001193" cy="1119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4400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ontent Slide — 1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6960030"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990308" y="6282608"/>
            <a:ext cx="2844800" cy="365125"/>
          </a:xfrm>
          <a:prstGeom prst="rect">
            <a:avLst/>
          </a:prstGeom>
        </p:spPr>
        <p:txBody>
          <a:bodyPr/>
          <a:lstStyle/>
          <a:p>
            <a:fld id="{017ED8CA-143E-8B40-B3C8-0174DDF149EE}" type="slidenum">
              <a:rPr lang="en-US" smtClean="0"/>
              <a:t>‹#›</a:t>
            </a:fld>
            <a:endParaRPr lang="en-US" dirty="0"/>
          </a:p>
        </p:txBody>
      </p:sp>
      <p:sp>
        <p:nvSpPr>
          <p:cNvPr id="10" name="Title 9"/>
          <p:cNvSpPr>
            <a:spLocks noGrp="1"/>
          </p:cNvSpPr>
          <p:nvPr>
            <p:ph type="title" hasCustomPrompt="1"/>
          </p:nvPr>
        </p:nvSpPr>
        <p:spPr>
          <a:xfrm>
            <a:off x="466611" y="555809"/>
            <a:ext cx="3741179" cy="1246495"/>
          </a:xfrm>
          <a:prstGeom prst="rect">
            <a:avLst/>
          </a:prstGeom>
        </p:spPr>
        <p:txBody>
          <a:bodyPr lIns="0" tIns="137160" rIns="0" bIns="0">
            <a:spAutoFit/>
          </a:bodyPr>
          <a:lstStyle>
            <a:lvl1pPr>
              <a:defRPr sz="3200" baseline="0">
                <a:solidFill>
                  <a:schemeClr val="tx1"/>
                </a:solidFill>
                <a:latin typeface="Arial"/>
                <a:ea typeface="Arial"/>
                <a:cs typeface="Arial"/>
              </a:defRPr>
            </a:lvl1pPr>
          </a:lstStyle>
          <a:p>
            <a:r>
              <a:rPr lang="en-US" sz="3600" dirty="0">
                <a:latin typeface="Roboto Slab" charset="0"/>
                <a:ea typeface="Roboto Slab" charset="0"/>
                <a:cs typeface="Roboto Slab" charset="0"/>
              </a:rPr>
              <a:t>Title of slide goes here.</a:t>
            </a:r>
          </a:p>
        </p:txBody>
      </p:sp>
      <p:sp>
        <p:nvSpPr>
          <p:cNvPr id="15" name="Text Placeholder 14"/>
          <p:cNvSpPr>
            <a:spLocks noGrp="1"/>
          </p:cNvSpPr>
          <p:nvPr>
            <p:ph type="body" sz="quarter" idx="13" hasCustomPrompt="1"/>
          </p:nvPr>
        </p:nvSpPr>
        <p:spPr>
          <a:xfrm>
            <a:off x="466725" y="1692275"/>
            <a:ext cx="3741738" cy="723275"/>
          </a:xfrm>
          <a:prstGeom prst="rect">
            <a:avLst/>
          </a:prstGeom>
        </p:spPr>
        <p:txBody>
          <a:bodyPr lIns="0" tIns="228600" rIns="0" bIns="0">
            <a:spAutoFit/>
          </a:bodyPr>
          <a:lstStyle>
            <a:lvl1pPr marL="0" indent="0">
              <a:buNone/>
              <a:defRPr sz="1600" b="1">
                <a:solidFill>
                  <a:srgbClr val="006298"/>
                </a:solidFill>
                <a:latin typeface="Arial"/>
                <a:ea typeface="Arial"/>
                <a:cs typeface="Arial"/>
              </a:defRPr>
            </a:lvl1pPr>
          </a:lstStyle>
          <a:p>
            <a:pPr lvl="0"/>
            <a:r>
              <a:rPr lang="en-US" dirty="0"/>
              <a:t>Subtitle goes here — align top of subtitle box with bottom of title box.</a:t>
            </a:r>
          </a:p>
        </p:txBody>
      </p:sp>
    </p:spTree>
    <p:extLst>
      <p:ext uri="{BB962C8B-B14F-4D97-AF65-F5344CB8AC3E}">
        <p14:creationId xmlns:p14="http://schemas.microsoft.com/office/powerpoint/2010/main" val="2718599835"/>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Slide — No Imag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BDC691F-4F37-CB43-8686-783E2E96689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8" name="Title 7"/>
          <p:cNvSpPr>
            <a:spLocks noGrp="1"/>
          </p:cNvSpPr>
          <p:nvPr>
            <p:ph type="title" hasCustomPrompt="1"/>
          </p:nvPr>
        </p:nvSpPr>
        <p:spPr>
          <a:xfrm>
            <a:off x="1452549" y="1929788"/>
            <a:ext cx="3733800" cy="1301895"/>
          </a:xfrm>
        </p:spPr>
        <p:txBody>
          <a:bodyPr lIns="0" tIns="137160" rIns="0" bIns="0" anchor="t" anchorCtr="0">
            <a:spAutoFit/>
          </a:bodyPr>
          <a:lstStyle>
            <a:lvl1pPr>
              <a:defRPr sz="4200">
                <a:solidFill>
                  <a:schemeClr val="tx1"/>
                </a:solidFill>
              </a:defRPr>
            </a:lvl1pPr>
          </a:lstStyle>
          <a:p>
            <a:r>
              <a:rPr lang="en-US" dirty="0"/>
              <a:t>Presentation Title</a:t>
            </a:r>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Arial"/>
              <a:ea typeface="Arial"/>
              <a:cs typeface="Arial"/>
            </a:endParaRPr>
          </a:p>
        </p:txBody>
      </p:sp>
      <p:sp>
        <p:nvSpPr>
          <p:cNvPr id="17" name="Text Placeholder 16"/>
          <p:cNvSpPr>
            <a:spLocks noGrp="1"/>
          </p:cNvSpPr>
          <p:nvPr>
            <p:ph type="body" sz="quarter" idx="10" hasCustomPrompt="1"/>
          </p:nvPr>
        </p:nvSpPr>
        <p:spPr>
          <a:xfrm>
            <a:off x="1452776" y="3236828"/>
            <a:ext cx="3733800" cy="1061829"/>
          </a:xfrm>
        </p:spPr>
        <p:txBody>
          <a:bodyPr lIns="0" tIns="228600" rIns="0" bIns="0">
            <a:spAutoFit/>
          </a:bodyPr>
          <a:lstStyle>
            <a:lvl1pPr marL="0" indent="0">
              <a:lnSpc>
                <a:spcPct val="100000"/>
              </a:lnSpc>
              <a:buNone/>
              <a:defRPr sz="1800" b="1" normalizeH="0" baseline="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
        <p:nvSpPr>
          <p:cNvPr id="22" name="Text Placeholder 21"/>
          <p:cNvSpPr>
            <a:spLocks noGrp="1"/>
          </p:cNvSpPr>
          <p:nvPr>
            <p:ph type="body" sz="quarter" idx="12" hasCustomPrompt="1"/>
          </p:nvPr>
        </p:nvSpPr>
        <p:spPr>
          <a:xfrm>
            <a:off x="1458686" y="4992194"/>
            <a:ext cx="3824287" cy="169277"/>
          </a:xfrm>
        </p:spPr>
        <p:txBody>
          <a:bodyPr lIns="0" tIns="0" rIns="0" bIns="0" anchor="b" anchorCtr="0">
            <a:spAutoFit/>
          </a:bodyPr>
          <a:lstStyle>
            <a:lvl1pPr marL="0" indent="0">
              <a:buNone/>
              <a:defRPr sz="1200">
                <a:solidFill>
                  <a:schemeClr val="tx1"/>
                </a:solidFill>
                <a:latin typeface="Arial"/>
                <a:ea typeface="Arial"/>
                <a:cs typeface="Arial"/>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Date</a:t>
            </a:r>
          </a:p>
        </p:txBody>
      </p:sp>
    </p:spTree>
    <p:extLst>
      <p:ext uri="{BB962C8B-B14F-4D97-AF65-F5344CB8AC3E}">
        <p14:creationId xmlns:p14="http://schemas.microsoft.com/office/powerpoint/2010/main" val="17841657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Title Slide with Image — 02">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8635" y="617802"/>
            <a:ext cx="4471173" cy="1301895"/>
          </a:xfrm>
        </p:spPr>
        <p:txBody>
          <a:bodyPr wrap="square" lIns="0" tIns="137160" rIns="0" bIns="0" anchor="t" anchorCtr="0">
            <a:spAutoFit/>
          </a:bodyPr>
          <a:lstStyle>
            <a:lvl1pPr>
              <a:defRPr sz="4200">
                <a:solidFill>
                  <a:schemeClr val="tx1"/>
                </a:solidFill>
              </a:defRPr>
            </a:lvl1pPr>
          </a:lstStyle>
          <a:p>
            <a:r>
              <a:rPr lang="en-US" dirty="0"/>
              <a:t>Thank</a:t>
            </a:r>
            <a:br>
              <a:rPr lang="en-US" dirty="0"/>
            </a:br>
            <a:r>
              <a:rPr lang="en-US" dirty="0"/>
              <a:t>You.</a:t>
            </a:r>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Arial"/>
              <a:ea typeface="Arial"/>
              <a:cs typeface="Arial"/>
            </a:endParaRPr>
          </a:p>
        </p:txBody>
      </p:sp>
      <p:sp>
        <p:nvSpPr>
          <p:cNvPr id="17" name="Text Placeholder 16"/>
          <p:cNvSpPr>
            <a:spLocks noGrp="1"/>
          </p:cNvSpPr>
          <p:nvPr>
            <p:ph type="body" sz="quarter" idx="10" hasCustomPrompt="1"/>
          </p:nvPr>
        </p:nvSpPr>
        <p:spPr>
          <a:xfrm>
            <a:off x="458862" y="1924842"/>
            <a:ext cx="4471173" cy="507831"/>
          </a:xfrm>
        </p:spPr>
        <p:txBody>
          <a:bodyPr wrap="square" lIns="0" tIns="228600" rIns="0" bIns="0">
            <a:spAutoFit/>
          </a:bodyPr>
          <a:lstStyle>
            <a:lvl1pPr marL="0" indent="0">
              <a:lnSpc>
                <a:spcPct val="100000"/>
              </a:lnSpc>
              <a:buNone/>
              <a:defRPr sz="1800" b="1" normalizeH="0" baseline="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Additional information if necessary.</a:t>
            </a:r>
          </a:p>
        </p:txBody>
      </p:sp>
    </p:spTree>
    <p:extLst>
      <p:ext uri="{BB962C8B-B14F-4D97-AF65-F5344CB8AC3E}">
        <p14:creationId xmlns:p14="http://schemas.microsoft.com/office/powerpoint/2010/main" val="21446328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Slide — 1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6960030"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8"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395227861"/>
      </p:ext>
    </p:extLst>
  </p:cSld>
  <p:clrMapOvr>
    <a:masterClrMapping/>
  </p:clrMapOvr>
  <p:transition spd="slow">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Slide — 1 Column with Sidebar">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773478" y="555809"/>
            <a:ext cx="6960030"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add text or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7" name="Content Placeholder 2"/>
          <p:cNvSpPr>
            <a:spLocks noGrp="1"/>
          </p:cNvSpPr>
          <p:nvPr>
            <p:ph idx="14"/>
          </p:nvPr>
        </p:nvSpPr>
        <p:spPr>
          <a:xfrm>
            <a:off x="466611" y="2481943"/>
            <a:ext cx="3741179" cy="2305957"/>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719185449"/>
      </p:ext>
    </p:extLst>
  </p:cSld>
  <p:clrMapOvr>
    <a:masterClrMapping/>
  </p:clrMapOvr>
  <p:transition spd="slow">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Slide — Two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3412579"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7" name="Content Placeholder 2"/>
          <p:cNvSpPr>
            <a:spLocks noGrp="1"/>
          </p:cNvSpPr>
          <p:nvPr>
            <p:ph idx="14"/>
          </p:nvPr>
        </p:nvSpPr>
        <p:spPr>
          <a:xfrm>
            <a:off x="8320929" y="555809"/>
            <a:ext cx="3412579"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28252396"/>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with Image — 0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02F592A-AAEA-BF4B-823F-759896A7661B}"/>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8" name="Title 7"/>
          <p:cNvSpPr>
            <a:spLocks noGrp="1"/>
          </p:cNvSpPr>
          <p:nvPr>
            <p:ph type="title" hasCustomPrompt="1"/>
          </p:nvPr>
        </p:nvSpPr>
        <p:spPr>
          <a:xfrm>
            <a:off x="453059" y="2194019"/>
            <a:ext cx="4471173" cy="1312667"/>
          </a:xfrm>
        </p:spPr>
        <p:txBody>
          <a:bodyPr wrap="square" lIns="0" tIns="137160" rIns="0" bIns="0" anchor="t" anchorCtr="0">
            <a:spAutoFit/>
          </a:bodyPr>
          <a:lstStyle>
            <a:lvl1pPr>
              <a:defRPr sz="4200">
                <a:solidFill>
                  <a:schemeClr val="bg1"/>
                </a:solidFill>
              </a:defRPr>
            </a:lvl1pPr>
          </a:lstStyle>
          <a:p>
            <a:r>
              <a:rPr lang="en-US" dirty="0"/>
              <a:t>Title Slide,</a:t>
            </a:r>
            <a:br>
              <a:rPr lang="en-US" dirty="0"/>
            </a:br>
            <a:r>
              <a:rPr lang="en-US" dirty="0"/>
              <a:t>With Image</a:t>
            </a:r>
          </a:p>
        </p:txBody>
      </p:sp>
      <p:sp>
        <p:nvSpPr>
          <p:cNvPr id="17" name="Text Placeholder 16"/>
          <p:cNvSpPr>
            <a:spLocks noGrp="1"/>
          </p:cNvSpPr>
          <p:nvPr>
            <p:ph type="body" sz="quarter" idx="10" hasCustomPrompt="1"/>
          </p:nvPr>
        </p:nvSpPr>
        <p:spPr>
          <a:xfrm>
            <a:off x="453286" y="3501059"/>
            <a:ext cx="4471173" cy="784830"/>
          </a:xfrm>
        </p:spPr>
        <p:txBody>
          <a:bodyPr wrap="square" lIns="0" tIns="228600" rIns="0" bIns="0">
            <a:spAutoFit/>
          </a:bodyPr>
          <a:lstStyle>
            <a:lvl1pPr marL="0" indent="0">
              <a:lnSpc>
                <a:spcPct val="100000"/>
              </a:lnSpc>
              <a:buNone/>
              <a:defRPr sz="1800" b="1" normalizeH="0"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
        <p:nvSpPr>
          <p:cNvPr id="22" name="Text Placeholder 21"/>
          <p:cNvSpPr>
            <a:spLocks noGrp="1"/>
          </p:cNvSpPr>
          <p:nvPr>
            <p:ph type="body" sz="quarter" idx="12" hasCustomPrompt="1"/>
          </p:nvPr>
        </p:nvSpPr>
        <p:spPr>
          <a:xfrm>
            <a:off x="464773" y="4607475"/>
            <a:ext cx="4579530" cy="169277"/>
          </a:xfrm>
        </p:spPr>
        <p:txBody>
          <a:bodyPr wrap="square" lIns="0" tIns="0" rIns="0" bIns="0" anchor="b" anchorCtr="0">
            <a:spAutoFit/>
          </a:bodyPr>
          <a:lstStyle>
            <a:lvl1pPr marL="0" indent="0">
              <a:buNone/>
              <a:defRPr sz="1200">
                <a:solidFill>
                  <a:schemeClr val="bg1"/>
                </a:solidFill>
                <a:latin typeface="Arial"/>
                <a:ea typeface="Arial"/>
                <a:cs typeface="Arial"/>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Date</a:t>
            </a:r>
          </a:p>
        </p:txBody>
      </p:sp>
      <p:sp>
        <p:nvSpPr>
          <p:cNvPr id="7" name="Rectangle 6"/>
          <p:cNvSpPr/>
          <p:nvPr userDrawn="1"/>
        </p:nvSpPr>
        <p:spPr>
          <a:xfrm>
            <a:off x="444592" y="2082033"/>
            <a:ext cx="4479640" cy="1119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14281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Slide — Two Column w/ Sidebar">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3412579"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7" name="Content Placeholder 2"/>
          <p:cNvSpPr>
            <a:spLocks noGrp="1"/>
          </p:cNvSpPr>
          <p:nvPr>
            <p:ph idx="14"/>
          </p:nvPr>
        </p:nvSpPr>
        <p:spPr>
          <a:xfrm>
            <a:off x="8320929" y="555809"/>
            <a:ext cx="3412579"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idx="15"/>
          </p:nvPr>
        </p:nvSpPr>
        <p:spPr>
          <a:xfrm>
            <a:off x="466611" y="2494643"/>
            <a:ext cx="3741179" cy="2344057"/>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396795425"/>
      </p:ext>
    </p:extLst>
  </p:cSld>
  <p:clrMapOvr>
    <a:masterClrMapping/>
  </p:clrMapOvr>
  <p:transition spd="slow">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Slide — Two Rows">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6960030" cy="2581961"/>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7" name="Content Placeholder 2"/>
          <p:cNvSpPr>
            <a:spLocks noGrp="1"/>
          </p:cNvSpPr>
          <p:nvPr>
            <p:ph idx="14"/>
          </p:nvPr>
        </p:nvSpPr>
        <p:spPr>
          <a:xfrm>
            <a:off x="4773478" y="3137770"/>
            <a:ext cx="6960030" cy="2774515"/>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530503109"/>
      </p:ext>
    </p:extLst>
  </p:cSld>
  <p:clrMapOvr>
    <a:masterClrMapping/>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Slide — Two Rows w/ Sidebar">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6960030" cy="2581961"/>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7" name="Content Placeholder 2"/>
          <p:cNvSpPr>
            <a:spLocks noGrp="1"/>
          </p:cNvSpPr>
          <p:nvPr>
            <p:ph idx="14"/>
          </p:nvPr>
        </p:nvSpPr>
        <p:spPr>
          <a:xfrm>
            <a:off x="4773478" y="3137770"/>
            <a:ext cx="6960030" cy="2774515"/>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idx="15"/>
          </p:nvPr>
        </p:nvSpPr>
        <p:spPr>
          <a:xfrm>
            <a:off x="466611" y="2481943"/>
            <a:ext cx="3741179" cy="2344057"/>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1291522073"/>
      </p:ext>
    </p:extLst>
  </p:cSld>
  <p:clrMapOvr>
    <a:masterClrMapping/>
  </p:clrMapOvr>
  <p:transition spd="slow">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2631883"/>
      </p:ext>
    </p:extLst>
  </p:cSld>
  <p:clrMapOvr>
    <a:masterClrMapping/>
  </p:clrMapOvr>
  <p:transition spd="slow">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 Content Slide — 1 Column">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773478" y="555809"/>
            <a:ext cx="6960030"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 </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5" name="Text Placeholder 14"/>
          <p:cNvSpPr>
            <a:spLocks noGrp="1"/>
          </p:cNvSpPr>
          <p:nvPr>
            <p:ph type="body" sz="quarter" idx="13" hasCustomPrompt="1"/>
          </p:nvPr>
        </p:nvSpPr>
        <p:spPr>
          <a:xfrm>
            <a:off x="466725" y="1692275"/>
            <a:ext cx="3741738" cy="678134"/>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7" name="Title 1"/>
          <p:cNvSpPr txBox="1">
            <a:spLocks/>
          </p:cNvSpPr>
          <p:nvPr userDrawn="1"/>
        </p:nvSpPr>
        <p:spPr>
          <a:xfrm>
            <a:off x="478505" y="559824"/>
            <a:ext cx="3687096" cy="1132451"/>
          </a:xfrm>
          <a:prstGeom prst="rect">
            <a:avLst/>
          </a:prstGeom>
        </p:spPr>
        <p:txBody>
          <a:bodyPr lIns="0" tIns="0" rIns="0" bIns="0" anchor="b"/>
          <a:lstStyle>
            <a:lvl1pPr marL="0" indent="0" algn="l" defTabSz="457200" rtl="0" eaLnBrk="1" latinLnBrk="0" hangingPunct="1">
              <a:lnSpc>
                <a:spcPct val="90000"/>
              </a:lnSpc>
              <a:spcBef>
                <a:spcPct val="0"/>
              </a:spcBef>
              <a:buFont typeface="+mj-lt"/>
              <a:buNone/>
              <a:defRPr sz="3600" b="0" kern="1200" baseline="0">
                <a:solidFill>
                  <a:schemeClr val="tx1"/>
                </a:solidFill>
                <a:latin typeface="Arial"/>
                <a:ea typeface="+mj-ea"/>
                <a:cs typeface="Arial"/>
              </a:defRPr>
            </a:lvl1pPr>
          </a:lstStyle>
          <a:p>
            <a:r>
              <a:rPr lang="en-US"/>
              <a:t>Title slide goes here.</a:t>
            </a:r>
            <a:endParaRPr lang="en-US" dirty="0"/>
          </a:p>
        </p:txBody>
      </p:sp>
    </p:spTree>
    <p:extLst>
      <p:ext uri="{BB962C8B-B14F-4D97-AF65-F5344CB8AC3E}">
        <p14:creationId xmlns:p14="http://schemas.microsoft.com/office/powerpoint/2010/main" val="415224093"/>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No Imag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BDC691F-4F37-CB43-8686-783E2E96689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8" name="Title 7"/>
          <p:cNvSpPr>
            <a:spLocks noGrp="1"/>
          </p:cNvSpPr>
          <p:nvPr>
            <p:ph type="title" hasCustomPrompt="1"/>
          </p:nvPr>
        </p:nvSpPr>
        <p:spPr>
          <a:xfrm>
            <a:off x="1452549" y="1929788"/>
            <a:ext cx="3733800" cy="1301895"/>
          </a:xfrm>
        </p:spPr>
        <p:txBody>
          <a:bodyPr lIns="0" tIns="137160" rIns="0" bIns="0" anchor="t" anchorCtr="0">
            <a:spAutoFit/>
          </a:bodyPr>
          <a:lstStyle>
            <a:lvl1pPr>
              <a:defRPr sz="4200">
                <a:solidFill>
                  <a:schemeClr val="tx1"/>
                </a:solidFill>
              </a:defRPr>
            </a:lvl1pPr>
          </a:lstStyle>
          <a:p>
            <a:r>
              <a:rPr lang="en-US" dirty="0"/>
              <a:t>Presentation Title</a:t>
            </a:r>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Arial"/>
              <a:ea typeface="Arial"/>
              <a:cs typeface="Arial"/>
            </a:endParaRPr>
          </a:p>
        </p:txBody>
      </p:sp>
      <p:sp>
        <p:nvSpPr>
          <p:cNvPr id="17" name="Text Placeholder 16"/>
          <p:cNvSpPr>
            <a:spLocks noGrp="1"/>
          </p:cNvSpPr>
          <p:nvPr>
            <p:ph type="body" sz="quarter" idx="10" hasCustomPrompt="1"/>
          </p:nvPr>
        </p:nvSpPr>
        <p:spPr>
          <a:xfrm>
            <a:off x="1452776" y="3236828"/>
            <a:ext cx="3733800" cy="1061829"/>
          </a:xfrm>
        </p:spPr>
        <p:txBody>
          <a:bodyPr lIns="0" tIns="228600" rIns="0" bIns="0">
            <a:spAutoFit/>
          </a:bodyPr>
          <a:lstStyle>
            <a:lvl1pPr marL="0" indent="0">
              <a:lnSpc>
                <a:spcPct val="100000"/>
              </a:lnSpc>
              <a:buNone/>
              <a:defRPr sz="1800" b="1" normalizeH="0" baseline="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
        <p:nvSpPr>
          <p:cNvPr id="22" name="Text Placeholder 21"/>
          <p:cNvSpPr>
            <a:spLocks noGrp="1"/>
          </p:cNvSpPr>
          <p:nvPr>
            <p:ph type="body" sz="quarter" idx="12" hasCustomPrompt="1"/>
          </p:nvPr>
        </p:nvSpPr>
        <p:spPr>
          <a:xfrm>
            <a:off x="1458686" y="4992194"/>
            <a:ext cx="3824287" cy="169277"/>
          </a:xfrm>
        </p:spPr>
        <p:txBody>
          <a:bodyPr lIns="0" tIns="0" rIns="0" bIns="0" anchor="b" anchorCtr="0">
            <a:spAutoFit/>
          </a:bodyPr>
          <a:lstStyle>
            <a:lvl1pPr marL="0" indent="0">
              <a:buNone/>
              <a:defRPr sz="1200">
                <a:solidFill>
                  <a:schemeClr val="tx1"/>
                </a:solidFill>
                <a:latin typeface="Arial"/>
                <a:ea typeface="Arial"/>
                <a:cs typeface="Arial"/>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Date</a:t>
            </a:r>
          </a:p>
        </p:txBody>
      </p:sp>
    </p:spTree>
    <p:extLst>
      <p:ext uri="{BB962C8B-B14F-4D97-AF65-F5344CB8AC3E}">
        <p14:creationId xmlns:p14="http://schemas.microsoft.com/office/powerpoint/2010/main" val="147972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with Image — 02">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8635" y="617802"/>
            <a:ext cx="4471173" cy="1301895"/>
          </a:xfrm>
        </p:spPr>
        <p:txBody>
          <a:bodyPr wrap="square" lIns="0" tIns="137160" rIns="0" bIns="0" anchor="t" anchorCtr="0">
            <a:spAutoFit/>
          </a:bodyPr>
          <a:lstStyle>
            <a:lvl1pPr>
              <a:defRPr sz="4200">
                <a:solidFill>
                  <a:schemeClr val="tx1"/>
                </a:solidFill>
              </a:defRPr>
            </a:lvl1pPr>
          </a:lstStyle>
          <a:p>
            <a:r>
              <a:rPr lang="en-US" dirty="0"/>
              <a:t>Thank</a:t>
            </a:r>
            <a:br>
              <a:rPr lang="en-US" dirty="0"/>
            </a:br>
            <a:r>
              <a:rPr lang="en-US" dirty="0"/>
              <a:t>You.</a:t>
            </a:r>
          </a:p>
        </p:txBody>
      </p:sp>
      <p:sp>
        <p:nvSpPr>
          <p:cNvPr id="13" name="Title 7"/>
          <p:cNvSpPr txBox="1">
            <a:spLocks/>
          </p:cNvSpPr>
          <p:nvPr userDrawn="1"/>
        </p:nvSpPr>
        <p:spPr>
          <a:xfrm>
            <a:off x="925286" y="4762953"/>
            <a:ext cx="3733800" cy="385989"/>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4200" b="0" i="0" kern="1200">
                <a:solidFill>
                  <a:schemeClr val="bg1"/>
                </a:solidFill>
                <a:latin typeface="Roboto Slab Regular" charset="0"/>
                <a:ea typeface="+mj-ea"/>
                <a:cs typeface="+mj-cs"/>
              </a:defRPr>
            </a:lvl1pPr>
          </a:lstStyle>
          <a:p>
            <a:endParaRPr lang="en-US" sz="1600" b="0" dirty="0">
              <a:solidFill>
                <a:schemeClr val="accent3"/>
              </a:solidFill>
              <a:latin typeface="Arial"/>
              <a:ea typeface="Arial"/>
              <a:cs typeface="Arial"/>
            </a:endParaRPr>
          </a:p>
        </p:txBody>
      </p:sp>
      <p:sp>
        <p:nvSpPr>
          <p:cNvPr id="17" name="Text Placeholder 16"/>
          <p:cNvSpPr>
            <a:spLocks noGrp="1"/>
          </p:cNvSpPr>
          <p:nvPr>
            <p:ph type="body" sz="quarter" idx="10" hasCustomPrompt="1"/>
          </p:nvPr>
        </p:nvSpPr>
        <p:spPr>
          <a:xfrm>
            <a:off x="458862" y="1924842"/>
            <a:ext cx="4471173" cy="507831"/>
          </a:xfrm>
        </p:spPr>
        <p:txBody>
          <a:bodyPr wrap="square" lIns="0" tIns="228600" rIns="0" bIns="0">
            <a:spAutoFit/>
          </a:bodyPr>
          <a:lstStyle>
            <a:lvl1pPr marL="0" indent="0">
              <a:lnSpc>
                <a:spcPct val="100000"/>
              </a:lnSpc>
              <a:buNone/>
              <a:defRPr sz="1800" b="1" normalizeH="0" baseline="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Additional information if necessary.</a:t>
            </a:r>
          </a:p>
        </p:txBody>
      </p:sp>
    </p:spTree>
    <p:extLst>
      <p:ext uri="{BB962C8B-B14F-4D97-AF65-F5344CB8AC3E}">
        <p14:creationId xmlns:p14="http://schemas.microsoft.com/office/powerpoint/2010/main" val="640293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Content Slide — 1 Column">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40422555-4235-459E-A182-A259C5FC10B3}"/>
              </a:ext>
            </a:extLst>
          </p:cNvPr>
          <p:cNvGraphicFramePr>
            <a:graphicFrameLocks noChangeAspect="1"/>
          </p:cNvGraphicFramePr>
          <p:nvPr userDrawn="1">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46" name="think-cell Slide" r:id="rId5" imgW="347" imgH="348" progId="TCLayout.ActiveDocument.1">
                  <p:embed/>
                </p:oleObj>
              </mc:Choice>
              <mc:Fallback>
                <p:oleObj name="think-cell Slide" r:id="rId5" imgW="347" imgH="348" progId="TCLayout.ActiveDocument.1">
                  <p:embed/>
                  <p:pic>
                    <p:nvPicPr>
                      <p:cNvPr id="4" name="Object 3" hidden="1">
                        <a:extLst>
                          <a:ext uri="{FF2B5EF4-FFF2-40B4-BE49-F238E27FC236}">
                            <a16:creationId xmlns:a16="http://schemas.microsoft.com/office/drawing/2014/main" id="{40422555-4235-459E-A182-A259C5FC10B3}"/>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A75402B-DCC5-4BFB-9E80-3321020F26D6}"/>
              </a:ext>
            </a:extLst>
          </p:cNvPr>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600" b="0" i="0" baseline="0" dirty="0">
              <a:latin typeface="Roboto Slab"/>
              <a:sym typeface="Roboto Slab"/>
            </a:endParaRPr>
          </a:p>
        </p:txBody>
      </p:sp>
      <p:sp>
        <p:nvSpPr>
          <p:cNvPr id="3" name="Content Placeholder 2"/>
          <p:cNvSpPr>
            <a:spLocks noGrp="1"/>
          </p:cNvSpPr>
          <p:nvPr>
            <p:ph idx="1"/>
          </p:nvPr>
        </p:nvSpPr>
        <p:spPr>
          <a:xfrm>
            <a:off x="4773478" y="555809"/>
            <a:ext cx="6960030"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990308" y="6282608"/>
            <a:ext cx="2844800" cy="365125"/>
          </a:xfrm>
          <a:prstGeom prst="rect">
            <a:avLst/>
          </a:prstGeom>
        </p:spPr>
        <p:txBody>
          <a:bodyPr/>
          <a:lstStyle/>
          <a:p>
            <a:fld id="{017ED8CA-143E-8B40-B3C8-0174DDF149EE}" type="slidenum">
              <a:rPr lang="en-US" smtClean="0"/>
              <a:t>‹#›</a:t>
            </a:fld>
            <a:endParaRPr lang="en-US" dirty="0"/>
          </a:p>
        </p:txBody>
      </p:sp>
      <p:sp>
        <p:nvSpPr>
          <p:cNvPr id="10" name="Title 9"/>
          <p:cNvSpPr>
            <a:spLocks noGrp="1"/>
          </p:cNvSpPr>
          <p:nvPr>
            <p:ph type="title" hasCustomPrompt="1"/>
          </p:nvPr>
        </p:nvSpPr>
        <p:spPr>
          <a:xfrm>
            <a:off x="466611" y="555809"/>
            <a:ext cx="3741179" cy="1135696"/>
          </a:xfrm>
          <a:prstGeom prst="rect">
            <a:avLst/>
          </a:prstGeom>
        </p:spPr>
        <p:txBody>
          <a:bodyPr lIns="0" tIns="137160" rIns="0" bIns="0">
            <a:spAutoFit/>
          </a:bodyPr>
          <a:lstStyle>
            <a:lvl1pPr>
              <a:defRPr sz="3200" baseline="0">
                <a:solidFill>
                  <a:schemeClr val="tx1"/>
                </a:solidFill>
                <a:latin typeface="Arial"/>
                <a:ea typeface="Arial"/>
                <a:cs typeface="Arial"/>
              </a:defRPr>
            </a:lvl1pPr>
          </a:lstStyle>
          <a:p>
            <a:r>
              <a:rPr lang="en-US" sz="3600" dirty="0">
                <a:latin typeface="Roboto Slab" charset="0"/>
                <a:ea typeface="Roboto Slab" charset="0"/>
                <a:cs typeface="Roboto Slab" charset="0"/>
              </a:rPr>
              <a:t>Title of slide goes here.</a:t>
            </a:r>
          </a:p>
        </p:txBody>
      </p:sp>
      <p:sp>
        <p:nvSpPr>
          <p:cNvPr id="15" name="Text Placeholder 14"/>
          <p:cNvSpPr>
            <a:spLocks noGrp="1"/>
          </p:cNvSpPr>
          <p:nvPr>
            <p:ph type="body" sz="quarter" idx="13" hasCustomPrompt="1"/>
          </p:nvPr>
        </p:nvSpPr>
        <p:spPr>
          <a:xfrm>
            <a:off x="466725" y="1692275"/>
            <a:ext cx="3741738" cy="723275"/>
          </a:xfrm>
          <a:prstGeom prst="rect">
            <a:avLst/>
          </a:prstGeom>
        </p:spPr>
        <p:txBody>
          <a:bodyPr lIns="0" tIns="228600" rIns="0" bIns="0">
            <a:spAutoFit/>
          </a:bodyPr>
          <a:lstStyle>
            <a:lvl1pPr marL="0" indent="0">
              <a:buNone/>
              <a:defRPr sz="1600" b="1">
                <a:solidFill>
                  <a:srgbClr val="006298"/>
                </a:solidFill>
                <a:latin typeface="Arial"/>
                <a:ea typeface="Arial"/>
                <a:cs typeface="Arial"/>
              </a:defRPr>
            </a:lvl1pPr>
          </a:lstStyle>
          <a:p>
            <a:pPr lvl="0"/>
            <a:r>
              <a:rPr lang="en-US" dirty="0"/>
              <a:t>Subtitle goes here — align top of subtitle box with bottom of title box.</a:t>
            </a:r>
          </a:p>
        </p:txBody>
      </p:sp>
    </p:spTree>
    <p:extLst>
      <p:ext uri="{BB962C8B-B14F-4D97-AF65-F5344CB8AC3E}">
        <p14:creationId xmlns:p14="http://schemas.microsoft.com/office/powerpoint/2010/main" val="1694584003"/>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Slide — No Imag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F22139-7262-F34E-AF90-27FD2B86FE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Title 7"/>
          <p:cNvSpPr>
            <a:spLocks noGrp="1"/>
          </p:cNvSpPr>
          <p:nvPr>
            <p:ph type="title" hasCustomPrompt="1"/>
          </p:nvPr>
        </p:nvSpPr>
        <p:spPr>
          <a:xfrm>
            <a:off x="1454000" y="1913822"/>
            <a:ext cx="4001193" cy="1301895"/>
          </a:xfrm>
          <a:prstGeom prst="rect">
            <a:avLst/>
          </a:prstGeom>
        </p:spPr>
        <p:txBody>
          <a:bodyPr wrap="square" lIns="0" tIns="137160" rIns="0" bIns="0" anchor="t" anchorCtr="0">
            <a:spAutoFit/>
          </a:bodyPr>
          <a:lstStyle>
            <a:lvl1pPr>
              <a:defRPr sz="4200">
                <a:solidFill>
                  <a:schemeClr val="tx1"/>
                </a:solidFill>
                <a:latin typeface="Arial"/>
                <a:ea typeface="Arial"/>
                <a:cs typeface="Arial"/>
              </a:defRPr>
            </a:lvl1pPr>
          </a:lstStyle>
          <a:p>
            <a:r>
              <a:rPr lang="en-US" dirty="0"/>
              <a:t>Divider, call-out, etc.</a:t>
            </a:r>
          </a:p>
        </p:txBody>
      </p:sp>
      <p:sp>
        <p:nvSpPr>
          <p:cNvPr id="12" name="Text Placeholder 16"/>
          <p:cNvSpPr>
            <a:spLocks noGrp="1"/>
          </p:cNvSpPr>
          <p:nvPr>
            <p:ph type="body" sz="quarter" idx="10" hasCustomPrompt="1"/>
          </p:nvPr>
        </p:nvSpPr>
        <p:spPr>
          <a:xfrm>
            <a:off x="1454227" y="3220862"/>
            <a:ext cx="4001193" cy="784830"/>
          </a:xfrm>
          <a:prstGeom prst="rect">
            <a:avLst/>
          </a:prstGeom>
        </p:spPr>
        <p:txBody>
          <a:bodyPr wrap="square" lIns="0" tIns="228600" rIns="0" bIns="0">
            <a:spAutoFit/>
          </a:bodyPr>
          <a:lstStyle>
            <a:lvl1pPr marL="0" indent="0">
              <a:lnSpc>
                <a:spcPct val="100000"/>
              </a:lnSpc>
              <a:buNone/>
              <a:defRPr sz="1800" b="1" normalizeH="0" baseline="0">
                <a:solidFill>
                  <a:schemeClr val="accent1"/>
                </a:solidFill>
                <a:latin typeface="Arial"/>
                <a:ea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Subtitle goes here — align top of subtitle box with bottom of title box.</a:t>
            </a:r>
          </a:p>
        </p:txBody>
      </p:sp>
    </p:spTree>
    <p:extLst>
      <p:ext uri="{BB962C8B-B14F-4D97-AF65-F5344CB8AC3E}">
        <p14:creationId xmlns:p14="http://schemas.microsoft.com/office/powerpoint/2010/main" val="931001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ntent Slide — 1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6960030" cy="5372292"/>
          </a:xfrm>
          <a:prstGeom prst="rect">
            <a:avLst/>
          </a:prstGeom>
        </p:spPr>
        <p:txBody>
          <a:bodyPr lIns="0" tIns="228600" rIns="0" bIns="0"/>
          <a:lstStyle>
            <a:lvl1pPr marL="285750" indent="-285750">
              <a:buClr>
                <a:schemeClr val="accent2"/>
              </a:buClr>
              <a:buFont typeface="Arial" charset="0"/>
              <a:buChar char="•"/>
              <a:defRPr sz="1600">
                <a:latin typeface="Roboto" charset="0"/>
                <a:ea typeface="Roboto" charset="0"/>
                <a:cs typeface="Roboto" charset="0"/>
              </a:defRPr>
            </a:lvl1pPr>
            <a:lvl2pPr>
              <a:buClr>
                <a:schemeClr val="accent2"/>
              </a:buClr>
              <a:defRPr sz="1600">
                <a:latin typeface="Roboto" charset="0"/>
                <a:ea typeface="Roboto" charset="0"/>
                <a:cs typeface="Roboto" charset="0"/>
              </a:defRPr>
            </a:lvl2pPr>
            <a:lvl3pPr>
              <a:buClr>
                <a:schemeClr val="accent2"/>
              </a:buClr>
              <a:defRPr sz="1600">
                <a:latin typeface="Roboto" charset="0"/>
                <a:ea typeface="Roboto" charset="0"/>
                <a:cs typeface="Roboto" charset="0"/>
              </a:defRPr>
            </a:lvl3pPr>
            <a:lvl4pPr>
              <a:buClr>
                <a:schemeClr val="accent2"/>
              </a:buClr>
              <a:defRPr sz="1600">
                <a:latin typeface="Roboto" charset="0"/>
                <a:ea typeface="Roboto" charset="0"/>
                <a:cs typeface="Roboto" charset="0"/>
              </a:defRPr>
            </a:lvl4pPr>
            <a:lvl5pPr>
              <a:buClr>
                <a:schemeClr val="accent2"/>
              </a:buClr>
              <a:defRPr sz="1600">
                <a:latin typeface="Roboto" charset="0"/>
                <a:ea typeface="Roboto" charset="0"/>
                <a:cs typeface="Roboto"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017ED8CA-143E-8B40-B3C8-0174DDF149EE}" type="slidenum">
              <a:rPr lang="en-US" smtClean="0"/>
              <a:t>‹#›</a:t>
            </a:fld>
            <a:endParaRPr lang="en-US" dirty="0"/>
          </a:p>
        </p:txBody>
      </p:sp>
      <p:sp>
        <p:nvSpPr>
          <p:cNvPr id="10" name="Title 9"/>
          <p:cNvSpPr>
            <a:spLocks noGrp="1"/>
          </p:cNvSpPr>
          <p:nvPr>
            <p:ph type="title" hasCustomPrompt="1"/>
          </p:nvPr>
        </p:nvSpPr>
        <p:spPr>
          <a:xfrm>
            <a:off x="466611" y="555809"/>
            <a:ext cx="3741179" cy="1135696"/>
          </a:xfrm>
          <a:prstGeom prst="rect">
            <a:avLst/>
          </a:prstGeom>
        </p:spPr>
        <p:txBody>
          <a:bodyPr lIns="0" tIns="137160" rIns="0" bIns="0">
            <a:spAutoFit/>
          </a:bodyPr>
          <a:lstStyle>
            <a:lvl1pPr>
              <a:defRPr sz="3200" baseline="0">
                <a:solidFill>
                  <a:schemeClr val="tx1"/>
                </a:solidFill>
                <a:latin typeface="Roboto Slab" charset="0"/>
                <a:ea typeface="Roboto Slab" charset="0"/>
                <a:cs typeface="Roboto Slab" charset="0"/>
              </a:defRPr>
            </a:lvl1pPr>
          </a:lstStyle>
          <a:p>
            <a:r>
              <a:rPr lang="en-US" sz="3600" dirty="0">
                <a:latin typeface="Roboto Slab" charset="0"/>
                <a:ea typeface="Roboto Slab" charset="0"/>
                <a:cs typeface="Roboto Slab" charset="0"/>
              </a:rPr>
              <a:t>Title of slide goes here.</a:t>
            </a:r>
          </a:p>
        </p:txBody>
      </p:sp>
      <p:sp>
        <p:nvSpPr>
          <p:cNvPr id="15" name="Text Placeholder 14"/>
          <p:cNvSpPr>
            <a:spLocks noGrp="1"/>
          </p:cNvSpPr>
          <p:nvPr>
            <p:ph type="body" sz="quarter" idx="13" hasCustomPrompt="1"/>
          </p:nvPr>
        </p:nvSpPr>
        <p:spPr>
          <a:xfrm>
            <a:off x="466725" y="1692275"/>
            <a:ext cx="3741738" cy="674031"/>
          </a:xfrm>
          <a:prstGeom prst="rect">
            <a:avLst/>
          </a:prstGeom>
        </p:spPr>
        <p:txBody>
          <a:bodyPr lIns="0" tIns="228600" rIns="0" bIns="0">
            <a:spAutoFit/>
          </a:bodyPr>
          <a:lstStyle>
            <a:lvl1pPr marL="0" indent="0">
              <a:buNone/>
              <a:defRPr sz="1600" b="1">
                <a:solidFill>
                  <a:schemeClr val="accent1"/>
                </a:solidFill>
                <a:latin typeface="Roboto Slab" charset="0"/>
                <a:ea typeface="Roboto Slab" charset="0"/>
                <a:cs typeface="Roboto Slab" charset="0"/>
              </a:defRPr>
            </a:lvl1pPr>
          </a:lstStyle>
          <a:p>
            <a:pPr lvl="0"/>
            <a:r>
              <a:rPr lang="en-US" dirty="0"/>
              <a:t>Subtitle goes here — align top of subtitle box with bottom of title box.</a:t>
            </a:r>
          </a:p>
        </p:txBody>
      </p:sp>
    </p:spTree>
    <p:extLst>
      <p:ext uri="{BB962C8B-B14F-4D97-AF65-F5344CB8AC3E}">
        <p14:creationId xmlns:p14="http://schemas.microsoft.com/office/powerpoint/2010/main" val="3760725025"/>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B2B018-ABA1-4AFC-B41A-540574B8BF09}" type="datetimeFigureOut">
              <a:rPr lang="en-US" smtClean="0"/>
              <a:t>7/9/2019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927F47-3773-47D7-8D3E-1A156DD95D7C}" type="slidenum">
              <a:rPr lang="en-US" smtClean="0"/>
              <a:t>‹#›</a:t>
            </a:fld>
            <a:endParaRPr lang="en-US"/>
          </a:p>
        </p:txBody>
      </p:sp>
    </p:spTree>
    <p:extLst>
      <p:ext uri="{BB962C8B-B14F-4D97-AF65-F5344CB8AC3E}">
        <p14:creationId xmlns:p14="http://schemas.microsoft.com/office/powerpoint/2010/main" val="3580422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ontent Slide — Two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478" y="555809"/>
            <a:ext cx="3412579"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990308" y="6282608"/>
            <a:ext cx="2844800" cy="365125"/>
          </a:xfrm>
          <a:prstGeom prst="rect">
            <a:avLst/>
          </a:prstGeom>
        </p:spPr>
        <p:txBody>
          <a:bodyPr/>
          <a:lstStyle/>
          <a:p>
            <a:fld id="{017ED8CA-143E-8B40-B3C8-0174DDF149EE}" type="slidenum">
              <a:rPr lang="en-US" smtClean="0"/>
              <a:t>‹#›</a:t>
            </a:fld>
            <a:endParaRPr lang="en-US" dirty="0"/>
          </a:p>
        </p:txBody>
      </p:sp>
      <p:sp>
        <p:nvSpPr>
          <p:cNvPr id="10" name="Title 9"/>
          <p:cNvSpPr>
            <a:spLocks noGrp="1"/>
          </p:cNvSpPr>
          <p:nvPr>
            <p:ph type="title" hasCustomPrompt="1"/>
          </p:nvPr>
        </p:nvSpPr>
        <p:spPr>
          <a:xfrm>
            <a:off x="466611" y="555809"/>
            <a:ext cx="3741179" cy="1246495"/>
          </a:xfrm>
          <a:prstGeom prst="rect">
            <a:avLst/>
          </a:prstGeom>
        </p:spPr>
        <p:txBody>
          <a:bodyPr lIns="0" tIns="137160" rIns="0" bIns="0">
            <a:spAutoFit/>
          </a:bodyPr>
          <a:lstStyle>
            <a:lvl1pPr>
              <a:defRPr sz="3200" baseline="0">
                <a:solidFill>
                  <a:schemeClr val="tx1"/>
                </a:solidFill>
                <a:latin typeface="Arial"/>
                <a:ea typeface="Arial"/>
                <a:cs typeface="Arial"/>
              </a:defRPr>
            </a:lvl1pPr>
          </a:lstStyle>
          <a:p>
            <a:r>
              <a:rPr lang="en-US" sz="3600" dirty="0">
                <a:latin typeface="Roboto Slab" charset="0"/>
                <a:ea typeface="Roboto Slab" charset="0"/>
                <a:cs typeface="Roboto Slab" charset="0"/>
              </a:rPr>
              <a:t>Title of slide goes here.</a:t>
            </a:r>
          </a:p>
        </p:txBody>
      </p:sp>
      <p:sp>
        <p:nvSpPr>
          <p:cNvPr id="15" name="Text Placeholder 14"/>
          <p:cNvSpPr>
            <a:spLocks noGrp="1"/>
          </p:cNvSpPr>
          <p:nvPr>
            <p:ph type="body" sz="quarter" idx="13" hasCustomPrompt="1"/>
          </p:nvPr>
        </p:nvSpPr>
        <p:spPr>
          <a:xfrm>
            <a:off x="466725" y="1692275"/>
            <a:ext cx="3741738" cy="723275"/>
          </a:xfrm>
          <a:prstGeom prst="rect">
            <a:avLst/>
          </a:prstGeom>
        </p:spPr>
        <p:txBody>
          <a:bodyPr lIns="0" tIns="228600" rIns="0" bIns="0">
            <a:spAutoFit/>
          </a:bodyPr>
          <a:lstStyle>
            <a:lvl1pPr marL="0" indent="0">
              <a:buNone/>
              <a:defRPr sz="1600" b="1">
                <a:solidFill>
                  <a:schemeClr val="accent1"/>
                </a:solidFill>
                <a:latin typeface="Arial"/>
                <a:ea typeface="Arial"/>
                <a:cs typeface="Arial"/>
              </a:defRPr>
            </a:lvl1pPr>
          </a:lstStyle>
          <a:p>
            <a:pPr lvl="0"/>
            <a:r>
              <a:rPr lang="en-US" dirty="0"/>
              <a:t>Subtitle goes here — align top of subtitle box with bottom of title box.</a:t>
            </a:r>
          </a:p>
        </p:txBody>
      </p:sp>
      <p:sp>
        <p:nvSpPr>
          <p:cNvPr id="7" name="Content Placeholder 2"/>
          <p:cNvSpPr>
            <a:spLocks noGrp="1"/>
          </p:cNvSpPr>
          <p:nvPr>
            <p:ph idx="14"/>
          </p:nvPr>
        </p:nvSpPr>
        <p:spPr>
          <a:xfrm>
            <a:off x="8320929" y="555809"/>
            <a:ext cx="3412579" cy="5372292"/>
          </a:xfrm>
          <a:prstGeom prst="rect">
            <a:avLst/>
          </a:prstGeom>
        </p:spPr>
        <p:txBody>
          <a:bodyPr lIns="0" tIns="228600" rIns="0" bIns="0"/>
          <a:lstStyle>
            <a:lvl1pPr marL="285750" indent="-285750">
              <a:buClr>
                <a:schemeClr val="accent2"/>
              </a:buClr>
              <a:buFont typeface="Arial" charset="0"/>
              <a:buChar char="•"/>
              <a:defRPr sz="1600">
                <a:latin typeface="Arial"/>
                <a:ea typeface="Arial"/>
                <a:cs typeface="Arial"/>
              </a:defRPr>
            </a:lvl1pPr>
            <a:lvl2pPr>
              <a:buClr>
                <a:schemeClr val="accent2"/>
              </a:buClr>
              <a:defRPr sz="1600">
                <a:latin typeface="Arial"/>
                <a:ea typeface="Arial"/>
                <a:cs typeface="Arial"/>
              </a:defRPr>
            </a:lvl2pPr>
            <a:lvl3pPr>
              <a:buClr>
                <a:schemeClr val="accent2"/>
              </a:buClr>
              <a:defRPr sz="1600">
                <a:latin typeface="Arial"/>
                <a:ea typeface="Arial"/>
                <a:cs typeface="Arial"/>
              </a:defRPr>
            </a:lvl3pPr>
            <a:lvl4pPr>
              <a:buClr>
                <a:schemeClr val="accent2"/>
              </a:buClr>
              <a:defRPr sz="1600">
                <a:latin typeface="Arial"/>
                <a:ea typeface="Arial"/>
                <a:cs typeface="Arial"/>
              </a:defRPr>
            </a:lvl4pPr>
            <a:lvl5pPr>
              <a:buClr>
                <a:schemeClr val="accent2"/>
              </a:buClr>
              <a:defRPr sz="1600">
                <a:latin typeface="Arial"/>
                <a:ea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18210750"/>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8.pn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ABD06A5-96E6-9A49-BD81-7A9E5D260570}"/>
              </a:ext>
            </a:extLst>
          </p:cNvPr>
          <p:cNvPicPr>
            <a:picLocks noChangeAspect="1"/>
          </p:cNvPicPr>
          <p:nvPr userDrawn="1"/>
        </p:nvPicPr>
        <p:blipFill>
          <a:blip r:embed="rId13"/>
          <a:stretch>
            <a:fillRect/>
          </a:stretch>
        </p:blipFill>
        <p:spPr>
          <a:xfrm>
            <a:off x="0" y="0"/>
            <a:ext cx="12192000" cy="6858000"/>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63325339"/>
      </p:ext>
    </p:extLst>
  </p:cSld>
  <p:clrMap bg1="lt1" tx1="dk1" bg2="lt2" tx2="dk2" accent1="accent1" accent2="accent2" accent3="accent3" accent4="accent4" accent5="accent5" accent6="accent6" hlink="hlink" folHlink="folHlink"/>
  <p:sldLayoutIdLst>
    <p:sldLayoutId id="2147483740" r:id="rId1"/>
    <p:sldLayoutId id="2147483836" r:id="rId2"/>
    <p:sldLayoutId id="2147483674" r:id="rId3"/>
    <p:sldLayoutId id="2147483734" r:id="rId4"/>
    <p:sldLayoutId id="2147483839" r:id="rId5"/>
    <p:sldLayoutId id="2147483840" r:id="rId6"/>
    <p:sldLayoutId id="2147483841" r:id="rId7"/>
    <p:sldLayoutId id="2147483842" r:id="rId8"/>
    <p:sldLayoutId id="2147483843" r:id="rId9"/>
    <p:sldLayoutId id="2147483844" r:id="rId10"/>
    <p:sldLayoutId id="2147483845" r:id="rId11"/>
  </p:sldLayoutIdLst>
  <p:hf hdr="0" ftr="0" dt="0"/>
  <p:txStyles>
    <p:titleStyle>
      <a:lvl1pPr algn="l" defTabSz="914400" rtl="0" eaLnBrk="1" latinLnBrk="0" hangingPunct="1">
        <a:lnSpc>
          <a:spcPct val="90000"/>
        </a:lnSpc>
        <a:spcBef>
          <a:spcPct val="0"/>
        </a:spcBef>
        <a:buNone/>
        <a:defRPr sz="4400" b="0" i="0" kern="1200">
          <a:solidFill>
            <a:schemeClr val="tx1"/>
          </a:solidFill>
          <a:latin typeface="Arial"/>
          <a:ea typeface="+mj-ea"/>
          <a:cs typeface="Arial"/>
        </a:defRPr>
      </a:lvl1pPr>
    </p:titleStyle>
    <p:body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a:ea typeface="+mn-ea"/>
          <a:cs typeface="Arial"/>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a:ea typeface="+mn-ea"/>
          <a:cs typeface="Arial"/>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a:ea typeface="+mn-ea"/>
          <a:cs typeface="Arial"/>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a:ea typeface="+mn-ea"/>
          <a:cs typeface="Arial"/>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a:ea typeface="+mn-ea"/>
          <a:cs typeface="Arial"/>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83315204"/>
      </p:ext>
    </p:extLst>
  </p:cSld>
  <p:clrMap bg1="lt1" tx1="dk1" bg2="lt2" tx2="dk2" accent1="accent1" accent2="accent2" accent3="accent3" accent4="accent4" accent5="accent5" accent6="accent6" hlink="hlink" folHlink="folHlink"/>
  <p:sldLayoutIdLst>
    <p:sldLayoutId id="2147483717" r:id="rId1"/>
    <p:sldLayoutId id="2147483752" r:id="rId2"/>
    <p:sldLayoutId id="2147483838" r:id="rId3"/>
    <p:sldLayoutId id="2147483846" r:id="rId4"/>
    <p:sldLayoutId id="2147483847" r:id="rId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8C558C-1F76-7145-A6E2-05E8F875775E}"/>
              </a:ext>
            </a:extLst>
          </p:cNvPr>
          <p:cNvPicPr>
            <a:picLocks noChangeAspect="1"/>
          </p:cNvPicPr>
          <p:nvPr userDrawn="1"/>
        </p:nvPicPr>
        <p:blipFill>
          <a:blip r:embed="rId10"/>
          <a:stretch>
            <a:fillRect/>
          </a:stretch>
        </p:blipFill>
        <p:spPr>
          <a:xfrm>
            <a:off x="0" y="0"/>
            <a:ext cx="12192000" cy="6858000"/>
          </a:xfrm>
          <a:prstGeom prst="rect">
            <a:avLst/>
          </a:prstGeom>
        </p:spPr>
      </p:pic>
      <p:sp>
        <p:nvSpPr>
          <p:cNvPr id="6" name="Slide Number Placeholder 5"/>
          <p:cNvSpPr>
            <a:spLocks noGrp="1"/>
          </p:cNvSpPr>
          <p:nvPr>
            <p:ph type="sldNum" sz="quarter" idx="4"/>
          </p:nvPr>
        </p:nvSpPr>
        <p:spPr>
          <a:xfrm>
            <a:off x="8990308" y="6193618"/>
            <a:ext cx="2743200" cy="365125"/>
          </a:xfrm>
          <a:prstGeom prst="rect">
            <a:avLst/>
          </a:prstGeom>
        </p:spPr>
        <p:txBody>
          <a:bodyPr vert="horz" lIns="0" tIns="0" rIns="0" bIns="0" rtlCol="0" anchor="b" anchorCtr="0"/>
          <a:lstStyle>
            <a:lvl1pPr algn="r">
              <a:defRPr sz="1200">
                <a:solidFill>
                  <a:schemeClr val="tx1">
                    <a:tint val="75000"/>
                  </a:schemeClr>
                </a:solidFill>
                <a:latin typeface="Arial"/>
                <a:ea typeface="Arial"/>
                <a:cs typeface="Arial"/>
              </a:defRPr>
            </a:lvl1pPr>
          </a:lstStyle>
          <a:p>
            <a:fld id="{017ED8CA-143E-8B40-B3C8-0174DDF149EE}" type="slidenum">
              <a:rPr lang="en-US" smtClean="0"/>
              <a:pPr/>
              <a:t>‹#›</a:t>
            </a:fld>
            <a:endParaRPr lang="en-US" dirty="0"/>
          </a:p>
        </p:txBody>
      </p:sp>
    </p:spTree>
    <p:extLst>
      <p:ext uri="{BB962C8B-B14F-4D97-AF65-F5344CB8AC3E}">
        <p14:creationId xmlns:p14="http://schemas.microsoft.com/office/powerpoint/2010/main" val="2020793371"/>
      </p:ext>
    </p:extLst>
  </p:cSld>
  <p:clrMap bg1="lt1" tx1="dk1" bg2="lt2" tx2="dk2" accent1="accent1" accent2="accent2" accent3="accent3" accent4="accent4" accent5="accent5" accent6="accent6" hlink="hlink" folHlink="folHlink"/>
  <p:sldLayoutIdLst>
    <p:sldLayoutId id="2147483732" r:id="rId1"/>
    <p:sldLayoutId id="2147483736" r:id="rId2"/>
    <p:sldLayoutId id="2147483735" r:id="rId3"/>
    <p:sldLayoutId id="2147483737" r:id="rId4"/>
    <p:sldLayoutId id="2147483738" r:id="rId5"/>
    <p:sldLayoutId id="2147483739" r:id="rId6"/>
    <p:sldLayoutId id="2147483733" r:id="rId7"/>
    <p:sldLayoutId id="2147483808" r:id="rId8"/>
  </p:sldLayoutIdLst>
  <p:transition spd="slow">
    <p:push dir="u"/>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vmlDrawing" Target="../drawings/vmlDrawing6.vml"/><Relationship Id="rId6" Type="http://schemas.openxmlformats.org/officeDocument/2006/relationships/image" Target="../media/image5.emf"/><Relationship Id="rId5" Type="http://schemas.openxmlformats.org/officeDocument/2006/relationships/oleObject" Target="../embeddings/oleObject6.bin"/><Relationship Id="rId4"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tags" Target="../tags/tag13.xml"/><Relationship Id="rId7" Type="http://schemas.openxmlformats.org/officeDocument/2006/relationships/image" Target="../media/image5.emf"/><Relationship Id="rId2" Type="http://schemas.openxmlformats.org/officeDocument/2006/relationships/tags" Target="../tags/tag12.xml"/><Relationship Id="rId1" Type="http://schemas.openxmlformats.org/officeDocument/2006/relationships/vmlDrawing" Target="../drawings/vmlDrawing7.vml"/><Relationship Id="rId6" Type="http://schemas.openxmlformats.org/officeDocument/2006/relationships/oleObject" Target="../embeddings/oleObject7.bin"/><Relationship Id="rId5" Type="http://schemas.openxmlformats.org/officeDocument/2006/relationships/notesSlide" Target="../notesSlides/notesSlide4.xml"/><Relationship Id="rId4" Type="http://schemas.openxmlformats.org/officeDocument/2006/relationships/slideLayout" Target="../slideLayouts/slideLayout9.xml"/><Relationship Id="rId9"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image" Target="../media/image5.emf"/><Relationship Id="rId2" Type="http://schemas.openxmlformats.org/officeDocument/2006/relationships/tags" Target="../tags/tag14.xml"/><Relationship Id="rId1" Type="http://schemas.openxmlformats.org/officeDocument/2006/relationships/vmlDrawing" Target="../drawings/vmlDrawing8.vml"/><Relationship Id="rId6" Type="http://schemas.openxmlformats.org/officeDocument/2006/relationships/oleObject" Target="../embeddings/oleObject8.bin"/><Relationship Id="rId5" Type="http://schemas.openxmlformats.org/officeDocument/2006/relationships/notesSlide" Target="../notesSlides/notesSlide5.xml"/><Relationship Id="rId4"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vmlDrawing" Target="../drawings/vmlDrawing9.vml"/><Relationship Id="rId6" Type="http://schemas.openxmlformats.org/officeDocument/2006/relationships/image" Target="../media/image5.emf"/><Relationship Id="rId5" Type="http://schemas.openxmlformats.org/officeDocument/2006/relationships/oleObject" Target="../embeddings/oleObject9.bin"/><Relationship Id="rId4"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image" Target="../media/image5.emf"/><Relationship Id="rId4" Type="http://schemas.openxmlformats.org/officeDocument/2006/relationships/oleObject" Target="../embeddings/oleObject2.bin"/></Relationships>
</file>

<file path=ppt/slides/_rels/slide20.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tags" Target="../tags/tag19.xml"/><Relationship Id="rId7" Type="http://schemas.openxmlformats.org/officeDocument/2006/relationships/image" Target="../media/image5.emf"/><Relationship Id="rId2" Type="http://schemas.openxmlformats.org/officeDocument/2006/relationships/tags" Target="../tags/tag18.xml"/><Relationship Id="rId1" Type="http://schemas.openxmlformats.org/officeDocument/2006/relationships/vmlDrawing" Target="../drawings/vmlDrawing10.vml"/><Relationship Id="rId6" Type="http://schemas.openxmlformats.org/officeDocument/2006/relationships/oleObject" Target="../embeddings/oleObject10.bin"/><Relationship Id="rId5" Type="http://schemas.openxmlformats.org/officeDocument/2006/relationships/notesSlide" Target="../notesSlides/notesSlide7.xml"/><Relationship Id="rId4"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tags" Target="../tags/tag21.xml"/><Relationship Id="rId7" Type="http://schemas.openxmlformats.org/officeDocument/2006/relationships/image" Target="../media/image5.emf"/><Relationship Id="rId2" Type="http://schemas.openxmlformats.org/officeDocument/2006/relationships/tags" Target="../tags/tag20.xml"/><Relationship Id="rId1" Type="http://schemas.openxmlformats.org/officeDocument/2006/relationships/vmlDrawing" Target="../drawings/vmlDrawing11.vml"/><Relationship Id="rId6" Type="http://schemas.openxmlformats.org/officeDocument/2006/relationships/oleObject" Target="../embeddings/oleObject10.bin"/><Relationship Id="rId5" Type="http://schemas.openxmlformats.org/officeDocument/2006/relationships/notesSlide" Target="../notesSlides/notesSlide8.xml"/><Relationship Id="rId4"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vmlDrawing" Target="../drawings/vmlDrawing12.vml"/><Relationship Id="rId6" Type="http://schemas.openxmlformats.org/officeDocument/2006/relationships/image" Target="../media/image5.emf"/><Relationship Id="rId5" Type="http://schemas.openxmlformats.org/officeDocument/2006/relationships/oleObject" Target="../embeddings/oleObject11.bin"/><Relationship Id="rId4"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tags" Target="../tags/tag25.xml"/><Relationship Id="rId7" Type="http://schemas.openxmlformats.org/officeDocument/2006/relationships/image" Target="../media/image5.emf"/><Relationship Id="rId2" Type="http://schemas.openxmlformats.org/officeDocument/2006/relationships/tags" Target="../tags/tag24.xml"/><Relationship Id="rId1" Type="http://schemas.openxmlformats.org/officeDocument/2006/relationships/vmlDrawing" Target="../drawings/vmlDrawing13.vml"/><Relationship Id="rId6" Type="http://schemas.openxmlformats.org/officeDocument/2006/relationships/oleObject" Target="../embeddings/oleObject12.bin"/><Relationship Id="rId5" Type="http://schemas.openxmlformats.org/officeDocument/2006/relationships/notesSlide" Target="../notesSlides/notesSlide9.xml"/><Relationship Id="rId4"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vmlDrawing" Target="../drawings/vmlDrawing14.vml"/><Relationship Id="rId6" Type="http://schemas.openxmlformats.org/officeDocument/2006/relationships/image" Target="../media/image5.emf"/><Relationship Id="rId5" Type="http://schemas.openxmlformats.org/officeDocument/2006/relationships/oleObject" Target="../embeddings/oleObject13.bin"/><Relationship Id="rId4"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vmlDrawing" Target="../drawings/vmlDrawing15.vml"/><Relationship Id="rId6" Type="http://schemas.openxmlformats.org/officeDocument/2006/relationships/image" Target="../media/image10.emf"/><Relationship Id="rId5" Type="http://schemas.openxmlformats.org/officeDocument/2006/relationships/oleObject" Target="../embeddings/oleObject14.bin"/><Relationship Id="rId4"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3" Type="http://schemas.openxmlformats.org/officeDocument/2006/relationships/tags" Target="../tags/tag31.xml"/><Relationship Id="rId7" Type="http://schemas.openxmlformats.org/officeDocument/2006/relationships/image" Target="../media/image16.png"/><Relationship Id="rId2" Type="http://schemas.openxmlformats.org/officeDocument/2006/relationships/tags" Target="../tags/tag30.xml"/><Relationship Id="rId1" Type="http://schemas.openxmlformats.org/officeDocument/2006/relationships/vmlDrawing" Target="../drawings/vmlDrawing16.vml"/><Relationship Id="rId6" Type="http://schemas.openxmlformats.org/officeDocument/2006/relationships/image" Target="../media/image10.emf"/><Relationship Id="rId5" Type="http://schemas.openxmlformats.org/officeDocument/2006/relationships/oleObject" Target="../embeddings/oleObject15.bin"/><Relationship Id="rId4"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image" Target="../media/image17.png"/><Relationship Id="rId2" Type="http://schemas.openxmlformats.org/officeDocument/2006/relationships/tags" Target="../tags/tag32.xml"/><Relationship Id="rId1" Type="http://schemas.openxmlformats.org/officeDocument/2006/relationships/vmlDrawing" Target="../drawings/vmlDrawing17.vml"/><Relationship Id="rId6" Type="http://schemas.openxmlformats.org/officeDocument/2006/relationships/image" Target="../media/image5.emf"/><Relationship Id="rId5" Type="http://schemas.openxmlformats.org/officeDocument/2006/relationships/oleObject" Target="../embeddings/oleObject16.bin"/><Relationship Id="rId4"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hyperlink" Target="mailto:bkennell@calpoly.edu"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tags" Target="../tags/tag5.xml"/><Relationship Id="rId7" Type="http://schemas.openxmlformats.org/officeDocument/2006/relationships/image" Target="../media/image10.emf"/><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notesSlide" Target="../notesSlides/notesSlide2.xml"/><Relationship Id="rId4"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vmlDrawing" Target="../drawings/vmlDrawing4.vml"/><Relationship Id="rId6" Type="http://schemas.openxmlformats.org/officeDocument/2006/relationships/image" Target="../media/image5.emf"/><Relationship Id="rId5" Type="http://schemas.openxmlformats.org/officeDocument/2006/relationships/oleObject" Target="../embeddings/oleObject4.bin"/><Relationship Id="rId4"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image" Target="../media/image12.jpg"/><Relationship Id="rId2" Type="http://schemas.openxmlformats.org/officeDocument/2006/relationships/tags" Target="../tags/tag8.xml"/><Relationship Id="rId1" Type="http://schemas.openxmlformats.org/officeDocument/2006/relationships/vmlDrawing" Target="../drawings/vmlDrawing5.vml"/><Relationship Id="rId6" Type="http://schemas.openxmlformats.org/officeDocument/2006/relationships/image" Target="../media/image5.emf"/><Relationship Id="rId5" Type="http://schemas.openxmlformats.org/officeDocument/2006/relationships/oleObject" Target="../embeddings/oleObject5.bin"/><Relationship Id="rId4"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3059" y="617802"/>
            <a:ext cx="4471173" cy="1468094"/>
          </a:xfrm>
        </p:spPr>
        <p:txBody>
          <a:bodyPr/>
          <a:lstStyle/>
          <a:p>
            <a:r>
              <a:rPr lang="en-US" sz="3200" dirty="0"/>
              <a:t>Results from the 2019 AP French Language and Culture Exam</a:t>
            </a:r>
          </a:p>
        </p:txBody>
      </p:sp>
      <p:sp>
        <p:nvSpPr>
          <p:cNvPr id="6" name="Text Placeholder 5"/>
          <p:cNvSpPr>
            <a:spLocks noGrp="1"/>
          </p:cNvSpPr>
          <p:nvPr>
            <p:ph type="body" sz="quarter" idx="10"/>
          </p:nvPr>
        </p:nvSpPr>
        <p:spPr>
          <a:xfrm>
            <a:off x="453286" y="1924842"/>
            <a:ext cx="4471173" cy="1318310"/>
          </a:xfrm>
        </p:spPr>
        <p:txBody>
          <a:bodyPr/>
          <a:lstStyle/>
          <a:p>
            <a:endParaRPr lang="en-US" dirty="0"/>
          </a:p>
          <a:p>
            <a:r>
              <a:rPr lang="en-US" dirty="0"/>
              <a:t>Brian Kennelly</a:t>
            </a:r>
          </a:p>
          <a:p>
            <a:r>
              <a:rPr lang="en-US" dirty="0"/>
              <a:t>Cal Poly, San Luis Obispo</a:t>
            </a:r>
          </a:p>
        </p:txBody>
      </p:sp>
      <p:sp>
        <p:nvSpPr>
          <p:cNvPr id="7" name="Text Placeholder 6"/>
          <p:cNvSpPr>
            <a:spLocks noGrp="1"/>
          </p:cNvSpPr>
          <p:nvPr>
            <p:ph type="body" sz="quarter" idx="12"/>
          </p:nvPr>
        </p:nvSpPr>
        <p:spPr/>
        <p:txBody>
          <a:bodyPr/>
          <a:lstStyle/>
          <a:p>
            <a:r>
              <a:rPr lang="en-US" dirty="0"/>
              <a:t>Friday, 19 July 2019</a:t>
            </a:r>
          </a:p>
        </p:txBody>
      </p:sp>
    </p:spTree>
    <p:extLst>
      <p:ext uri="{BB962C8B-B14F-4D97-AF65-F5344CB8AC3E}">
        <p14:creationId xmlns:p14="http://schemas.microsoft.com/office/powerpoint/2010/main" val="5302719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78029D7-3DFA-4976-B316-497145867703}"/>
              </a:ext>
            </a:extLst>
          </p:cNvPr>
          <p:cNvSpPr>
            <a:spLocks noGrp="1"/>
          </p:cNvSpPr>
          <p:nvPr>
            <p:ph idx="1"/>
          </p:nvPr>
        </p:nvSpPr>
        <p:spPr>
          <a:xfrm>
            <a:off x="5090411" y="618213"/>
            <a:ext cx="6634305" cy="2815933"/>
          </a:xfrm>
        </p:spPr>
        <p:txBody>
          <a:bodyPr/>
          <a:lstStyle/>
          <a:p>
            <a:r>
              <a:rPr lang="en-US" sz="1400" dirty="0">
                <a:latin typeface="Roboto Slab Regular" pitchFamily="2" charset="0"/>
                <a:ea typeface="Roboto Slab Regular" pitchFamily="2" charset="0"/>
              </a:rPr>
              <a:t>In 2019, close to 4,000 AP readers scored 5 million responses from home</a:t>
            </a:r>
          </a:p>
          <a:p>
            <a:r>
              <a:rPr lang="en-US" sz="1400" dirty="0">
                <a:latin typeface="Roboto Slab Regular" pitchFamily="2" charset="0"/>
                <a:ea typeface="Roboto Slab Regular" pitchFamily="2" charset="0"/>
              </a:rPr>
              <a:t>Our latest survey shows that ¾ of readers scoring from home would not have been able to have traveled to a Reading site to score</a:t>
            </a:r>
          </a:p>
          <a:p>
            <a:r>
              <a:rPr lang="en-US" sz="1400" dirty="0">
                <a:latin typeface="Roboto Slab Regular" pitchFamily="2" charset="0"/>
                <a:ea typeface="Roboto Slab Regular" pitchFamily="2" charset="0"/>
              </a:rPr>
              <a:t>Readers report they gained access to training and development they otherwise wouldn’t have had</a:t>
            </a:r>
          </a:p>
          <a:p>
            <a:pPr marL="514350" lvl="1" indent="-114300">
              <a:lnSpc>
                <a:spcPct val="100000"/>
              </a:lnSpc>
              <a:spcAft>
                <a:spcPts val="600"/>
              </a:spcAft>
            </a:pPr>
            <a:r>
              <a:rPr lang="en-US" sz="1400" b="1" kern="0" dirty="0">
                <a:solidFill>
                  <a:srgbClr val="4F81BD"/>
                </a:solidFill>
                <a:latin typeface="Segoe Print" panose="02000600000000000000" pitchFamily="2" charset="0"/>
              </a:rPr>
              <a:t>“I value the professional development from the experience”</a:t>
            </a:r>
          </a:p>
          <a:p>
            <a:pPr marL="514350" lvl="1" indent="-114300">
              <a:lnSpc>
                <a:spcPct val="100000"/>
              </a:lnSpc>
              <a:spcAft>
                <a:spcPts val="600"/>
              </a:spcAft>
            </a:pPr>
            <a:r>
              <a:rPr lang="en-US" sz="1400" b="1" kern="0" dirty="0">
                <a:solidFill>
                  <a:srgbClr val="4F81BD"/>
                </a:solidFill>
                <a:latin typeface="Segoe Print" panose="02000600000000000000" pitchFamily="2" charset="0"/>
              </a:rPr>
              <a:t>“I appreciated being able on the West Coast to set my own reading hours that made sense while still teaching”</a:t>
            </a:r>
          </a:p>
          <a:p>
            <a:pPr marL="0" indent="0">
              <a:buNone/>
            </a:pPr>
            <a:endParaRPr lang="en-US" dirty="0"/>
          </a:p>
        </p:txBody>
      </p:sp>
      <p:sp>
        <p:nvSpPr>
          <p:cNvPr id="4" name="Content Placeholder 3">
            <a:extLst>
              <a:ext uri="{FF2B5EF4-FFF2-40B4-BE49-F238E27FC236}">
                <a16:creationId xmlns:a16="http://schemas.microsoft.com/office/drawing/2014/main" id="{8F8061F8-0807-41B6-9B9E-C74D0A3B533E}"/>
              </a:ext>
            </a:extLst>
          </p:cNvPr>
          <p:cNvSpPr>
            <a:spLocks noGrp="1"/>
          </p:cNvSpPr>
          <p:nvPr>
            <p:ph idx="14"/>
          </p:nvPr>
        </p:nvSpPr>
        <p:spPr>
          <a:xfrm>
            <a:off x="467284" y="1818159"/>
            <a:ext cx="4082414" cy="3950363"/>
          </a:xfrm>
        </p:spPr>
        <p:txBody>
          <a:bodyPr>
            <a:normAutofit/>
          </a:bodyPr>
          <a:lstStyle/>
          <a:p>
            <a:r>
              <a:rPr lang="en-US" sz="1400" dirty="0">
                <a:latin typeface="Roboto Slab Regular" pitchFamily="2" charset="0"/>
                <a:ea typeface="Roboto Slab Regular" pitchFamily="2" charset="0"/>
              </a:rPr>
              <a:t>Ten AP subjects offer score-from-home opportunities</a:t>
            </a:r>
          </a:p>
          <a:p>
            <a:r>
              <a:rPr lang="en-US" sz="1400" dirty="0">
                <a:latin typeface="Roboto Slab Regular" pitchFamily="2" charset="0"/>
                <a:ea typeface="Roboto Slab Regular" pitchFamily="2" charset="0"/>
              </a:rPr>
              <a:t>Leadership remains on site during the reading</a:t>
            </a:r>
          </a:p>
          <a:p>
            <a:r>
              <a:rPr lang="en-US" sz="1400" dirty="0">
                <a:latin typeface="Roboto Slab Regular" pitchFamily="2" charset="0"/>
                <a:ea typeface="Roboto Slab Regular" pitchFamily="2" charset="0"/>
              </a:rPr>
              <a:t>Readers are asked if they prefer to score onsite or from home and can choose full- or part-time flexible schedules</a:t>
            </a:r>
          </a:p>
          <a:p>
            <a:r>
              <a:rPr lang="en-US" sz="1400" dirty="0">
                <a:latin typeface="Roboto Slab Regular" pitchFamily="2" charset="0"/>
                <a:ea typeface="Roboto Slab Regular" pitchFamily="2" charset="0"/>
              </a:rPr>
              <a:t>Offers scoring opportunities to educators who cannot attend an on-site reading</a:t>
            </a:r>
          </a:p>
          <a:p>
            <a:r>
              <a:rPr lang="en-US" sz="1400" dirty="0">
                <a:latin typeface="Roboto Slab Regular" pitchFamily="2" charset="0"/>
                <a:ea typeface="Roboto Slab Regular" pitchFamily="2" charset="0"/>
              </a:rPr>
              <a:t>Subjects that have scoring onsite currently will continue to do so…the face-to-face Reading is important and remains integral to AP </a:t>
            </a:r>
          </a:p>
          <a:p>
            <a:endParaRPr lang="en-US" dirty="0"/>
          </a:p>
          <a:p>
            <a:endParaRPr lang="en-US" dirty="0"/>
          </a:p>
          <a:p>
            <a:endParaRPr lang="en-US" dirty="0"/>
          </a:p>
        </p:txBody>
      </p:sp>
      <p:sp>
        <p:nvSpPr>
          <p:cNvPr id="5" name="Text Placeholder 4">
            <a:extLst>
              <a:ext uri="{FF2B5EF4-FFF2-40B4-BE49-F238E27FC236}">
                <a16:creationId xmlns:a16="http://schemas.microsoft.com/office/drawing/2014/main" id="{A383EBD9-3733-4A82-ADD1-E5AB0EFC150F}"/>
              </a:ext>
            </a:extLst>
          </p:cNvPr>
          <p:cNvSpPr>
            <a:spLocks noGrp="1"/>
          </p:cNvSpPr>
          <p:nvPr>
            <p:ph type="body" sz="quarter" idx="13"/>
          </p:nvPr>
        </p:nvSpPr>
        <p:spPr>
          <a:xfrm>
            <a:off x="466725" y="1525305"/>
            <a:ext cx="3741738" cy="452432"/>
          </a:xfrm>
        </p:spPr>
        <p:txBody>
          <a:bodyPr/>
          <a:lstStyle/>
          <a:p>
            <a:r>
              <a:rPr lang="en-US" dirty="0">
                <a:latin typeface="Roboto Slab Regular" pitchFamily="2" charset="0"/>
                <a:ea typeface="Roboto Slab Regular" pitchFamily="2" charset="0"/>
              </a:rPr>
              <a:t>How it works</a:t>
            </a:r>
          </a:p>
        </p:txBody>
      </p:sp>
      <p:sp>
        <p:nvSpPr>
          <p:cNvPr id="6" name="Title 5">
            <a:extLst>
              <a:ext uri="{FF2B5EF4-FFF2-40B4-BE49-F238E27FC236}">
                <a16:creationId xmlns:a16="http://schemas.microsoft.com/office/drawing/2014/main" id="{CC475560-0216-4AF5-BA47-A4717D9482A9}"/>
              </a:ext>
            </a:extLst>
          </p:cNvPr>
          <p:cNvSpPr>
            <a:spLocks noGrp="1"/>
          </p:cNvSpPr>
          <p:nvPr>
            <p:ph type="title"/>
          </p:nvPr>
        </p:nvSpPr>
        <p:spPr>
          <a:xfrm>
            <a:off x="466726" y="555809"/>
            <a:ext cx="3741737" cy="1024896"/>
          </a:xfrm>
        </p:spPr>
        <p:txBody>
          <a:bodyPr/>
          <a:lstStyle/>
          <a:p>
            <a:r>
              <a:rPr lang="en-US" sz="3200" dirty="0">
                <a:latin typeface="Roboto Slab Regular" charset="0"/>
                <a:ea typeface="+mj-ea"/>
                <a:cs typeface="+mj-cs"/>
              </a:rPr>
              <a:t>AP Online Scoring from Home</a:t>
            </a:r>
          </a:p>
        </p:txBody>
      </p:sp>
      <p:sp>
        <p:nvSpPr>
          <p:cNvPr id="7" name="Rectangle 6">
            <a:extLst>
              <a:ext uri="{FF2B5EF4-FFF2-40B4-BE49-F238E27FC236}">
                <a16:creationId xmlns:a16="http://schemas.microsoft.com/office/drawing/2014/main" id="{4D42D115-B512-4DD1-A99F-8139F70C137E}"/>
              </a:ext>
            </a:extLst>
          </p:cNvPr>
          <p:cNvSpPr/>
          <p:nvPr/>
        </p:nvSpPr>
        <p:spPr>
          <a:xfrm>
            <a:off x="5090411" y="386532"/>
            <a:ext cx="6634863" cy="338554"/>
          </a:xfrm>
          <a:prstGeom prst="rect">
            <a:avLst/>
          </a:prstGeom>
        </p:spPr>
        <p:txBody>
          <a:bodyPr wrap="square">
            <a:spAutoFit/>
          </a:bodyPr>
          <a:lstStyle/>
          <a:p>
            <a:r>
              <a:rPr lang="en-US" sz="1600" b="1" dirty="0">
                <a:solidFill>
                  <a:schemeClr val="accent1"/>
                </a:solidFill>
                <a:latin typeface="Roboto Slab Regular" pitchFamily="2" charset="0"/>
                <a:ea typeface="Roboto Slab Regular" pitchFamily="2" charset="0"/>
                <a:cs typeface="Verdana Bold" panose="020B0804030504040204" pitchFamily="34" charset="0"/>
              </a:rPr>
              <a:t>Online scoring in 2019 </a:t>
            </a:r>
          </a:p>
        </p:txBody>
      </p:sp>
      <p:pic>
        <p:nvPicPr>
          <p:cNvPr id="10" name="Picture 9">
            <a:extLst>
              <a:ext uri="{FF2B5EF4-FFF2-40B4-BE49-F238E27FC236}">
                <a16:creationId xmlns:a16="http://schemas.microsoft.com/office/drawing/2014/main" id="{D86A01E4-4A55-4C45-94F7-2D8FA2C7441D}"/>
              </a:ext>
            </a:extLst>
          </p:cNvPr>
          <p:cNvPicPr>
            <a:picLocks noChangeAspect="1"/>
          </p:cNvPicPr>
          <p:nvPr/>
        </p:nvPicPr>
        <p:blipFill>
          <a:blip r:embed="rId2"/>
          <a:stretch>
            <a:fillRect/>
          </a:stretch>
        </p:blipFill>
        <p:spPr>
          <a:xfrm>
            <a:off x="5320463" y="3793341"/>
            <a:ext cx="5491523" cy="2973221"/>
          </a:xfrm>
          <a:prstGeom prst="rect">
            <a:avLst/>
          </a:prstGeom>
        </p:spPr>
      </p:pic>
      <p:sp>
        <p:nvSpPr>
          <p:cNvPr id="8" name="Rectangle 7">
            <a:extLst>
              <a:ext uri="{FF2B5EF4-FFF2-40B4-BE49-F238E27FC236}">
                <a16:creationId xmlns:a16="http://schemas.microsoft.com/office/drawing/2014/main" id="{FEFA761B-13FC-43A8-A29E-8DA2C2C66508}"/>
              </a:ext>
            </a:extLst>
          </p:cNvPr>
          <p:cNvSpPr/>
          <p:nvPr/>
        </p:nvSpPr>
        <p:spPr>
          <a:xfrm>
            <a:off x="5227782" y="3136612"/>
            <a:ext cx="6096000" cy="584775"/>
          </a:xfrm>
          <a:prstGeom prst="rect">
            <a:avLst/>
          </a:prstGeom>
        </p:spPr>
        <p:txBody>
          <a:bodyPr>
            <a:spAutoFit/>
          </a:bodyPr>
          <a:lstStyle/>
          <a:p>
            <a:r>
              <a:rPr lang="en-US" sz="1600" b="1" dirty="0">
                <a:solidFill>
                  <a:schemeClr val="accent1"/>
                </a:solidFill>
                <a:latin typeface="Roboto Slab Regular" charset="0"/>
              </a:rPr>
              <a:t>In 2019, AP readers scored from home in all 50 states, as well as Puerto Rico!</a:t>
            </a:r>
          </a:p>
        </p:txBody>
      </p:sp>
      <p:sp>
        <p:nvSpPr>
          <p:cNvPr id="11" name="Rectangle 10">
            <a:extLst>
              <a:ext uri="{FF2B5EF4-FFF2-40B4-BE49-F238E27FC236}">
                <a16:creationId xmlns:a16="http://schemas.microsoft.com/office/drawing/2014/main" id="{20F38D9D-2561-41C1-AE95-A1DDC35E04AC}"/>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10</a:t>
            </a:fld>
            <a:endParaRPr lang="en-US" sz="1200" i="1" dirty="0">
              <a:solidFill>
                <a:schemeClr val="bg1">
                  <a:lumMod val="50000"/>
                </a:schemeClr>
              </a:solidFill>
            </a:endParaRPr>
          </a:p>
        </p:txBody>
      </p:sp>
    </p:spTree>
    <p:extLst>
      <p:ext uri="{BB962C8B-B14F-4D97-AF65-F5344CB8AC3E}">
        <p14:creationId xmlns:p14="http://schemas.microsoft.com/office/powerpoint/2010/main" val="23115916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E43D754A-30B6-4E91-AA66-501B044D5AB1}"/>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67" name="think-cell Slide" r:id="rId5" imgW="360" imgH="360" progId="TCLayout.ActiveDocument.1">
                  <p:embed/>
                </p:oleObj>
              </mc:Choice>
              <mc:Fallback>
                <p:oleObj name="think-cell Slide" r:id="rId5" imgW="360" imgH="360" progId="TCLayout.ActiveDocument.1">
                  <p:embed/>
                  <p:pic>
                    <p:nvPicPr>
                      <p:cNvPr id="10" name="Object 9" hidden="1">
                        <a:extLst>
                          <a:ext uri="{FF2B5EF4-FFF2-40B4-BE49-F238E27FC236}">
                            <a16:creationId xmlns:a16="http://schemas.microsoft.com/office/drawing/2014/main" id="{E43D754A-30B6-4E91-AA66-501B044D5AB1}"/>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F1B38EA1-34FE-47CF-A11F-5733C8FBCA15}"/>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3200" dirty="0">
              <a:latin typeface="Roboto Slab"/>
              <a:cs typeface="Arial" panose="020B0604020202020204" pitchFamily="34" charset="0"/>
              <a:sym typeface="Roboto Slab"/>
            </a:endParaRPr>
          </a:p>
        </p:txBody>
      </p:sp>
      <p:sp>
        <p:nvSpPr>
          <p:cNvPr id="2" name="Content Placeholder 1"/>
          <p:cNvSpPr>
            <a:spLocks noGrp="1"/>
          </p:cNvSpPr>
          <p:nvPr>
            <p:ph idx="1"/>
          </p:nvPr>
        </p:nvSpPr>
        <p:spPr>
          <a:xfrm>
            <a:off x="4697872" y="860609"/>
            <a:ext cx="6799183" cy="2713604"/>
          </a:xfrm>
        </p:spPr>
        <p:txBody>
          <a:bodyPr>
            <a:normAutofit/>
          </a:bodyPr>
          <a:lstStyle/>
          <a:p>
            <a:pPr marL="0" indent="0">
              <a:buNone/>
            </a:pPr>
            <a:r>
              <a:rPr lang="en-US" sz="2600" dirty="0">
                <a:solidFill>
                  <a:srgbClr val="00487D"/>
                </a:solidFill>
              </a:rPr>
              <a:t>Readers &amp; Leaders</a:t>
            </a:r>
          </a:p>
          <a:p>
            <a:pPr>
              <a:spcBef>
                <a:spcPts val="1800"/>
              </a:spcBef>
            </a:pPr>
            <a:r>
              <a:rPr lang="en-US" sz="2600" dirty="0"/>
              <a:t>176 total: 142 readers + 34 leaders</a:t>
            </a:r>
          </a:p>
          <a:p>
            <a:pPr>
              <a:spcBef>
                <a:spcPts val="1800"/>
              </a:spcBef>
            </a:pPr>
            <a:r>
              <a:rPr lang="en-US" sz="2600" dirty="0"/>
              <a:t>Trained to use rubric reliably &amp; consistently</a:t>
            </a:r>
          </a:p>
        </p:txBody>
      </p:sp>
      <p:sp>
        <p:nvSpPr>
          <p:cNvPr id="3" name="Title 2"/>
          <p:cNvSpPr>
            <a:spLocks noGrp="1"/>
          </p:cNvSpPr>
          <p:nvPr>
            <p:ph type="title"/>
          </p:nvPr>
        </p:nvSpPr>
        <p:spPr>
          <a:xfrm>
            <a:off x="466610" y="554852"/>
            <a:ext cx="3999614" cy="1911292"/>
          </a:xfrm>
          <a:prstGeom prst="rect">
            <a:avLst/>
          </a:prstGeom>
        </p:spPr>
        <p:txBody>
          <a:bodyPr vert="horz" wrap="square" lIns="0" tIns="137160" rIns="0" bIns="0" rtlCol="0" anchor="t">
            <a:spAutoFit/>
          </a:bodyPr>
          <a:lstStyle/>
          <a:p>
            <a:r>
              <a:rPr lang="en-US" dirty="0">
                <a:latin typeface="Roboto Slab" charset="0"/>
              </a:rPr>
              <a:t>AP French Language and Culture Reading Facts and Figures</a:t>
            </a:r>
          </a:p>
        </p:txBody>
      </p:sp>
      <p:sp>
        <p:nvSpPr>
          <p:cNvPr id="7" name="Content Placeholder 6"/>
          <p:cNvSpPr>
            <a:spLocks noGrp="1"/>
          </p:cNvSpPr>
          <p:nvPr>
            <p:ph idx="14"/>
          </p:nvPr>
        </p:nvSpPr>
        <p:spPr>
          <a:xfrm>
            <a:off x="4590176" y="3279649"/>
            <a:ext cx="7138527" cy="3137280"/>
          </a:xfrm>
          <a:prstGeom prst="rect">
            <a:avLst/>
          </a:prstGeom>
        </p:spPr>
        <p:txBody>
          <a:bodyPr>
            <a:normAutofit/>
          </a:bodyPr>
          <a:lstStyle/>
          <a:p>
            <a:pPr marL="0" indent="0">
              <a:buNone/>
            </a:pPr>
            <a:r>
              <a:rPr lang="en-US" sz="2600" dirty="0">
                <a:solidFill>
                  <a:srgbClr val="00487D"/>
                </a:solidFill>
              </a:rPr>
              <a:t>Exams</a:t>
            </a:r>
          </a:p>
          <a:p>
            <a:pPr>
              <a:spcBef>
                <a:spcPts val="1800"/>
              </a:spcBef>
            </a:pPr>
            <a:r>
              <a:rPr lang="en-US" sz="2600" dirty="0"/>
              <a:t>21,388: number of exams submitted for scoring</a:t>
            </a:r>
          </a:p>
          <a:p>
            <a:pPr>
              <a:spcBef>
                <a:spcPts val="1800"/>
              </a:spcBef>
            </a:pPr>
            <a:r>
              <a:rPr lang="en-US" sz="2600" dirty="0"/>
              <a:t>Total of 85,552 student responses scored </a:t>
            </a:r>
            <a:r>
              <a:rPr lang="en-US" sz="2600" i="1" dirty="0"/>
              <a:t>(# of exams X number of FRQs)</a:t>
            </a:r>
          </a:p>
        </p:txBody>
      </p:sp>
      <p:sp>
        <p:nvSpPr>
          <p:cNvPr id="5" name="TextBox 4"/>
          <p:cNvSpPr txBox="1"/>
          <p:nvPr/>
        </p:nvSpPr>
        <p:spPr>
          <a:xfrm>
            <a:off x="1122948" y="1443789"/>
            <a:ext cx="1219200" cy="914400"/>
          </a:xfrm>
          <a:prstGeom prst="rect">
            <a:avLst/>
          </a:prstGeom>
          <a:ln>
            <a:noFill/>
          </a:ln>
        </p:spPr>
        <p:txBody>
          <a:bodyPr vert="horz" wrap="none" lIns="91440" tIns="45720" rIns="91440" bIns="45720" rtlCol="0" anchor="t" anchorCtr="0">
            <a:normAutofit/>
          </a:bodyPr>
          <a:lstStyle/>
          <a:p>
            <a:endParaRPr lang="en-US" sz="1400" dirty="0">
              <a:solidFill>
                <a:schemeClr val="tx1">
                  <a:lumMod val="85000"/>
                  <a:lumOff val="15000"/>
                </a:schemeClr>
              </a:solidFill>
            </a:endParaRPr>
          </a:p>
        </p:txBody>
      </p:sp>
      <p:sp>
        <p:nvSpPr>
          <p:cNvPr id="6" name="TextBox 5"/>
          <p:cNvSpPr txBox="1"/>
          <p:nvPr/>
        </p:nvSpPr>
        <p:spPr>
          <a:xfrm>
            <a:off x="980351" y="1938421"/>
            <a:ext cx="1219200" cy="914400"/>
          </a:xfrm>
          <a:prstGeom prst="rect">
            <a:avLst/>
          </a:prstGeom>
          <a:ln>
            <a:noFill/>
          </a:ln>
        </p:spPr>
        <p:txBody>
          <a:bodyPr vert="horz" wrap="none" lIns="91440" tIns="45720" rIns="91440" bIns="45720" rtlCol="0" anchor="t" anchorCtr="0">
            <a:normAutofit/>
          </a:bodyPr>
          <a:lstStyle/>
          <a:p>
            <a:endParaRPr lang="en-US" sz="1400" dirty="0">
              <a:solidFill>
                <a:schemeClr val="tx1">
                  <a:lumMod val="85000"/>
                  <a:lumOff val="15000"/>
                </a:schemeClr>
              </a:solidFill>
            </a:endParaRPr>
          </a:p>
        </p:txBody>
      </p:sp>
      <p:sp>
        <p:nvSpPr>
          <p:cNvPr id="14" name="Rectangle 13">
            <a:extLst>
              <a:ext uri="{FF2B5EF4-FFF2-40B4-BE49-F238E27FC236}">
                <a16:creationId xmlns:a16="http://schemas.microsoft.com/office/drawing/2014/main" id="{533A5C08-C8D6-4397-8908-66678D6F08F6}"/>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11</a:t>
            </a:fld>
            <a:endParaRPr lang="en-US" sz="1200" i="1" dirty="0">
              <a:solidFill>
                <a:schemeClr val="bg1">
                  <a:lumMod val="50000"/>
                </a:schemeClr>
              </a:solidFill>
            </a:endParaRPr>
          </a:p>
        </p:txBody>
      </p:sp>
    </p:spTree>
    <p:extLst>
      <p:ext uri="{BB962C8B-B14F-4D97-AF65-F5344CB8AC3E}">
        <p14:creationId xmlns:p14="http://schemas.microsoft.com/office/powerpoint/2010/main" val="386754303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EC2EAA12-59D2-463C-A9D2-FF30A457DBB4}"/>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189" name="think-cell Slide" r:id="rId6" imgW="360" imgH="360" progId="TCLayout.ActiveDocument.1">
                  <p:embed/>
                </p:oleObj>
              </mc:Choice>
              <mc:Fallback>
                <p:oleObj name="think-cell Slide" r:id="rId6" imgW="360" imgH="360" progId="TCLayout.ActiveDocument.1">
                  <p:embed/>
                  <p:pic>
                    <p:nvPicPr>
                      <p:cNvPr id="10" name="Object 9" hidden="1">
                        <a:extLst>
                          <a:ext uri="{FF2B5EF4-FFF2-40B4-BE49-F238E27FC236}">
                            <a16:creationId xmlns:a16="http://schemas.microsoft.com/office/drawing/2014/main" id="{EC2EAA12-59D2-463C-A9D2-FF30A457DBB4}"/>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8C422C80-72FA-4C0D-B8CA-273F3EA51642}"/>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3200" dirty="0">
              <a:latin typeface="Arial" panose="020B0604020202020204" pitchFamily="34" charset="0"/>
              <a:cs typeface="Arial" panose="020B0604020202020204" pitchFamily="34" charset="0"/>
              <a:sym typeface="Arial" panose="020B0604020202020204" pitchFamily="34" charset="0"/>
            </a:endParaRPr>
          </a:p>
        </p:txBody>
      </p:sp>
      <p:sp>
        <p:nvSpPr>
          <p:cNvPr id="3" name="Title 2"/>
          <p:cNvSpPr>
            <a:spLocks noGrp="1"/>
          </p:cNvSpPr>
          <p:nvPr>
            <p:ph type="title"/>
          </p:nvPr>
        </p:nvSpPr>
        <p:spPr>
          <a:xfrm>
            <a:off x="466611" y="559912"/>
            <a:ext cx="4875951" cy="1024896"/>
          </a:xfrm>
          <a:prstGeom prst="rect">
            <a:avLst/>
          </a:prstGeom>
        </p:spPr>
        <p:txBody>
          <a:bodyPr anchor="t"/>
          <a:lstStyle/>
          <a:p>
            <a:r>
              <a:rPr lang="en-US" dirty="0"/>
              <a:t>AP French Language and Culture Volume</a:t>
            </a:r>
          </a:p>
        </p:txBody>
      </p:sp>
      <p:sp>
        <p:nvSpPr>
          <p:cNvPr id="5" name="TextBox 4"/>
          <p:cNvSpPr txBox="1"/>
          <p:nvPr/>
        </p:nvSpPr>
        <p:spPr>
          <a:xfrm>
            <a:off x="1122948" y="1443789"/>
            <a:ext cx="1219200" cy="914400"/>
          </a:xfrm>
          <a:prstGeom prst="rect">
            <a:avLst/>
          </a:prstGeom>
          <a:ln>
            <a:noFill/>
          </a:ln>
        </p:spPr>
        <p:txBody>
          <a:bodyPr vert="horz" wrap="none" lIns="91440" tIns="45720" rIns="91440" bIns="45720" rtlCol="0" anchor="t" anchorCtr="0">
            <a:normAutofit/>
          </a:bodyPr>
          <a:lstStyle/>
          <a:p>
            <a:endParaRPr lang="en-US" sz="1400" dirty="0">
              <a:solidFill>
                <a:schemeClr val="tx1">
                  <a:lumMod val="85000"/>
                  <a:lumOff val="15000"/>
                </a:schemeClr>
              </a:solidFill>
            </a:endParaRPr>
          </a:p>
        </p:txBody>
      </p:sp>
      <p:sp>
        <p:nvSpPr>
          <p:cNvPr id="6" name="TextBox 5"/>
          <p:cNvSpPr txBox="1"/>
          <p:nvPr/>
        </p:nvSpPr>
        <p:spPr>
          <a:xfrm>
            <a:off x="980351" y="1938421"/>
            <a:ext cx="1219200" cy="914400"/>
          </a:xfrm>
          <a:prstGeom prst="rect">
            <a:avLst/>
          </a:prstGeom>
          <a:ln>
            <a:noFill/>
          </a:ln>
        </p:spPr>
        <p:txBody>
          <a:bodyPr vert="horz" wrap="none" lIns="91440" tIns="45720" rIns="91440" bIns="45720" rtlCol="0" anchor="t" anchorCtr="0">
            <a:normAutofit/>
          </a:bodyPr>
          <a:lstStyle/>
          <a:p>
            <a:endParaRPr lang="en-US" sz="1400" dirty="0">
              <a:solidFill>
                <a:schemeClr val="tx1">
                  <a:lumMod val="85000"/>
                  <a:lumOff val="15000"/>
                </a:schemeClr>
              </a:solidFill>
            </a:endParaRPr>
          </a:p>
        </p:txBody>
      </p:sp>
      <p:graphicFrame>
        <p:nvGraphicFramePr>
          <p:cNvPr id="13" name="Chart 12">
            <a:extLst>
              <a:ext uri="{FF2B5EF4-FFF2-40B4-BE49-F238E27FC236}">
                <a16:creationId xmlns:a16="http://schemas.microsoft.com/office/drawing/2014/main" id="{8277C757-8DE6-4D70-9F3B-189BB37E33E8}"/>
              </a:ext>
            </a:extLst>
          </p:cNvPr>
          <p:cNvGraphicFramePr/>
          <p:nvPr>
            <p:extLst>
              <p:ext uri="{D42A27DB-BD31-4B8C-83A1-F6EECF244321}">
                <p14:modId xmlns:p14="http://schemas.microsoft.com/office/powerpoint/2010/main" val="455252872"/>
              </p:ext>
            </p:extLst>
          </p:nvPr>
        </p:nvGraphicFramePr>
        <p:xfrm>
          <a:off x="6078203" y="1443789"/>
          <a:ext cx="5825609" cy="4854299"/>
        </p:xfrm>
        <a:graphic>
          <a:graphicData uri="http://schemas.openxmlformats.org/drawingml/2006/chart">
            <c:chart xmlns:c="http://schemas.openxmlformats.org/drawingml/2006/chart" xmlns:r="http://schemas.openxmlformats.org/officeDocument/2006/relationships" r:id="rId8"/>
          </a:graphicData>
        </a:graphic>
      </p:graphicFrame>
      <p:sp>
        <p:nvSpPr>
          <p:cNvPr id="20" name="Rectangle 19">
            <a:extLst>
              <a:ext uri="{FF2B5EF4-FFF2-40B4-BE49-F238E27FC236}">
                <a16:creationId xmlns:a16="http://schemas.microsoft.com/office/drawing/2014/main" id="{2CD063A7-0756-4F69-A103-FFE81599CFC1}"/>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12</a:t>
            </a:fld>
            <a:endParaRPr lang="en-US" sz="1200" i="1" dirty="0">
              <a:solidFill>
                <a:schemeClr val="bg1">
                  <a:lumMod val="50000"/>
                </a:schemeClr>
              </a:solidFill>
            </a:endParaRPr>
          </a:p>
        </p:txBody>
      </p:sp>
      <p:pic>
        <p:nvPicPr>
          <p:cNvPr id="11" name="Picture 10" descr="Reading room with several tables&#10;">
            <a:extLst>
              <a:ext uri="{FF2B5EF4-FFF2-40B4-BE49-F238E27FC236}">
                <a16:creationId xmlns:a16="http://schemas.microsoft.com/office/drawing/2014/main" id="{ACDE7666-5242-46F3-8921-F5A595004973}"/>
              </a:ext>
            </a:extLst>
          </p:cNvPr>
          <p:cNvPicPr>
            <a:picLocks noChangeAspect="1"/>
          </p:cNvPicPr>
          <p:nvPr/>
        </p:nvPicPr>
        <p:blipFill rotWithShape="1">
          <a:blip r:embed="rId9"/>
          <a:srcRect r="28075" b="26179"/>
          <a:stretch/>
        </p:blipFill>
        <p:spPr>
          <a:xfrm>
            <a:off x="470325" y="1612350"/>
            <a:ext cx="5097852" cy="3486821"/>
          </a:xfrm>
          <a:prstGeom prst="rect">
            <a:avLst/>
          </a:prstGeom>
        </p:spPr>
      </p:pic>
    </p:spTree>
    <p:extLst>
      <p:ext uri="{BB962C8B-B14F-4D97-AF65-F5344CB8AC3E}">
        <p14:creationId xmlns:p14="http://schemas.microsoft.com/office/powerpoint/2010/main" val="32011244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F84AE7C6-54EB-4B06-BC90-DE6EE50709C2}"/>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237" name="think-cell Slide" r:id="rId6" imgW="360" imgH="360" progId="TCLayout.ActiveDocument.1">
                  <p:embed/>
                </p:oleObj>
              </mc:Choice>
              <mc:Fallback>
                <p:oleObj name="think-cell Slide" r:id="rId6" imgW="360" imgH="360" progId="TCLayout.ActiveDocument.1">
                  <p:embed/>
                  <p:pic>
                    <p:nvPicPr>
                      <p:cNvPr id="5" name="Object 4" hidden="1">
                        <a:extLst>
                          <a:ext uri="{FF2B5EF4-FFF2-40B4-BE49-F238E27FC236}">
                            <a16:creationId xmlns:a16="http://schemas.microsoft.com/office/drawing/2014/main" id="{F84AE7C6-54EB-4B06-BC90-DE6EE50709C2}"/>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7BA38AA5-9681-4987-A45A-9CFEBBFB5685}"/>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3600" b="1"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Title 1"/>
          <p:cNvSpPr>
            <a:spLocks noGrp="1"/>
          </p:cNvSpPr>
          <p:nvPr>
            <p:ph type="title"/>
          </p:nvPr>
        </p:nvSpPr>
        <p:spPr>
          <a:xfrm>
            <a:off x="1452549" y="1929788"/>
            <a:ext cx="3733800" cy="2132892"/>
          </a:xfrm>
        </p:spPr>
        <p:txBody>
          <a:bodyPr/>
          <a:lstStyle/>
          <a:p>
            <a:r>
              <a:rPr lang="en-US" sz="3600" b="1" dirty="0"/>
              <a:t>Scoring the AP French Language and Culture Exam</a:t>
            </a:r>
            <a:endParaRPr lang="en-US" sz="3600" b="1" i="1" dirty="0"/>
          </a:p>
        </p:txBody>
      </p:sp>
      <p:sp>
        <p:nvSpPr>
          <p:cNvPr id="6" name="Rectangle 5">
            <a:extLst>
              <a:ext uri="{FF2B5EF4-FFF2-40B4-BE49-F238E27FC236}">
                <a16:creationId xmlns:a16="http://schemas.microsoft.com/office/drawing/2014/main" id="{7CABA9A1-79AB-42F1-AEF9-FE30BF515F31}"/>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13</a:t>
            </a:fld>
            <a:endParaRPr lang="en-US" sz="1200" i="1" dirty="0">
              <a:solidFill>
                <a:schemeClr val="bg1">
                  <a:lumMod val="50000"/>
                </a:schemeClr>
              </a:solidFill>
            </a:endParaRPr>
          </a:p>
        </p:txBody>
      </p:sp>
    </p:spTree>
    <p:extLst>
      <p:ext uri="{BB962C8B-B14F-4D97-AF65-F5344CB8AC3E}">
        <p14:creationId xmlns:p14="http://schemas.microsoft.com/office/powerpoint/2010/main" val="37129367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59374" y="533400"/>
            <a:ext cx="2658673" cy="1024896"/>
          </a:xfrm>
          <a:prstGeom prst="rect">
            <a:avLst/>
          </a:prstGeom>
        </p:spPr>
        <p:txBody>
          <a:bodyPr vert="horz" wrap="square" lIns="0" tIns="137160" rIns="0" bIns="0" rtlCol="0" anchor="t" anchorCtr="0">
            <a:spAutoFit/>
          </a:bodyPr>
          <a:lstStyle>
            <a:lvl1pPr>
              <a:lnSpc>
                <a:spcPct val="90000"/>
              </a:lnSpc>
              <a:spcBef>
                <a:spcPct val="0"/>
              </a:spcBef>
              <a:buNone/>
              <a:defRPr sz="3200" b="0" i="0">
                <a:latin typeface="Roboto Slab Regular" charset="0"/>
                <a:ea typeface="+mj-ea"/>
                <a:cs typeface="+mj-cs"/>
              </a:defRPr>
            </a:lvl1pPr>
          </a:lstStyle>
          <a:p>
            <a:r>
              <a:rPr lang="en-US" dirty="0"/>
              <a:t>Scoring Guidelines</a:t>
            </a:r>
          </a:p>
        </p:txBody>
      </p:sp>
      <p:sp>
        <p:nvSpPr>
          <p:cNvPr id="7" name="Rectangle 6">
            <a:extLst>
              <a:ext uri="{FF2B5EF4-FFF2-40B4-BE49-F238E27FC236}">
                <a16:creationId xmlns:a16="http://schemas.microsoft.com/office/drawing/2014/main" id="{3E42274A-4E87-454A-8E1B-DCD66F54FF9A}"/>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14</a:t>
            </a:fld>
            <a:endParaRPr lang="en-US" sz="1200" i="1" dirty="0">
              <a:solidFill>
                <a:schemeClr val="bg1">
                  <a:lumMod val="50000"/>
                </a:schemeClr>
              </a:solidFill>
            </a:endParaRPr>
          </a:p>
        </p:txBody>
      </p:sp>
      <p:pic>
        <p:nvPicPr>
          <p:cNvPr id="3" name="Picture 2">
            <a:extLst>
              <a:ext uri="{FF2B5EF4-FFF2-40B4-BE49-F238E27FC236}">
                <a16:creationId xmlns:a16="http://schemas.microsoft.com/office/drawing/2014/main" id="{757BA811-A722-4322-87E7-E5E4C6D599A9}"/>
              </a:ext>
            </a:extLst>
          </p:cNvPr>
          <p:cNvPicPr>
            <a:picLocks noChangeAspect="1"/>
          </p:cNvPicPr>
          <p:nvPr/>
        </p:nvPicPr>
        <p:blipFill rotWithShape="1">
          <a:blip r:embed="rId2"/>
          <a:srcRect l="27469" t="10850" r="27906" b="2225"/>
          <a:stretch/>
        </p:blipFill>
        <p:spPr>
          <a:xfrm>
            <a:off x="5280660" y="342900"/>
            <a:ext cx="6081882" cy="6439640"/>
          </a:xfrm>
          <a:prstGeom prst="rect">
            <a:avLst/>
          </a:prstGeom>
        </p:spPr>
      </p:pic>
    </p:spTree>
    <p:extLst>
      <p:ext uri="{BB962C8B-B14F-4D97-AF65-F5344CB8AC3E}">
        <p14:creationId xmlns:p14="http://schemas.microsoft.com/office/powerpoint/2010/main" val="343856557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59374" y="524058"/>
            <a:ext cx="4049126" cy="1468094"/>
          </a:xfrm>
          <a:prstGeom prst="rect">
            <a:avLst/>
          </a:prstGeom>
        </p:spPr>
        <p:txBody>
          <a:bodyPr vert="horz" wrap="square" lIns="0" tIns="137160" rIns="0" bIns="0" rtlCol="0" anchor="t" anchorCtr="0">
            <a:spAutoFit/>
          </a:bodyPr>
          <a:lstStyle>
            <a:lvl1pPr>
              <a:lnSpc>
                <a:spcPct val="90000"/>
              </a:lnSpc>
              <a:spcBef>
                <a:spcPct val="0"/>
              </a:spcBef>
              <a:buNone/>
              <a:defRPr sz="3200" b="0" i="0">
                <a:latin typeface="Roboto Slab Regular" charset="0"/>
                <a:ea typeface="+mj-ea"/>
                <a:cs typeface="+mj-cs"/>
              </a:defRPr>
            </a:lvl1pPr>
          </a:lstStyle>
          <a:p>
            <a:r>
              <a:rPr lang="en-US" dirty="0"/>
              <a:t>How Student Responses are Scored</a:t>
            </a:r>
          </a:p>
        </p:txBody>
      </p:sp>
      <p:sp>
        <p:nvSpPr>
          <p:cNvPr id="3" name="Content Placeholder 2">
            <a:extLst>
              <a:ext uri="{FF2B5EF4-FFF2-40B4-BE49-F238E27FC236}">
                <a16:creationId xmlns:a16="http://schemas.microsoft.com/office/drawing/2014/main" id="{2638CD5E-14DD-4B0B-A558-1BC4298846F0}"/>
              </a:ext>
            </a:extLst>
          </p:cNvPr>
          <p:cNvSpPr>
            <a:spLocks noGrp="1"/>
          </p:cNvSpPr>
          <p:nvPr>
            <p:ph idx="1"/>
          </p:nvPr>
        </p:nvSpPr>
        <p:spPr/>
        <p:txBody>
          <a:bodyPr/>
          <a:lstStyle/>
          <a:p>
            <a:r>
              <a:rPr lang="en-US" sz="2000" dirty="0"/>
              <a:t>Student responses are scored holistically using the scoring guidelines</a:t>
            </a:r>
            <a:endParaRPr lang="en-US" sz="2000" b="1" i="1" dirty="0">
              <a:solidFill>
                <a:srgbClr val="7030A0"/>
              </a:solidFill>
            </a:endParaRPr>
          </a:p>
          <a:p>
            <a:r>
              <a:rPr lang="en-US" sz="2000" dirty="0"/>
              <a:t>Readers are looking for the preponderance of evidence  when reading or listening to student work</a:t>
            </a:r>
          </a:p>
          <a:p>
            <a:r>
              <a:rPr lang="en-US" sz="2000" dirty="0"/>
              <a:t>Any written or spoken sample, read by any reader, at any point in the reading, should result in the same score</a:t>
            </a:r>
          </a:p>
          <a:p>
            <a:endParaRPr lang="en-US" dirty="0"/>
          </a:p>
        </p:txBody>
      </p:sp>
      <p:sp>
        <p:nvSpPr>
          <p:cNvPr id="11" name="Rectangle 10">
            <a:extLst>
              <a:ext uri="{FF2B5EF4-FFF2-40B4-BE49-F238E27FC236}">
                <a16:creationId xmlns:a16="http://schemas.microsoft.com/office/drawing/2014/main" id="{F24A9F54-A3A9-43B6-997D-99CF679C9645}"/>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15</a:t>
            </a:fld>
            <a:endParaRPr lang="en-US" sz="1200" i="1" dirty="0">
              <a:solidFill>
                <a:schemeClr val="bg1">
                  <a:lumMod val="50000"/>
                </a:schemeClr>
              </a:solidFill>
            </a:endParaRPr>
          </a:p>
        </p:txBody>
      </p:sp>
    </p:spTree>
    <p:extLst>
      <p:ext uri="{BB962C8B-B14F-4D97-AF65-F5344CB8AC3E}">
        <p14:creationId xmlns:p14="http://schemas.microsoft.com/office/powerpoint/2010/main" val="331457888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58492" y="547726"/>
            <a:ext cx="9087505" cy="584775"/>
          </a:xfrm>
          <a:prstGeom prst="rect">
            <a:avLst/>
          </a:prstGeom>
        </p:spPr>
        <p:txBody>
          <a:bodyPr vert="horz" wrap="square" lIns="0" tIns="137160" rIns="0" bIns="0" rtlCol="0" anchor="t" anchorCtr="0">
            <a:spAutoFit/>
          </a:bodyPr>
          <a:lstStyle>
            <a:lvl1pPr>
              <a:lnSpc>
                <a:spcPct val="90000"/>
              </a:lnSpc>
              <a:spcBef>
                <a:spcPct val="0"/>
              </a:spcBef>
              <a:buNone/>
              <a:defRPr sz="3200" b="0" i="0">
                <a:latin typeface="Roboto Slab Regular" charset="0"/>
                <a:ea typeface="+mj-ea"/>
                <a:cs typeface="+mj-cs"/>
              </a:defRPr>
            </a:lvl1pPr>
          </a:lstStyle>
          <a:p>
            <a:r>
              <a:rPr lang="en-US" dirty="0"/>
              <a:t>Ensuring Accuracy, Fairness, and Consistency</a:t>
            </a:r>
          </a:p>
        </p:txBody>
      </p:sp>
      <p:sp>
        <p:nvSpPr>
          <p:cNvPr id="9" name="Rectangle 8">
            <a:extLst>
              <a:ext uri="{FF2B5EF4-FFF2-40B4-BE49-F238E27FC236}">
                <a16:creationId xmlns:a16="http://schemas.microsoft.com/office/drawing/2014/main" id="{7FC367AA-91E5-498C-9C40-0AB5B46FCCC8}"/>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16</a:t>
            </a:fld>
            <a:endParaRPr lang="en-US" sz="1200" i="1" dirty="0">
              <a:solidFill>
                <a:schemeClr val="bg1">
                  <a:lumMod val="50000"/>
                </a:schemeClr>
              </a:solidFill>
            </a:endParaRPr>
          </a:p>
        </p:txBody>
      </p:sp>
      <p:graphicFrame>
        <p:nvGraphicFramePr>
          <p:cNvPr id="2" name="Diagram 1">
            <a:extLst>
              <a:ext uri="{FF2B5EF4-FFF2-40B4-BE49-F238E27FC236}">
                <a16:creationId xmlns:a16="http://schemas.microsoft.com/office/drawing/2014/main" id="{253D21D7-4528-42F6-B4C9-F4981B1B55C4}"/>
              </a:ext>
            </a:extLst>
          </p:cNvPr>
          <p:cNvGraphicFramePr/>
          <p:nvPr/>
        </p:nvGraphicFramePr>
        <p:xfrm>
          <a:off x="2561224" y="1369109"/>
          <a:ext cx="6203463"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TextBox 14">
            <a:extLst>
              <a:ext uri="{FF2B5EF4-FFF2-40B4-BE49-F238E27FC236}">
                <a16:creationId xmlns:a16="http://schemas.microsoft.com/office/drawing/2014/main" id="{6126DDD7-792C-434F-9ACB-FAF147A4194F}"/>
              </a:ext>
            </a:extLst>
          </p:cNvPr>
          <p:cNvSpPr txBox="1"/>
          <p:nvPr/>
        </p:nvSpPr>
        <p:spPr>
          <a:xfrm>
            <a:off x="422945" y="1247948"/>
            <a:ext cx="3878769" cy="4031873"/>
          </a:xfrm>
          <a:prstGeom prst="rect">
            <a:avLst/>
          </a:prstGeom>
          <a:noFill/>
        </p:spPr>
        <p:txBody>
          <a:bodyPr wrap="square" rtlCol="0">
            <a:spAutoFit/>
          </a:bodyPr>
          <a:lstStyle/>
          <a:p>
            <a:r>
              <a:rPr lang="en-US" sz="1600" b="1" dirty="0"/>
              <a:t>Scoring Guidelines Establish the Scoring Criteria </a:t>
            </a:r>
          </a:p>
          <a:p>
            <a:pPr marL="228600" indent="-177800">
              <a:buFont typeface="Arial" panose="020B0604020202020204" pitchFamily="34" charset="0"/>
              <a:buChar char="•"/>
            </a:pPr>
            <a:r>
              <a:rPr lang="en-US" sz="1600" i="1" dirty="0"/>
              <a:t>Developed by the Development Committee alongside the exam question</a:t>
            </a:r>
          </a:p>
          <a:p>
            <a:pPr marL="228600" indent="-177800">
              <a:buFont typeface="Arial" panose="020B0604020202020204" pitchFamily="34" charset="0"/>
              <a:buChar char="•"/>
            </a:pPr>
            <a:r>
              <a:rPr lang="en-US" sz="1600" i="1" dirty="0"/>
              <a:t>Strong draft finalized in advance of pre-reading by Chief Reader, College Board course lead, and ETS test development staff</a:t>
            </a:r>
          </a:p>
          <a:p>
            <a:pPr marL="228600" indent="-177800">
              <a:buFont typeface="Arial" panose="020B0604020202020204" pitchFamily="34" charset="0"/>
              <a:buChar char="•"/>
            </a:pPr>
            <a:r>
              <a:rPr lang="en-US" sz="1600" i="1" dirty="0"/>
              <a:t>Locked-down by end of pre-reading, incorporating examples from actual student work</a:t>
            </a:r>
          </a:p>
          <a:p>
            <a:pPr marL="228600" indent="-177800">
              <a:buFont typeface="Arial" panose="020B0604020202020204" pitchFamily="34" charset="0"/>
              <a:buChar char="•"/>
            </a:pPr>
            <a:r>
              <a:rPr lang="en-US" sz="1600" i="1" dirty="0"/>
              <a:t>Include “Scoring Notes” to ensure consistency in application of     Scoring Guidelines</a:t>
            </a:r>
          </a:p>
          <a:p>
            <a:pPr marL="228600" indent="-177800">
              <a:buFont typeface="Arial" panose="020B0604020202020204" pitchFamily="34" charset="0"/>
              <a:buChar char="•"/>
            </a:pPr>
            <a:endParaRPr lang="en-US" sz="1600" i="1" dirty="0"/>
          </a:p>
        </p:txBody>
      </p:sp>
      <p:sp>
        <p:nvSpPr>
          <p:cNvPr id="21" name="Rectangle 20">
            <a:extLst>
              <a:ext uri="{FF2B5EF4-FFF2-40B4-BE49-F238E27FC236}">
                <a16:creationId xmlns:a16="http://schemas.microsoft.com/office/drawing/2014/main" id="{19300B43-3452-4947-88F1-9E43F11C0FB5}"/>
              </a:ext>
            </a:extLst>
          </p:cNvPr>
          <p:cNvSpPr/>
          <p:nvPr/>
        </p:nvSpPr>
        <p:spPr>
          <a:xfrm>
            <a:off x="8094986" y="2724751"/>
            <a:ext cx="4035286" cy="3293209"/>
          </a:xfrm>
          <a:prstGeom prst="rect">
            <a:avLst/>
          </a:prstGeom>
        </p:spPr>
        <p:txBody>
          <a:bodyPr wrap="square">
            <a:spAutoFit/>
          </a:bodyPr>
          <a:lstStyle/>
          <a:p>
            <a:r>
              <a:rPr lang="en-US" sz="1600" b="1" dirty="0"/>
              <a:t>Consistent Application of the Scoring Guidelines Implemented in Reader Training and Monitoring</a:t>
            </a:r>
          </a:p>
          <a:p>
            <a:pPr marL="228600" indent="-177800">
              <a:buFont typeface="Arial" panose="020B0604020202020204" pitchFamily="34" charset="0"/>
              <a:buChar char="•"/>
            </a:pPr>
            <a:r>
              <a:rPr lang="en-US" sz="1600" i="1" dirty="0"/>
              <a:t>Question Leaders select training samples (actual student work) representing different ways of earning each score point </a:t>
            </a:r>
          </a:p>
          <a:p>
            <a:pPr marL="228600" indent="-177800">
              <a:buFont typeface="Arial" panose="020B0604020202020204" pitchFamily="34" charset="0"/>
              <a:buChar char="•"/>
            </a:pPr>
            <a:r>
              <a:rPr lang="en-US" sz="1600" i="1" dirty="0"/>
              <a:t>Leader training </a:t>
            </a:r>
            <a:r>
              <a:rPr lang="en-US" sz="1600" i="1" dirty="0">
                <a:sym typeface="Wingdings" panose="05000000000000000000" pitchFamily="2" charset="2"/>
              </a:rPr>
              <a:t> Reader training</a:t>
            </a:r>
            <a:endParaRPr lang="en-US" sz="1600" i="1" dirty="0"/>
          </a:p>
          <a:p>
            <a:pPr marL="228600" indent="-177800">
              <a:buFont typeface="Arial" panose="020B0604020202020204" pitchFamily="34" charset="0"/>
              <a:buChar char="•"/>
            </a:pPr>
            <a:r>
              <a:rPr lang="en-US" sz="1600" i="1" dirty="0"/>
              <a:t>Paired reading and retraining as needed</a:t>
            </a:r>
          </a:p>
          <a:p>
            <a:pPr marL="228600" indent="-177800">
              <a:buFont typeface="Arial" panose="020B0604020202020204" pitchFamily="34" charset="0"/>
              <a:buChar char="•"/>
            </a:pPr>
            <a:r>
              <a:rPr lang="en-US" sz="1600" i="1" dirty="0"/>
              <a:t>Table Leader back-reading</a:t>
            </a:r>
          </a:p>
          <a:p>
            <a:pPr marL="228600" indent="-177800">
              <a:buFont typeface="Arial" panose="020B0604020202020204" pitchFamily="34" charset="0"/>
              <a:buChar char="•"/>
            </a:pPr>
            <a:r>
              <a:rPr lang="en-US" sz="1600" i="1" dirty="0"/>
              <a:t>Potential drift of individual readers from the established criteria tracked statistically</a:t>
            </a:r>
          </a:p>
        </p:txBody>
      </p:sp>
    </p:spTree>
    <p:extLst>
      <p:ext uri="{BB962C8B-B14F-4D97-AF65-F5344CB8AC3E}">
        <p14:creationId xmlns:p14="http://schemas.microsoft.com/office/powerpoint/2010/main" val="149046543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8857" y="2040822"/>
            <a:ext cx="4001193" cy="1301895"/>
          </a:xfrm>
        </p:spPr>
        <p:txBody>
          <a:bodyPr/>
          <a:lstStyle/>
          <a:p>
            <a:r>
              <a:rPr lang="en-US" dirty="0"/>
              <a:t>2019 Score Distributions</a:t>
            </a:r>
          </a:p>
        </p:txBody>
      </p:sp>
      <p:sp>
        <p:nvSpPr>
          <p:cNvPr id="3" name="Text Placeholder 2"/>
          <p:cNvSpPr>
            <a:spLocks noGrp="1"/>
          </p:cNvSpPr>
          <p:nvPr>
            <p:ph type="body" sz="quarter" idx="10"/>
          </p:nvPr>
        </p:nvSpPr>
        <p:spPr>
          <a:xfrm>
            <a:off x="1309084" y="3347862"/>
            <a:ext cx="4001193" cy="507831"/>
          </a:xfrm>
        </p:spPr>
        <p:txBody>
          <a:bodyPr/>
          <a:lstStyle/>
          <a:p>
            <a:r>
              <a:rPr lang="en-US" dirty="0"/>
              <a:t>AP French Language and Culture</a:t>
            </a:r>
          </a:p>
        </p:txBody>
      </p:sp>
    </p:spTree>
    <p:extLst>
      <p:ext uri="{BB962C8B-B14F-4D97-AF65-F5344CB8AC3E}">
        <p14:creationId xmlns:p14="http://schemas.microsoft.com/office/powerpoint/2010/main" val="42129912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a:p>
            <a:endParaRPr lang="en-US" dirty="0"/>
          </a:p>
          <a:p>
            <a:endParaRPr lang="en-US" dirty="0"/>
          </a:p>
          <a:p>
            <a:endParaRPr lang="en-US" dirty="0"/>
          </a:p>
          <a:p>
            <a:r>
              <a:rPr lang="en-US" dirty="0"/>
              <a:t>Only scores of Standard Group are used to determine the score distributions (5, 4, 3, 2, 1)</a:t>
            </a:r>
          </a:p>
          <a:p>
            <a:r>
              <a:rPr lang="en-US" dirty="0"/>
              <a:t>Comprised approximately 77.9% of test takers </a:t>
            </a:r>
          </a:p>
        </p:txBody>
      </p:sp>
      <p:sp>
        <p:nvSpPr>
          <p:cNvPr id="3" name="Slide Number Placeholder 2"/>
          <p:cNvSpPr>
            <a:spLocks noGrp="1"/>
          </p:cNvSpPr>
          <p:nvPr>
            <p:ph type="sldNum" sz="quarter" idx="12"/>
          </p:nvPr>
        </p:nvSpPr>
        <p:spPr/>
        <p:txBody>
          <a:bodyPr/>
          <a:lstStyle/>
          <a:p>
            <a:fld id="{017ED8CA-143E-8B40-B3C8-0174DDF149EE}" type="slidenum">
              <a:rPr lang="en-US" smtClean="0"/>
              <a:t>18</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Standard Group</a:t>
            </a:r>
          </a:p>
        </p:txBody>
      </p:sp>
      <p:sp>
        <p:nvSpPr>
          <p:cNvPr id="5" name="Text Placeholder 4"/>
          <p:cNvSpPr>
            <a:spLocks noGrp="1"/>
          </p:cNvSpPr>
          <p:nvPr>
            <p:ph type="body" sz="quarter" idx="13"/>
          </p:nvPr>
        </p:nvSpPr>
        <p:spPr>
          <a:xfrm>
            <a:off x="466725" y="1597995"/>
            <a:ext cx="3741738" cy="2738185"/>
          </a:xfrm>
        </p:spPr>
        <p:txBody>
          <a:bodyPr/>
          <a:lstStyle/>
          <a:p>
            <a:r>
              <a:rPr lang="en-US" dirty="0">
                <a:solidFill>
                  <a:schemeClr val="accent1"/>
                </a:solidFill>
              </a:rPr>
              <a:t>Answered “No” to the following questions:</a:t>
            </a:r>
          </a:p>
          <a:p>
            <a:endParaRPr lang="en-US" dirty="0">
              <a:solidFill>
                <a:schemeClr val="accent1"/>
              </a:solidFill>
            </a:endParaRPr>
          </a:p>
          <a:p>
            <a:r>
              <a:rPr lang="en-US" dirty="0">
                <a:solidFill>
                  <a:schemeClr val="accent1"/>
                </a:solidFill>
              </a:rPr>
              <a:t>Do you hear or speak the target language regularly at home?</a:t>
            </a:r>
          </a:p>
          <a:p>
            <a:endParaRPr lang="en-US" dirty="0">
              <a:solidFill>
                <a:schemeClr val="accent1"/>
              </a:solidFill>
            </a:endParaRPr>
          </a:p>
          <a:p>
            <a:r>
              <a:rPr lang="en-US" dirty="0">
                <a:solidFill>
                  <a:schemeClr val="accent1"/>
                </a:solidFill>
              </a:rPr>
              <a:t>Have you lived for more than a month in a country where the target language is spoken?</a:t>
            </a:r>
          </a:p>
        </p:txBody>
      </p:sp>
    </p:spTree>
    <p:extLst>
      <p:ext uri="{BB962C8B-B14F-4D97-AF65-F5344CB8AC3E}">
        <p14:creationId xmlns:p14="http://schemas.microsoft.com/office/powerpoint/2010/main" val="204160483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02F98EFB-27F8-4839-8C41-6D73E54FB03D}"/>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62" name="think-cell Slide" r:id="rId5" imgW="360" imgH="360" progId="TCLayout.ActiveDocument.1">
                  <p:embed/>
                </p:oleObj>
              </mc:Choice>
              <mc:Fallback>
                <p:oleObj name="think-cell Slide" r:id="rId5" imgW="360" imgH="360" progId="TCLayout.ActiveDocument.1">
                  <p:embed/>
                  <p:pic>
                    <p:nvPicPr>
                      <p:cNvPr id="10" name="Object 9" hidden="1">
                        <a:extLst>
                          <a:ext uri="{FF2B5EF4-FFF2-40B4-BE49-F238E27FC236}">
                            <a16:creationId xmlns:a16="http://schemas.microsoft.com/office/drawing/2014/main" id="{02F98EFB-27F8-4839-8C41-6D73E54FB03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E90769A0-6993-47CD-87CA-A59392DFCB73}"/>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3200" dirty="0">
              <a:latin typeface="Roboto Slab Regular"/>
              <a:ea typeface="+mj-ea"/>
              <a:cs typeface="+mj-cs"/>
              <a:sym typeface="Roboto Slab Regular"/>
            </a:endParaRPr>
          </a:p>
        </p:txBody>
      </p:sp>
      <p:sp>
        <p:nvSpPr>
          <p:cNvPr id="15" name="Rectangle: Rounded Corners 14">
            <a:extLst>
              <a:ext uri="{FF2B5EF4-FFF2-40B4-BE49-F238E27FC236}">
                <a16:creationId xmlns:a16="http://schemas.microsoft.com/office/drawing/2014/main" id="{B24C4D82-D68B-4A06-B584-48AAF45AB802}"/>
              </a:ext>
            </a:extLst>
          </p:cNvPr>
          <p:cNvSpPr/>
          <p:nvPr/>
        </p:nvSpPr>
        <p:spPr>
          <a:xfrm>
            <a:off x="356773" y="2444692"/>
            <a:ext cx="6317897" cy="1709187"/>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Title 2"/>
          <p:cNvSpPr>
            <a:spLocks noGrp="1"/>
          </p:cNvSpPr>
          <p:nvPr>
            <p:ph type="title"/>
          </p:nvPr>
        </p:nvSpPr>
        <p:spPr>
          <a:xfrm>
            <a:off x="466611" y="533400"/>
            <a:ext cx="3741179" cy="1911292"/>
          </a:xfrm>
        </p:spPr>
        <p:txBody>
          <a:bodyPr vert="horz" wrap="square" lIns="0" tIns="137160" rIns="0" bIns="0" rtlCol="0" anchor="t" anchorCtr="0">
            <a:spAutoFit/>
          </a:bodyPr>
          <a:lstStyle/>
          <a:p>
            <a:r>
              <a:rPr lang="en-US" dirty="0">
                <a:latin typeface="Roboto Slab Regular" charset="0"/>
                <a:ea typeface="+mj-ea"/>
                <a:cs typeface="+mj-cs"/>
              </a:rPr>
              <a:t>AP French Language and Culture Exam Score Distribution</a:t>
            </a:r>
          </a:p>
        </p:txBody>
      </p:sp>
      <p:sp>
        <p:nvSpPr>
          <p:cNvPr id="14" name="Rectangle 13">
            <a:extLst>
              <a:ext uri="{FF2B5EF4-FFF2-40B4-BE49-F238E27FC236}">
                <a16:creationId xmlns:a16="http://schemas.microsoft.com/office/drawing/2014/main" id="{BC3E50F4-23D9-4F32-A274-20BDAA2BAC70}"/>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19</a:t>
            </a:fld>
            <a:endParaRPr lang="en-US" sz="1200" i="1" dirty="0">
              <a:solidFill>
                <a:schemeClr val="bg1">
                  <a:lumMod val="50000"/>
                </a:schemeClr>
              </a:solidFill>
            </a:endParaRPr>
          </a:p>
        </p:txBody>
      </p:sp>
      <p:sp>
        <p:nvSpPr>
          <p:cNvPr id="11" name="Rectangle 10">
            <a:extLst>
              <a:ext uri="{FF2B5EF4-FFF2-40B4-BE49-F238E27FC236}">
                <a16:creationId xmlns:a16="http://schemas.microsoft.com/office/drawing/2014/main" id="{B231C8B7-65ED-4E03-B1D1-093F2C358600}"/>
              </a:ext>
            </a:extLst>
          </p:cNvPr>
          <p:cNvSpPr/>
          <p:nvPr/>
        </p:nvSpPr>
        <p:spPr>
          <a:xfrm>
            <a:off x="582805" y="2579540"/>
            <a:ext cx="5060331" cy="1323439"/>
          </a:xfrm>
          <a:prstGeom prst="rect">
            <a:avLst/>
          </a:prstGeom>
        </p:spPr>
        <p:txBody>
          <a:bodyPr wrap="square">
            <a:spAutoFit/>
          </a:bodyPr>
          <a:lstStyle/>
          <a:p>
            <a:r>
              <a:rPr lang="en-US" sz="2000" b="1" i="1" dirty="0">
                <a:solidFill>
                  <a:schemeClr val="tx2"/>
                </a:solidFill>
              </a:rPr>
              <a:t>73.8%</a:t>
            </a:r>
            <a:r>
              <a:rPr lang="en-US" sz="2000" i="1" dirty="0">
                <a:solidFill>
                  <a:schemeClr val="tx2"/>
                </a:solidFill>
              </a:rPr>
              <a:t> of standard group scored 3 or higher</a:t>
            </a:r>
          </a:p>
          <a:p>
            <a:endParaRPr lang="en-US" sz="2000" i="1" dirty="0">
              <a:solidFill>
                <a:schemeClr val="tx2"/>
              </a:solidFill>
            </a:endParaRPr>
          </a:p>
          <a:p>
            <a:r>
              <a:rPr lang="en-US" sz="2000" b="1" i="1" dirty="0">
                <a:solidFill>
                  <a:schemeClr val="tx2"/>
                </a:solidFill>
              </a:rPr>
              <a:t>76.7% </a:t>
            </a:r>
            <a:r>
              <a:rPr lang="en-US" sz="2000" i="1" dirty="0">
                <a:solidFill>
                  <a:schemeClr val="tx2"/>
                </a:solidFill>
              </a:rPr>
              <a:t>of total group scored 3 or higher</a:t>
            </a:r>
            <a:endParaRPr lang="en-US" sz="2000" i="1" dirty="0"/>
          </a:p>
        </p:txBody>
      </p:sp>
      <p:graphicFrame>
        <p:nvGraphicFramePr>
          <p:cNvPr id="6" name="Content Placeholder 5">
            <a:extLst>
              <a:ext uri="{FF2B5EF4-FFF2-40B4-BE49-F238E27FC236}">
                <a16:creationId xmlns:a16="http://schemas.microsoft.com/office/drawing/2014/main" id="{ED6F233C-014C-4A19-9ED7-04C0C96EFACD}"/>
              </a:ext>
            </a:extLst>
          </p:cNvPr>
          <p:cNvGraphicFramePr>
            <a:graphicFrameLocks noGrp="1"/>
          </p:cNvGraphicFramePr>
          <p:nvPr>
            <p:ph idx="1"/>
            <p:extLst>
              <p:ext uri="{D42A27DB-BD31-4B8C-83A1-F6EECF244321}">
                <p14:modId xmlns:p14="http://schemas.microsoft.com/office/powerpoint/2010/main" val="1725800551"/>
              </p:ext>
            </p:extLst>
          </p:nvPr>
        </p:nvGraphicFramePr>
        <p:xfrm>
          <a:off x="5232402" y="1479592"/>
          <a:ext cx="5799665" cy="4518917"/>
        </p:xfrm>
        <a:graphic>
          <a:graphicData uri="http://schemas.openxmlformats.org/drawingml/2006/table">
            <a:tbl>
              <a:tblPr firstRow="1" bandRow="1">
                <a:tableStyleId>{5C22544A-7EE6-4342-B048-85BDC9FD1C3A}</a:tableStyleId>
              </a:tblPr>
              <a:tblGrid>
                <a:gridCol w="1159933">
                  <a:extLst>
                    <a:ext uri="{9D8B030D-6E8A-4147-A177-3AD203B41FA5}">
                      <a16:colId xmlns:a16="http://schemas.microsoft.com/office/drawing/2014/main" val="2867365103"/>
                    </a:ext>
                  </a:extLst>
                </a:gridCol>
                <a:gridCol w="1159933">
                  <a:extLst>
                    <a:ext uri="{9D8B030D-6E8A-4147-A177-3AD203B41FA5}">
                      <a16:colId xmlns:a16="http://schemas.microsoft.com/office/drawing/2014/main" val="3087093869"/>
                    </a:ext>
                  </a:extLst>
                </a:gridCol>
                <a:gridCol w="1159933">
                  <a:extLst>
                    <a:ext uri="{9D8B030D-6E8A-4147-A177-3AD203B41FA5}">
                      <a16:colId xmlns:a16="http://schemas.microsoft.com/office/drawing/2014/main" val="1604254222"/>
                    </a:ext>
                  </a:extLst>
                </a:gridCol>
                <a:gridCol w="1159933">
                  <a:extLst>
                    <a:ext uri="{9D8B030D-6E8A-4147-A177-3AD203B41FA5}">
                      <a16:colId xmlns:a16="http://schemas.microsoft.com/office/drawing/2014/main" val="2524171111"/>
                    </a:ext>
                  </a:extLst>
                </a:gridCol>
                <a:gridCol w="1159933">
                  <a:extLst>
                    <a:ext uri="{9D8B030D-6E8A-4147-A177-3AD203B41FA5}">
                      <a16:colId xmlns:a16="http://schemas.microsoft.com/office/drawing/2014/main" val="4173512869"/>
                    </a:ext>
                  </a:extLst>
                </a:gridCol>
              </a:tblGrid>
              <a:tr h="1492487">
                <a:tc>
                  <a:txBody>
                    <a:bodyPr/>
                    <a:lstStyle/>
                    <a:p>
                      <a:r>
                        <a:rPr lang="en-US" dirty="0"/>
                        <a:t>AP Score</a:t>
                      </a:r>
                    </a:p>
                  </a:txBody>
                  <a:tcPr/>
                </a:tc>
                <a:tc>
                  <a:txBody>
                    <a:bodyPr/>
                    <a:lstStyle/>
                    <a:p>
                      <a:r>
                        <a:rPr lang="en-US" sz="1400" dirty="0"/>
                        <a:t>Standard Group % at</a:t>
                      </a:r>
                      <a:endParaRPr lang="en-US" dirty="0"/>
                    </a:p>
                  </a:txBody>
                  <a:tcPr/>
                </a:tc>
                <a:tc>
                  <a:txBody>
                    <a:bodyPr/>
                    <a:lstStyle/>
                    <a:p>
                      <a:r>
                        <a:rPr lang="en-US" sz="1400" dirty="0"/>
                        <a:t>Standard Group % below</a:t>
                      </a:r>
                    </a:p>
                  </a:txBody>
                  <a:tcPr/>
                </a:tc>
                <a:tc>
                  <a:txBody>
                    <a:bodyPr/>
                    <a:lstStyle/>
                    <a:p>
                      <a:r>
                        <a:rPr lang="en-US" sz="1400" dirty="0"/>
                        <a:t>Total Group % at</a:t>
                      </a:r>
                    </a:p>
                  </a:txBody>
                  <a:tcPr/>
                </a:tc>
                <a:tc>
                  <a:txBody>
                    <a:bodyPr/>
                    <a:lstStyle/>
                    <a:p>
                      <a:r>
                        <a:rPr lang="en-US" sz="1400" dirty="0"/>
                        <a:t>Total Group % below</a:t>
                      </a:r>
                    </a:p>
                  </a:txBody>
                  <a:tcPr/>
                </a:tc>
                <a:extLst>
                  <a:ext uri="{0D108BD9-81ED-4DB2-BD59-A6C34878D82A}">
                    <a16:rowId xmlns:a16="http://schemas.microsoft.com/office/drawing/2014/main" val="1596287881"/>
                  </a:ext>
                </a:extLst>
              </a:tr>
              <a:tr h="605286">
                <a:tc>
                  <a:txBody>
                    <a:bodyPr/>
                    <a:lstStyle/>
                    <a:p>
                      <a:r>
                        <a:rPr lang="en-US" dirty="0"/>
                        <a:t>5</a:t>
                      </a:r>
                    </a:p>
                  </a:txBody>
                  <a:tcPr/>
                </a:tc>
                <a:tc>
                  <a:txBody>
                    <a:bodyPr/>
                    <a:lstStyle/>
                    <a:p>
                      <a:r>
                        <a:rPr lang="en-US" dirty="0"/>
                        <a:t>10.1</a:t>
                      </a:r>
                    </a:p>
                  </a:txBody>
                  <a:tcPr/>
                </a:tc>
                <a:tc>
                  <a:txBody>
                    <a:bodyPr/>
                    <a:lstStyle/>
                    <a:p>
                      <a:r>
                        <a:rPr lang="en-US" dirty="0"/>
                        <a:t>89.9</a:t>
                      </a:r>
                    </a:p>
                  </a:txBody>
                  <a:tcPr/>
                </a:tc>
                <a:tc>
                  <a:txBody>
                    <a:bodyPr/>
                    <a:lstStyle/>
                    <a:p>
                      <a:r>
                        <a:rPr lang="en-US" dirty="0"/>
                        <a:t>15.5</a:t>
                      </a:r>
                    </a:p>
                  </a:txBody>
                  <a:tcPr/>
                </a:tc>
                <a:tc>
                  <a:txBody>
                    <a:bodyPr/>
                    <a:lstStyle/>
                    <a:p>
                      <a:r>
                        <a:rPr lang="en-US" dirty="0"/>
                        <a:t>84.5</a:t>
                      </a:r>
                    </a:p>
                  </a:txBody>
                  <a:tcPr/>
                </a:tc>
                <a:extLst>
                  <a:ext uri="{0D108BD9-81ED-4DB2-BD59-A6C34878D82A}">
                    <a16:rowId xmlns:a16="http://schemas.microsoft.com/office/drawing/2014/main" val="1494006465"/>
                  </a:ext>
                </a:extLst>
              </a:tr>
              <a:tr h="605286">
                <a:tc>
                  <a:txBody>
                    <a:bodyPr/>
                    <a:lstStyle/>
                    <a:p>
                      <a:r>
                        <a:rPr lang="en-US" dirty="0"/>
                        <a:t>4</a:t>
                      </a:r>
                    </a:p>
                  </a:txBody>
                  <a:tcPr/>
                </a:tc>
                <a:tc>
                  <a:txBody>
                    <a:bodyPr/>
                    <a:lstStyle/>
                    <a:p>
                      <a:r>
                        <a:rPr lang="en-US" dirty="0"/>
                        <a:t>24</a:t>
                      </a:r>
                    </a:p>
                  </a:txBody>
                  <a:tcPr/>
                </a:tc>
                <a:tc>
                  <a:txBody>
                    <a:bodyPr/>
                    <a:lstStyle/>
                    <a:p>
                      <a:r>
                        <a:rPr lang="en-US" dirty="0"/>
                        <a:t>65.9</a:t>
                      </a:r>
                    </a:p>
                  </a:txBody>
                  <a:tcPr/>
                </a:tc>
                <a:tc>
                  <a:txBody>
                    <a:bodyPr/>
                    <a:lstStyle/>
                    <a:p>
                      <a:r>
                        <a:rPr lang="en-US" dirty="0"/>
                        <a:t>25.1</a:t>
                      </a:r>
                    </a:p>
                  </a:txBody>
                  <a:tcPr/>
                </a:tc>
                <a:tc>
                  <a:txBody>
                    <a:bodyPr/>
                    <a:lstStyle/>
                    <a:p>
                      <a:r>
                        <a:rPr lang="en-US" dirty="0"/>
                        <a:t>59.4</a:t>
                      </a:r>
                    </a:p>
                  </a:txBody>
                  <a:tcPr/>
                </a:tc>
                <a:extLst>
                  <a:ext uri="{0D108BD9-81ED-4DB2-BD59-A6C34878D82A}">
                    <a16:rowId xmlns:a16="http://schemas.microsoft.com/office/drawing/2014/main" val="3906439920"/>
                  </a:ext>
                </a:extLst>
              </a:tr>
              <a:tr h="605286">
                <a:tc>
                  <a:txBody>
                    <a:bodyPr/>
                    <a:lstStyle/>
                    <a:p>
                      <a:r>
                        <a:rPr lang="en-US" dirty="0"/>
                        <a:t>3</a:t>
                      </a:r>
                    </a:p>
                  </a:txBody>
                  <a:tcPr/>
                </a:tc>
                <a:tc>
                  <a:txBody>
                    <a:bodyPr/>
                    <a:lstStyle/>
                    <a:p>
                      <a:r>
                        <a:rPr lang="en-US" dirty="0"/>
                        <a:t>39.7</a:t>
                      </a:r>
                    </a:p>
                  </a:txBody>
                  <a:tcPr/>
                </a:tc>
                <a:tc>
                  <a:txBody>
                    <a:bodyPr/>
                    <a:lstStyle/>
                    <a:p>
                      <a:r>
                        <a:rPr lang="en-US" dirty="0"/>
                        <a:t>26.2</a:t>
                      </a:r>
                    </a:p>
                  </a:txBody>
                  <a:tcPr/>
                </a:tc>
                <a:tc>
                  <a:txBody>
                    <a:bodyPr/>
                    <a:lstStyle/>
                    <a:p>
                      <a:r>
                        <a:rPr lang="en-US" dirty="0"/>
                        <a:t>36.1</a:t>
                      </a:r>
                    </a:p>
                  </a:txBody>
                  <a:tcPr/>
                </a:tc>
                <a:tc>
                  <a:txBody>
                    <a:bodyPr/>
                    <a:lstStyle/>
                    <a:p>
                      <a:r>
                        <a:rPr lang="en-US" dirty="0"/>
                        <a:t>23.3</a:t>
                      </a:r>
                    </a:p>
                  </a:txBody>
                  <a:tcPr/>
                </a:tc>
                <a:extLst>
                  <a:ext uri="{0D108BD9-81ED-4DB2-BD59-A6C34878D82A}">
                    <a16:rowId xmlns:a16="http://schemas.microsoft.com/office/drawing/2014/main" val="3275534451"/>
                  </a:ext>
                </a:extLst>
              </a:tr>
              <a:tr h="605286">
                <a:tc>
                  <a:txBody>
                    <a:bodyPr/>
                    <a:lstStyle/>
                    <a:p>
                      <a:r>
                        <a:rPr lang="en-US" dirty="0"/>
                        <a:t>2</a:t>
                      </a:r>
                    </a:p>
                  </a:txBody>
                  <a:tcPr/>
                </a:tc>
                <a:tc>
                  <a:txBody>
                    <a:bodyPr/>
                    <a:lstStyle/>
                    <a:p>
                      <a:r>
                        <a:rPr lang="en-US" dirty="0"/>
                        <a:t>21.1</a:t>
                      </a:r>
                    </a:p>
                  </a:txBody>
                  <a:tcPr/>
                </a:tc>
                <a:tc>
                  <a:txBody>
                    <a:bodyPr/>
                    <a:lstStyle/>
                    <a:p>
                      <a:r>
                        <a:rPr lang="en-US" dirty="0"/>
                        <a:t>5.1</a:t>
                      </a:r>
                    </a:p>
                  </a:txBody>
                  <a:tcPr/>
                </a:tc>
                <a:tc>
                  <a:txBody>
                    <a:bodyPr/>
                    <a:lstStyle/>
                    <a:p>
                      <a:r>
                        <a:rPr lang="en-US" dirty="0"/>
                        <a:t>18.5</a:t>
                      </a:r>
                    </a:p>
                  </a:txBody>
                  <a:tcPr/>
                </a:tc>
                <a:tc>
                  <a:txBody>
                    <a:bodyPr/>
                    <a:lstStyle/>
                    <a:p>
                      <a:r>
                        <a:rPr lang="en-US" dirty="0"/>
                        <a:t>4.8</a:t>
                      </a:r>
                    </a:p>
                  </a:txBody>
                  <a:tcPr/>
                </a:tc>
                <a:extLst>
                  <a:ext uri="{0D108BD9-81ED-4DB2-BD59-A6C34878D82A}">
                    <a16:rowId xmlns:a16="http://schemas.microsoft.com/office/drawing/2014/main" val="1484018142"/>
                  </a:ext>
                </a:extLst>
              </a:tr>
              <a:tr h="605286">
                <a:tc>
                  <a:txBody>
                    <a:bodyPr/>
                    <a:lstStyle/>
                    <a:p>
                      <a:r>
                        <a:rPr lang="en-US" dirty="0"/>
                        <a:t>1</a:t>
                      </a:r>
                    </a:p>
                  </a:txBody>
                  <a:tcPr/>
                </a:tc>
                <a:tc>
                  <a:txBody>
                    <a:bodyPr/>
                    <a:lstStyle/>
                    <a:p>
                      <a:r>
                        <a:rPr lang="en-US" dirty="0"/>
                        <a:t>5.1</a:t>
                      </a:r>
                    </a:p>
                  </a:txBody>
                  <a:tcPr/>
                </a:tc>
                <a:tc>
                  <a:txBody>
                    <a:bodyPr/>
                    <a:lstStyle/>
                    <a:p>
                      <a:r>
                        <a:rPr lang="en-US" dirty="0"/>
                        <a:t>N/A</a:t>
                      </a:r>
                    </a:p>
                  </a:txBody>
                  <a:tcPr/>
                </a:tc>
                <a:tc>
                  <a:txBody>
                    <a:bodyPr/>
                    <a:lstStyle/>
                    <a:p>
                      <a:r>
                        <a:rPr lang="en-US" dirty="0"/>
                        <a:t>4.8</a:t>
                      </a:r>
                    </a:p>
                  </a:txBody>
                  <a:tcPr/>
                </a:tc>
                <a:tc>
                  <a:txBody>
                    <a:bodyPr/>
                    <a:lstStyle/>
                    <a:p>
                      <a:r>
                        <a:rPr lang="en-US" dirty="0"/>
                        <a:t>N/A</a:t>
                      </a:r>
                    </a:p>
                  </a:txBody>
                  <a:tcPr/>
                </a:tc>
                <a:extLst>
                  <a:ext uri="{0D108BD9-81ED-4DB2-BD59-A6C34878D82A}">
                    <a16:rowId xmlns:a16="http://schemas.microsoft.com/office/drawing/2014/main" val="2941928597"/>
                  </a:ext>
                </a:extLst>
              </a:tr>
            </a:tbl>
          </a:graphicData>
        </a:graphic>
      </p:graphicFrame>
    </p:spTree>
    <p:extLst>
      <p:ext uri="{BB962C8B-B14F-4D97-AF65-F5344CB8AC3E}">
        <p14:creationId xmlns:p14="http://schemas.microsoft.com/office/powerpoint/2010/main" val="187719397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8D083EB4-5EF3-42CA-A49B-8170C994211C}"/>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70" name="think-cell Slide" r:id="rId4" imgW="347" imgH="348" progId="TCLayout.ActiveDocument.1">
                  <p:embed/>
                </p:oleObj>
              </mc:Choice>
              <mc:Fallback>
                <p:oleObj name="think-cell Slide" r:id="rId4" imgW="347" imgH="348" progId="TCLayout.ActiveDocument.1">
                  <p:embed/>
                  <p:pic>
                    <p:nvPicPr>
                      <p:cNvPr id="3" name="Object 2" hidden="1">
                        <a:extLst>
                          <a:ext uri="{FF2B5EF4-FFF2-40B4-BE49-F238E27FC236}">
                            <a16:creationId xmlns:a16="http://schemas.microsoft.com/office/drawing/2014/main" id="{8D083EB4-5EF3-42CA-A49B-8170C994211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Content Placeholder 1"/>
          <p:cNvSpPr>
            <a:spLocks noGrp="1"/>
          </p:cNvSpPr>
          <p:nvPr>
            <p:ph idx="1"/>
          </p:nvPr>
        </p:nvSpPr>
        <p:spPr/>
        <p:txBody>
          <a:bodyPr>
            <a:normAutofit/>
          </a:bodyPr>
          <a:lstStyle/>
          <a:p>
            <a:pPr lvl="0">
              <a:lnSpc>
                <a:spcPct val="140000"/>
              </a:lnSpc>
            </a:pPr>
            <a:r>
              <a:rPr lang="en-US" sz="2800" dirty="0"/>
              <a:t>Exam Overview</a:t>
            </a:r>
          </a:p>
          <a:p>
            <a:pPr lvl="0">
              <a:lnSpc>
                <a:spcPct val="140000"/>
              </a:lnSpc>
            </a:pPr>
            <a:r>
              <a:rPr lang="en-US" sz="2800" dirty="0"/>
              <a:t>Reading Process</a:t>
            </a:r>
          </a:p>
          <a:p>
            <a:pPr>
              <a:lnSpc>
                <a:spcPct val="140000"/>
              </a:lnSpc>
            </a:pPr>
            <a:r>
              <a:rPr lang="en-US" sz="2800" dirty="0"/>
              <a:t>Scoring</a:t>
            </a:r>
          </a:p>
          <a:p>
            <a:pPr>
              <a:lnSpc>
                <a:spcPct val="140000"/>
              </a:lnSpc>
            </a:pPr>
            <a:r>
              <a:rPr lang="en-US" sz="2800" dirty="0"/>
              <a:t>Score Distributions</a:t>
            </a:r>
          </a:p>
          <a:p>
            <a:pPr lvl="0">
              <a:lnSpc>
                <a:spcPct val="140000"/>
              </a:lnSpc>
            </a:pPr>
            <a:r>
              <a:rPr lang="en-US" sz="2800" dirty="0"/>
              <a:t>Student Performance by Question/Task  </a:t>
            </a:r>
          </a:p>
          <a:p>
            <a:pPr lvl="0">
              <a:lnSpc>
                <a:spcPct val="140000"/>
              </a:lnSpc>
            </a:pPr>
            <a:r>
              <a:rPr lang="en-US" sz="2800" dirty="0"/>
              <a:t>How to Become an AP Reader</a:t>
            </a:r>
          </a:p>
        </p:txBody>
      </p:sp>
      <p:sp>
        <p:nvSpPr>
          <p:cNvPr id="4" name="Title 3"/>
          <p:cNvSpPr>
            <a:spLocks noGrp="1"/>
          </p:cNvSpPr>
          <p:nvPr>
            <p:ph type="title"/>
          </p:nvPr>
        </p:nvSpPr>
        <p:spPr>
          <a:xfrm>
            <a:off x="466611" y="533400"/>
            <a:ext cx="3741179" cy="637097"/>
          </a:xfrm>
        </p:spPr>
        <p:txBody>
          <a:bodyPr vert="horz" lIns="0" tIns="137160" rIns="0" bIns="0" rtlCol="0" anchor="t">
            <a:spAutoFit/>
          </a:bodyPr>
          <a:lstStyle/>
          <a:p>
            <a:r>
              <a:rPr lang="en-US" sz="3600" dirty="0">
                <a:latin typeface="Roboto Slab" charset="0"/>
              </a:rPr>
              <a:t>Agenda</a:t>
            </a:r>
          </a:p>
        </p:txBody>
      </p:sp>
      <p:sp>
        <p:nvSpPr>
          <p:cNvPr id="8" name="Rectangle 7">
            <a:extLst>
              <a:ext uri="{FF2B5EF4-FFF2-40B4-BE49-F238E27FC236}">
                <a16:creationId xmlns:a16="http://schemas.microsoft.com/office/drawing/2014/main" id="{51E66BB4-3E3A-4ED2-9A98-78E72FC83D4B}"/>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2</a:t>
            </a:fld>
            <a:endParaRPr lang="en-US" sz="1200" i="1" dirty="0">
              <a:solidFill>
                <a:schemeClr val="bg1">
                  <a:lumMod val="50000"/>
                </a:schemeClr>
              </a:solidFill>
            </a:endParaRPr>
          </a:p>
        </p:txBody>
      </p:sp>
    </p:spTree>
    <p:extLst>
      <p:ext uri="{BB962C8B-B14F-4D97-AF65-F5344CB8AC3E}">
        <p14:creationId xmlns:p14="http://schemas.microsoft.com/office/powerpoint/2010/main" val="104614005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9C8A02CC-EAC0-4148-9D9D-6CBD3DF7D141}"/>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2311" name="think-cell Slide" r:id="rId6" imgW="360" imgH="360" progId="TCLayout.ActiveDocument.1">
                  <p:embed/>
                </p:oleObj>
              </mc:Choice>
              <mc:Fallback>
                <p:oleObj name="think-cell Slide" r:id="rId6" imgW="360" imgH="360" progId="TCLayout.ActiveDocument.1">
                  <p:embed/>
                  <p:pic>
                    <p:nvPicPr>
                      <p:cNvPr id="7" name="Object 6" hidden="1">
                        <a:extLst>
                          <a:ext uri="{FF2B5EF4-FFF2-40B4-BE49-F238E27FC236}">
                            <a16:creationId xmlns:a16="http://schemas.microsoft.com/office/drawing/2014/main" id="{9C8A02CC-EAC0-4148-9D9D-6CBD3DF7D14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C1081C97-91D2-4327-87C1-659DA0F2D2E5}"/>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3200" dirty="0">
              <a:latin typeface="Roboto Slab Regular"/>
              <a:ea typeface="+mj-ea"/>
              <a:cs typeface="+mj-cs"/>
              <a:sym typeface="Roboto Slab Regular"/>
            </a:endParaRPr>
          </a:p>
        </p:txBody>
      </p:sp>
      <p:sp>
        <p:nvSpPr>
          <p:cNvPr id="3" name="Title 2"/>
          <p:cNvSpPr>
            <a:spLocks noGrp="1"/>
          </p:cNvSpPr>
          <p:nvPr>
            <p:ph type="title"/>
          </p:nvPr>
        </p:nvSpPr>
        <p:spPr>
          <a:xfrm>
            <a:off x="466611" y="574017"/>
            <a:ext cx="3741179" cy="2354491"/>
          </a:xfrm>
        </p:spPr>
        <p:txBody>
          <a:bodyPr vert="horz" wrap="square" lIns="0" tIns="137160" rIns="0" bIns="0" rtlCol="0" anchor="t" anchorCtr="0">
            <a:spAutoFit/>
          </a:bodyPr>
          <a:lstStyle/>
          <a:p>
            <a:r>
              <a:rPr lang="en-US" dirty="0">
                <a:latin typeface="Roboto Slab Regular" charset="0"/>
                <a:ea typeface="+mj-ea"/>
                <a:cs typeface="+mj-cs"/>
              </a:rPr>
              <a:t>AP French Language and Culture  Exam Score Distributions (2017-2019)</a:t>
            </a:r>
          </a:p>
        </p:txBody>
      </p:sp>
      <p:sp>
        <p:nvSpPr>
          <p:cNvPr id="2" name="TextBox 1"/>
          <p:cNvSpPr txBox="1"/>
          <p:nvPr/>
        </p:nvSpPr>
        <p:spPr>
          <a:xfrm>
            <a:off x="352336" y="2959997"/>
            <a:ext cx="4278576" cy="1938992"/>
          </a:xfrm>
          <a:prstGeom prst="rect">
            <a:avLst/>
          </a:prstGeom>
          <a:noFill/>
          <a:ln>
            <a:noFill/>
          </a:ln>
        </p:spPr>
        <p:txBody>
          <a:bodyPr wrap="square" rtlCol="0">
            <a:spAutoFit/>
          </a:bodyPr>
          <a:lstStyle/>
          <a:p>
            <a:r>
              <a:rPr lang="en-US" sz="2000" i="1" dirty="0">
                <a:latin typeface="+mj-lt"/>
              </a:rPr>
              <a:t>Observations: </a:t>
            </a:r>
          </a:p>
          <a:p>
            <a:r>
              <a:rPr lang="en-US" sz="2000" i="1" dirty="0">
                <a:latin typeface="+mj-lt"/>
              </a:rPr>
              <a:t>Compared to the last two years, </a:t>
            </a:r>
          </a:p>
          <a:p>
            <a:r>
              <a:rPr lang="en-US" sz="2000" i="1" dirty="0">
                <a:latin typeface="+mj-lt"/>
              </a:rPr>
              <a:t>2019 students earned:</a:t>
            </a:r>
          </a:p>
          <a:p>
            <a:pPr marL="342900" indent="-342900">
              <a:buFont typeface="Arial"/>
              <a:buChar char="•"/>
            </a:pPr>
            <a:r>
              <a:rPr lang="en-US" sz="2000" i="1" dirty="0">
                <a:latin typeface="+mj-lt"/>
              </a:rPr>
              <a:t>more 3’s</a:t>
            </a:r>
          </a:p>
          <a:p>
            <a:pPr marL="342900" indent="-342900">
              <a:buFont typeface="Arial"/>
              <a:buChar char="•"/>
            </a:pPr>
            <a:r>
              <a:rPr lang="en-US" sz="2000" i="1" dirty="0">
                <a:latin typeface="+mj-lt"/>
              </a:rPr>
              <a:t>about same # of 5’s</a:t>
            </a:r>
          </a:p>
          <a:p>
            <a:pPr marL="342900" indent="-342900">
              <a:buFont typeface="Arial"/>
              <a:buChar char="•"/>
            </a:pPr>
            <a:r>
              <a:rPr lang="en-US" sz="2000" i="1" dirty="0">
                <a:latin typeface="+mj-lt"/>
              </a:rPr>
              <a:t>fewer 2’s and 1’s</a:t>
            </a:r>
          </a:p>
        </p:txBody>
      </p:sp>
      <p:sp>
        <p:nvSpPr>
          <p:cNvPr id="12" name="Rectangle 11">
            <a:extLst>
              <a:ext uri="{FF2B5EF4-FFF2-40B4-BE49-F238E27FC236}">
                <a16:creationId xmlns:a16="http://schemas.microsoft.com/office/drawing/2014/main" id="{F077BB32-B831-4F01-B800-95E28ADDE9E4}"/>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20</a:t>
            </a:fld>
            <a:endParaRPr lang="en-US" sz="1200" i="1" dirty="0">
              <a:solidFill>
                <a:schemeClr val="bg1">
                  <a:lumMod val="50000"/>
                </a:schemeClr>
              </a:solidFill>
            </a:endParaRPr>
          </a:p>
        </p:txBody>
      </p:sp>
      <p:graphicFrame>
        <p:nvGraphicFramePr>
          <p:cNvPr id="16" name="Chart 15">
            <a:extLst>
              <a:ext uri="{FF2B5EF4-FFF2-40B4-BE49-F238E27FC236}">
                <a16:creationId xmlns:a16="http://schemas.microsoft.com/office/drawing/2014/main" id="{E594CEA7-A793-4812-B904-4EEB795F38D0}"/>
              </a:ext>
            </a:extLst>
          </p:cNvPr>
          <p:cNvGraphicFramePr/>
          <p:nvPr>
            <p:extLst>
              <p:ext uri="{D42A27DB-BD31-4B8C-83A1-F6EECF244321}">
                <p14:modId xmlns:p14="http://schemas.microsoft.com/office/powerpoint/2010/main" val="3496333771"/>
              </p:ext>
            </p:extLst>
          </p:nvPr>
        </p:nvGraphicFramePr>
        <p:xfrm>
          <a:off x="5054033" y="945725"/>
          <a:ext cx="6671356" cy="5077885"/>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09945596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9C8A02CC-EAC0-4148-9D9D-6CBD3DF7D141}"/>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287" name="think-cell Slide" r:id="rId6" imgW="360" imgH="360" progId="TCLayout.ActiveDocument.1">
                  <p:embed/>
                </p:oleObj>
              </mc:Choice>
              <mc:Fallback>
                <p:oleObj name="think-cell Slide" r:id="rId6" imgW="360" imgH="360" progId="TCLayout.ActiveDocument.1">
                  <p:embed/>
                  <p:pic>
                    <p:nvPicPr>
                      <p:cNvPr id="7" name="Object 6" hidden="1">
                        <a:extLst>
                          <a:ext uri="{FF2B5EF4-FFF2-40B4-BE49-F238E27FC236}">
                            <a16:creationId xmlns:a16="http://schemas.microsoft.com/office/drawing/2014/main" id="{9C8A02CC-EAC0-4148-9D9D-6CBD3DF7D14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C1081C97-91D2-4327-87C1-659DA0F2D2E5}"/>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3200" dirty="0">
              <a:latin typeface="Roboto Slab Regular"/>
              <a:ea typeface="+mj-ea"/>
              <a:cs typeface="+mj-cs"/>
              <a:sym typeface="Roboto Slab Regular"/>
            </a:endParaRPr>
          </a:p>
        </p:txBody>
      </p:sp>
      <p:sp>
        <p:nvSpPr>
          <p:cNvPr id="3" name="Title 2"/>
          <p:cNvSpPr>
            <a:spLocks noGrp="1"/>
          </p:cNvSpPr>
          <p:nvPr>
            <p:ph type="title"/>
          </p:nvPr>
        </p:nvSpPr>
        <p:spPr>
          <a:xfrm>
            <a:off x="466611" y="574017"/>
            <a:ext cx="3741179" cy="2354491"/>
          </a:xfrm>
        </p:spPr>
        <p:txBody>
          <a:bodyPr vert="horz" wrap="square" lIns="0" tIns="137160" rIns="0" bIns="0" rtlCol="0" anchor="t" anchorCtr="0">
            <a:spAutoFit/>
          </a:bodyPr>
          <a:lstStyle/>
          <a:p>
            <a:r>
              <a:rPr lang="en-US" dirty="0">
                <a:latin typeface="Roboto Slab Regular" charset="0"/>
                <a:ea typeface="+mj-ea"/>
                <a:cs typeface="+mj-cs"/>
              </a:rPr>
              <a:t>AP French Language and Culture  Exam Score Distributions (2017-2019)</a:t>
            </a:r>
          </a:p>
        </p:txBody>
      </p:sp>
      <p:sp>
        <p:nvSpPr>
          <p:cNvPr id="2" name="TextBox 1"/>
          <p:cNvSpPr txBox="1"/>
          <p:nvPr/>
        </p:nvSpPr>
        <p:spPr>
          <a:xfrm>
            <a:off x="352336" y="2959997"/>
            <a:ext cx="4278576" cy="1938992"/>
          </a:xfrm>
          <a:prstGeom prst="rect">
            <a:avLst/>
          </a:prstGeom>
          <a:noFill/>
          <a:ln>
            <a:noFill/>
          </a:ln>
        </p:spPr>
        <p:txBody>
          <a:bodyPr wrap="square" rtlCol="0">
            <a:spAutoFit/>
          </a:bodyPr>
          <a:lstStyle/>
          <a:p>
            <a:r>
              <a:rPr lang="en-US" sz="2000" i="1" dirty="0">
                <a:latin typeface="+mj-lt"/>
              </a:rPr>
              <a:t>Observations: </a:t>
            </a:r>
          </a:p>
          <a:p>
            <a:r>
              <a:rPr lang="en-US" sz="2000" i="1" dirty="0">
                <a:latin typeface="+mj-lt"/>
              </a:rPr>
              <a:t>Compared to the last two years, </a:t>
            </a:r>
          </a:p>
          <a:p>
            <a:r>
              <a:rPr lang="en-US" sz="2000" i="1" dirty="0">
                <a:latin typeface="+mj-lt"/>
              </a:rPr>
              <a:t>2019 students earned:</a:t>
            </a:r>
          </a:p>
          <a:p>
            <a:pPr marL="342900" indent="-342900">
              <a:buFont typeface="Arial"/>
              <a:buChar char="•"/>
            </a:pPr>
            <a:r>
              <a:rPr lang="en-US" sz="2000" i="1" dirty="0">
                <a:latin typeface="+mj-lt"/>
              </a:rPr>
              <a:t>more 3’s</a:t>
            </a:r>
          </a:p>
          <a:p>
            <a:pPr marL="342900" indent="-342900">
              <a:buFont typeface="Arial"/>
              <a:buChar char="•"/>
            </a:pPr>
            <a:r>
              <a:rPr lang="en-US" sz="2000" i="1" dirty="0">
                <a:latin typeface="+mj-lt"/>
              </a:rPr>
              <a:t>about same # of 4’s and 1’s</a:t>
            </a:r>
          </a:p>
          <a:p>
            <a:pPr marL="342900" indent="-342900">
              <a:buFont typeface="Arial"/>
              <a:buChar char="•"/>
            </a:pPr>
            <a:r>
              <a:rPr lang="en-US" sz="2000" i="1" dirty="0">
                <a:latin typeface="+mj-lt"/>
              </a:rPr>
              <a:t>fewer 5’s</a:t>
            </a:r>
          </a:p>
        </p:txBody>
      </p:sp>
      <p:sp>
        <p:nvSpPr>
          <p:cNvPr id="12" name="Rectangle 11">
            <a:extLst>
              <a:ext uri="{FF2B5EF4-FFF2-40B4-BE49-F238E27FC236}">
                <a16:creationId xmlns:a16="http://schemas.microsoft.com/office/drawing/2014/main" id="{F077BB32-B831-4F01-B800-95E28ADDE9E4}"/>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21</a:t>
            </a:fld>
            <a:endParaRPr lang="en-US" sz="1200" i="1" dirty="0">
              <a:solidFill>
                <a:schemeClr val="bg1">
                  <a:lumMod val="50000"/>
                </a:schemeClr>
              </a:solidFill>
            </a:endParaRPr>
          </a:p>
        </p:txBody>
      </p:sp>
      <p:graphicFrame>
        <p:nvGraphicFramePr>
          <p:cNvPr id="16" name="Chart 15">
            <a:extLst>
              <a:ext uri="{FF2B5EF4-FFF2-40B4-BE49-F238E27FC236}">
                <a16:creationId xmlns:a16="http://schemas.microsoft.com/office/drawing/2014/main" id="{E594CEA7-A793-4812-B904-4EEB795F38D0}"/>
              </a:ext>
            </a:extLst>
          </p:cNvPr>
          <p:cNvGraphicFramePr/>
          <p:nvPr>
            <p:extLst>
              <p:ext uri="{D42A27DB-BD31-4B8C-83A1-F6EECF244321}">
                <p14:modId xmlns:p14="http://schemas.microsoft.com/office/powerpoint/2010/main" val="1332860237"/>
              </p:ext>
            </p:extLst>
          </p:nvPr>
        </p:nvGraphicFramePr>
        <p:xfrm>
          <a:off x="5054033" y="945725"/>
          <a:ext cx="6671356" cy="5077885"/>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97461291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C4D68CDD-4071-4175-821C-4568DA12E98F}"/>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3332" name="think-cell Slide" r:id="rId5" imgW="360" imgH="360" progId="TCLayout.ActiveDocument.1">
                  <p:embed/>
                </p:oleObj>
              </mc:Choice>
              <mc:Fallback>
                <p:oleObj name="think-cell Slide" r:id="rId5" imgW="360" imgH="360" progId="TCLayout.ActiveDocument.1">
                  <p:embed/>
                  <p:pic>
                    <p:nvPicPr>
                      <p:cNvPr id="10" name="Object 9" hidden="1">
                        <a:extLst>
                          <a:ext uri="{FF2B5EF4-FFF2-40B4-BE49-F238E27FC236}">
                            <a16:creationId xmlns:a16="http://schemas.microsoft.com/office/drawing/2014/main" id="{C4D68CDD-4071-4175-821C-4568DA12E98F}"/>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26B7BFE-9B92-4235-998A-484B409B6F9E}"/>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3200" dirty="0">
              <a:latin typeface="Roboto Slab Regular"/>
              <a:ea typeface="+mj-ea"/>
              <a:cs typeface="+mj-cs"/>
              <a:sym typeface="Roboto Slab Regular"/>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26134448"/>
              </p:ext>
            </p:extLst>
          </p:nvPr>
        </p:nvGraphicFramePr>
        <p:xfrm>
          <a:off x="4773613" y="885480"/>
          <a:ext cx="6959371" cy="5433440"/>
        </p:xfrm>
        <a:graphic>
          <a:graphicData uri="http://schemas.openxmlformats.org/drawingml/2006/table">
            <a:tbl>
              <a:tblPr firstRow="1" bandRow="1">
                <a:tableStyleId>{5C22544A-7EE6-4342-B048-85BDC9FD1C3A}</a:tableStyleId>
              </a:tblPr>
              <a:tblGrid>
                <a:gridCol w="4000517">
                  <a:extLst>
                    <a:ext uri="{9D8B030D-6E8A-4147-A177-3AD203B41FA5}">
                      <a16:colId xmlns:a16="http://schemas.microsoft.com/office/drawing/2014/main" val="20000"/>
                    </a:ext>
                  </a:extLst>
                </a:gridCol>
                <a:gridCol w="2958854">
                  <a:extLst>
                    <a:ext uri="{9D8B030D-6E8A-4147-A177-3AD203B41FA5}">
                      <a16:colId xmlns:a16="http://schemas.microsoft.com/office/drawing/2014/main" val="20002"/>
                    </a:ext>
                  </a:extLst>
                </a:gridCol>
              </a:tblGrid>
              <a:tr h="1045940">
                <a:tc>
                  <a:txBody>
                    <a:bodyPr/>
                    <a:lstStyle/>
                    <a:p>
                      <a:pPr algn="ctr"/>
                      <a:r>
                        <a:rPr lang="en-US" sz="2200" dirty="0"/>
                        <a:t>      STANDARD GROUP</a:t>
                      </a:r>
                    </a:p>
                  </a:txBody>
                  <a:tcPr marL="79313" marR="79313" anchor="ctr"/>
                </a:tc>
                <a:tc>
                  <a:txBody>
                    <a:bodyPr/>
                    <a:lstStyle/>
                    <a:p>
                      <a:pPr algn="ctr"/>
                      <a:r>
                        <a:rPr lang="en-US" sz="2200" dirty="0"/>
                        <a:t>Mean Score</a:t>
                      </a:r>
                    </a:p>
                  </a:txBody>
                  <a:tcPr marL="79313" marR="79313" anchor="ctr"/>
                </a:tc>
                <a:extLst>
                  <a:ext uri="{0D108BD9-81ED-4DB2-BD59-A6C34878D82A}">
                    <a16:rowId xmlns:a16="http://schemas.microsoft.com/office/drawing/2014/main" val="10000"/>
                  </a:ext>
                </a:extLst>
              </a:tr>
              <a:tr h="1045940">
                <a:tc>
                  <a:txBody>
                    <a:bodyPr/>
                    <a:lstStyle/>
                    <a:p>
                      <a:pPr algn="ctr">
                        <a:lnSpc>
                          <a:spcPct val="100000"/>
                        </a:lnSpc>
                        <a:spcAft>
                          <a:spcPts val="1200"/>
                        </a:spcAft>
                      </a:pPr>
                      <a:r>
                        <a:rPr lang="en-US" sz="2200" b="1" dirty="0"/>
                        <a:t>   Multiple Choice (MCQ) </a:t>
                      </a:r>
                      <a:br>
                        <a:rPr lang="en-US" sz="2200" b="1" dirty="0"/>
                      </a:br>
                      <a:endParaRPr lang="en-US" sz="2200" b="1" i="1" dirty="0"/>
                    </a:p>
                  </a:txBody>
                  <a:tcPr marL="79313" marR="79313" anchor="ctr"/>
                </a:tc>
                <a:tc>
                  <a:txBody>
                    <a:bodyPr/>
                    <a:lstStyle/>
                    <a:p>
                      <a:pPr algn="ctr">
                        <a:lnSpc>
                          <a:spcPct val="100000"/>
                        </a:lnSpc>
                      </a:pPr>
                      <a:r>
                        <a:rPr lang="en-US" sz="2200" dirty="0"/>
                        <a:t>33.12 / 65</a:t>
                      </a:r>
                    </a:p>
                  </a:txBody>
                  <a:tcPr marL="79313" marR="79313" anchor="ctr"/>
                </a:tc>
                <a:extLst>
                  <a:ext uri="{0D108BD9-81ED-4DB2-BD59-A6C34878D82A}">
                    <a16:rowId xmlns:a16="http://schemas.microsoft.com/office/drawing/2014/main" val="10001"/>
                  </a:ext>
                </a:extLst>
              </a:tr>
              <a:tr h="1045940">
                <a:tc>
                  <a:txBody>
                    <a:bodyPr/>
                    <a:lstStyle/>
                    <a:p>
                      <a:pPr algn="ctr">
                        <a:lnSpc>
                          <a:spcPct val="100000"/>
                        </a:lnSpc>
                        <a:spcAft>
                          <a:spcPts val="1200"/>
                        </a:spcAft>
                      </a:pPr>
                      <a:r>
                        <a:rPr lang="en-US" sz="2200" b="1" dirty="0"/>
                        <a:t>   Print Resources (MCQ) </a:t>
                      </a:r>
                    </a:p>
                  </a:txBody>
                  <a:tcPr marL="79313" marR="79313" anchor="ctr"/>
                </a:tc>
                <a:tc>
                  <a:txBody>
                    <a:bodyPr/>
                    <a:lstStyle/>
                    <a:p>
                      <a:pPr algn="ctr">
                        <a:lnSpc>
                          <a:spcPct val="100000"/>
                        </a:lnSpc>
                      </a:pPr>
                      <a:r>
                        <a:rPr lang="en-US" sz="2200" dirty="0"/>
                        <a:t>15.90 / 30</a:t>
                      </a:r>
                    </a:p>
                  </a:txBody>
                  <a:tcPr marL="79313" marR="79313" anchor="ctr"/>
                </a:tc>
                <a:extLst>
                  <a:ext uri="{0D108BD9-81ED-4DB2-BD59-A6C34878D82A}">
                    <a16:rowId xmlns:a16="http://schemas.microsoft.com/office/drawing/2014/main" val="10002"/>
                  </a:ext>
                </a:extLst>
              </a:tr>
              <a:tr h="1045940">
                <a:tc>
                  <a:txBody>
                    <a:bodyPr/>
                    <a:lstStyle/>
                    <a:p>
                      <a:pPr marL="0" marR="0" lvl="0" indent="0" algn="ctr" defTabSz="914400" rtl="0" eaLnBrk="1" fontAlgn="auto" latinLnBrk="0" hangingPunct="1">
                        <a:lnSpc>
                          <a:spcPct val="100000"/>
                        </a:lnSpc>
                        <a:spcBef>
                          <a:spcPts val="0"/>
                        </a:spcBef>
                        <a:spcAft>
                          <a:spcPts val="1200"/>
                        </a:spcAft>
                        <a:buClrTx/>
                        <a:buSzTx/>
                        <a:buFontTx/>
                        <a:buNone/>
                        <a:tabLst/>
                        <a:defRPr/>
                      </a:pPr>
                      <a:r>
                        <a:rPr lang="en-US" sz="2200" b="1" dirty="0"/>
                        <a:t>  Print and Audio Resources         (MCQ)</a:t>
                      </a:r>
                      <a:endParaRPr lang="en-US" sz="2000" b="1" dirty="0"/>
                    </a:p>
                    <a:p>
                      <a:pPr algn="ctr">
                        <a:lnSpc>
                          <a:spcPct val="100000"/>
                        </a:lnSpc>
                        <a:spcAft>
                          <a:spcPts val="1200"/>
                        </a:spcAft>
                      </a:pPr>
                      <a:endParaRPr lang="en-US" sz="2200" b="1" dirty="0"/>
                    </a:p>
                  </a:txBody>
                  <a:tcPr marL="79313" marR="79313" anchor="ctr"/>
                </a:tc>
                <a:tc>
                  <a:txBody>
                    <a:bodyPr/>
                    <a:lstStyle/>
                    <a:p>
                      <a:pPr algn="ctr">
                        <a:lnSpc>
                          <a:spcPct val="100000"/>
                        </a:lnSpc>
                      </a:pPr>
                      <a:r>
                        <a:rPr lang="en-US" sz="2200" dirty="0"/>
                        <a:t>7.21 / 17</a:t>
                      </a:r>
                    </a:p>
                  </a:txBody>
                  <a:tcPr marL="79313" marR="79313" anchor="ctr"/>
                </a:tc>
                <a:extLst>
                  <a:ext uri="{0D108BD9-81ED-4DB2-BD59-A6C34878D82A}">
                    <a16:rowId xmlns:a16="http://schemas.microsoft.com/office/drawing/2014/main" val="3275387333"/>
                  </a:ext>
                </a:extLst>
              </a:tr>
              <a:tr h="1045940">
                <a:tc>
                  <a:txBody>
                    <a:bodyPr/>
                    <a:lstStyle/>
                    <a:p>
                      <a:pPr algn="ctr">
                        <a:lnSpc>
                          <a:spcPct val="100000"/>
                        </a:lnSpc>
                        <a:spcAft>
                          <a:spcPts val="1200"/>
                        </a:spcAft>
                      </a:pPr>
                      <a:r>
                        <a:rPr lang="en-US" sz="2200" b="1" dirty="0"/>
                        <a:t>Audio Resources (MCQ)</a:t>
                      </a:r>
                      <a:endParaRPr lang="en-US" sz="2000" b="1" dirty="0"/>
                    </a:p>
                  </a:txBody>
                  <a:tcPr marL="79313" marR="79313" anchor="ctr"/>
                </a:tc>
                <a:tc>
                  <a:txBody>
                    <a:bodyPr/>
                    <a:lstStyle/>
                    <a:p>
                      <a:pPr algn="ctr">
                        <a:lnSpc>
                          <a:spcPct val="100000"/>
                        </a:lnSpc>
                      </a:pPr>
                      <a:r>
                        <a:rPr lang="en-US" sz="2200" dirty="0"/>
                        <a:t>10.01 / 18</a:t>
                      </a:r>
                    </a:p>
                  </a:txBody>
                  <a:tcPr marL="79313" marR="79313" anchor="ctr"/>
                </a:tc>
                <a:extLst>
                  <a:ext uri="{0D108BD9-81ED-4DB2-BD59-A6C34878D82A}">
                    <a16:rowId xmlns:a16="http://schemas.microsoft.com/office/drawing/2014/main" val="903271540"/>
                  </a:ext>
                </a:extLst>
              </a:tr>
            </a:tbl>
          </a:graphicData>
        </a:graphic>
      </p:graphicFrame>
      <p:sp>
        <p:nvSpPr>
          <p:cNvPr id="3" name="Title 2"/>
          <p:cNvSpPr>
            <a:spLocks noGrp="1"/>
          </p:cNvSpPr>
          <p:nvPr>
            <p:ph type="title"/>
          </p:nvPr>
        </p:nvSpPr>
        <p:spPr>
          <a:xfrm>
            <a:off x="466611" y="533400"/>
            <a:ext cx="3625329" cy="2354491"/>
          </a:xfrm>
        </p:spPr>
        <p:txBody>
          <a:bodyPr vert="horz" wrap="square" lIns="0" tIns="137160" rIns="0" bIns="0" rtlCol="0" anchor="t" anchorCtr="0">
            <a:spAutoFit/>
          </a:bodyPr>
          <a:lstStyle/>
          <a:p>
            <a:r>
              <a:rPr lang="en-US" dirty="0">
                <a:latin typeface="Roboto Slab Regular" charset="0"/>
                <a:ea typeface="+mj-ea"/>
                <a:cs typeface="+mj-cs"/>
              </a:rPr>
              <a:t>AP French Language and Culture:</a:t>
            </a:r>
            <a:br>
              <a:rPr lang="en-US" dirty="0">
                <a:latin typeface="Roboto Slab Regular" charset="0"/>
                <a:ea typeface="+mj-ea"/>
                <a:cs typeface="+mj-cs"/>
              </a:rPr>
            </a:br>
            <a:r>
              <a:rPr lang="en-US" dirty="0">
                <a:latin typeface="Roboto Slab Regular" charset="0"/>
                <a:ea typeface="+mj-ea"/>
                <a:cs typeface="+mj-cs"/>
              </a:rPr>
              <a:t>Mean Student Scores in 2019 </a:t>
            </a:r>
          </a:p>
        </p:txBody>
      </p:sp>
      <p:sp>
        <p:nvSpPr>
          <p:cNvPr id="15" name="Rectangle 14">
            <a:extLst>
              <a:ext uri="{FF2B5EF4-FFF2-40B4-BE49-F238E27FC236}">
                <a16:creationId xmlns:a16="http://schemas.microsoft.com/office/drawing/2014/main" id="{75D0F337-32D9-445A-AE66-6675594CEE88}"/>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22</a:t>
            </a:fld>
            <a:endParaRPr lang="en-US" sz="1200" i="1" dirty="0">
              <a:solidFill>
                <a:schemeClr val="bg1">
                  <a:lumMod val="50000"/>
                </a:schemeClr>
              </a:solidFill>
            </a:endParaRPr>
          </a:p>
        </p:txBody>
      </p:sp>
    </p:spTree>
    <p:extLst>
      <p:ext uri="{BB962C8B-B14F-4D97-AF65-F5344CB8AC3E}">
        <p14:creationId xmlns:p14="http://schemas.microsoft.com/office/powerpoint/2010/main" val="96899398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745413FA-EA08-4F4F-B9AA-D2A76B296933}"/>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352" name="think-cell Slide" r:id="rId6" imgW="360" imgH="360" progId="TCLayout.ActiveDocument.1">
                  <p:embed/>
                </p:oleObj>
              </mc:Choice>
              <mc:Fallback>
                <p:oleObj name="think-cell Slide" r:id="rId6" imgW="360" imgH="360" progId="TCLayout.ActiveDocument.1">
                  <p:embed/>
                  <p:pic>
                    <p:nvPicPr>
                      <p:cNvPr id="5" name="Object 4" hidden="1">
                        <a:extLst>
                          <a:ext uri="{FF2B5EF4-FFF2-40B4-BE49-F238E27FC236}">
                            <a16:creationId xmlns:a16="http://schemas.microsoft.com/office/drawing/2014/main" id="{745413FA-EA08-4F4F-B9AA-D2A76B296933}"/>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B9E54FFC-4536-4CC9-8C7E-8071CB2BF75B}"/>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3600" b="1" i="1"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Title 1"/>
          <p:cNvSpPr>
            <a:spLocks noGrp="1"/>
          </p:cNvSpPr>
          <p:nvPr>
            <p:ph type="title"/>
          </p:nvPr>
        </p:nvSpPr>
        <p:spPr>
          <a:xfrm>
            <a:off x="1452549" y="1929788"/>
            <a:ext cx="4825588" cy="2631490"/>
          </a:xfrm>
        </p:spPr>
        <p:txBody>
          <a:bodyPr/>
          <a:lstStyle/>
          <a:p>
            <a:r>
              <a:rPr lang="en-US" sz="3600" b="1" dirty="0">
                <a:solidFill>
                  <a:schemeClr val="tx1"/>
                </a:solidFill>
              </a:rPr>
              <a:t>AP French Language and Culture: </a:t>
            </a:r>
            <a:br>
              <a:rPr lang="en-US" sz="3600" b="1" dirty="0">
                <a:solidFill>
                  <a:schemeClr val="tx1"/>
                </a:solidFill>
              </a:rPr>
            </a:br>
            <a:br>
              <a:rPr lang="en-US" sz="3600" b="1" dirty="0">
                <a:solidFill>
                  <a:schemeClr val="tx1"/>
                </a:solidFill>
              </a:rPr>
            </a:br>
            <a:r>
              <a:rPr lang="en-US" sz="3600" b="1" i="1" dirty="0">
                <a:solidFill>
                  <a:schemeClr val="tx1"/>
                </a:solidFill>
              </a:rPr>
              <a:t>Student Performance </a:t>
            </a:r>
            <a:r>
              <a:rPr lang="en-US" sz="3600" b="1" i="1" dirty="0"/>
              <a:t>by Question / Task</a:t>
            </a:r>
            <a:endParaRPr lang="en-US" sz="3600" b="1" i="1" dirty="0">
              <a:solidFill>
                <a:schemeClr val="tx1"/>
              </a:solidFill>
            </a:endParaRPr>
          </a:p>
        </p:txBody>
      </p:sp>
      <p:sp>
        <p:nvSpPr>
          <p:cNvPr id="6" name="Rectangle 5">
            <a:extLst>
              <a:ext uri="{FF2B5EF4-FFF2-40B4-BE49-F238E27FC236}">
                <a16:creationId xmlns:a16="http://schemas.microsoft.com/office/drawing/2014/main" id="{791B7960-AAB1-4F1D-A476-AA37F9387AD0}"/>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23</a:t>
            </a:fld>
            <a:endParaRPr lang="en-US" sz="1200" i="1" dirty="0">
              <a:solidFill>
                <a:schemeClr val="bg1">
                  <a:lumMod val="50000"/>
                </a:schemeClr>
              </a:solidFill>
            </a:endParaRPr>
          </a:p>
        </p:txBody>
      </p:sp>
    </p:spTree>
    <p:extLst>
      <p:ext uri="{BB962C8B-B14F-4D97-AF65-F5344CB8AC3E}">
        <p14:creationId xmlns:p14="http://schemas.microsoft.com/office/powerpoint/2010/main" val="10072874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6DA20E53-AC1E-495D-AAA4-CAC7872E1A78}"/>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5376" name="think-cell Slide" r:id="rId5" imgW="360" imgH="360" progId="TCLayout.ActiveDocument.1">
                  <p:embed/>
                </p:oleObj>
              </mc:Choice>
              <mc:Fallback>
                <p:oleObj name="think-cell Slide" r:id="rId5" imgW="360" imgH="360" progId="TCLayout.ActiveDocument.1">
                  <p:embed/>
                  <p:pic>
                    <p:nvPicPr>
                      <p:cNvPr id="7" name="Object 6" hidden="1">
                        <a:extLst>
                          <a:ext uri="{FF2B5EF4-FFF2-40B4-BE49-F238E27FC236}">
                            <a16:creationId xmlns:a16="http://schemas.microsoft.com/office/drawing/2014/main" id="{6DA20E53-AC1E-495D-AAA4-CAC7872E1A78}"/>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 name="Rectangle 5" hidden="1">
            <a:extLst>
              <a:ext uri="{FF2B5EF4-FFF2-40B4-BE49-F238E27FC236}">
                <a16:creationId xmlns:a16="http://schemas.microsoft.com/office/drawing/2014/main" id="{D62326B8-819E-465A-B927-631E253D76A8}"/>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3200" dirty="0">
              <a:latin typeface="Roboto Slab Regular"/>
              <a:ea typeface="+mj-ea"/>
              <a:cs typeface="+mj-cs"/>
              <a:sym typeface="Roboto Slab Regular"/>
            </a:endParaRPr>
          </a:p>
        </p:txBody>
      </p:sp>
      <p:sp>
        <p:nvSpPr>
          <p:cNvPr id="4" name="Title 3">
            <a:extLst>
              <a:ext uri="{FF2B5EF4-FFF2-40B4-BE49-F238E27FC236}">
                <a16:creationId xmlns:a16="http://schemas.microsoft.com/office/drawing/2014/main" id="{5C6D85C4-1636-44DB-AA63-4D6A56925EC3}"/>
              </a:ext>
            </a:extLst>
          </p:cNvPr>
          <p:cNvSpPr>
            <a:spLocks noGrp="1"/>
          </p:cNvSpPr>
          <p:nvPr>
            <p:ph type="title"/>
          </p:nvPr>
        </p:nvSpPr>
        <p:spPr>
          <a:xfrm>
            <a:off x="466611" y="547763"/>
            <a:ext cx="3741179" cy="1468094"/>
          </a:xfrm>
        </p:spPr>
        <p:txBody>
          <a:bodyPr vert="horz" wrap="square" lIns="0" tIns="137160" rIns="0" bIns="0" rtlCol="0" anchor="t" anchorCtr="0">
            <a:spAutoFit/>
          </a:bodyPr>
          <a:lstStyle/>
          <a:p>
            <a:r>
              <a:rPr lang="en-US" dirty="0">
                <a:latin typeface="Roboto Slab Regular" charset="0"/>
                <a:ea typeface="+mj-ea"/>
                <a:cs typeface="+mj-cs"/>
              </a:rPr>
              <a:t>Summary of student performance on 2019 FRQs</a:t>
            </a:r>
          </a:p>
        </p:txBody>
      </p:sp>
      <p:sp>
        <p:nvSpPr>
          <p:cNvPr id="16" name="Rectangle 15">
            <a:extLst>
              <a:ext uri="{FF2B5EF4-FFF2-40B4-BE49-F238E27FC236}">
                <a16:creationId xmlns:a16="http://schemas.microsoft.com/office/drawing/2014/main" id="{7F9E08C8-4D2F-41DE-B65A-900164587D30}"/>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24</a:t>
            </a:fld>
            <a:endParaRPr lang="en-US" sz="1200" i="1" dirty="0">
              <a:solidFill>
                <a:schemeClr val="bg1">
                  <a:lumMod val="50000"/>
                </a:schemeClr>
              </a:solidFill>
            </a:endParaRPr>
          </a:p>
        </p:txBody>
      </p:sp>
      <p:graphicFrame>
        <p:nvGraphicFramePr>
          <p:cNvPr id="11" name="Content Placeholder 3">
            <a:extLst>
              <a:ext uri="{FF2B5EF4-FFF2-40B4-BE49-F238E27FC236}">
                <a16:creationId xmlns:a16="http://schemas.microsoft.com/office/drawing/2014/main" id="{3AEF2FA3-49CF-4517-B8F8-79C1D25BE7C7}"/>
              </a:ext>
            </a:extLst>
          </p:cNvPr>
          <p:cNvGraphicFramePr>
            <a:graphicFrameLocks/>
          </p:cNvGraphicFramePr>
          <p:nvPr>
            <p:extLst>
              <p:ext uri="{D42A27DB-BD31-4B8C-83A1-F6EECF244321}">
                <p14:modId xmlns:p14="http://schemas.microsoft.com/office/powerpoint/2010/main" val="2090135991"/>
              </p:ext>
            </p:extLst>
          </p:nvPr>
        </p:nvGraphicFramePr>
        <p:xfrm>
          <a:off x="4773613" y="864821"/>
          <a:ext cx="6959371" cy="2402411"/>
        </p:xfrm>
        <a:graphic>
          <a:graphicData uri="http://schemas.openxmlformats.org/drawingml/2006/table">
            <a:tbl>
              <a:tblPr firstRow="1" bandRow="1">
                <a:tableStyleId>{5C22544A-7EE6-4342-B048-85BDC9FD1C3A}</a:tableStyleId>
              </a:tblPr>
              <a:tblGrid>
                <a:gridCol w="4007205">
                  <a:extLst>
                    <a:ext uri="{9D8B030D-6E8A-4147-A177-3AD203B41FA5}">
                      <a16:colId xmlns:a16="http://schemas.microsoft.com/office/drawing/2014/main" val="20000"/>
                    </a:ext>
                  </a:extLst>
                </a:gridCol>
                <a:gridCol w="2952166">
                  <a:extLst>
                    <a:ext uri="{9D8B030D-6E8A-4147-A177-3AD203B41FA5}">
                      <a16:colId xmlns:a16="http://schemas.microsoft.com/office/drawing/2014/main" val="20002"/>
                    </a:ext>
                  </a:extLst>
                </a:gridCol>
              </a:tblGrid>
              <a:tr h="798151">
                <a:tc>
                  <a:txBody>
                    <a:bodyPr/>
                    <a:lstStyle/>
                    <a:p>
                      <a:pPr>
                        <a:lnSpc>
                          <a:spcPct val="100000"/>
                        </a:lnSpc>
                      </a:pPr>
                      <a:endParaRPr lang="en-US" sz="2200" dirty="0"/>
                    </a:p>
                  </a:txBody>
                  <a:tcPr anchor="b"/>
                </a:tc>
                <a:tc>
                  <a:txBody>
                    <a:bodyPr/>
                    <a:lstStyle/>
                    <a:p>
                      <a:pPr algn="ctr">
                        <a:lnSpc>
                          <a:spcPct val="100000"/>
                        </a:lnSpc>
                      </a:pPr>
                      <a:r>
                        <a:rPr lang="en-US" sz="2200" dirty="0"/>
                        <a:t>Mean Score</a:t>
                      </a:r>
                    </a:p>
                    <a:p>
                      <a:pPr algn="ctr">
                        <a:lnSpc>
                          <a:spcPct val="100000"/>
                        </a:lnSpc>
                      </a:pPr>
                      <a:r>
                        <a:rPr lang="en-US" sz="2200" dirty="0"/>
                        <a:t>(out of 5)</a:t>
                      </a:r>
                    </a:p>
                  </a:txBody>
                  <a:tcPr anchor="b"/>
                </a:tc>
                <a:extLst>
                  <a:ext uri="{0D108BD9-81ED-4DB2-BD59-A6C34878D82A}">
                    <a16:rowId xmlns:a16="http://schemas.microsoft.com/office/drawing/2014/main" val="10000"/>
                  </a:ext>
                </a:extLst>
              </a:tr>
              <a:tr h="401065">
                <a:tc>
                  <a:txBody>
                    <a:bodyPr/>
                    <a:lstStyle/>
                    <a:p>
                      <a:pPr>
                        <a:lnSpc>
                          <a:spcPct val="100000"/>
                        </a:lnSpc>
                        <a:spcAft>
                          <a:spcPts val="1200"/>
                        </a:spcAft>
                      </a:pPr>
                      <a:r>
                        <a:rPr kumimoji="0" lang="en-US" sz="1800" b="1" i="0" u="none" strike="noStrike" kern="1200" cap="none" spc="0" normalizeH="0" baseline="0" noProof="0" dirty="0">
                          <a:ln>
                            <a:noFill/>
                          </a:ln>
                          <a:solidFill>
                            <a:srgbClr val="1E1E1E"/>
                          </a:solidFill>
                          <a:effectLst/>
                          <a:uLnTx/>
                          <a:uFillTx/>
                          <a:latin typeface="Arial"/>
                          <a:ea typeface="+mn-ea"/>
                          <a:cs typeface="+mn-cs"/>
                        </a:rPr>
                        <a:t>FRQ 1 (E-Mail Reply)</a:t>
                      </a:r>
                      <a:endParaRPr lang="en-US" sz="1800" b="1" dirty="0"/>
                    </a:p>
                  </a:txBody>
                  <a:tcPr anchor="b"/>
                </a:tc>
                <a:tc>
                  <a:txBody>
                    <a:bodyPr/>
                    <a:lstStyle/>
                    <a:p>
                      <a:pPr algn="ctr">
                        <a:lnSpc>
                          <a:spcPct val="100000"/>
                        </a:lnSpc>
                      </a:pPr>
                      <a:r>
                        <a:rPr lang="en-US" sz="1800" dirty="0"/>
                        <a:t>3.46</a:t>
                      </a:r>
                    </a:p>
                  </a:txBody>
                  <a:tcPr anchor="b"/>
                </a:tc>
                <a:extLst>
                  <a:ext uri="{0D108BD9-81ED-4DB2-BD59-A6C34878D82A}">
                    <a16:rowId xmlns:a16="http://schemas.microsoft.com/office/drawing/2014/main" val="10002"/>
                  </a:ext>
                </a:extLst>
              </a:tr>
              <a:tr h="401065">
                <a:tc>
                  <a:txBody>
                    <a:bodyPr/>
                    <a:lstStyle/>
                    <a:p>
                      <a:pPr>
                        <a:lnSpc>
                          <a:spcPct val="100000"/>
                        </a:lnSpc>
                        <a:spcAft>
                          <a:spcPts val="1200"/>
                        </a:spcAft>
                      </a:pPr>
                      <a:r>
                        <a:rPr kumimoji="0" lang="en-US" sz="1800" b="1" i="0" u="none" strike="noStrike" kern="1200" cap="none" spc="0" normalizeH="0" baseline="0" noProof="0" dirty="0">
                          <a:ln>
                            <a:noFill/>
                          </a:ln>
                          <a:solidFill>
                            <a:srgbClr val="1E1E1E"/>
                          </a:solidFill>
                          <a:effectLst/>
                          <a:uLnTx/>
                          <a:uFillTx/>
                          <a:latin typeface="Arial"/>
                          <a:ea typeface="+mn-ea"/>
                          <a:cs typeface="+mn-cs"/>
                        </a:rPr>
                        <a:t>FRQ 2 (Persuasive Essay)</a:t>
                      </a:r>
                      <a:endParaRPr lang="en-US" sz="1800" b="1" dirty="0"/>
                    </a:p>
                  </a:txBody>
                  <a:tcPr anchor="b"/>
                </a:tc>
                <a:tc>
                  <a:txBody>
                    <a:bodyPr/>
                    <a:lstStyle/>
                    <a:p>
                      <a:pPr algn="ctr">
                        <a:lnSpc>
                          <a:spcPct val="100000"/>
                        </a:lnSpc>
                      </a:pPr>
                      <a:r>
                        <a:rPr kumimoji="0" lang="en-US" sz="1800" b="0" i="0" u="none" strike="noStrike" kern="1200" cap="none" spc="0" normalizeH="0" baseline="0" noProof="0" dirty="0">
                          <a:ln>
                            <a:noFill/>
                          </a:ln>
                          <a:solidFill>
                            <a:srgbClr val="1E1E1E"/>
                          </a:solidFill>
                          <a:effectLst/>
                          <a:uLnTx/>
                          <a:uFillTx/>
                          <a:latin typeface="Arial"/>
                          <a:ea typeface="+mn-ea"/>
                          <a:cs typeface="+mn-cs"/>
                        </a:rPr>
                        <a:t>2.97</a:t>
                      </a:r>
                      <a:endParaRPr lang="en-US" sz="1800" dirty="0"/>
                    </a:p>
                  </a:txBody>
                  <a:tcPr anchor="b"/>
                </a:tc>
                <a:extLst>
                  <a:ext uri="{0D108BD9-81ED-4DB2-BD59-A6C34878D82A}">
                    <a16:rowId xmlns:a16="http://schemas.microsoft.com/office/drawing/2014/main" val="2234076463"/>
                  </a:ext>
                </a:extLst>
              </a:tr>
              <a:tr h="401065">
                <a:tc>
                  <a:txBody>
                    <a:bodyPr/>
                    <a:lstStyle/>
                    <a:p>
                      <a:pPr>
                        <a:lnSpc>
                          <a:spcPct val="100000"/>
                        </a:lnSpc>
                        <a:spcAft>
                          <a:spcPts val="1200"/>
                        </a:spcAft>
                      </a:pPr>
                      <a:r>
                        <a:rPr kumimoji="0" lang="en-US" sz="1800" b="1" i="0" u="none" strike="noStrike" kern="1200" cap="none" spc="0" normalizeH="0" baseline="0" noProof="0" dirty="0">
                          <a:ln>
                            <a:noFill/>
                          </a:ln>
                          <a:solidFill>
                            <a:srgbClr val="1E1E1E"/>
                          </a:solidFill>
                          <a:effectLst/>
                          <a:uLnTx/>
                          <a:uFillTx/>
                          <a:latin typeface="Arial"/>
                          <a:ea typeface="+mn-ea"/>
                          <a:cs typeface="+mn-cs"/>
                        </a:rPr>
                        <a:t>FRQ 3 (Conversation)</a:t>
                      </a:r>
                      <a:endParaRPr lang="en-US" sz="1800" b="1" dirty="0"/>
                    </a:p>
                  </a:txBody>
                  <a:tcPr anchor="b"/>
                </a:tc>
                <a:tc>
                  <a:txBody>
                    <a:bodyPr/>
                    <a:lstStyle/>
                    <a:p>
                      <a:pPr algn="ctr">
                        <a:lnSpc>
                          <a:spcPct val="100000"/>
                        </a:lnSpc>
                      </a:pPr>
                      <a:r>
                        <a:rPr kumimoji="0" lang="en-US" sz="1800" b="0" i="0" u="none" strike="noStrike" kern="1200" cap="none" spc="0" normalizeH="0" baseline="0" noProof="0" dirty="0">
                          <a:ln>
                            <a:noFill/>
                          </a:ln>
                          <a:solidFill>
                            <a:srgbClr val="1E1E1E"/>
                          </a:solidFill>
                          <a:effectLst/>
                          <a:uLnTx/>
                          <a:uFillTx/>
                          <a:latin typeface="Arial"/>
                          <a:ea typeface="+mn-ea"/>
                          <a:cs typeface="+mn-cs"/>
                        </a:rPr>
                        <a:t>2.98</a:t>
                      </a:r>
                      <a:endParaRPr lang="en-US" sz="1800" dirty="0"/>
                    </a:p>
                  </a:txBody>
                  <a:tcPr anchor="b"/>
                </a:tc>
                <a:extLst>
                  <a:ext uri="{0D108BD9-81ED-4DB2-BD59-A6C34878D82A}">
                    <a16:rowId xmlns:a16="http://schemas.microsoft.com/office/drawing/2014/main" val="2976724600"/>
                  </a:ext>
                </a:extLst>
              </a:tr>
              <a:tr h="401065">
                <a:tc>
                  <a:txBody>
                    <a:bodyPr/>
                    <a:lstStyle/>
                    <a:p>
                      <a:pPr>
                        <a:lnSpc>
                          <a:spcPct val="100000"/>
                        </a:lnSpc>
                        <a:spcAft>
                          <a:spcPts val="1200"/>
                        </a:spcAft>
                      </a:pPr>
                      <a:r>
                        <a:rPr kumimoji="0" lang="en-US" sz="1800" b="1" i="0" u="none" strike="noStrike" kern="1200" cap="none" spc="0" normalizeH="0" baseline="0" noProof="0" dirty="0">
                          <a:ln>
                            <a:noFill/>
                          </a:ln>
                          <a:solidFill>
                            <a:srgbClr val="1E1E1E"/>
                          </a:solidFill>
                          <a:effectLst/>
                          <a:uLnTx/>
                          <a:uFillTx/>
                          <a:latin typeface="Arial"/>
                          <a:ea typeface="+mn-ea"/>
                          <a:cs typeface="+mn-cs"/>
                        </a:rPr>
                        <a:t>FRQ 4 (Cultural Comparison)</a:t>
                      </a:r>
                      <a:endParaRPr lang="en-US" sz="1800" b="1" dirty="0"/>
                    </a:p>
                  </a:txBody>
                  <a:tcPr anchor="b"/>
                </a:tc>
                <a:tc>
                  <a:txBody>
                    <a:bodyPr/>
                    <a:lstStyle/>
                    <a:p>
                      <a:pPr algn="ctr">
                        <a:lnSpc>
                          <a:spcPct val="100000"/>
                        </a:lnSpc>
                      </a:pPr>
                      <a:r>
                        <a:rPr kumimoji="0" lang="en-US" sz="1800" b="0" i="0" u="none" strike="noStrike" kern="1200" cap="none" spc="0" normalizeH="0" baseline="0" noProof="0" dirty="0">
                          <a:ln>
                            <a:noFill/>
                          </a:ln>
                          <a:solidFill>
                            <a:srgbClr val="1E1E1E"/>
                          </a:solidFill>
                          <a:effectLst/>
                          <a:uLnTx/>
                          <a:uFillTx/>
                          <a:latin typeface="Arial"/>
                          <a:ea typeface="+mn-ea"/>
                          <a:cs typeface="+mn-cs"/>
                        </a:rPr>
                        <a:t>1.62</a:t>
                      </a:r>
                      <a:endParaRPr lang="en-US" sz="1800" dirty="0"/>
                    </a:p>
                  </a:txBody>
                  <a:tcPr anchor="b"/>
                </a:tc>
                <a:extLst>
                  <a:ext uri="{0D108BD9-81ED-4DB2-BD59-A6C34878D82A}">
                    <a16:rowId xmlns:a16="http://schemas.microsoft.com/office/drawing/2014/main" val="1877609536"/>
                  </a:ext>
                </a:extLst>
              </a:tr>
            </a:tbl>
          </a:graphicData>
        </a:graphic>
      </p:graphicFrame>
    </p:spTree>
    <p:extLst>
      <p:ext uri="{BB962C8B-B14F-4D97-AF65-F5344CB8AC3E}">
        <p14:creationId xmlns:p14="http://schemas.microsoft.com/office/powerpoint/2010/main" val="2271962110"/>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dirty="0">
                <a:solidFill>
                  <a:schemeClr val="accent1"/>
                </a:solidFill>
              </a:rPr>
              <a:t>This task assessed writing in the interpersonal communicative mode by having students write a reply to an e-mail message.  Students were allotted fifteen minutes to read the message and write the reply.  The response received a single, holistic score based on how well the student accomplished the assigned task.  Students needed to be able, first, to comprehend the e-mail, and then to write a reply in a formal register.  In the reply, students had to address the two questions in the message, as well as ask for more details about something mentioned in it.</a:t>
            </a:r>
          </a:p>
        </p:txBody>
      </p:sp>
      <p:sp>
        <p:nvSpPr>
          <p:cNvPr id="3" name="Slide Number Placeholder 2"/>
          <p:cNvSpPr>
            <a:spLocks noGrp="1"/>
          </p:cNvSpPr>
          <p:nvPr>
            <p:ph type="sldNum" sz="quarter" idx="12"/>
          </p:nvPr>
        </p:nvSpPr>
        <p:spPr/>
        <p:txBody>
          <a:bodyPr/>
          <a:lstStyle/>
          <a:p>
            <a:fld id="{017ED8CA-143E-8B40-B3C8-0174DDF149EE}" type="slidenum">
              <a:rPr lang="en-US" smtClean="0"/>
              <a:t>25</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E-Mail Reply</a:t>
            </a:r>
          </a:p>
        </p:txBody>
      </p:sp>
    </p:spTree>
    <p:extLst>
      <p:ext uri="{BB962C8B-B14F-4D97-AF65-F5344CB8AC3E}">
        <p14:creationId xmlns:p14="http://schemas.microsoft.com/office/powerpoint/2010/main" val="280722804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6611" y="1498490"/>
            <a:ext cx="3436086" cy="2319366"/>
          </a:xfrm>
        </p:spPr>
        <p:txBody>
          <a:bodyPr/>
          <a:lstStyle/>
          <a:p>
            <a:pPr marL="0" indent="0">
              <a:buNone/>
            </a:pPr>
            <a:r>
              <a:rPr lang="en-US" b="1" dirty="0">
                <a:solidFill>
                  <a:schemeClr val="accent1"/>
                </a:solidFill>
              </a:rPr>
              <a:t>The course theme for the 2019 e-mail reply was Families and Communities.  The task required the student to respond to the director of a summer camp, who wanted to get the student’s opinion on how to improve the summer-camp experience for future participants.  The director thanks the student for participating in the program the past summer and reminds the student of what the summer camp offers.  The director then asks why the student enjoyed the summer-camp experience the past summer and in which new activity the student might like to participate the following summer, and why.</a:t>
            </a:r>
          </a:p>
        </p:txBody>
      </p:sp>
      <p:sp>
        <p:nvSpPr>
          <p:cNvPr id="3" name="Slide Number Placeholder 2"/>
          <p:cNvSpPr>
            <a:spLocks noGrp="1"/>
          </p:cNvSpPr>
          <p:nvPr>
            <p:ph type="sldNum" sz="quarter" idx="12"/>
          </p:nvPr>
        </p:nvSpPr>
        <p:spPr/>
        <p:txBody>
          <a:bodyPr/>
          <a:lstStyle/>
          <a:p>
            <a:fld id="{017ED8CA-143E-8B40-B3C8-0174DDF149EE}" type="slidenum">
              <a:rPr lang="en-US" smtClean="0"/>
              <a:t>26</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E-Mail Reply</a:t>
            </a:r>
          </a:p>
        </p:txBody>
      </p:sp>
      <p:graphicFrame>
        <p:nvGraphicFramePr>
          <p:cNvPr id="7" name="Chart 6">
            <a:extLst>
              <a:ext uri="{FF2B5EF4-FFF2-40B4-BE49-F238E27FC236}">
                <a16:creationId xmlns:a16="http://schemas.microsoft.com/office/drawing/2014/main" id="{9355E847-9247-4FFE-B393-DEFC2E499F4A}"/>
              </a:ext>
            </a:extLst>
          </p:cNvPr>
          <p:cNvGraphicFramePr/>
          <p:nvPr>
            <p:extLst>
              <p:ext uri="{D42A27DB-BD31-4B8C-83A1-F6EECF244321}">
                <p14:modId xmlns:p14="http://schemas.microsoft.com/office/powerpoint/2010/main" val="1132032070"/>
              </p:ext>
            </p:extLst>
          </p:nvPr>
        </p:nvGraphicFramePr>
        <p:xfrm>
          <a:off x="5908771" y="1034116"/>
          <a:ext cx="5309879" cy="452777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0283365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73478" y="275208"/>
            <a:ext cx="6960030" cy="6178857"/>
          </a:xfrm>
        </p:spPr>
        <p:txBody>
          <a:bodyPr/>
          <a:lstStyle/>
          <a:p>
            <a:pPr marL="0" indent="0">
              <a:buNone/>
            </a:pPr>
            <a:r>
              <a:rPr lang="en-US" b="1" dirty="0">
                <a:solidFill>
                  <a:schemeClr val="accent1"/>
                </a:solidFill>
              </a:rPr>
              <a:t>Neglecting to read instructions, the introduction to the e-mail, or the e-mail prompt thoroughly, which resulted in some students saying that they had never participated in the program before or not identifying a new activity in which to participate</a:t>
            </a:r>
          </a:p>
          <a:p>
            <a:pPr marL="0" indent="0">
              <a:buNone/>
            </a:pPr>
            <a:r>
              <a:rPr lang="en-US" b="1" dirty="0">
                <a:solidFill>
                  <a:schemeClr val="accent1"/>
                </a:solidFill>
              </a:rPr>
              <a:t>Not knowing the location of Lausanne, which—although not required—led to confusion, such as thinking that it was in France and then telling why they like Paris or Marseilles</a:t>
            </a:r>
          </a:p>
          <a:p>
            <a:pPr marL="0" indent="0">
              <a:buNone/>
            </a:pPr>
            <a:r>
              <a:rPr lang="en-US" b="1" dirty="0">
                <a:solidFill>
                  <a:schemeClr val="accent1"/>
                </a:solidFill>
              </a:rPr>
              <a:t>Thinking that </a:t>
            </a:r>
            <a:r>
              <a:rPr lang="en-US" b="1" i="1" dirty="0" err="1">
                <a:solidFill>
                  <a:schemeClr val="accent1"/>
                </a:solidFill>
              </a:rPr>
              <a:t>Passeport</a:t>
            </a:r>
            <a:r>
              <a:rPr lang="en-US" b="1" i="1" dirty="0">
                <a:solidFill>
                  <a:schemeClr val="accent1"/>
                </a:solidFill>
              </a:rPr>
              <a:t> </a:t>
            </a:r>
            <a:r>
              <a:rPr lang="en-US" b="1" i="1" dirty="0" err="1">
                <a:solidFill>
                  <a:schemeClr val="accent1"/>
                </a:solidFill>
              </a:rPr>
              <a:t>Vacances</a:t>
            </a:r>
            <a:r>
              <a:rPr lang="en-US" b="1" dirty="0">
                <a:solidFill>
                  <a:schemeClr val="accent1"/>
                </a:solidFill>
              </a:rPr>
              <a:t> was a travel agency and not a summer camp</a:t>
            </a:r>
          </a:p>
          <a:p>
            <a:pPr marL="0" indent="0">
              <a:buNone/>
            </a:pPr>
            <a:r>
              <a:rPr lang="en-US" b="1" dirty="0">
                <a:solidFill>
                  <a:schemeClr val="accent1"/>
                </a:solidFill>
              </a:rPr>
              <a:t>Thinking that they were going to a summer camp as a counselor and not as a participant</a:t>
            </a:r>
          </a:p>
          <a:p>
            <a:pPr marL="0" indent="0">
              <a:buNone/>
            </a:pPr>
            <a:r>
              <a:rPr lang="en-US" b="1" dirty="0">
                <a:solidFill>
                  <a:schemeClr val="accent1"/>
                </a:solidFill>
              </a:rPr>
              <a:t>Not understanding what was meant by “</a:t>
            </a:r>
            <a:r>
              <a:rPr lang="en-US" b="1" i="1" dirty="0">
                <a:solidFill>
                  <a:schemeClr val="accent1"/>
                </a:solidFill>
              </a:rPr>
              <a:t>La 36e </a:t>
            </a:r>
            <a:r>
              <a:rPr lang="en-US" b="1" i="1" dirty="0" err="1">
                <a:solidFill>
                  <a:schemeClr val="accent1"/>
                </a:solidFill>
              </a:rPr>
              <a:t>Édition</a:t>
            </a:r>
            <a:r>
              <a:rPr lang="en-US" b="1" dirty="0">
                <a:solidFill>
                  <a:schemeClr val="accent1"/>
                </a:solidFill>
              </a:rPr>
              <a:t>” in the context of the e-mail</a:t>
            </a:r>
          </a:p>
          <a:p>
            <a:pPr marL="0" indent="0">
              <a:buNone/>
            </a:pPr>
            <a:r>
              <a:rPr lang="en-US" b="1" dirty="0">
                <a:solidFill>
                  <a:schemeClr val="accent1"/>
                </a:solidFill>
              </a:rPr>
              <a:t>Replying with questions or requests that did not pertain to something mentioned in the e-mail prompt</a:t>
            </a:r>
          </a:p>
          <a:p>
            <a:pPr marL="0" indent="0">
              <a:buNone/>
            </a:pPr>
            <a:r>
              <a:rPr lang="en-US" b="1" dirty="0">
                <a:solidFill>
                  <a:schemeClr val="accent1"/>
                </a:solidFill>
              </a:rPr>
              <a:t>Composing e-mails consisting solely or principally of language taken directly from the prompt, and often revealing a misunderstanding thereof</a:t>
            </a:r>
          </a:p>
          <a:p>
            <a:pPr marL="0" indent="0">
              <a:buNone/>
            </a:pPr>
            <a:r>
              <a:rPr lang="en-US" b="1" dirty="0">
                <a:solidFill>
                  <a:schemeClr val="accent1"/>
                </a:solidFill>
              </a:rPr>
              <a:t>Using exclamation marks, inappropriate for a formal written exchange</a:t>
            </a:r>
          </a:p>
          <a:p>
            <a:pPr marL="0" indent="0">
              <a:buNone/>
            </a:pPr>
            <a:r>
              <a:rPr lang="en-US" b="1" dirty="0">
                <a:solidFill>
                  <a:schemeClr val="accent1"/>
                </a:solidFill>
              </a:rPr>
              <a:t>Using the informal “</a:t>
            </a:r>
            <a:r>
              <a:rPr lang="en-US" b="1" i="1" dirty="0" err="1">
                <a:solidFill>
                  <a:schemeClr val="accent1"/>
                </a:solidFill>
              </a:rPr>
              <a:t>tu</a:t>
            </a:r>
            <a:r>
              <a:rPr lang="en-US" b="1" dirty="0">
                <a:solidFill>
                  <a:schemeClr val="accent1"/>
                </a:solidFill>
              </a:rPr>
              <a:t>” form and vocabulary not appropriate for the task, such as “</a:t>
            </a:r>
            <a:r>
              <a:rPr lang="en-US" b="1" i="1" dirty="0" err="1">
                <a:solidFill>
                  <a:schemeClr val="accent1"/>
                </a:solidFill>
              </a:rPr>
              <a:t>trucs</a:t>
            </a:r>
            <a:r>
              <a:rPr lang="en-US" b="1" dirty="0">
                <a:solidFill>
                  <a:schemeClr val="accent1"/>
                </a:solidFill>
              </a:rPr>
              <a:t>,” “</a:t>
            </a:r>
            <a:r>
              <a:rPr lang="en-US" b="1" i="1" dirty="0" err="1">
                <a:solidFill>
                  <a:schemeClr val="accent1"/>
                </a:solidFill>
              </a:rPr>
              <a:t>vachement</a:t>
            </a:r>
            <a:r>
              <a:rPr lang="en-US" b="1" dirty="0">
                <a:solidFill>
                  <a:schemeClr val="accent1"/>
                </a:solidFill>
              </a:rPr>
              <a:t>,” and “</a:t>
            </a:r>
            <a:r>
              <a:rPr lang="en-US" b="1" i="1" dirty="0">
                <a:solidFill>
                  <a:schemeClr val="accent1"/>
                </a:solidFill>
              </a:rPr>
              <a:t>À plus</a:t>
            </a:r>
            <a:r>
              <a:rPr lang="en-US" b="1" dirty="0">
                <a:solidFill>
                  <a:schemeClr val="accent1"/>
                </a:solidFill>
              </a:rPr>
              <a:t>”</a:t>
            </a:r>
          </a:p>
          <a:p>
            <a:pPr marL="0" indent="0">
              <a:buNone/>
            </a:pPr>
            <a:endParaRPr lang="en-US" b="1" dirty="0">
              <a:solidFill>
                <a:schemeClr val="accent1"/>
              </a:solidFill>
            </a:endParaRPr>
          </a:p>
        </p:txBody>
      </p:sp>
      <p:sp>
        <p:nvSpPr>
          <p:cNvPr id="3" name="Slide Number Placeholder 2"/>
          <p:cNvSpPr>
            <a:spLocks noGrp="1"/>
          </p:cNvSpPr>
          <p:nvPr>
            <p:ph type="sldNum" sz="quarter" idx="12"/>
          </p:nvPr>
        </p:nvSpPr>
        <p:spPr/>
        <p:txBody>
          <a:bodyPr/>
          <a:lstStyle/>
          <a:p>
            <a:fld id="{017ED8CA-143E-8B40-B3C8-0174DDF149EE}" type="slidenum">
              <a:rPr lang="en-US" smtClean="0"/>
              <a:t>27</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E-Mail Reply</a:t>
            </a:r>
          </a:p>
        </p:txBody>
      </p:sp>
      <p:sp>
        <p:nvSpPr>
          <p:cNvPr id="5" name="Text Placeholder 4"/>
          <p:cNvSpPr>
            <a:spLocks noGrp="1"/>
          </p:cNvSpPr>
          <p:nvPr>
            <p:ph type="body" sz="quarter" idx="13"/>
          </p:nvPr>
        </p:nvSpPr>
        <p:spPr>
          <a:xfrm>
            <a:off x="466725" y="1597995"/>
            <a:ext cx="3741738" cy="452432"/>
          </a:xfrm>
        </p:spPr>
        <p:txBody>
          <a:bodyPr/>
          <a:lstStyle/>
          <a:p>
            <a:r>
              <a:rPr lang="en-US" dirty="0">
                <a:solidFill>
                  <a:schemeClr val="accent1"/>
                </a:solidFill>
              </a:rPr>
              <a:t>Common Errors or Omissions</a:t>
            </a:r>
          </a:p>
        </p:txBody>
      </p:sp>
    </p:spTree>
    <p:extLst>
      <p:ext uri="{BB962C8B-B14F-4D97-AF65-F5344CB8AC3E}">
        <p14:creationId xmlns:p14="http://schemas.microsoft.com/office/powerpoint/2010/main" val="228823255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dirty="0">
                <a:solidFill>
                  <a:schemeClr val="accent1"/>
                </a:solidFill>
              </a:rPr>
              <a:t>A very long and formal closing is not necessary, neither is a long introductory paragraph</a:t>
            </a:r>
          </a:p>
          <a:p>
            <a:pPr marL="0" indent="0">
              <a:buNone/>
            </a:pPr>
            <a:r>
              <a:rPr lang="en-US" b="1" dirty="0">
                <a:solidFill>
                  <a:schemeClr val="accent1"/>
                </a:solidFill>
              </a:rPr>
              <a:t>Avoid recycling the language from the stimulus</a:t>
            </a:r>
          </a:p>
          <a:p>
            <a:pPr marL="0" indent="0">
              <a:buNone/>
            </a:pPr>
            <a:r>
              <a:rPr lang="en-US" b="1" dirty="0">
                <a:solidFill>
                  <a:schemeClr val="accent1"/>
                </a:solidFill>
              </a:rPr>
              <a:t>Maintain a formal register</a:t>
            </a:r>
          </a:p>
          <a:p>
            <a:pPr marL="0" indent="0">
              <a:buNone/>
            </a:pPr>
            <a:r>
              <a:rPr lang="en-US" b="1" dirty="0">
                <a:solidFill>
                  <a:schemeClr val="accent1"/>
                </a:solidFill>
              </a:rPr>
              <a:t>No need to incorporate a certain number of “advanced structures”</a:t>
            </a:r>
          </a:p>
          <a:p>
            <a:pPr marL="0" indent="0">
              <a:buNone/>
            </a:pPr>
            <a:r>
              <a:rPr lang="en-US" b="1" dirty="0">
                <a:solidFill>
                  <a:schemeClr val="accent1"/>
                </a:solidFill>
              </a:rPr>
              <a:t>Integrate transitional words</a:t>
            </a:r>
          </a:p>
          <a:p>
            <a:pPr marL="0" indent="0">
              <a:buNone/>
            </a:pPr>
            <a:r>
              <a:rPr lang="en-US" b="1" dirty="0">
                <a:solidFill>
                  <a:schemeClr val="accent1"/>
                </a:solidFill>
              </a:rPr>
              <a:t>Use complete sentences and avoid lists</a:t>
            </a:r>
          </a:p>
          <a:p>
            <a:pPr marL="0" indent="0">
              <a:buNone/>
            </a:pPr>
            <a:r>
              <a:rPr lang="en-US" b="1" dirty="0">
                <a:solidFill>
                  <a:schemeClr val="accent1"/>
                </a:solidFill>
              </a:rPr>
              <a:t>Use clear and logical paragraphs</a:t>
            </a:r>
          </a:p>
          <a:p>
            <a:pPr marL="0" indent="0">
              <a:buNone/>
            </a:pPr>
            <a:r>
              <a:rPr lang="en-US" b="1" dirty="0">
                <a:solidFill>
                  <a:schemeClr val="accent1"/>
                </a:solidFill>
              </a:rPr>
              <a:t>Embrace the role </a:t>
            </a:r>
          </a:p>
          <a:p>
            <a:pPr marL="0" indent="0">
              <a:buNone/>
            </a:pPr>
            <a:r>
              <a:rPr lang="en-US" b="1" dirty="0">
                <a:solidFill>
                  <a:schemeClr val="accent1"/>
                </a:solidFill>
              </a:rPr>
              <a:t>Start practicing the task at the earliest level possible</a:t>
            </a:r>
          </a:p>
          <a:p>
            <a:pPr marL="0" indent="0">
              <a:buNone/>
            </a:pPr>
            <a:r>
              <a:rPr lang="en-US" b="1" dirty="0">
                <a:solidFill>
                  <a:schemeClr val="accent1"/>
                </a:solidFill>
              </a:rPr>
              <a:t>Complete all the elements of the task</a:t>
            </a:r>
          </a:p>
          <a:p>
            <a:pPr marL="0" indent="0">
              <a:buNone/>
            </a:pPr>
            <a:r>
              <a:rPr lang="en-US" b="1" dirty="0">
                <a:solidFill>
                  <a:schemeClr val="accent1"/>
                </a:solidFill>
              </a:rPr>
              <a:t>Expose students to e-mails of various types and lengths</a:t>
            </a:r>
          </a:p>
          <a:p>
            <a:pPr marL="0" indent="0">
              <a:buNone/>
            </a:pPr>
            <a:r>
              <a:rPr lang="en-US" b="1" dirty="0">
                <a:solidFill>
                  <a:schemeClr val="accent1"/>
                </a:solidFill>
              </a:rPr>
              <a:t>Manage the time well</a:t>
            </a:r>
          </a:p>
          <a:p>
            <a:pPr marL="0" indent="0">
              <a:buNone/>
            </a:pPr>
            <a:r>
              <a:rPr lang="en-US" b="1" dirty="0">
                <a:solidFill>
                  <a:schemeClr val="accent1"/>
                </a:solidFill>
              </a:rPr>
              <a:t>Expose students to as many Francophone communities as possible</a:t>
            </a:r>
          </a:p>
        </p:txBody>
      </p:sp>
      <p:sp>
        <p:nvSpPr>
          <p:cNvPr id="3" name="Slide Number Placeholder 2"/>
          <p:cNvSpPr>
            <a:spLocks noGrp="1"/>
          </p:cNvSpPr>
          <p:nvPr>
            <p:ph type="sldNum" sz="quarter" idx="12"/>
          </p:nvPr>
        </p:nvSpPr>
        <p:spPr/>
        <p:txBody>
          <a:bodyPr/>
          <a:lstStyle/>
          <a:p>
            <a:fld id="{017ED8CA-143E-8B40-B3C8-0174DDF149EE}" type="slidenum">
              <a:rPr lang="en-US" smtClean="0"/>
              <a:t>28</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E-Mail Reply</a:t>
            </a:r>
          </a:p>
        </p:txBody>
      </p:sp>
      <p:sp>
        <p:nvSpPr>
          <p:cNvPr id="5" name="Text Placeholder 4"/>
          <p:cNvSpPr>
            <a:spLocks noGrp="1"/>
          </p:cNvSpPr>
          <p:nvPr>
            <p:ph type="body" sz="quarter" idx="13"/>
          </p:nvPr>
        </p:nvSpPr>
        <p:spPr>
          <a:xfrm>
            <a:off x="466725" y="1597995"/>
            <a:ext cx="3741738" cy="452432"/>
          </a:xfrm>
        </p:spPr>
        <p:txBody>
          <a:bodyPr/>
          <a:lstStyle/>
          <a:p>
            <a:r>
              <a:rPr lang="en-US" dirty="0">
                <a:solidFill>
                  <a:schemeClr val="accent1"/>
                </a:solidFill>
              </a:rPr>
              <a:t>Advice</a:t>
            </a:r>
          </a:p>
        </p:txBody>
      </p:sp>
    </p:spTree>
    <p:extLst>
      <p:ext uri="{BB962C8B-B14F-4D97-AF65-F5344CB8AC3E}">
        <p14:creationId xmlns:p14="http://schemas.microsoft.com/office/powerpoint/2010/main" val="224327064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dirty="0">
                <a:solidFill>
                  <a:schemeClr val="accent1"/>
                </a:solidFill>
              </a:rPr>
              <a:t>This task assessed writing in the presentational communicative mode by having the student write a persuasive essay on a given topic while referencing three sources of information about the topic.  Students were first allotted 6 minutes to read the essay topic and the two printed sources.  Then they listened to the one audio source twice.  Afterward they had 40 minutes to write the essay.  The response received a single, holistic score based on how well it accomplished the assigned task.  Students needed to be able first to comprehend the three sources and then to present their different viewpoints.  They also had to present their own viewpoint and defend it thoroughly, using information from all of the sources to support the essay.  As they referred to the sources, they had to identify and integrate them appropriately.  Furthermore, the essay had to be organized into clear paragraphs.</a:t>
            </a:r>
          </a:p>
        </p:txBody>
      </p:sp>
      <p:sp>
        <p:nvSpPr>
          <p:cNvPr id="3" name="Slide Number Placeholder 2"/>
          <p:cNvSpPr>
            <a:spLocks noGrp="1"/>
          </p:cNvSpPr>
          <p:nvPr>
            <p:ph type="sldNum" sz="quarter" idx="12"/>
          </p:nvPr>
        </p:nvSpPr>
        <p:spPr/>
        <p:txBody>
          <a:bodyPr/>
          <a:lstStyle/>
          <a:p>
            <a:fld id="{017ED8CA-143E-8B40-B3C8-0174DDF149EE}" type="slidenum">
              <a:rPr lang="en-US" smtClean="0"/>
              <a:t>29</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Persuasive Essay</a:t>
            </a:r>
          </a:p>
        </p:txBody>
      </p:sp>
      <p:sp>
        <p:nvSpPr>
          <p:cNvPr id="5" name="Text Placeholder 4"/>
          <p:cNvSpPr>
            <a:spLocks noGrp="1"/>
          </p:cNvSpPr>
          <p:nvPr>
            <p:ph type="body" sz="quarter" idx="13"/>
          </p:nvPr>
        </p:nvSpPr>
        <p:spPr>
          <a:xfrm>
            <a:off x="466725" y="1597995"/>
            <a:ext cx="3741738" cy="452432"/>
          </a:xfrm>
        </p:spPr>
        <p:txBody>
          <a:bodyPr/>
          <a:lstStyle/>
          <a:p>
            <a:endParaRPr lang="en-US" dirty="0">
              <a:solidFill>
                <a:schemeClr val="accent1"/>
              </a:solidFill>
            </a:endParaRPr>
          </a:p>
        </p:txBody>
      </p:sp>
    </p:spTree>
    <p:extLst>
      <p:ext uri="{BB962C8B-B14F-4D97-AF65-F5344CB8AC3E}">
        <p14:creationId xmlns:p14="http://schemas.microsoft.com/office/powerpoint/2010/main" val="98471570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4000" y="1913822"/>
            <a:ext cx="4001193" cy="3628686"/>
          </a:xfrm>
        </p:spPr>
        <p:txBody>
          <a:bodyPr/>
          <a:lstStyle/>
          <a:p>
            <a:r>
              <a:rPr lang="en-US" sz="3600" b="1" dirty="0"/>
              <a:t>AP French Language and Culture Exam Overview</a:t>
            </a:r>
            <a:br>
              <a:rPr lang="en-US" sz="3600" b="1" dirty="0"/>
            </a:br>
            <a:br>
              <a:rPr lang="en-US" sz="3600" b="1" dirty="0"/>
            </a:br>
            <a:br>
              <a:rPr lang="en-US" sz="3600" b="1" i="1" dirty="0"/>
            </a:br>
            <a:endParaRPr lang="en-US" sz="3600" b="1" i="1" dirty="0"/>
          </a:p>
        </p:txBody>
      </p:sp>
      <p:sp>
        <p:nvSpPr>
          <p:cNvPr id="5" name="Rectangle 4">
            <a:extLst>
              <a:ext uri="{FF2B5EF4-FFF2-40B4-BE49-F238E27FC236}">
                <a16:creationId xmlns:a16="http://schemas.microsoft.com/office/drawing/2014/main" id="{98FE4DBA-5124-402D-AB5E-4B3A06F7A7A1}"/>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3</a:t>
            </a:fld>
            <a:endParaRPr lang="en-US" sz="1200" i="1" dirty="0">
              <a:solidFill>
                <a:schemeClr val="bg1">
                  <a:lumMod val="50000"/>
                </a:schemeClr>
              </a:solidFill>
            </a:endParaRPr>
          </a:p>
        </p:txBody>
      </p:sp>
    </p:spTree>
    <p:extLst>
      <p:ext uri="{BB962C8B-B14F-4D97-AF65-F5344CB8AC3E}">
        <p14:creationId xmlns:p14="http://schemas.microsoft.com/office/powerpoint/2010/main" val="17410200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6611" y="957078"/>
            <a:ext cx="4652144" cy="5255186"/>
          </a:xfrm>
        </p:spPr>
        <p:txBody>
          <a:bodyPr/>
          <a:lstStyle/>
          <a:p>
            <a:pPr marL="0" indent="0">
              <a:buNone/>
            </a:pPr>
            <a:r>
              <a:rPr lang="en-US" b="1" dirty="0">
                <a:solidFill>
                  <a:schemeClr val="accent1"/>
                </a:solidFill>
              </a:rPr>
              <a:t>The course theme for the 2019 persuasive essay was Science and Technology.  Students had to write a persuasive essay on whether one must resist artificial intelligence.  The first source was an article entitled “Do robots threaten your job?”  The author suggests that many jobs are threatened not only by robots but by a whole host of technological advances, such as software, mobile technology, and IBM Watson.  However, with automation and the digital economy also come new jobs that did not exist before, such as those of data scientist and bioinformatician.  The second source was an infographic showing the extent to which robotic technology is used in various sectors in Quebec.  The third source was a report entitled “Science:  Must One Be Wary of Artificial Intelligence?”  After a brief explanation by two journalists of how robots are increasingly being used in homes, transportation, agriculture, and business, one of the journalists interviews a specialist in artificial intelligence.  The expert notes that the extent to which robots will replace humans in various tasks is open to debate but an important ethical question.</a:t>
            </a:r>
          </a:p>
        </p:txBody>
      </p:sp>
      <p:sp>
        <p:nvSpPr>
          <p:cNvPr id="3" name="Slide Number Placeholder 2"/>
          <p:cNvSpPr>
            <a:spLocks noGrp="1"/>
          </p:cNvSpPr>
          <p:nvPr>
            <p:ph type="sldNum" sz="quarter" idx="12"/>
          </p:nvPr>
        </p:nvSpPr>
        <p:spPr/>
        <p:txBody>
          <a:bodyPr/>
          <a:lstStyle/>
          <a:p>
            <a:fld id="{017ED8CA-143E-8B40-B3C8-0174DDF149EE}" type="slidenum">
              <a:rPr lang="en-US" smtClean="0"/>
              <a:t>30</a:t>
            </a:fld>
            <a:endParaRPr lang="en-US" dirty="0"/>
          </a:p>
        </p:txBody>
      </p:sp>
      <p:sp>
        <p:nvSpPr>
          <p:cNvPr id="4" name="Title 3"/>
          <p:cNvSpPr>
            <a:spLocks noGrp="1"/>
          </p:cNvSpPr>
          <p:nvPr>
            <p:ph type="title"/>
          </p:nvPr>
        </p:nvSpPr>
        <p:spPr>
          <a:xfrm>
            <a:off x="466611" y="423833"/>
            <a:ext cx="3741179" cy="637097"/>
          </a:xfrm>
        </p:spPr>
        <p:txBody>
          <a:bodyPr/>
          <a:lstStyle/>
          <a:p>
            <a:r>
              <a:rPr lang="en-US" sz="3600" dirty="0"/>
              <a:t>Persuasive Essay</a:t>
            </a:r>
          </a:p>
        </p:txBody>
      </p:sp>
      <p:graphicFrame>
        <p:nvGraphicFramePr>
          <p:cNvPr id="6" name="Chart 5">
            <a:extLst>
              <a:ext uri="{FF2B5EF4-FFF2-40B4-BE49-F238E27FC236}">
                <a16:creationId xmlns:a16="http://schemas.microsoft.com/office/drawing/2014/main" id="{22F6935A-A1F5-45F0-9144-B3D33C510A9C}"/>
              </a:ext>
            </a:extLst>
          </p:cNvPr>
          <p:cNvGraphicFramePr/>
          <p:nvPr>
            <p:extLst>
              <p:ext uri="{D42A27DB-BD31-4B8C-83A1-F6EECF244321}">
                <p14:modId xmlns:p14="http://schemas.microsoft.com/office/powerpoint/2010/main" val="1092516717"/>
              </p:ext>
            </p:extLst>
          </p:nvPr>
        </p:nvGraphicFramePr>
        <p:xfrm>
          <a:off x="5908771" y="1034116"/>
          <a:ext cx="5309879" cy="452777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8637151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dirty="0">
                <a:solidFill>
                  <a:schemeClr val="accent1"/>
                </a:solidFill>
              </a:rPr>
              <a:t>Not recognizing the need to persuade while answering the question</a:t>
            </a:r>
          </a:p>
          <a:p>
            <a:pPr marL="0" indent="0">
              <a:buNone/>
            </a:pPr>
            <a:r>
              <a:rPr lang="en-US" b="1" dirty="0">
                <a:solidFill>
                  <a:schemeClr val="accent1"/>
                </a:solidFill>
              </a:rPr>
              <a:t>Not understanding the vocabulary in the sources, which led to confusion:  “</a:t>
            </a:r>
            <a:r>
              <a:rPr lang="en-US" b="1" i="1" dirty="0">
                <a:solidFill>
                  <a:schemeClr val="accent1"/>
                </a:solidFill>
              </a:rPr>
              <a:t>aliments</a:t>
            </a:r>
            <a:r>
              <a:rPr lang="en-US" b="1" dirty="0">
                <a:solidFill>
                  <a:schemeClr val="accent1"/>
                </a:solidFill>
              </a:rPr>
              <a:t>,” which some students confused with the English word “</a:t>
            </a:r>
            <a:r>
              <a:rPr lang="en-US" b="1" i="1" dirty="0">
                <a:solidFill>
                  <a:schemeClr val="accent1"/>
                </a:solidFill>
              </a:rPr>
              <a:t>ailments</a:t>
            </a:r>
            <a:r>
              <a:rPr lang="en-US" b="1" dirty="0">
                <a:solidFill>
                  <a:schemeClr val="accent1"/>
                </a:solidFill>
              </a:rPr>
              <a:t>”; and “</a:t>
            </a:r>
            <a:r>
              <a:rPr lang="en-US" b="1" i="1" dirty="0">
                <a:solidFill>
                  <a:schemeClr val="accent1"/>
                </a:solidFill>
              </a:rPr>
              <a:t>tsunami</a:t>
            </a:r>
            <a:r>
              <a:rPr lang="en-US" b="1" dirty="0">
                <a:solidFill>
                  <a:schemeClr val="accent1"/>
                </a:solidFill>
              </a:rPr>
              <a:t>,” which students did not understand in context, for example</a:t>
            </a:r>
          </a:p>
          <a:p>
            <a:pPr marL="0" indent="0">
              <a:buNone/>
            </a:pPr>
            <a:r>
              <a:rPr lang="en-US" b="1" dirty="0">
                <a:solidFill>
                  <a:schemeClr val="accent1"/>
                </a:solidFill>
              </a:rPr>
              <a:t>Attributing everything said in the audio source to Jean-Claude </a:t>
            </a:r>
            <a:r>
              <a:rPr lang="en-US" b="1" dirty="0" err="1">
                <a:solidFill>
                  <a:schemeClr val="accent1"/>
                </a:solidFill>
              </a:rPr>
              <a:t>Heudin</a:t>
            </a:r>
            <a:r>
              <a:rPr lang="en-US" b="1" dirty="0">
                <a:solidFill>
                  <a:schemeClr val="accent1"/>
                </a:solidFill>
              </a:rPr>
              <a:t> himself and not to the scientists to whom he alludes</a:t>
            </a:r>
          </a:p>
          <a:p>
            <a:pPr marL="0" indent="0">
              <a:buNone/>
            </a:pPr>
            <a:r>
              <a:rPr lang="en-US" b="1" dirty="0">
                <a:solidFill>
                  <a:schemeClr val="accent1"/>
                </a:solidFill>
              </a:rPr>
              <a:t>Neglecting to distinguish between artificial intelligence and technology in general</a:t>
            </a:r>
          </a:p>
          <a:p>
            <a:pPr marL="0" indent="0">
              <a:buNone/>
            </a:pPr>
            <a:r>
              <a:rPr lang="en-US" b="1" dirty="0">
                <a:solidFill>
                  <a:schemeClr val="accent1"/>
                </a:solidFill>
              </a:rPr>
              <a:t>Neglecting to cite and integrate the three sources appropriately</a:t>
            </a:r>
          </a:p>
          <a:p>
            <a:pPr marL="0" indent="0">
              <a:buNone/>
            </a:pPr>
            <a:r>
              <a:rPr lang="en-US" b="1" dirty="0">
                <a:solidFill>
                  <a:schemeClr val="accent1"/>
                </a:solidFill>
              </a:rPr>
              <a:t>Neglecting to organize the essay to support the point of view being presented</a:t>
            </a:r>
          </a:p>
        </p:txBody>
      </p:sp>
      <p:sp>
        <p:nvSpPr>
          <p:cNvPr id="3" name="Slide Number Placeholder 2"/>
          <p:cNvSpPr>
            <a:spLocks noGrp="1"/>
          </p:cNvSpPr>
          <p:nvPr>
            <p:ph type="sldNum" sz="quarter" idx="12"/>
          </p:nvPr>
        </p:nvSpPr>
        <p:spPr/>
        <p:txBody>
          <a:bodyPr/>
          <a:lstStyle/>
          <a:p>
            <a:fld id="{017ED8CA-143E-8B40-B3C8-0174DDF149EE}" type="slidenum">
              <a:rPr lang="en-US" smtClean="0"/>
              <a:t>31</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Persuasive Essay</a:t>
            </a:r>
          </a:p>
        </p:txBody>
      </p:sp>
      <p:sp>
        <p:nvSpPr>
          <p:cNvPr id="5" name="Text Placeholder 4"/>
          <p:cNvSpPr>
            <a:spLocks noGrp="1"/>
          </p:cNvSpPr>
          <p:nvPr>
            <p:ph type="body" sz="quarter" idx="13"/>
          </p:nvPr>
        </p:nvSpPr>
        <p:spPr>
          <a:xfrm>
            <a:off x="466725" y="1597995"/>
            <a:ext cx="3741738" cy="452432"/>
          </a:xfrm>
        </p:spPr>
        <p:txBody>
          <a:bodyPr/>
          <a:lstStyle/>
          <a:p>
            <a:r>
              <a:rPr lang="en-US" dirty="0">
                <a:solidFill>
                  <a:schemeClr val="accent1"/>
                </a:solidFill>
              </a:rPr>
              <a:t>Common Errors or Omissions</a:t>
            </a:r>
          </a:p>
        </p:txBody>
      </p:sp>
    </p:spTree>
    <p:extLst>
      <p:ext uri="{BB962C8B-B14F-4D97-AF65-F5344CB8AC3E}">
        <p14:creationId xmlns:p14="http://schemas.microsoft.com/office/powerpoint/2010/main" val="139314472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dirty="0">
                <a:solidFill>
                  <a:schemeClr val="accent1"/>
                </a:solidFill>
              </a:rPr>
              <a:t>Proofread and avoid misquoting the sources</a:t>
            </a:r>
          </a:p>
          <a:p>
            <a:pPr marL="0" indent="0">
              <a:buNone/>
            </a:pPr>
            <a:r>
              <a:rPr lang="en-US" b="1" dirty="0">
                <a:solidFill>
                  <a:schemeClr val="accent1"/>
                </a:solidFill>
              </a:rPr>
              <a:t>Write legibly</a:t>
            </a:r>
          </a:p>
          <a:p>
            <a:pPr marL="0" indent="0">
              <a:buNone/>
            </a:pPr>
            <a:r>
              <a:rPr lang="en-US" b="1" dirty="0">
                <a:solidFill>
                  <a:schemeClr val="accent1"/>
                </a:solidFill>
              </a:rPr>
              <a:t>Integrate information from all three sources; avoid merely summarizing it</a:t>
            </a:r>
          </a:p>
          <a:p>
            <a:pPr marL="0" indent="0">
              <a:buNone/>
            </a:pPr>
            <a:r>
              <a:rPr lang="en-US" b="1" dirty="0">
                <a:solidFill>
                  <a:schemeClr val="accent1"/>
                </a:solidFill>
              </a:rPr>
              <a:t>Practice taking notes when listening to audio prompts</a:t>
            </a:r>
          </a:p>
          <a:p>
            <a:pPr marL="0" indent="0">
              <a:buNone/>
            </a:pPr>
            <a:r>
              <a:rPr lang="en-US" b="1" dirty="0">
                <a:solidFill>
                  <a:schemeClr val="accent1"/>
                </a:solidFill>
              </a:rPr>
              <a:t>Task completion is important, as well as accuracy and variety in grammar, syntax, and usage</a:t>
            </a:r>
          </a:p>
          <a:p>
            <a:pPr marL="0" indent="0">
              <a:buNone/>
            </a:pPr>
            <a:r>
              <a:rPr lang="en-US" b="1" dirty="0">
                <a:solidFill>
                  <a:schemeClr val="accent1"/>
                </a:solidFill>
              </a:rPr>
              <a:t>Ensure familiarity with each of the course’s themes</a:t>
            </a:r>
          </a:p>
          <a:p>
            <a:pPr marL="0" indent="0">
              <a:buNone/>
            </a:pPr>
            <a:r>
              <a:rPr lang="en-US" b="1" dirty="0">
                <a:solidFill>
                  <a:schemeClr val="accent1"/>
                </a:solidFill>
              </a:rPr>
              <a:t>Practice developing point/s of view in writing</a:t>
            </a:r>
          </a:p>
          <a:p>
            <a:pPr marL="0" indent="0">
              <a:buNone/>
            </a:pPr>
            <a:r>
              <a:rPr lang="en-US" b="1" dirty="0">
                <a:solidFill>
                  <a:schemeClr val="accent1"/>
                </a:solidFill>
              </a:rPr>
              <a:t>Manage time appropriately</a:t>
            </a:r>
          </a:p>
          <a:p>
            <a:pPr marL="0" indent="0">
              <a:buNone/>
            </a:pPr>
            <a:r>
              <a:rPr lang="en-US" b="1" dirty="0">
                <a:solidFill>
                  <a:schemeClr val="accent1"/>
                </a:solidFill>
              </a:rPr>
              <a:t>Organization matters</a:t>
            </a:r>
          </a:p>
          <a:p>
            <a:pPr marL="0" indent="0">
              <a:buNone/>
            </a:pPr>
            <a:r>
              <a:rPr lang="en-US" b="1" dirty="0">
                <a:solidFill>
                  <a:schemeClr val="accent1"/>
                </a:solidFill>
              </a:rPr>
              <a:t>Do not merely restate the opinions in the source materials; student needs to articulate his/her opinion on the topic</a:t>
            </a:r>
          </a:p>
        </p:txBody>
      </p:sp>
      <p:sp>
        <p:nvSpPr>
          <p:cNvPr id="3" name="Slide Number Placeholder 2"/>
          <p:cNvSpPr>
            <a:spLocks noGrp="1"/>
          </p:cNvSpPr>
          <p:nvPr>
            <p:ph type="sldNum" sz="quarter" idx="12"/>
          </p:nvPr>
        </p:nvSpPr>
        <p:spPr/>
        <p:txBody>
          <a:bodyPr/>
          <a:lstStyle/>
          <a:p>
            <a:fld id="{017ED8CA-143E-8B40-B3C8-0174DDF149EE}" type="slidenum">
              <a:rPr lang="en-US" smtClean="0"/>
              <a:t>32</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Persuasive Essay</a:t>
            </a:r>
          </a:p>
        </p:txBody>
      </p:sp>
      <p:sp>
        <p:nvSpPr>
          <p:cNvPr id="5" name="Text Placeholder 4"/>
          <p:cNvSpPr>
            <a:spLocks noGrp="1"/>
          </p:cNvSpPr>
          <p:nvPr>
            <p:ph type="body" sz="quarter" idx="13"/>
          </p:nvPr>
        </p:nvSpPr>
        <p:spPr>
          <a:xfrm>
            <a:off x="466725" y="1597995"/>
            <a:ext cx="3741738" cy="452432"/>
          </a:xfrm>
        </p:spPr>
        <p:txBody>
          <a:bodyPr/>
          <a:lstStyle/>
          <a:p>
            <a:r>
              <a:rPr lang="en-US" dirty="0">
                <a:solidFill>
                  <a:schemeClr val="accent1"/>
                </a:solidFill>
              </a:rPr>
              <a:t>Advice</a:t>
            </a:r>
          </a:p>
        </p:txBody>
      </p:sp>
    </p:spTree>
    <p:extLst>
      <p:ext uri="{BB962C8B-B14F-4D97-AF65-F5344CB8AC3E}">
        <p14:creationId xmlns:p14="http://schemas.microsoft.com/office/powerpoint/2010/main" val="169340305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dirty="0">
                <a:solidFill>
                  <a:schemeClr val="accent1"/>
                </a:solidFill>
              </a:rPr>
              <a:t>This task assessed speaking in the interpersonal communicative mode by having the student respond as part of a simulated oral conversation.  Students were first allotted 1 minute to read a preview of the conversation, including an outline of each turn in the conversation.  Then the conversation proceeded, including 20 seconds for students to speak at each of the five turns in the conversation.  The series of five responses received a single, holistic score based on how well it accomplished the assigned task.  The responses had to address each turn in the conversation appropriately, according to the outline as well as the simulated interlocutor’s utterances.</a:t>
            </a:r>
          </a:p>
        </p:txBody>
      </p:sp>
      <p:sp>
        <p:nvSpPr>
          <p:cNvPr id="3" name="Slide Number Placeholder 2"/>
          <p:cNvSpPr>
            <a:spLocks noGrp="1"/>
          </p:cNvSpPr>
          <p:nvPr>
            <p:ph type="sldNum" sz="quarter" idx="12"/>
          </p:nvPr>
        </p:nvSpPr>
        <p:spPr/>
        <p:txBody>
          <a:bodyPr/>
          <a:lstStyle/>
          <a:p>
            <a:fld id="{017ED8CA-143E-8B40-B3C8-0174DDF149EE}" type="slidenum">
              <a:rPr lang="en-US" smtClean="0"/>
              <a:t>33</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Conversation</a:t>
            </a:r>
          </a:p>
        </p:txBody>
      </p:sp>
      <p:sp>
        <p:nvSpPr>
          <p:cNvPr id="5" name="Text Placeholder 4"/>
          <p:cNvSpPr>
            <a:spLocks noGrp="1"/>
          </p:cNvSpPr>
          <p:nvPr>
            <p:ph type="body" sz="quarter" idx="13"/>
          </p:nvPr>
        </p:nvSpPr>
        <p:spPr>
          <a:xfrm>
            <a:off x="466725" y="1597995"/>
            <a:ext cx="3741738" cy="452432"/>
          </a:xfrm>
        </p:spPr>
        <p:txBody>
          <a:bodyPr/>
          <a:lstStyle/>
          <a:p>
            <a:endParaRPr lang="en-US" dirty="0">
              <a:solidFill>
                <a:schemeClr val="accent1"/>
              </a:solidFill>
            </a:endParaRPr>
          </a:p>
        </p:txBody>
      </p:sp>
    </p:spTree>
    <p:extLst>
      <p:ext uri="{BB962C8B-B14F-4D97-AF65-F5344CB8AC3E}">
        <p14:creationId xmlns:p14="http://schemas.microsoft.com/office/powerpoint/2010/main" val="155091224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48612" y="874357"/>
            <a:ext cx="6133334" cy="5372292"/>
          </a:xfrm>
        </p:spPr>
        <p:txBody>
          <a:bodyPr/>
          <a:lstStyle/>
          <a:p>
            <a:pPr marL="0" indent="0">
              <a:buNone/>
            </a:pPr>
            <a:r>
              <a:rPr lang="en-US" b="1" dirty="0">
                <a:solidFill>
                  <a:schemeClr val="accent1"/>
                </a:solidFill>
              </a:rPr>
              <a:t>The course theme for the 2019 conversation task was Global Challenges.  In the task the student had a simulated telephone conversation with Thomas, a classmate, who wanted to organize an event at school for Environment Day.  The student needed to respond to the following five audio prompts:</a:t>
            </a:r>
          </a:p>
          <a:p>
            <a:pPr marL="0" indent="0">
              <a:buNone/>
            </a:pPr>
            <a:r>
              <a:rPr lang="en-US" b="1" dirty="0">
                <a:solidFill>
                  <a:schemeClr val="accent1"/>
                </a:solidFill>
              </a:rPr>
              <a:t>1) Thomas greets the student and notes that they have not spoken recently.  He asks how the student is and what is new in the student’s life.</a:t>
            </a:r>
          </a:p>
          <a:p>
            <a:pPr marL="0" indent="0">
              <a:buNone/>
            </a:pPr>
            <a:r>
              <a:rPr lang="en-US" b="1" dirty="0">
                <a:solidFill>
                  <a:schemeClr val="accent1"/>
                </a:solidFill>
              </a:rPr>
              <a:t>2) Thomas explains the reason for his telephone call:  to see if the student is interested in helping with the organization of a school event the next month for Environment Day.</a:t>
            </a:r>
          </a:p>
          <a:p>
            <a:pPr marL="0" indent="0">
              <a:buNone/>
            </a:pPr>
            <a:r>
              <a:rPr lang="en-US" b="1" dirty="0">
                <a:solidFill>
                  <a:schemeClr val="accent1"/>
                </a:solidFill>
              </a:rPr>
              <a:t>3) Thomas notes that there are many ways to help but that they only have one month to plan the event.  He asks whether the student has any ideas for how to raise student awareness of ecological questions.</a:t>
            </a:r>
          </a:p>
          <a:p>
            <a:pPr marL="0" indent="0">
              <a:buNone/>
            </a:pPr>
            <a:r>
              <a:rPr lang="en-US" b="1" dirty="0">
                <a:solidFill>
                  <a:schemeClr val="accent1"/>
                </a:solidFill>
              </a:rPr>
              <a:t>4) Thomas notes that there are many ways to publicize such an event.  He asks the student what they should do to get other classmates interested in it.</a:t>
            </a:r>
          </a:p>
          <a:p>
            <a:pPr marL="0" indent="0">
              <a:buNone/>
            </a:pPr>
            <a:r>
              <a:rPr lang="en-US" b="1" dirty="0">
                <a:solidFill>
                  <a:schemeClr val="accent1"/>
                </a:solidFill>
              </a:rPr>
              <a:t>5) Thomas suggests that the student meet with interested classmates the next Friday to discuss the event more and asks if he can count on the student to join them.</a:t>
            </a:r>
          </a:p>
        </p:txBody>
      </p:sp>
      <p:sp>
        <p:nvSpPr>
          <p:cNvPr id="3" name="Slide Number Placeholder 2"/>
          <p:cNvSpPr>
            <a:spLocks noGrp="1"/>
          </p:cNvSpPr>
          <p:nvPr>
            <p:ph type="sldNum" sz="quarter" idx="12"/>
          </p:nvPr>
        </p:nvSpPr>
        <p:spPr/>
        <p:txBody>
          <a:bodyPr/>
          <a:lstStyle/>
          <a:p>
            <a:fld id="{017ED8CA-143E-8B40-B3C8-0174DDF149EE}" type="slidenum">
              <a:rPr lang="en-US" smtClean="0"/>
              <a:t>34</a:t>
            </a:fld>
            <a:endParaRPr lang="en-US" dirty="0"/>
          </a:p>
        </p:txBody>
      </p:sp>
      <p:sp>
        <p:nvSpPr>
          <p:cNvPr id="4" name="Title 3"/>
          <p:cNvSpPr>
            <a:spLocks noGrp="1"/>
          </p:cNvSpPr>
          <p:nvPr>
            <p:ph type="title"/>
          </p:nvPr>
        </p:nvSpPr>
        <p:spPr>
          <a:xfrm>
            <a:off x="466611" y="246314"/>
            <a:ext cx="3741179" cy="637097"/>
          </a:xfrm>
        </p:spPr>
        <p:txBody>
          <a:bodyPr/>
          <a:lstStyle/>
          <a:p>
            <a:r>
              <a:rPr lang="en-US" sz="3600" dirty="0"/>
              <a:t>Conversation</a:t>
            </a:r>
          </a:p>
        </p:txBody>
      </p:sp>
      <p:graphicFrame>
        <p:nvGraphicFramePr>
          <p:cNvPr id="6" name="Chart 5">
            <a:extLst>
              <a:ext uri="{FF2B5EF4-FFF2-40B4-BE49-F238E27FC236}">
                <a16:creationId xmlns:a16="http://schemas.microsoft.com/office/drawing/2014/main" id="{8FF5C094-D92B-496C-B5C7-CA408F72ACA0}"/>
              </a:ext>
            </a:extLst>
          </p:cNvPr>
          <p:cNvGraphicFramePr/>
          <p:nvPr>
            <p:extLst>
              <p:ext uri="{D42A27DB-BD31-4B8C-83A1-F6EECF244321}">
                <p14:modId xmlns:p14="http://schemas.microsoft.com/office/powerpoint/2010/main" val="3772564883"/>
              </p:ext>
            </p:extLst>
          </p:nvPr>
        </p:nvGraphicFramePr>
        <p:xfrm>
          <a:off x="6862713" y="1165111"/>
          <a:ext cx="4972395" cy="452777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9397332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dirty="0">
                <a:solidFill>
                  <a:schemeClr val="accent1"/>
                </a:solidFill>
              </a:rPr>
              <a:t>Not answering the first question “</a:t>
            </a:r>
            <a:r>
              <a:rPr lang="en-US" b="1" i="1" dirty="0">
                <a:solidFill>
                  <a:schemeClr val="accent1"/>
                </a:solidFill>
              </a:rPr>
              <a:t>Quoi de </a:t>
            </a:r>
            <a:r>
              <a:rPr lang="en-US" b="1" i="1" dirty="0" err="1">
                <a:solidFill>
                  <a:schemeClr val="accent1"/>
                </a:solidFill>
              </a:rPr>
              <a:t>neuf</a:t>
            </a:r>
            <a:r>
              <a:rPr lang="en-US" b="1" i="1" dirty="0">
                <a:solidFill>
                  <a:schemeClr val="accent1"/>
                </a:solidFill>
              </a:rPr>
              <a:t>?</a:t>
            </a:r>
            <a:r>
              <a:rPr lang="en-US" b="1" dirty="0">
                <a:solidFill>
                  <a:schemeClr val="accent1"/>
                </a:solidFill>
              </a:rPr>
              <a:t>”</a:t>
            </a:r>
          </a:p>
          <a:p>
            <a:pPr marL="0" indent="0">
              <a:buNone/>
            </a:pPr>
            <a:r>
              <a:rPr lang="en-US" b="1" dirty="0">
                <a:solidFill>
                  <a:schemeClr val="accent1"/>
                </a:solidFill>
              </a:rPr>
              <a:t>Difficulty answering the third and fourth questions due to misunderstanding the verbs “</a:t>
            </a:r>
            <a:r>
              <a:rPr lang="en-US" b="1" i="1" dirty="0" err="1">
                <a:solidFill>
                  <a:schemeClr val="accent1"/>
                </a:solidFill>
              </a:rPr>
              <a:t>sensibiliser</a:t>
            </a:r>
            <a:r>
              <a:rPr lang="en-US" b="1" dirty="0">
                <a:solidFill>
                  <a:schemeClr val="accent1"/>
                </a:solidFill>
              </a:rPr>
              <a:t>” and “</a:t>
            </a:r>
            <a:r>
              <a:rPr lang="en-US" b="1" i="1" dirty="0" err="1">
                <a:solidFill>
                  <a:schemeClr val="accent1"/>
                </a:solidFill>
              </a:rPr>
              <a:t>attirer</a:t>
            </a:r>
            <a:r>
              <a:rPr lang="en-US" b="1" dirty="0">
                <a:solidFill>
                  <a:schemeClr val="accent1"/>
                </a:solidFill>
              </a:rPr>
              <a:t>”</a:t>
            </a:r>
          </a:p>
          <a:p>
            <a:pPr marL="0" indent="0">
              <a:buNone/>
            </a:pPr>
            <a:r>
              <a:rPr lang="en-US" b="1" dirty="0">
                <a:solidFill>
                  <a:schemeClr val="accent1"/>
                </a:solidFill>
              </a:rPr>
              <a:t>Not answering both parts of two-part questions</a:t>
            </a:r>
          </a:p>
          <a:p>
            <a:pPr marL="0" indent="0">
              <a:buNone/>
            </a:pPr>
            <a:r>
              <a:rPr lang="en-US" b="1" dirty="0">
                <a:solidFill>
                  <a:schemeClr val="accent1"/>
                </a:solidFill>
              </a:rPr>
              <a:t>Not following the outline of the conversation</a:t>
            </a:r>
          </a:p>
          <a:p>
            <a:pPr marL="0" indent="0">
              <a:buNone/>
            </a:pPr>
            <a:r>
              <a:rPr lang="en-US" b="1" dirty="0">
                <a:solidFill>
                  <a:schemeClr val="accent1"/>
                </a:solidFill>
              </a:rPr>
              <a:t>Using the noun “</a:t>
            </a:r>
            <a:r>
              <a:rPr lang="en-US" b="1" i="1" dirty="0" err="1">
                <a:solidFill>
                  <a:schemeClr val="accent1"/>
                </a:solidFill>
              </a:rPr>
              <a:t>avertissement</a:t>
            </a:r>
            <a:r>
              <a:rPr lang="en-US" b="1" dirty="0">
                <a:solidFill>
                  <a:schemeClr val="accent1"/>
                </a:solidFill>
              </a:rPr>
              <a:t>” instead of “</a:t>
            </a:r>
            <a:r>
              <a:rPr lang="en-US" b="1" i="1" dirty="0" err="1">
                <a:solidFill>
                  <a:schemeClr val="accent1"/>
                </a:solidFill>
              </a:rPr>
              <a:t>publicité</a:t>
            </a:r>
            <a:r>
              <a:rPr lang="en-US" b="1" dirty="0">
                <a:solidFill>
                  <a:schemeClr val="accent1"/>
                </a:solidFill>
              </a:rPr>
              <a:t>” (or an appropriate synonym)</a:t>
            </a:r>
          </a:p>
          <a:p>
            <a:pPr marL="0" indent="0">
              <a:buNone/>
            </a:pPr>
            <a:r>
              <a:rPr lang="en-US" b="1" dirty="0">
                <a:solidFill>
                  <a:schemeClr val="accent1"/>
                </a:solidFill>
              </a:rPr>
              <a:t>Having difficulty ending the conversation</a:t>
            </a:r>
          </a:p>
          <a:p>
            <a:pPr marL="0" indent="0">
              <a:buNone/>
            </a:pPr>
            <a:r>
              <a:rPr lang="en-US" b="1" dirty="0">
                <a:solidFill>
                  <a:schemeClr val="accent1"/>
                </a:solidFill>
              </a:rPr>
              <a:t>Being inconsistent in the use of the informal register (using both “</a:t>
            </a:r>
            <a:r>
              <a:rPr lang="en-US" b="1" i="1" dirty="0" err="1">
                <a:solidFill>
                  <a:schemeClr val="accent1"/>
                </a:solidFill>
              </a:rPr>
              <a:t>tu</a:t>
            </a:r>
            <a:r>
              <a:rPr lang="en-US" b="1" dirty="0">
                <a:solidFill>
                  <a:schemeClr val="accent1"/>
                </a:solidFill>
              </a:rPr>
              <a:t>” and “</a:t>
            </a:r>
            <a:r>
              <a:rPr lang="en-US" b="1" i="1" dirty="0" err="1">
                <a:solidFill>
                  <a:schemeClr val="accent1"/>
                </a:solidFill>
              </a:rPr>
              <a:t>vous</a:t>
            </a:r>
            <a:r>
              <a:rPr lang="en-US" b="1" dirty="0">
                <a:solidFill>
                  <a:schemeClr val="accent1"/>
                </a:solidFill>
              </a:rPr>
              <a:t>,” for example)</a:t>
            </a:r>
          </a:p>
        </p:txBody>
      </p:sp>
      <p:sp>
        <p:nvSpPr>
          <p:cNvPr id="3" name="Slide Number Placeholder 2"/>
          <p:cNvSpPr>
            <a:spLocks noGrp="1"/>
          </p:cNvSpPr>
          <p:nvPr>
            <p:ph type="sldNum" sz="quarter" idx="12"/>
          </p:nvPr>
        </p:nvSpPr>
        <p:spPr/>
        <p:txBody>
          <a:bodyPr/>
          <a:lstStyle/>
          <a:p>
            <a:fld id="{017ED8CA-143E-8B40-B3C8-0174DDF149EE}" type="slidenum">
              <a:rPr lang="en-US" smtClean="0"/>
              <a:t>35</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Conversation</a:t>
            </a:r>
          </a:p>
        </p:txBody>
      </p:sp>
      <p:sp>
        <p:nvSpPr>
          <p:cNvPr id="5" name="Text Placeholder 4"/>
          <p:cNvSpPr>
            <a:spLocks noGrp="1"/>
          </p:cNvSpPr>
          <p:nvPr>
            <p:ph type="body" sz="quarter" idx="13"/>
          </p:nvPr>
        </p:nvSpPr>
        <p:spPr>
          <a:xfrm>
            <a:off x="466725" y="1597995"/>
            <a:ext cx="3741738" cy="452432"/>
          </a:xfrm>
        </p:spPr>
        <p:txBody>
          <a:bodyPr/>
          <a:lstStyle/>
          <a:p>
            <a:r>
              <a:rPr lang="en-US" dirty="0">
                <a:solidFill>
                  <a:schemeClr val="accent1"/>
                </a:solidFill>
              </a:rPr>
              <a:t>Common Errors or Omissions</a:t>
            </a:r>
          </a:p>
        </p:txBody>
      </p:sp>
    </p:spTree>
    <p:extLst>
      <p:ext uri="{BB962C8B-B14F-4D97-AF65-F5344CB8AC3E}">
        <p14:creationId xmlns:p14="http://schemas.microsoft.com/office/powerpoint/2010/main" val="167973707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dirty="0">
                <a:solidFill>
                  <a:schemeClr val="accent1"/>
                </a:solidFill>
              </a:rPr>
              <a:t>Fill the 20 seconds in each turn of the conversation</a:t>
            </a:r>
          </a:p>
          <a:p>
            <a:pPr marL="0" indent="0">
              <a:buNone/>
            </a:pPr>
            <a:r>
              <a:rPr lang="en-US" b="1" dirty="0">
                <a:solidFill>
                  <a:schemeClr val="accent1"/>
                </a:solidFill>
              </a:rPr>
              <a:t>Clearly follow the outline of the conversation</a:t>
            </a:r>
          </a:p>
          <a:p>
            <a:pPr marL="0" indent="0">
              <a:buNone/>
            </a:pPr>
            <a:r>
              <a:rPr lang="en-US" b="1" dirty="0">
                <a:solidFill>
                  <a:schemeClr val="accent1"/>
                </a:solidFill>
              </a:rPr>
              <a:t>Use transitions effectively</a:t>
            </a:r>
          </a:p>
          <a:p>
            <a:pPr marL="0" indent="0">
              <a:buNone/>
            </a:pPr>
            <a:r>
              <a:rPr lang="en-US" b="1" dirty="0">
                <a:solidFill>
                  <a:schemeClr val="accent1"/>
                </a:solidFill>
              </a:rPr>
              <a:t>Do not use rote answers; respond using phrases appropriate to the specific context of the conversation</a:t>
            </a:r>
          </a:p>
          <a:p>
            <a:pPr marL="0" indent="0">
              <a:buNone/>
            </a:pPr>
            <a:r>
              <a:rPr lang="en-US" b="1" dirty="0">
                <a:solidFill>
                  <a:schemeClr val="accent1"/>
                </a:solidFill>
              </a:rPr>
              <a:t>Practice ending conversations appropriately</a:t>
            </a:r>
          </a:p>
          <a:p>
            <a:pPr marL="0" indent="0">
              <a:buNone/>
            </a:pPr>
            <a:r>
              <a:rPr lang="en-US" b="1" dirty="0">
                <a:solidFill>
                  <a:schemeClr val="accent1"/>
                </a:solidFill>
              </a:rPr>
              <a:t>Practice writing interpersonal questions (flipped classroom), then incorporate them in simulated conversations with partners—starting in the first year of instruction</a:t>
            </a:r>
          </a:p>
          <a:p>
            <a:pPr marL="0" indent="0">
              <a:buNone/>
            </a:pPr>
            <a:r>
              <a:rPr lang="en-US" b="1" dirty="0">
                <a:solidFill>
                  <a:schemeClr val="accent1"/>
                </a:solidFill>
              </a:rPr>
              <a:t>Do not get flustered if part of the conversation is misunderstood; students are scored holistically</a:t>
            </a:r>
          </a:p>
        </p:txBody>
      </p:sp>
      <p:sp>
        <p:nvSpPr>
          <p:cNvPr id="3" name="Slide Number Placeholder 2"/>
          <p:cNvSpPr>
            <a:spLocks noGrp="1"/>
          </p:cNvSpPr>
          <p:nvPr>
            <p:ph type="sldNum" sz="quarter" idx="12"/>
          </p:nvPr>
        </p:nvSpPr>
        <p:spPr/>
        <p:txBody>
          <a:bodyPr/>
          <a:lstStyle/>
          <a:p>
            <a:fld id="{017ED8CA-143E-8B40-B3C8-0174DDF149EE}" type="slidenum">
              <a:rPr lang="en-US" smtClean="0"/>
              <a:t>36</a:t>
            </a:fld>
            <a:endParaRPr lang="en-US" dirty="0"/>
          </a:p>
        </p:txBody>
      </p:sp>
      <p:sp>
        <p:nvSpPr>
          <p:cNvPr id="4" name="Title 3"/>
          <p:cNvSpPr>
            <a:spLocks noGrp="1"/>
          </p:cNvSpPr>
          <p:nvPr>
            <p:ph type="title"/>
          </p:nvPr>
        </p:nvSpPr>
        <p:spPr>
          <a:xfrm>
            <a:off x="466611" y="555809"/>
            <a:ext cx="3741179" cy="637097"/>
          </a:xfrm>
        </p:spPr>
        <p:txBody>
          <a:bodyPr/>
          <a:lstStyle/>
          <a:p>
            <a:r>
              <a:rPr lang="en-US" sz="3600" dirty="0"/>
              <a:t>Conversation</a:t>
            </a:r>
          </a:p>
        </p:txBody>
      </p:sp>
      <p:sp>
        <p:nvSpPr>
          <p:cNvPr id="5" name="Text Placeholder 4"/>
          <p:cNvSpPr>
            <a:spLocks noGrp="1"/>
          </p:cNvSpPr>
          <p:nvPr>
            <p:ph type="body" sz="quarter" idx="13"/>
          </p:nvPr>
        </p:nvSpPr>
        <p:spPr>
          <a:xfrm>
            <a:off x="466725" y="1597995"/>
            <a:ext cx="3741738" cy="452432"/>
          </a:xfrm>
        </p:spPr>
        <p:txBody>
          <a:bodyPr/>
          <a:lstStyle/>
          <a:p>
            <a:r>
              <a:rPr lang="en-US" dirty="0">
                <a:solidFill>
                  <a:schemeClr val="accent1"/>
                </a:solidFill>
              </a:rPr>
              <a:t>Advice</a:t>
            </a:r>
          </a:p>
        </p:txBody>
      </p:sp>
    </p:spTree>
    <p:extLst>
      <p:ext uri="{BB962C8B-B14F-4D97-AF65-F5344CB8AC3E}">
        <p14:creationId xmlns:p14="http://schemas.microsoft.com/office/powerpoint/2010/main" val="298442937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dirty="0">
                <a:solidFill>
                  <a:schemeClr val="accent1"/>
                </a:solidFill>
              </a:rPr>
              <a:t>This task assessed speaking in the presentational communicative mode by having the student make a comparative oral presentation on a cultural topic.  Students were allotted 4 minutes to read the topic and prepare the presentation and then 2 minutes to deliver the presentation.  The response received a single, holistic score based on how well it accomplished the assigned task.  The presentation had to compare the student’s own community to an area of the French-speaking world, demonstrating understanding of cultural features of the French-speaking world.  Furthermore, the presentation had to be organized clearly.</a:t>
            </a:r>
          </a:p>
        </p:txBody>
      </p:sp>
      <p:sp>
        <p:nvSpPr>
          <p:cNvPr id="3" name="Slide Number Placeholder 2"/>
          <p:cNvSpPr>
            <a:spLocks noGrp="1"/>
          </p:cNvSpPr>
          <p:nvPr>
            <p:ph type="sldNum" sz="quarter" idx="12"/>
          </p:nvPr>
        </p:nvSpPr>
        <p:spPr/>
        <p:txBody>
          <a:bodyPr/>
          <a:lstStyle/>
          <a:p>
            <a:fld id="{017ED8CA-143E-8B40-B3C8-0174DDF149EE}" type="slidenum">
              <a:rPr lang="en-US" smtClean="0"/>
              <a:t>37</a:t>
            </a:fld>
            <a:endParaRPr lang="en-US" dirty="0"/>
          </a:p>
        </p:txBody>
      </p:sp>
      <p:sp>
        <p:nvSpPr>
          <p:cNvPr id="4" name="Title 3"/>
          <p:cNvSpPr>
            <a:spLocks noGrp="1"/>
          </p:cNvSpPr>
          <p:nvPr>
            <p:ph type="title"/>
          </p:nvPr>
        </p:nvSpPr>
        <p:spPr>
          <a:xfrm>
            <a:off x="466611" y="555809"/>
            <a:ext cx="3741179" cy="1135696"/>
          </a:xfrm>
        </p:spPr>
        <p:txBody>
          <a:bodyPr/>
          <a:lstStyle/>
          <a:p>
            <a:r>
              <a:rPr lang="en-US" sz="3600" dirty="0"/>
              <a:t>Cultural Comparison</a:t>
            </a:r>
          </a:p>
        </p:txBody>
      </p:sp>
    </p:spTree>
    <p:extLst>
      <p:ext uri="{BB962C8B-B14F-4D97-AF65-F5344CB8AC3E}">
        <p14:creationId xmlns:p14="http://schemas.microsoft.com/office/powerpoint/2010/main" val="414739806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6611" y="2045244"/>
            <a:ext cx="3907426" cy="2338220"/>
          </a:xfrm>
        </p:spPr>
        <p:txBody>
          <a:bodyPr/>
          <a:lstStyle/>
          <a:p>
            <a:pPr marL="0" indent="0">
              <a:buNone/>
            </a:pPr>
            <a:r>
              <a:rPr lang="en-US" b="1" dirty="0">
                <a:solidFill>
                  <a:schemeClr val="accent1"/>
                </a:solidFill>
              </a:rPr>
              <a:t>The course theme for the 2019 cultural comparison task was Personal and Public Identities.  Students had to respond to the following question:  What is the importance of how one dresses for the people of your community?  Students had to compare their observations of their own community to those of a Francophone community or region.  Students could make reference to what they had studied, observed, and/or experienced as support for their claims.</a:t>
            </a:r>
          </a:p>
        </p:txBody>
      </p:sp>
      <p:sp>
        <p:nvSpPr>
          <p:cNvPr id="3" name="Slide Number Placeholder 2"/>
          <p:cNvSpPr>
            <a:spLocks noGrp="1"/>
          </p:cNvSpPr>
          <p:nvPr>
            <p:ph type="sldNum" sz="quarter" idx="12"/>
          </p:nvPr>
        </p:nvSpPr>
        <p:spPr/>
        <p:txBody>
          <a:bodyPr/>
          <a:lstStyle/>
          <a:p>
            <a:fld id="{017ED8CA-143E-8B40-B3C8-0174DDF149EE}" type="slidenum">
              <a:rPr lang="en-US" smtClean="0"/>
              <a:t>38</a:t>
            </a:fld>
            <a:endParaRPr lang="en-US" dirty="0"/>
          </a:p>
        </p:txBody>
      </p:sp>
      <p:sp>
        <p:nvSpPr>
          <p:cNvPr id="4" name="Title 3"/>
          <p:cNvSpPr>
            <a:spLocks noGrp="1"/>
          </p:cNvSpPr>
          <p:nvPr>
            <p:ph type="title"/>
          </p:nvPr>
        </p:nvSpPr>
        <p:spPr>
          <a:xfrm>
            <a:off x="466611" y="555809"/>
            <a:ext cx="3741179" cy="1135696"/>
          </a:xfrm>
        </p:spPr>
        <p:txBody>
          <a:bodyPr/>
          <a:lstStyle/>
          <a:p>
            <a:r>
              <a:rPr lang="en-US" sz="3600" dirty="0"/>
              <a:t>Cultural Comparison</a:t>
            </a:r>
          </a:p>
        </p:txBody>
      </p:sp>
      <p:graphicFrame>
        <p:nvGraphicFramePr>
          <p:cNvPr id="6" name="Chart 5">
            <a:extLst>
              <a:ext uri="{FF2B5EF4-FFF2-40B4-BE49-F238E27FC236}">
                <a16:creationId xmlns:a16="http://schemas.microsoft.com/office/drawing/2014/main" id="{2BEB8B00-9154-498F-BF4F-780D28A2DF88}"/>
              </a:ext>
            </a:extLst>
          </p:cNvPr>
          <p:cNvGraphicFramePr/>
          <p:nvPr>
            <p:extLst>
              <p:ext uri="{D42A27DB-BD31-4B8C-83A1-F6EECF244321}">
                <p14:modId xmlns:p14="http://schemas.microsoft.com/office/powerpoint/2010/main" val="351259811"/>
              </p:ext>
            </p:extLst>
          </p:nvPr>
        </p:nvGraphicFramePr>
        <p:xfrm>
          <a:off x="5908771" y="1034116"/>
          <a:ext cx="5309879" cy="452777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7078670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sz="1400" b="1" dirty="0">
                <a:solidFill>
                  <a:schemeClr val="accent1"/>
                </a:solidFill>
              </a:rPr>
              <a:t>Misunderstanding the prompt:  instead of discussing how one “dresses” (“</a:t>
            </a:r>
            <a:r>
              <a:rPr lang="en-US" sz="1400" b="1" i="1" dirty="0" err="1">
                <a:solidFill>
                  <a:schemeClr val="accent1"/>
                </a:solidFill>
              </a:rPr>
              <a:t>s’habiller</a:t>
            </a:r>
            <a:r>
              <a:rPr lang="en-US" sz="1400" b="1" dirty="0">
                <a:solidFill>
                  <a:schemeClr val="accent1"/>
                </a:solidFill>
              </a:rPr>
              <a:t>”), many students discussed how one “lives” (“</a:t>
            </a:r>
            <a:r>
              <a:rPr lang="en-US" sz="1400" b="1" i="1" dirty="0" err="1">
                <a:solidFill>
                  <a:schemeClr val="accent1"/>
                </a:solidFill>
              </a:rPr>
              <a:t>habiter</a:t>
            </a:r>
            <a:r>
              <a:rPr lang="en-US" sz="1400" b="1" dirty="0">
                <a:solidFill>
                  <a:schemeClr val="accent1"/>
                </a:solidFill>
              </a:rPr>
              <a:t>”)</a:t>
            </a:r>
          </a:p>
          <a:p>
            <a:pPr marL="0" indent="0">
              <a:buNone/>
            </a:pPr>
            <a:r>
              <a:rPr lang="en-US" sz="1400" b="1" dirty="0">
                <a:solidFill>
                  <a:schemeClr val="accent1"/>
                </a:solidFill>
              </a:rPr>
              <a:t>Misunderstanding the prompt:  the noun “</a:t>
            </a:r>
            <a:r>
              <a:rPr lang="en-US" sz="1400" b="1" i="1" dirty="0">
                <a:solidFill>
                  <a:schemeClr val="accent1"/>
                </a:solidFill>
              </a:rPr>
              <a:t>manière</a:t>
            </a:r>
            <a:r>
              <a:rPr lang="en-US" sz="1400" b="1" dirty="0">
                <a:solidFill>
                  <a:schemeClr val="accent1"/>
                </a:solidFill>
              </a:rPr>
              <a:t>” was interpreted by many students as meaning “good/bad manners” or “etiquette”—instead of “a way of”</a:t>
            </a:r>
          </a:p>
          <a:p>
            <a:pPr marL="0" indent="0">
              <a:buNone/>
            </a:pPr>
            <a:r>
              <a:rPr lang="en-US" sz="1400" b="1" dirty="0">
                <a:solidFill>
                  <a:schemeClr val="accent1"/>
                </a:solidFill>
              </a:rPr>
              <a:t>Providing unbalanced responses (unequal treatment given to the communities discussed)</a:t>
            </a:r>
          </a:p>
          <a:p>
            <a:pPr marL="0" indent="0">
              <a:buNone/>
            </a:pPr>
            <a:r>
              <a:rPr lang="en-US" sz="1400" b="1" dirty="0">
                <a:solidFill>
                  <a:schemeClr val="accent1"/>
                </a:solidFill>
              </a:rPr>
              <a:t>Providing lists of cultural differences, rather than comparing cultures based on the specific topic contained in the prompt</a:t>
            </a:r>
          </a:p>
          <a:p>
            <a:pPr marL="0" indent="0">
              <a:buNone/>
            </a:pPr>
            <a:r>
              <a:rPr lang="en-US" sz="1400" b="1" dirty="0">
                <a:solidFill>
                  <a:schemeClr val="accent1"/>
                </a:solidFill>
              </a:rPr>
              <a:t>Not comparing their community with a Francophone community or with another Francophone community (if already living in a Francophone community)</a:t>
            </a:r>
          </a:p>
          <a:p>
            <a:pPr marL="0" indent="0">
              <a:buNone/>
            </a:pPr>
            <a:r>
              <a:rPr lang="en-US" sz="1400" b="1" dirty="0">
                <a:solidFill>
                  <a:schemeClr val="accent1"/>
                </a:solidFill>
              </a:rPr>
              <a:t>Not clearly identifying their own community (just saying “</a:t>
            </a:r>
            <a:r>
              <a:rPr lang="en-US" sz="1400" b="1" i="1" dirty="0" err="1">
                <a:solidFill>
                  <a:schemeClr val="accent1"/>
                </a:solidFill>
              </a:rPr>
              <a:t>ici</a:t>
            </a:r>
            <a:r>
              <a:rPr lang="en-US" sz="1400" b="1" dirty="0">
                <a:solidFill>
                  <a:schemeClr val="accent1"/>
                </a:solidFill>
              </a:rPr>
              <a:t>” or “</a:t>
            </a:r>
            <a:r>
              <a:rPr lang="en-US" sz="1400" b="1" i="1" dirty="0">
                <a:solidFill>
                  <a:schemeClr val="accent1"/>
                </a:solidFill>
              </a:rPr>
              <a:t>chez </a:t>
            </a:r>
            <a:r>
              <a:rPr lang="en-US" sz="1400" b="1" i="1" dirty="0" err="1">
                <a:solidFill>
                  <a:schemeClr val="accent1"/>
                </a:solidFill>
              </a:rPr>
              <a:t>moi</a:t>
            </a:r>
            <a:r>
              <a:rPr lang="en-US" sz="1400" b="1" dirty="0">
                <a:solidFill>
                  <a:schemeClr val="accent1"/>
                </a:solidFill>
              </a:rPr>
              <a:t>,” for example), or not identifying the target community</a:t>
            </a:r>
          </a:p>
          <a:p>
            <a:pPr marL="0" indent="0">
              <a:buNone/>
            </a:pPr>
            <a:r>
              <a:rPr lang="en-US" sz="1400" b="1" dirty="0">
                <a:solidFill>
                  <a:schemeClr val="accent1"/>
                </a:solidFill>
              </a:rPr>
              <a:t>Including geographical inaccuracies (stating that Africa is a country, for instance)</a:t>
            </a:r>
          </a:p>
          <a:p>
            <a:pPr marL="0" indent="0">
              <a:buNone/>
            </a:pPr>
            <a:r>
              <a:rPr lang="en-US" sz="1400" b="1" dirty="0">
                <a:solidFill>
                  <a:schemeClr val="accent1"/>
                </a:solidFill>
              </a:rPr>
              <a:t>Not presenting information beyond stereotypes and superficial information about the Francophone communities discussed (people dress in rags in Haiti; or people are too poor in African countries to bother about how they are dressed; and most French people dress with clothing from the fashion house and luxury retail company Louis Vuitton, for example)</a:t>
            </a:r>
          </a:p>
          <a:p>
            <a:pPr marL="0" indent="0">
              <a:buNone/>
            </a:pPr>
            <a:r>
              <a:rPr lang="en-US" sz="1400" b="1" dirty="0">
                <a:solidFill>
                  <a:schemeClr val="accent1"/>
                </a:solidFill>
              </a:rPr>
              <a:t>Organizing the presentation in a confusing or haphazard way</a:t>
            </a:r>
          </a:p>
        </p:txBody>
      </p:sp>
      <p:sp>
        <p:nvSpPr>
          <p:cNvPr id="3" name="Slide Number Placeholder 2"/>
          <p:cNvSpPr>
            <a:spLocks noGrp="1"/>
          </p:cNvSpPr>
          <p:nvPr>
            <p:ph type="sldNum" sz="quarter" idx="12"/>
          </p:nvPr>
        </p:nvSpPr>
        <p:spPr/>
        <p:txBody>
          <a:bodyPr/>
          <a:lstStyle/>
          <a:p>
            <a:fld id="{017ED8CA-143E-8B40-B3C8-0174DDF149EE}" type="slidenum">
              <a:rPr lang="en-US" smtClean="0"/>
              <a:t>39</a:t>
            </a:fld>
            <a:endParaRPr lang="en-US" dirty="0"/>
          </a:p>
        </p:txBody>
      </p:sp>
      <p:sp>
        <p:nvSpPr>
          <p:cNvPr id="4" name="Title 3"/>
          <p:cNvSpPr>
            <a:spLocks noGrp="1"/>
          </p:cNvSpPr>
          <p:nvPr>
            <p:ph type="title"/>
          </p:nvPr>
        </p:nvSpPr>
        <p:spPr>
          <a:xfrm>
            <a:off x="466611" y="555809"/>
            <a:ext cx="3741179" cy="1135696"/>
          </a:xfrm>
        </p:spPr>
        <p:txBody>
          <a:bodyPr/>
          <a:lstStyle/>
          <a:p>
            <a:r>
              <a:rPr lang="en-US" sz="3600" dirty="0"/>
              <a:t>Cultural Comparison</a:t>
            </a:r>
          </a:p>
        </p:txBody>
      </p:sp>
      <p:sp>
        <p:nvSpPr>
          <p:cNvPr id="5" name="Text Placeholder 4"/>
          <p:cNvSpPr>
            <a:spLocks noGrp="1"/>
          </p:cNvSpPr>
          <p:nvPr>
            <p:ph type="body" sz="quarter" idx="13"/>
          </p:nvPr>
        </p:nvSpPr>
        <p:spPr>
          <a:xfrm>
            <a:off x="466725" y="1597995"/>
            <a:ext cx="3741738" cy="452432"/>
          </a:xfrm>
        </p:spPr>
        <p:txBody>
          <a:bodyPr/>
          <a:lstStyle/>
          <a:p>
            <a:r>
              <a:rPr lang="en-US" dirty="0">
                <a:solidFill>
                  <a:schemeClr val="accent1"/>
                </a:solidFill>
              </a:rPr>
              <a:t>Common Errors or Omissions</a:t>
            </a:r>
          </a:p>
        </p:txBody>
      </p:sp>
    </p:spTree>
    <p:extLst>
      <p:ext uri="{BB962C8B-B14F-4D97-AF65-F5344CB8AC3E}">
        <p14:creationId xmlns:p14="http://schemas.microsoft.com/office/powerpoint/2010/main" val="87635118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97123" y="2420471"/>
            <a:ext cx="7339584" cy="4437529"/>
          </a:xfrm>
        </p:spPr>
        <p:txBody>
          <a:bodyPr>
            <a:noAutofit/>
          </a:bodyPr>
          <a:lstStyle/>
          <a:p>
            <a:pPr>
              <a:lnSpc>
                <a:spcPct val="80000"/>
              </a:lnSpc>
              <a:defRPr/>
            </a:pPr>
            <a:r>
              <a:rPr lang="en-US" b="1" dirty="0"/>
              <a:t>Co-Chairs</a:t>
            </a:r>
            <a:endParaRPr lang="en-US" dirty="0"/>
          </a:p>
          <a:p>
            <a:pPr lvl="1">
              <a:lnSpc>
                <a:spcPct val="80000"/>
              </a:lnSpc>
              <a:defRPr/>
            </a:pPr>
            <a:r>
              <a:rPr lang="en-US" dirty="0"/>
              <a:t>Deb Reisinger	Duke University, Durham, NC</a:t>
            </a:r>
          </a:p>
          <a:p>
            <a:pPr lvl="1">
              <a:lnSpc>
                <a:spcPct val="80000"/>
              </a:lnSpc>
              <a:defRPr/>
            </a:pPr>
            <a:r>
              <a:rPr lang="en-US" dirty="0"/>
              <a:t>Jane </a:t>
            </a:r>
            <a:r>
              <a:rPr lang="en-US" dirty="0" err="1"/>
              <a:t>Kairet</a:t>
            </a:r>
            <a:r>
              <a:rPr lang="en-US" dirty="0"/>
              <a:t>		Cincinnati Country Day School, Cincinnati, OH</a:t>
            </a:r>
          </a:p>
          <a:p>
            <a:pPr>
              <a:lnSpc>
                <a:spcPct val="80000"/>
              </a:lnSpc>
              <a:defRPr/>
            </a:pPr>
            <a:r>
              <a:rPr lang="en-US" b="1" dirty="0"/>
              <a:t>College Board Advisor</a:t>
            </a:r>
          </a:p>
          <a:p>
            <a:pPr lvl="1">
              <a:lnSpc>
                <a:spcPct val="80000"/>
              </a:lnSpc>
              <a:defRPr/>
            </a:pPr>
            <a:r>
              <a:rPr lang="en-US" dirty="0"/>
              <a:t>Scott Field 		Glenbrook South HS, Glenview, IL</a:t>
            </a:r>
          </a:p>
          <a:p>
            <a:pPr>
              <a:lnSpc>
                <a:spcPct val="80000"/>
              </a:lnSpc>
              <a:defRPr/>
            </a:pPr>
            <a:r>
              <a:rPr lang="en-US" b="1" dirty="0"/>
              <a:t>Members</a:t>
            </a:r>
          </a:p>
          <a:p>
            <a:pPr lvl="1">
              <a:lnSpc>
                <a:spcPct val="80000"/>
              </a:lnSpc>
              <a:defRPr/>
            </a:pPr>
            <a:r>
              <a:rPr lang="en-US" dirty="0"/>
              <a:t>Carla </a:t>
            </a:r>
            <a:r>
              <a:rPr lang="en-US" dirty="0" err="1"/>
              <a:t>Calargé</a:t>
            </a:r>
            <a:r>
              <a:rPr lang="en-US" dirty="0"/>
              <a:t>	Florida Atlantic University, Boca Raton, FL</a:t>
            </a:r>
          </a:p>
          <a:p>
            <a:pPr lvl="1">
              <a:lnSpc>
                <a:spcPct val="80000"/>
              </a:lnSpc>
              <a:defRPr/>
            </a:pPr>
            <a:r>
              <a:rPr lang="en-US" dirty="0"/>
              <a:t>Guy </a:t>
            </a:r>
            <a:r>
              <a:rPr lang="en-US" dirty="0" err="1"/>
              <a:t>Spielmann</a:t>
            </a:r>
            <a:r>
              <a:rPr lang="en-US" dirty="0"/>
              <a:t> 	Georgetown University, Washington, DC</a:t>
            </a:r>
          </a:p>
          <a:p>
            <a:pPr lvl="1">
              <a:lnSpc>
                <a:spcPct val="80000"/>
              </a:lnSpc>
              <a:defRPr/>
            </a:pPr>
            <a:r>
              <a:rPr lang="en-US" dirty="0"/>
              <a:t>Sandrine Collomb	Interlake HS, Bellevue, WA</a:t>
            </a:r>
          </a:p>
          <a:p>
            <a:pPr lvl="1">
              <a:lnSpc>
                <a:spcPct val="80000"/>
              </a:lnSpc>
              <a:defRPr/>
            </a:pPr>
            <a:r>
              <a:rPr lang="en-US" dirty="0"/>
              <a:t>Abbe Guillet		Charles W. Baker HS, Baldwinsville, NY</a:t>
            </a:r>
          </a:p>
          <a:p>
            <a:pPr>
              <a:lnSpc>
                <a:spcPct val="80000"/>
              </a:lnSpc>
              <a:defRPr/>
            </a:pPr>
            <a:r>
              <a:rPr lang="en-US" b="1" dirty="0"/>
              <a:t>Chief Reader</a:t>
            </a:r>
          </a:p>
          <a:p>
            <a:pPr lvl="1">
              <a:lnSpc>
                <a:spcPct val="80000"/>
              </a:lnSpc>
              <a:defRPr/>
            </a:pPr>
            <a:r>
              <a:rPr lang="en-US" dirty="0"/>
              <a:t>Brian Kennelly	Cal Poly, San Luis Obispo, CA</a:t>
            </a:r>
          </a:p>
          <a:p>
            <a:pPr>
              <a:lnSpc>
                <a:spcPct val="80000"/>
              </a:lnSpc>
              <a:defRPr/>
            </a:pPr>
            <a:r>
              <a:rPr lang="en-US" b="1" dirty="0"/>
              <a:t>ETS Test Developer</a:t>
            </a:r>
          </a:p>
          <a:p>
            <a:pPr lvl="1">
              <a:lnSpc>
                <a:spcPct val="80000"/>
              </a:lnSpc>
              <a:defRPr/>
            </a:pPr>
            <a:r>
              <a:rPr lang="en-US" dirty="0"/>
              <a:t>Monica Michaud	ETS, Princeton, NJ</a:t>
            </a:r>
          </a:p>
          <a:p>
            <a:pPr lvl="1">
              <a:lnSpc>
                <a:spcPct val="80000"/>
              </a:lnSpc>
              <a:defRPr/>
            </a:pPr>
            <a:r>
              <a:rPr lang="en-US" dirty="0"/>
              <a:t>Jeff Roberts		ETS, Princeton, NJ</a:t>
            </a:r>
          </a:p>
        </p:txBody>
      </p:sp>
      <p:sp>
        <p:nvSpPr>
          <p:cNvPr id="8" name="Title 2"/>
          <p:cNvSpPr txBox="1">
            <a:spLocks/>
          </p:cNvSpPr>
          <p:nvPr/>
        </p:nvSpPr>
        <p:spPr>
          <a:xfrm>
            <a:off x="458950" y="533400"/>
            <a:ext cx="3741179" cy="2354491"/>
          </a:xfrm>
          <a:prstGeom prst="rect">
            <a:avLst/>
          </a:prstGeom>
        </p:spPr>
        <p:txBody>
          <a:bodyPr vert="horz" lIns="0" tIns="137160" rIns="0" bIns="0" rtlCol="0" anchor="t">
            <a:spAutoFit/>
          </a:bodyPr>
          <a:lstStyle>
            <a:lvl1pPr>
              <a:lnSpc>
                <a:spcPct val="90000"/>
              </a:lnSpc>
              <a:spcBef>
                <a:spcPct val="0"/>
              </a:spcBef>
              <a:buNone/>
              <a:defRPr sz="3200" b="0" i="0" baseline="0">
                <a:latin typeface="Roboto Slab" charset="0"/>
                <a:ea typeface="Roboto Slab" charset="0"/>
                <a:cs typeface="Roboto Slab" charset="0"/>
              </a:defRPr>
            </a:lvl1pPr>
          </a:lstStyle>
          <a:p>
            <a:r>
              <a:rPr lang="en-US" dirty="0"/>
              <a:t>AP French Language and Culture and Exam Development Committee</a:t>
            </a:r>
          </a:p>
        </p:txBody>
      </p:sp>
      <p:sp>
        <p:nvSpPr>
          <p:cNvPr id="12" name="Rectangle 11">
            <a:extLst>
              <a:ext uri="{FF2B5EF4-FFF2-40B4-BE49-F238E27FC236}">
                <a16:creationId xmlns:a16="http://schemas.microsoft.com/office/drawing/2014/main" id="{36BA38EC-3C29-4544-B2ED-93F5CE099BA5}"/>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4</a:t>
            </a:fld>
            <a:endParaRPr lang="en-US" sz="1200" i="1" dirty="0">
              <a:solidFill>
                <a:schemeClr val="bg1">
                  <a:lumMod val="50000"/>
                </a:schemeClr>
              </a:solidFill>
            </a:endParaRPr>
          </a:p>
        </p:txBody>
      </p:sp>
      <p:pic>
        <p:nvPicPr>
          <p:cNvPr id="4" name="Picture 3" descr="A group of people sitting posing for the camera&#10;&#10;Description automatically generated">
            <a:extLst>
              <a:ext uri="{FF2B5EF4-FFF2-40B4-BE49-F238E27FC236}">
                <a16:creationId xmlns:a16="http://schemas.microsoft.com/office/drawing/2014/main" id="{09DBE874-7657-4733-8873-0C92A07F506E}"/>
              </a:ext>
            </a:extLst>
          </p:cNvPr>
          <p:cNvPicPr>
            <a:picLocks noChangeAspect="1"/>
          </p:cNvPicPr>
          <p:nvPr/>
        </p:nvPicPr>
        <p:blipFill rotWithShape="1">
          <a:blip r:embed="rId3"/>
          <a:srcRect t="10565" b="9777"/>
          <a:stretch/>
        </p:blipFill>
        <p:spPr>
          <a:xfrm>
            <a:off x="6267019" y="219807"/>
            <a:ext cx="4199792" cy="2313924"/>
          </a:xfrm>
          <a:prstGeom prst="rect">
            <a:avLst/>
          </a:prstGeom>
        </p:spPr>
      </p:pic>
    </p:spTree>
    <p:extLst>
      <p:ext uri="{BB962C8B-B14F-4D97-AF65-F5344CB8AC3E}">
        <p14:creationId xmlns:p14="http://schemas.microsoft.com/office/powerpoint/2010/main" val="219825970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sz="1400" b="1" dirty="0">
                <a:solidFill>
                  <a:schemeClr val="accent1"/>
                </a:solidFill>
              </a:rPr>
              <a:t>Teachers should collaborate with colleagues teaching economics, geography, and history as well as speech and forensics, for example, to help students address gaps in content knowledge and hone their rhetorical skills.</a:t>
            </a:r>
          </a:p>
          <a:p>
            <a:pPr marL="0" indent="0">
              <a:buNone/>
            </a:pPr>
            <a:r>
              <a:rPr lang="en-US" sz="1400" b="1" dirty="0">
                <a:solidFill>
                  <a:schemeClr val="accent1"/>
                </a:solidFill>
              </a:rPr>
              <a:t>Students should be explicit (not implicit) in their presentations:  they should clearly state what two communities are being compared (and which one is their own community).</a:t>
            </a:r>
          </a:p>
          <a:p>
            <a:pPr marL="0" indent="0">
              <a:buNone/>
            </a:pPr>
            <a:r>
              <a:rPr lang="en-US" sz="1400" b="1" dirty="0">
                <a:solidFill>
                  <a:schemeClr val="accent1"/>
                </a:solidFill>
              </a:rPr>
              <a:t>Teachers should present a wide range of Francophone cultures in as much depth as possible, using current authentic (audio and print) materials to ensure that students have a clear understanding of those cultures that transcends stereotypes and clichés.</a:t>
            </a:r>
          </a:p>
          <a:p>
            <a:pPr marL="0" indent="0">
              <a:buNone/>
            </a:pPr>
            <a:r>
              <a:rPr lang="en-US" sz="1400" b="1" dirty="0">
                <a:solidFill>
                  <a:schemeClr val="accent1"/>
                </a:solidFill>
              </a:rPr>
              <a:t>Teachers should encourage students to make good use of the last four minutes they are allotted for planning and organizing their presentations.  Using topics from past World Languages and Cultures’ exams (available on AP Central), teachers should have students practice the task with the technology to be used during the exam.</a:t>
            </a:r>
          </a:p>
          <a:p>
            <a:pPr marL="0" indent="0">
              <a:buNone/>
            </a:pPr>
            <a:r>
              <a:rPr lang="en-US" sz="1400" b="1" dirty="0">
                <a:solidFill>
                  <a:schemeClr val="accent1"/>
                </a:solidFill>
              </a:rPr>
              <a:t>Teachers should provide students effective strategies for comparing cultures:  methods for introducing transitional phrases and structures needed for comparison; and the vocabulary to present one’s opinion.  When introducing these strategies, teachers should emphasize how these tools can help students go beyond listing and elevate the quality of their responses.</a:t>
            </a:r>
          </a:p>
          <a:p>
            <a:pPr marL="0" indent="0">
              <a:buNone/>
            </a:pPr>
            <a:r>
              <a:rPr lang="en-US" sz="1400" b="1" dirty="0">
                <a:solidFill>
                  <a:schemeClr val="accent1"/>
                </a:solidFill>
              </a:rPr>
              <a:t>Teachers should emphasize that an effective cultural comparison requires students to discuss both their own community and a Francophone community and explicitly to articulate both the similarities and differences between them.</a:t>
            </a:r>
          </a:p>
          <a:p>
            <a:pPr marL="0" indent="0">
              <a:buNone/>
            </a:pPr>
            <a:endParaRPr lang="en-US" sz="1400" b="1" dirty="0">
              <a:solidFill>
                <a:schemeClr val="accent1"/>
              </a:solidFill>
            </a:endParaRPr>
          </a:p>
        </p:txBody>
      </p:sp>
      <p:sp>
        <p:nvSpPr>
          <p:cNvPr id="3" name="Slide Number Placeholder 2"/>
          <p:cNvSpPr>
            <a:spLocks noGrp="1"/>
          </p:cNvSpPr>
          <p:nvPr>
            <p:ph type="sldNum" sz="quarter" idx="12"/>
          </p:nvPr>
        </p:nvSpPr>
        <p:spPr/>
        <p:txBody>
          <a:bodyPr/>
          <a:lstStyle/>
          <a:p>
            <a:fld id="{017ED8CA-143E-8B40-B3C8-0174DDF149EE}" type="slidenum">
              <a:rPr lang="en-US" smtClean="0"/>
              <a:t>40</a:t>
            </a:fld>
            <a:endParaRPr lang="en-US" dirty="0"/>
          </a:p>
        </p:txBody>
      </p:sp>
      <p:sp>
        <p:nvSpPr>
          <p:cNvPr id="4" name="Title 3"/>
          <p:cNvSpPr>
            <a:spLocks noGrp="1"/>
          </p:cNvSpPr>
          <p:nvPr>
            <p:ph type="title"/>
          </p:nvPr>
        </p:nvSpPr>
        <p:spPr>
          <a:xfrm>
            <a:off x="466611" y="555809"/>
            <a:ext cx="3741179" cy="1135696"/>
          </a:xfrm>
        </p:spPr>
        <p:txBody>
          <a:bodyPr/>
          <a:lstStyle/>
          <a:p>
            <a:r>
              <a:rPr lang="en-US" sz="3600" dirty="0"/>
              <a:t>Cultural Comparison</a:t>
            </a:r>
          </a:p>
        </p:txBody>
      </p:sp>
      <p:sp>
        <p:nvSpPr>
          <p:cNvPr id="5" name="Text Placeholder 4"/>
          <p:cNvSpPr>
            <a:spLocks noGrp="1"/>
          </p:cNvSpPr>
          <p:nvPr>
            <p:ph type="body" sz="quarter" idx="13"/>
          </p:nvPr>
        </p:nvSpPr>
        <p:spPr>
          <a:xfrm>
            <a:off x="466725" y="1597995"/>
            <a:ext cx="3741738" cy="802271"/>
          </a:xfrm>
        </p:spPr>
        <p:txBody>
          <a:bodyPr/>
          <a:lstStyle/>
          <a:p>
            <a:r>
              <a:rPr lang="en-US" dirty="0">
                <a:solidFill>
                  <a:schemeClr val="accent1"/>
                </a:solidFill>
              </a:rPr>
              <a:t>Advice</a:t>
            </a:r>
          </a:p>
          <a:p>
            <a:r>
              <a:rPr lang="en-US" i="1" dirty="0">
                <a:solidFill>
                  <a:srgbClr val="FF0000"/>
                </a:solidFill>
              </a:rPr>
              <a:t>continued on next slide</a:t>
            </a:r>
          </a:p>
        </p:txBody>
      </p:sp>
    </p:spTree>
    <p:extLst>
      <p:ext uri="{BB962C8B-B14F-4D97-AF65-F5344CB8AC3E}">
        <p14:creationId xmlns:p14="http://schemas.microsoft.com/office/powerpoint/2010/main" val="418300322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sz="1400" b="1" dirty="0">
                <a:solidFill>
                  <a:schemeClr val="accent1"/>
                </a:solidFill>
              </a:rPr>
              <a:t>Teachers could encourage students to learn different ways to express the idea of “importance” (if it is in the prompt, as it was in 2019):  they could use synonyms and also convey the idea in the examples they provide in their cultural comparison.</a:t>
            </a:r>
          </a:p>
          <a:p>
            <a:pPr marL="0" indent="0">
              <a:buNone/>
            </a:pPr>
            <a:r>
              <a:rPr lang="en-US" sz="1400" b="1" dirty="0">
                <a:solidFill>
                  <a:schemeClr val="accent1"/>
                </a:solidFill>
              </a:rPr>
              <a:t>Teachers should underline the importance of reading all parts of the question and provide their students strategies on how to answer each part (“importance,” “how” or “the way of,” for example)</a:t>
            </a:r>
          </a:p>
          <a:p>
            <a:pPr marL="0" indent="0">
              <a:buNone/>
            </a:pPr>
            <a:r>
              <a:rPr lang="en-US" sz="1400" b="1" dirty="0">
                <a:solidFill>
                  <a:schemeClr val="accent1"/>
                </a:solidFill>
              </a:rPr>
              <a:t>Teachers should continue updating the materials they use in the classroom by employing recent and authentic resources (fashion trends, for example, can change over time).</a:t>
            </a:r>
          </a:p>
          <a:p>
            <a:pPr marL="0" indent="0">
              <a:buNone/>
            </a:pPr>
            <a:r>
              <a:rPr lang="en-US" sz="1400" b="1" dirty="0">
                <a:solidFill>
                  <a:schemeClr val="accent1"/>
                </a:solidFill>
              </a:rPr>
              <a:t>Teachers should enable their students to speak about any of the six course themes (and as many of their recommended contexts as possible), as they apply to their own communities and Francophone communities.</a:t>
            </a:r>
          </a:p>
          <a:p>
            <a:pPr marL="0" indent="0">
              <a:buNone/>
            </a:pPr>
            <a:r>
              <a:rPr lang="en-US" sz="1400" b="1" dirty="0">
                <a:solidFill>
                  <a:schemeClr val="accent1"/>
                </a:solidFill>
              </a:rPr>
              <a:t>Teachers should remind their students of the difference between the theme of the prompt (“Personal and Public Identities” in 2019) and the prompt itself, to avoid confusion.</a:t>
            </a:r>
          </a:p>
          <a:p>
            <a:pPr marL="0" indent="0">
              <a:buNone/>
            </a:pPr>
            <a:r>
              <a:rPr lang="en-US" sz="1400" b="1" dirty="0">
                <a:solidFill>
                  <a:schemeClr val="accent1"/>
                </a:solidFill>
              </a:rPr>
              <a:t>Teachers should encourage their students to avoid overly general statements that could be applied to any prompt without adding specific prompt-specific examples and details.</a:t>
            </a:r>
          </a:p>
        </p:txBody>
      </p:sp>
      <p:sp>
        <p:nvSpPr>
          <p:cNvPr id="3" name="Slide Number Placeholder 2"/>
          <p:cNvSpPr>
            <a:spLocks noGrp="1"/>
          </p:cNvSpPr>
          <p:nvPr>
            <p:ph type="sldNum" sz="quarter" idx="12"/>
          </p:nvPr>
        </p:nvSpPr>
        <p:spPr/>
        <p:txBody>
          <a:bodyPr/>
          <a:lstStyle/>
          <a:p>
            <a:fld id="{017ED8CA-143E-8B40-B3C8-0174DDF149EE}" type="slidenum">
              <a:rPr lang="en-US" smtClean="0"/>
              <a:t>41</a:t>
            </a:fld>
            <a:endParaRPr lang="en-US" dirty="0"/>
          </a:p>
        </p:txBody>
      </p:sp>
      <p:sp>
        <p:nvSpPr>
          <p:cNvPr id="4" name="Title 3"/>
          <p:cNvSpPr>
            <a:spLocks noGrp="1"/>
          </p:cNvSpPr>
          <p:nvPr>
            <p:ph type="title"/>
          </p:nvPr>
        </p:nvSpPr>
        <p:spPr>
          <a:xfrm>
            <a:off x="466611" y="555809"/>
            <a:ext cx="3741179" cy="1135696"/>
          </a:xfrm>
        </p:spPr>
        <p:txBody>
          <a:bodyPr/>
          <a:lstStyle/>
          <a:p>
            <a:r>
              <a:rPr lang="en-US" sz="3600" dirty="0"/>
              <a:t>Cultural Comparison</a:t>
            </a:r>
          </a:p>
        </p:txBody>
      </p:sp>
      <p:sp>
        <p:nvSpPr>
          <p:cNvPr id="5" name="Text Placeholder 4"/>
          <p:cNvSpPr>
            <a:spLocks noGrp="1"/>
          </p:cNvSpPr>
          <p:nvPr>
            <p:ph type="body" sz="quarter" idx="13"/>
          </p:nvPr>
        </p:nvSpPr>
        <p:spPr>
          <a:xfrm>
            <a:off x="466725" y="1597995"/>
            <a:ext cx="3741738" cy="802271"/>
          </a:xfrm>
        </p:spPr>
        <p:txBody>
          <a:bodyPr/>
          <a:lstStyle/>
          <a:p>
            <a:r>
              <a:rPr lang="en-US" dirty="0">
                <a:solidFill>
                  <a:schemeClr val="accent1"/>
                </a:solidFill>
              </a:rPr>
              <a:t>Advice</a:t>
            </a:r>
          </a:p>
          <a:p>
            <a:r>
              <a:rPr lang="en-US" i="1" dirty="0">
                <a:solidFill>
                  <a:srgbClr val="FF0000"/>
                </a:solidFill>
              </a:rPr>
              <a:t>continued from previous slide</a:t>
            </a:r>
          </a:p>
        </p:txBody>
      </p:sp>
    </p:spTree>
    <p:extLst>
      <p:ext uri="{BB962C8B-B14F-4D97-AF65-F5344CB8AC3E}">
        <p14:creationId xmlns:p14="http://schemas.microsoft.com/office/powerpoint/2010/main" val="226268057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2549" y="1929788"/>
            <a:ext cx="3733800" cy="3130088"/>
          </a:xfrm>
        </p:spPr>
        <p:txBody>
          <a:bodyPr/>
          <a:lstStyle/>
          <a:p>
            <a:r>
              <a:rPr lang="en-US" sz="3600" b="1" dirty="0">
                <a:solidFill>
                  <a:schemeClr val="tx1"/>
                </a:solidFill>
              </a:rPr>
              <a:t>AP French</a:t>
            </a:r>
            <a:r>
              <a:rPr lang="en-US" sz="3600" b="1" dirty="0"/>
              <a:t> Language and Culture:</a:t>
            </a:r>
            <a:br>
              <a:rPr lang="en-US" sz="3600" b="1" dirty="0"/>
            </a:br>
            <a:r>
              <a:rPr lang="en-US" sz="3600" b="1" dirty="0"/>
              <a:t>How to Become an AP Reader</a:t>
            </a:r>
            <a:endParaRPr lang="en-US" sz="3600" b="1" i="1" dirty="0">
              <a:solidFill>
                <a:schemeClr val="tx1"/>
              </a:solidFill>
            </a:endParaRPr>
          </a:p>
        </p:txBody>
      </p:sp>
      <p:sp>
        <p:nvSpPr>
          <p:cNvPr id="4" name="Rectangle 3">
            <a:extLst>
              <a:ext uri="{FF2B5EF4-FFF2-40B4-BE49-F238E27FC236}">
                <a16:creationId xmlns:a16="http://schemas.microsoft.com/office/drawing/2014/main" id="{068A21BF-25D5-43D4-91FB-9D97178E4D5A}"/>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42</a:t>
            </a:fld>
            <a:endParaRPr lang="en-US" sz="1200" i="1" dirty="0">
              <a:solidFill>
                <a:schemeClr val="bg1">
                  <a:lumMod val="50000"/>
                </a:schemeClr>
              </a:solidFill>
            </a:endParaRPr>
          </a:p>
        </p:txBody>
      </p:sp>
    </p:spTree>
    <p:extLst>
      <p:ext uri="{BB962C8B-B14F-4D97-AF65-F5344CB8AC3E}">
        <p14:creationId xmlns:p14="http://schemas.microsoft.com/office/powerpoint/2010/main" val="21153762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7422" name="think-cell Slide" r:id="rId5" imgW="216" imgH="216" progId="TCLayout.ActiveDocument.1">
                  <p:embed/>
                </p:oleObj>
              </mc:Choice>
              <mc:Fallback>
                <p:oleObj name="think-cell Slide" r:id="rId5" imgW="216" imgH="216" progId="TCLayout.ActiveDocument.1">
                  <p:embed/>
                  <p:pic>
                    <p:nvPicPr>
                      <p:cNvPr id="9" name="Object 8"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angle 9"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US" sz="3200" dirty="0">
              <a:latin typeface="Roboto Slab Regular"/>
              <a:ea typeface="+mj-ea"/>
              <a:cs typeface="+mj-cs"/>
              <a:sym typeface="Roboto Slab Regular"/>
            </a:endParaRPr>
          </a:p>
        </p:txBody>
      </p:sp>
      <p:sp>
        <p:nvSpPr>
          <p:cNvPr id="14" name="Slide Number Placeholder 2"/>
          <p:cNvSpPr txBox="1">
            <a:spLocks/>
          </p:cNvSpPr>
          <p:nvPr/>
        </p:nvSpPr>
        <p:spPr>
          <a:xfrm>
            <a:off x="8741664" y="6492875"/>
            <a:ext cx="2743200"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017ED8CA-143E-8B40-B3C8-0174DDF149EE}" type="slidenum">
              <a:rPr lang="en-US" sz="1200" smtClean="0">
                <a:solidFill>
                  <a:srgbClr val="1E1E1E">
                    <a:tint val="75000"/>
                  </a:srgbClr>
                </a:solidFill>
                <a:latin typeface="Roboto Slab" pitchFamily="2" charset="0"/>
                <a:ea typeface="Roboto Slab" pitchFamily="2" charset="0"/>
              </a:rPr>
              <a:pPr algn="r"/>
              <a:t>43</a:t>
            </a:fld>
            <a:endParaRPr lang="en-US" sz="1200" dirty="0">
              <a:solidFill>
                <a:srgbClr val="1E1E1E">
                  <a:tint val="75000"/>
                </a:srgbClr>
              </a:solidFill>
              <a:latin typeface="Roboto Slab" pitchFamily="2" charset="0"/>
              <a:ea typeface="Roboto Slab" pitchFamily="2" charset="0"/>
            </a:endParaRPr>
          </a:p>
        </p:txBody>
      </p:sp>
      <p:sp>
        <p:nvSpPr>
          <p:cNvPr id="11" name="Content Placeholder 1"/>
          <p:cNvSpPr txBox="1">
            <a:spLocks/>
          </p:cNvSpPr>
          <p:nvPr/>
        </p:nvSpPr>
        <p:spPr>
          <a:xfrm>
            <a:off x="230909" y="2278142"/>
            <a:ext cx="4858329" cy="1268622"/>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Roboto Slab Regular" charset="0"/>
                <a:ea typeface="+mn-ea"/>
                <a:cs typeface="+mn-cs"/>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Roboto Slab Regular" charset="0"/>
                <a:ea typeface="+mn-ea"/>
                <a:cs typeface="+mn-cs"/>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Roboto Slab Regular"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Roboto Slab Regular"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Roboto Slab Regular"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1800" b="1" dirty="0">
                <a:solidFill>
                  <a:schemeClr val="accent1"/>
                </a:solidFill>
              </a:rPr>
              <a:t>AP readers often refer to the AP Reading as one of the best professional experiences they have ever had</a:t>
            </a:r>
            <a:endParaRPr lang="en-US" sz="1600" dirty="0"/>
          </a:p>
        </p:txBody>
      </p:sp>
      <p:sp>
        <p:nvSpPr>
          <p:cNvPr id="12" name="Title 3"/>
          <p:cNvSpPr>
            <a:spLocks noGrp="1"/>
          </p:cNvSpPr>
          <p:nvPr>
            <p:ph type="title"/>
          </p:nvPr>
        </p:nvSpPr>
        <p:spPr>
          <a:xfrm>
            <a:off x="457200" y="533400"/>
            <a:ext cx="4668808" cy="914096"/>
          </a:xfrm>
        </p:spPr>
        <p:txBody>
          <a:bodyPr vert="horz" wrap="square" lIns="0" tIns="137160" rIns="0" bIns="0" rtlCol="0" anchor="t" anchorCtr="0">
            <a:spAutoFit/>
          </a:bodyPr>
          <a:lstStyle/>
          <a:p>
            <a:r>
              <a:rPr lang="en-US" sz="3200" dirty="0">
                <a:latin typeface="Roboto Slab Regular" charset="0"/>
                <a:cs typeface="+mj-cs"/>
              </a:rPr>
              <a:t>Why consider becoming an AP reader?</a:t>
            </a:r>
          </a:p>
        </p:txBody>
      </p:sp>
      <p:sp>
        <p:nvSpPr>
          <p:cNvPr id="3" name="Rectangle 2">
            <a:extLst>
              <a:ext uri="{FF2B5EF4-FFF2-40B4-BE49-F238E27FC236}">
                <a16:creationId xmlns:a16="http://schemas.microsoft.com/office/drawing/2014/main" id="{D430249F-0F02-424D-BADF-7ED97F02BEDC}"/>
              </a:ext>
            </a:extLst>
          </p:cNvPr>
          <p:cNvSpPr/>
          <p:nvPr/>
        </p:nvSpPr>
        <p:spPr>
          <a:xfrm>
            <a:off x="5301673" y="498998"/>
            <a:ext cx="6262255" cy="338554"/>
          </a:xfrm>
          <a:prstGeom prst="rect">
            <a:avLst/>
          </a:prstGeom>
        </p:spPr>
        <p:txBody>
          <a:bodyPr wrap="square">
            <a:spAutoFit/>
          </a:bodyPr>
          <a:lstStyle/>
          <a:p>
            <a:r>
              <a:rPr lang="en-US" sz="1600" b="1" dirty="0">
                <a:solidFill>
                  <a:schemeClr val="accent1"/>
                </a:solidFill>
                <a:latin typeface="Roboto Slab Regular" charset="0"/>
              </a:rPr>
              <a:t>Some reasons to consider becoming an AP reader</a:t>
            </a:r>
          </a:p>
        </p:txBody>
      </p:sp>
      <p:sp>
        <p:nvSpPr>
          <p:cNvPr id="4" name="Rectangle 3">
            <a:extLst>
              <a:ext uri="{FF2B5EF4-FFF2-40B4-BE49-F238E27FC236}">
                <a16:creationId xmlns:a16="http://schemas.microsoft.com/office/drawing/2014/main" id="{F39A6345-10E3-4E53-9648-A50B2326FC56}"/>
              </a:ext>
            </a:extLst>
          </p:cNvPr>
          <p:cNvSpPr/>
          <p:nvPr/>
        </p:nvSpPr>
        <p:spPr>
          <a:xfrm>
            <a:off x="4978404" y="986825"/>
            <a:ext cx="7278255" cy="5460149"/>
          </a:xfrm>
          <a:prstGeom prst="rect">
            <a:avLst/>
          </a:prstGeom>
        </p:spPr>
        <p:txBody>
          <a:bodyPr wrap="square">
            <a:spAutoFit/>
          </a:bodyPr>
          <a:lstStyle/>
          <a:p>
            <a:pPr marL="342900" marR="676910" lvl="0" indent="-342900">
              <a:lnSpc>
                <a:spcPct val="120000"/>
              </a:lnSpc>
              <a:spcBef>
                <a:spcPts val="0"/>
              </a:spcBef>
              <a:spcAft>
                <a:spcPts val="800"/>
              </a:spcAft>
              <a:buClr>
                <a:srgbClr val="006298"/>
              </a:buClr>
              <a:buSzPts val="900"/>
              <a:buFont typeface="Wingdings" panose="05000000000000000000" pitchFamily="2" charset="2"/>
              <a:buChar char=""/>
              <a:tabLst>
                <a:tab pos="800100" algn="l"/>
                <a:tab pos="5314950" algn="l"/>
              </a:tabLst>
            </a:pPr>
            <a:r>
              <a:rPr lang="en-US" sz="1200" b="1" dirty="0">
                <a:latin typeface="Roboto Slab Regular" pitchFamily="2" charset="0"/>
                <a:ea typeface="Roboto Slab Regular" pitchFamily="2" charset="0"/>
                <a:cs typeface="Times New Roman" panose="02020603050405020304" pitchFamily="18" charset="0"/>
              </a:rPr>
              <a:t>AP readers enjoy the experience</a:t>
            </a:r>
            <a:r>
              <a:rPr lang="en-US" sz="1200" dirty="0">
                <a:latin typeface="Roboto Slab Regular" pitchFamily="2" charset="0"/>
                <a:ea typeface="Roboto Slab Regular" pitchFamily="2" charset="0"/>
                <a:cs typeface="Times New Roman" panose="02020603050405020304" pitchFamily="18" charset="0"/>
              </a:rPr>
              <a:t>―98% of educators responding to our AP reader survey in 2018 say they had a positive experience.  AP teachers and college faculty enjoy coming together to exchange ideas and experiences.</a:t>
            </a:r>
          </a:p>
          <a:p>
            <a:pPr marL="342900" marR="676910" lvl="0" indent="-342900">
              <a:lnSpc>
                <a:spcPct val="120000"/>
              </a:lnSpc>
              <a:spcBef>
                <a:spcPts val="0"/>
              </a:spcBef>
              <a:spcAft>
                <a:spcPts val="800"/>
              </a:spcAft>
              <a:buClr>
                <a:srgbClr val="006298"/>
              </a:buClr>
              <a:buSzPts val="900"/>
              <a:buFont typeface="Wingdings" panose="05000000000000000000" pitchFamily="2" charset="2"/>
              <a:buChar char=""/>
              <a:tabLst>
                <a:tab pos="800100" algn="l"/>
                <a:tab pos="5314950" algn="l"/>
              </a:tabLst>
            </a:pPr>
            <a:r>
              <a:rPr lang="en-US" sz="1200" b="1" dirty="0">
                <a:latin typeface="Roboto Slab Regular" pitchFamily="2" charset="0"/>
                <a:ea typeface="Roboto Slab Regular" pitchFamily="2" charset="0"/>
                <a:cs typeface="Times New Roman" panose="02020603050405020304" pitchFamily="18" charset="0"/>
              </a:rPr>
              <a:t>Experiencing the AP Reading leads to positive changes in the classroom</a:t>
            </a:r>
            <a:r>
              <a:rPr lang="en-US" sz="1200" dirty="0">
                <a:latin typeface="Roboto Slab Regular" pitchFamily="2" charset="0"/>
                <a:ea typeface="Roboto Slab Regular" pitchFamily="2" charset="0"/>
                <a:cs typeface="Times New Roman" panose="02020603050405020304" pitchFamily="18" charset="0"/>
              </a:rPr>
              <a:t>―97% of high school AP teachers and 72% of college faculty who have attended more than one Reading and responded to our 2018 survey indicated that they have actually made changes to the way they teach based upon their participation at the Reading. </a:t>
            </a:r>
          </a:p>
          <a:p>
            <a:pPr marL="342900" marR="676910" lvl="0" indent="-342900">
              <a:lnSpc>
                <a:spcPct val="120000"/>
              </a:lnSpc>
              <a:spcBef>
                <a:spcPts val="0"/>
              </a:spcBef>
              <a:spcAft>
                <a:spcPts val="800"/>
              </a:spcAft>
              <a:buClr>
                <a:srgbClr val="006298"/>
              </a:buClr>
              <a:buSzPts val="900"/>
              <a:buFont typeface="Wingdings" panose="05000000000000000000" pitchFamily="2" charset="2"/>
              <a:buChar char=""/>
              <a:tabLst>
                <a:tab pos="800100" algn="l"/>
                <a:tab pos="5314950" algn="l"/>
              </a:tabLst>
            </a:pPr>
            <a:r>
              <a:rPr lang="en-US" sz="1200" b="1" dirty="0">
                <a:latin typeface="Roboto Slab Regular" pitchFamily="2" charset="0"/>
                <a:ea typeface="Roboto Slab Regular" pitchFamily="2" charset="0"/>
                <a:cs typeface="Times New Roman" panose="02020603050405020304" pitchFamily="18" charset="0"/>
              </a:rPr>
              <a:t>AP readers learn to apply rubrics with fidelity</a:t>
            </a:r>
            <a:r>
              <a:rPr lang="en-US" sz="1200" dirty="0">
                <a:latin typeface="Roboto Slab Regular" pitchFamily="2" charset="0"/>
                <a:ea typeface="Roboto Slab Regular" pitchFamily="2" charset="0"/>
                <a:cs typeface="Times New Roman" panose="02020603050405020304" pitchFamily="18" charset="0"/>
              </a:rPr>
              <a:t>―All AP readers are mentored by teams of experienced Reading leaders to effectively and consistently apply scores to responses using a rubric. This includes the usage of benchmark samples and scoring guidelines selected and agreed upon by the Reading leaders for a particular subject.</a:t>
            </a:r>
          </a:p>
          <a:p>
            <a:pPr marL="342900" marR="676910" lvl="0" indent="-342900">
              <a:lnSpc>
                <a:spcPct val="120000"/>
              </a:lnSpc>
              <a:spcBef>
                <a:spcPts val="0"/>
              </a:spcBef>
              <a:spcAft>
                <a:spcPts val="800"/>
              </a:spcAft>
              <a:buClr>
                <a:srgbClr val="006298"/>
              </a:buClr>
              <a:buSzPts val="900"/>
              <a:buFont typeface="Wingdings" panose="05000000000000000000" pitchFamily="2" charset="2"/>
              <a:buChar char=""/>
              <a:tabLst>
                <a:tab pos="800100" algn="l"/>
                <a:tab pos="5314950" algn="l"/>
              </a:tabLst>
            </a:pPr>
            <a:r>
              <a:rPr lang="en-US" sz="1200" b="1" dirty="0">
                <a:latin typeface="Roboto Slab Regular" pitchFamily="2" charset="0"/>
                <a:ea typeface="Roboto Slab Regular" pitchFamily="2" charset="0"/>
                <a:cs typeface="Times New Roman" panose="02020603050405020304" pitchFamily="18" charset="0"/>
              </a:rPr>
              <a:t>AP readers gain exposure to representative pool of student responses</a:t>
            </a:r>
            <a:r>
              <a:rPr lang="en-US" sz="1200" dirty="0">
                <a:latin typeface="Roboto Slab Regular" pitchFamily="2" charset="0"/>
                <a:ea typeface="Roboto Slab Regular" pitchFamily="2" charset="0"/>
                <a:cs typeface="Times New Roman" panose="02020603050405020304" pitchFamily="18" charset="0"/>
              </a:rPr>
              <a:t>―AP readers gain valuable insight into the quality and depth of student responses from the entire pool of AP Exam takers, instead of only being exposed to student work from a single class or single school.</a:t>
            </a:r>
          </a:p>
          <a:p>
            <a:pPr marL="342900" marR="676910" lvl="0" indent="-342900">
              <a:lnSpc>
                <a:spcPct val="120000"/>
              </a:lnSpc>
              <a:spcBef>
                <a:spcPts val="0"/>
              </a:spcBef>
              <a:spcAft>
                <a:spcPts val="800"/>
              </a:spcAft>
              <a:buClr>
                <a:srgbClr val="006298"/>
              </a:buClr>
              <a:buSzPts val="900"/>
              <a:buFont typeface="Wingdings" panose="05000000000000000000" pitchFamily="2" charset="2"/>
              <a:buChar char=""/>
              <a:tabLst>
                <a:tab pos="800100" algn="l"/>
                <a:tab pos="5314950" algn="l"/>
              </a:tabLst>
            </a:pPr>
            <a:r>
              <a:rPr lang="en-US" sz="1200" b="1" dirty="0">
                <a:latin typeface="Roboto Slab Regular" pitchFamily="2" charset="0"/>
                <a:ea typeface="Roboto Slab Regular" pitchFamily="2" charset="0"/>
                <a:cs typeface="Times New Roman" panose="02020603050405020304" pitchFamily="18" charset="0"/>
              </a:rPr>
              <a:t>AP readers are compensated for their effort</a:t>
            </a:r>
            <a:r>
              <a:rPr lang="en-US" sz="1200" dirty="0">
                <a:latin typeface="Roboto Slab Regular" pitchFamily="2" charset="0"/>
                <a:ea typeface="Roboto Slab Regular" pitchFamily="2" charset="0"/>
                <a:cs typeface="Times New Roman" panose="02020603050405020304" pitchFamily="18" charset="0"/>
              </a:rPr>
              <a:t>―All AP readers are compensated for the work they do, including time spent training. AP readers traveling to a Reading site have their travel expenses covered, including lodging. Meals, snacks, and drinks are also provided to readers scoring at a Reading site. </a:t>
            </a:r>
          </a:p>
          <a:p>
            <a:pPr marL="342900" marR="676910" lvl="0" indent="-342900">
              <a:lnSpc>
                <a:spcPct val="120000"/>
              </a:lnSpc>
              <a:spcBef>
                <a:spcPts val="0"/>
              </a:spcBef>
              <a:spcAft>
                <a:spcPts val="800"/>
              </a:spcAft>
              <a:buClr>
                <a:srgbClr val="006298"/>
              </a:buClr>
              <a:buSzPts val="900"/>
              <a:buFont typeface="Wingdings" panose="05000000000000000000" pitchFamily="2" charset="2"/>
              <a:buChar char=""/>
              <a:tabLst>
                <a:tab pos="800100" algn="l"/>
                <a:tab pos="5314950" algn="l"/>
              </a:tabLst>
            </a:pPr>
            <a:r>
              <a:rPr lang="en-US" sz="1200" b="1" dirty="0">
                <a:latin typeface="Roboto Slab Regular" pitchFamily="2" charset="0"/>
                <a:ea typeface="Roboto Slab Regular" pitchFamily="2" charset="0"/>
                <a:cs typeface="Times New Roman" panose="02020603050405020304" pitchFamily="18" charset="0"/>
              </a:rPr>
              <a:t>AP readers can earn Continuing Education Units (CEUs) and Professional Development Hours (PDHs)</a:t>
            </a:r>
            <a:r>
              <a:rPr lang="en-US" sz="1200" dirty="0">
                <a:latin typeface="Roboto Slab Regular" pitchFamily="2" charset="0"/>
                <a:ea typeface="Roboto Slab Regular" pitchFamily="2" charset="0"/>
                <a:cs typeface="Times New Roman" panose="02020603050405020304" pitchFamily="18" charset="0"/>
              </a:rPr>
              <a:t>―These may be applied to professional development requirements required by states, districts, and schools.</a:t>
            </a:r>
          </a:p>
        </p:txBody>
      </p:sp>
    </p:spTree>
    <p:extLst>
      <p:ext uri="{BB962C8B-B14F-4D97-AF65-F5344CB8AC3E}">
        <p14:creationId xmlns:p14="http://schemas.microsoft.com/office/powerpoint/2010/main" val="2513700579"/>
      </p:ext>
    </p:extLst>
  </p:cSld>
  <p:clrMapOvr>
    <a:masterClrMapping/>
  </p:clrMapOvr>
  <p:transitio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8446" name="think-cell Slide" r:id="rId5" imgW="216" imgH="216" progId="TCLayout.ActiveDocument.1">
                  <p:embed/>
                </p:oleObj>
              </mc:Choice>
              <mc:Fallback>
                <p:oleObj name="think-cell Slide" r:id="rId5" imgW="216" imgH="216" progId="TCLayout.ActiveDocument.1">
                  <p:embed/>
                  <p:pic>
                    <p:nvPicPr>
                      <p:cNvPr id="9" name="Object 8"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angle 9"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n-US" sz="3200" dirty="0">
              <a:latin typeface="Roboto Slab Regular"/>
              <a:ea typeface="+mj-ea"/>
              <a:cs typeface="+mj-cs"/>
              <a:sym typeface="Roboto Slab Regular"/>
            </a:endParaRPr>
          </a:p>
        </p:txBody>
      </p:sp>
      <p:sp>
        <p:nvSpPr>
          <p:cNvPr id="14" name="Slide Number Placeholder 2"/>
          <p:cNvSpPr txBox="1">
            <a:spLocks/>
          </p:cNvSpPr>
          <p:nvPr/>
        </p:nvSpPr>
        <p:spPr>
          <a:xfrm>
            <a:off x="8741664" y="6355080"/>
            <a:ext cx="2743200"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017ED8CA-143E-8B40-B3C8-0174DDF149EE}" type="slidenum">
              <a:rPr lang="en-US" sz="1200" smtClean="0">
                <a:solidFill>
                  <a:srgbClr val="1E1E1E">
                    <a:tint val="75000"/>
                  </a:srgbClr>
                </a:solidFill>
                <a:latin typeface="Roboto Slab" pitchFamily="2" charset="0"/>
                <a:ea typeface="Roboto Slab" pitchFamily="2" charset="0"/>
              </a:rPr>
              <a:pPr algn="r"/>
              <a:t>44</a:t>
            </a:fld>
            <a:endParaRPr lang="en-US" sz="1200" dirty="0">
              <a:solidFill>
                <a:srgbClr val="1E1E1E">
                  <a:tint val="75000"/>
                </a:srgbClr>
              </a:solidFill>
              <a:latin typeface="Roboto Slab" pitchFamily="2" charset="0"/>
              <a:ea typeface="Roboto Slab" pitchFamily="2" charset="0"/>
            </a:endParaRPr>
          </a:p>
        </p:txBody>
      </p:sp>
      <p:sp>
        <p:nvSpPr>
          <p:cNvPr id="15" name="Content Placeholder 1"/>
          <p:cNvSpPr txBox="1">
            <a:spLocks/>
          </p:cNvSpPr>
          <p:nvPr/>
        </p:nvSpPr>
        <p:spPr>
          <a:xfrm>
            <a:off x="5130974" y="2251609"/>
            <a:ext cx="6960030" cy="3332124"/>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Roboto Slab Regular" charset="0"/>
                <a:ea typeface="+mn-ea"/>
                <a:cs typeface="+mn-cs"/>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Roboto Slab Regular" charset="0"/>
                <a:ea typeface="+mn-ea"/>
                <a:cs typeface="+mn-cs"/>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Roboto Slab Regular"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Roboto Slab Regular"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Roboto Slab Regular"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1600" b="1" dirty="0">
                <a:solidFill>
                  <a:schemeClr val="accent1"/>
                </a:solidFill>
              </a:rPr>
              <a:t>When to apply to be an AP reader</a:t>
            </a:r>
          </a:p>
          <a:p>
            <a:r>
              <a:rPr lang="en-US" sz="1600" dirty="0"/>
              <a:t>There is no official cutoff to submit an application. Applying earlier in the school year is recommended, however </a:t>
            </a:r>
          </a:p>
          <a:p>
            <a:r>
              <a:rPr lang="en-US" sz="1600" dirty="0"/>
              <a:t>If your application is accepted, you are hired into the reader pool and eligible to be invited to future AP Readings (no need to reapply each year)</a:t>
            </a:r>
          </a:p>
          <a:p>
            <a:r>
              <a:rPr lang="en-US" sz="1600" dirty="0"/>
              <a:t>Consider applying as soon </a:t>
            </a:r>
            <a:r>
              <a:rPr lang="en-US" sz="1600"/>
              <a:t>as possible, </a:t>
            </a:r>
            <a:r>
              <a:rPr lang="en-US" sz="1600" dirty="0"/>
              <a:t>because it can take several weeks to get through the application and onboarding process</a:t>
            </a:r>
          </a:p>
          <a:p>
            <a:r>
              <a:rPr lang="en-US" sz="1600" dirty="0"/>
              <a:t>Invitations to the 2020 Reading will start being extended in January 2020</a:t>
            </a:r>
          </a:p>
          <a:p>
            <a:r>
              <a:rPr lang="en-US" sz="1600" dirty="0"/>
              <a:t>We do our best to expose as many educators as possible to the Reading, but some subjects have deep reader pools so it may take time to receive an invitation</a:t>
            </a:r>
          </a:p>
        </p:txBody>
      </p:sp>
      <p:sp>
        <p:nvSpPr>
          <p:cNvPr id="16" name="Title 3"/>
          <p:cNvSpPr>
            <a:spLocks noGrp="1"/>
          </p:cNvSpPr>
          <p:nvPr>
            <p:ph type="title"/>
          </p:nvPr>
        </p:nvSpPr>
        <p:spPr>
          <a:xfrm>
            <a:off x="466611" y="555809"/>
            <a:ext cx="4373244" cy="526298"/>
          </a:xfrm>
        </p:spPr>
        <p:txBody>
          <a:bodyPr/>
          <a:lstStyle/>
          <a:p>
            <a:r>
              <a:rPr lang="en-US" sz="2800" dirty="0"/>
              <a:t>Become an AP Reader</a:t>
            </a:r>
          </a:p>
        </p:txBody>
      </p:sp>
      <p:pic>
        <p:nvPicPr>
          <p:cNvPr id="7" name="Picture 19"/>
          <p:cNvPicPr>
            <a:picLocks noChangeAspect="1" noChangeArrowheads="1"/>
          </p:cNvPicPr>
          <p:nvPr/>
        </p:nvPicPr>
        <p:blipFill rotWithShape="1">
          <a:blip r:embed="rId7">
            <a:extLst>
              <a:ext uri="{28A0092B-C50C-407E-A947-70E740481C1C}">
                <a14:useLocalDpi xmlns:a14="http://schemas.microsoft.com/office/drawing/2010/main" val="0"/>
              </a:ext>
            </a:extLst>
          </a:blip>
          <a:srcRect l="31263" t="23338" r="13254" b="42811"/>
          <a:stretch/>
        </p:blipFill>
        <p:spPr bwMode="auto">
          <a:xfrm>
            <a:off x="432389" y="1259709"/>
            <a:ext cx="4441688" cy="169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32389" y="3429000"/>
            <a:ext cx="4527538" cy="892552"/>
          </a:xfrm>
          <a:prstGeom prst="rect">
            <a:avLst/>
          </a:prstGeom>
        </p:spPr>
        <p:txBody>
          <a:bodyPr wrap="square">
            <a:spAutoFit/>
          </a:bodyPr>
          <a:lstStyle/>
          <a:p>
            <a:r>
              <a:rPr lang="en-US" sz="2400" b="1" dirty="0">
                <a:solidFill>
                  <a:schemeClr val="accent1"/>
                </a:solidFill>
                <a:latin typeface="Roboto Slab Regular" charset="0"/>
              </a:rPr>
              <a:t>To learn more and apply visit: </a:t>
            </a:r>
          </a:p>
          <a:p>
            <a:r>
              <a:rPr lang="en-US" sz="2400" b="1" dirty="0">
                <a:solidFill>
                  <a:schemeClr val="accent1"/>
                </a:solidFill>
                <a:latin typeface="Roboto Slab Regular" charset="0"/>
              </a:rPr>
              <a:t>collegeboard.org/apreading</a:t>
            </a:r>
            <a:r>
              <a:rPr lang="en-US" sz="2800" b="1" dirty="0"/>
              <a:t> </a:t>
            </a:r>
            <a:endParaRPr lang="en-US" sz="2800" dirty="0"/>
          </a:p>
        </p:txBody>
      </p:sp>
      <p:sp>
        <p:nvSpPr>
          <p:cNvPr id="11" name="Content Placeholder 1">
            <a:extLst>
              <a:ext uri="{FF2B5EF4-FFF2-40B4-BE49-F238E27FC236}">
                <a16:creationId xmlns:a16="http://schemas.microsoft.com/office/drawing/2014/main" id="{FC2B7E5B-05C2-414B-A2E2-30D307145112}"/>
              </a:ext>
            </a:extLst>
          </p:cNvPr>
          <p:cNvSpPr txBox="1">
            <a:spLocks/>
          </p:cNvSpPr>
          <p:nvPr/>
        </p:nvSpPr>
        <p:spPr>
          <a:xfrm>
            <a:off x="5130974" y="660635"/>
            <a:ext cx="5975762" cy="1590974"/>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Roboto Slab Regular" charset="0"/>
                <a:ea typeface="+mn-ea"/>
                <a:cs typeface="+mn-cs"/>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Roboto Slab Regular" charset="0"/>
                <a:ea typeface="+mn-ea"/>
                <a:cs typeface="+mn-cs"/>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Roboto Slab Regular"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Roboto Slab Regular"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Roboto Slab Regular"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600" b="1" dirty="0">
                <a:solidFill>
                  <a:schemeClr val="accent1"/>
                </a:solidFill>
              </a:rPr>
              <a:t>Who can score AP exams?</a:t>
            </a:r>
          </a:p>
          <a:p>
            <a:r>
              <a:rPr lang="en-US" sz="1600" dirty="0"/>
              <a:t>Current AP teachers with at least two years of experience teaching their subject </a:t>
            </a:r>
            <a:r>
              <a:rPr lang="en-US" sz="1200" dirty="0">
                <a:solidFill>
                  <a:srgbClr val="C00000"/>
                </a:solidFill>
              </a:rPr>
              <a:t>(except for CSP, Seminar, Research)</a:t>
            </a:r>
          </a:p>
          <a:p>
            <a:r>
              <a:rPr lang="en-US" sz="1600" dirty="0"/>
              <a:t>Active college faculty members who have taught one semester of a comparable AP course in the past three years</a:t>
            </a:r>
          </a:p>
        </p:txBody>
      </p:sp>
    </p:spTree>
    <p:extLst>
      <p:ext uri="{BB962C8B-B14F-4D97-AF65-F5344CB8AC3E}">
        <p14:creationId xmlns:p14="http://schemas.microsoft.com/office/powerpoint/2010/main" val="1153592900"/>
      </p:ext>
    </p:extLst>
  </p:cSld>
  <p:clrMapOvr>
    <a:masterClrMapping/>
  </p:clrMapOvr>
  <p:transition spd="slow">
    <p:push dir="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E690226-2E03-4796-A788-BD3B89F618AB}"/>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9463" name="think-cell Slide" r:id="rId5" imgW="347" imgH="348" progId="TCLayout.ActiveDocument.1">
                  <p:embed/>
                </p:oleObj>
              </mc:Choice>
              <mc:Fallback>
                <p:oleObj name="think-cell Slide" r:id="rId5" imgW="347" imgH="348" progId="TCLayout.ActiveDocument.1">
                  <p:embed/>
                  <p:pic>
                    <p:nvPicPr>
                      <p:cNvPr id="5" name="Object 4" hidden="1">
                        <a:extLst>
                          <a:ext uri="{FF2B5EF4-FFF2-40B4-BE49-F238E27FC236}">
                            <a16:creationId xmlns:a16="http://schemas.microsoft.com/office/drawing/2014/main" id="{CE690226-2E03-4796-A788-BD3B89F618AB}"/>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39C02874-EFEC-43FF-9767-988B9CEB97F0}"/>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3200" dirty="0">
              <a:latin typeface="Roboto Slab Regular"/>
              <a:ea typeface="+mj-ea"/>
              <a:cs typeface="+mj-cs"/>
              <a:sym typeface="Roboto Slab Regular"/>
            </a:endParaRPr>
          </a:p>
        </p:txBody>
      </p:sp>
      <p:sp>
        <p:nvSpPr>
          <p:cNvPr id="2" name="Content Placeholder 1"/>
          <p:cNvSpPr>
            <a:spLocks noGrp="1"/>
          </p:cNvSpPr>
          <p:nvPr>
            <p:ph idx="1"/>
          </p:nvPr>
        </p:nvSpPr>
        <p:spPr>
          <a:xfrm>
            <a:off x="5904088" y="555809"/>
            <a:ext cx="5829419" cy="5372292"/>
          </a:xfrm>
        </p:spPr>
        <p:txBody>
          <a:bodyPr>
            <a:noAutofit/>
          </a:bodyPr>
          <a:lstStyle/>
          <a:p>
            <a:pPr lvl="0">
              <a:lnSpc>
                <a:spcPct val="120000"/>
              </a:lnSpc>
            </a:pPr>
            <a:r>
              <a:rPr lang="en-US" sz="2200" dirty="0"/>
              <a:t>College &amp; University Faculty </a:t>
            </a:r>
          </a:p>
          <a:p>
            <a:pPr lvl="1">
              <a:lnSpc>
                <a:spcPct val="120000"/>
              </a:lnSpc>
              <a:buFont typeface="Wingdings" charset="2"/>
              <a:buChar char="Ø"/>
            </a:pPr>
            <a:r>
              <a:rPr lang="en-US" sz="2200" b="1" i="1" dirty="0">
                <a:solidFill>
                  <a:srgbClr val="FF0000"/>
                </a:solidFill>
              </a:rPr>
              <a:t> </a:t>
            </a:r>
            <a:r>
              <a:rPr lang="en-US" sz="2200" b="1" i="1" dirty="0" err="1">
                <a:solidFill>
                  <a:srgbClr val="FF0000"/>
                </a:solidFill>
              </a:rPr>
              <a:t>aphighered.collegeboard.org</a:t>
            </a:r>
            <a:endParaRPr lang="en-US" sz="2200" b="1" i="1" dirty="0">
              <a:solidFill>
                <a:srgbClr val="FF0000"/>
              </a:solidFill>
            </a:endParaRPr>
          </a:p>
          <a:p>
            <a:pPr lvl="1">
              <a:lnSpc>
                <a:spcPct val="120000"/>
              </a:lnSpc>
              <a:buFont typeface="Wingdings" charset="2"/>
              <a:buChar char="Ø"/>
            </a:pPr>
            <a:r>
              <a:rPr lang="en-US" sz="2200" dirty="0"/>
              <a:t> Click on “</a:t>
            </a:r>
            <a:r>
              <a:rPr lang="en-US" sz="2200" b="1" dirty="0">
                <a:solidFill>
                  <a:srgbClr val="FF0000"/>
                </a:solidFill>
              </a:rPr>
              <a:t>Get Involved</a:t>
            </a:r>
            <a:r>
              <a:rPr lang="en-US" sz="2200" dirty="0"/>
              <a:t>”</a:t>
            </a:r>
          </a:p>
          <a:p>
            <a:pPr lvl="1">
              <a:lnSpc>
                <a:spcPct val="120000"/>
              </a:lnSpc>
              <a:buFont typeface="Wingdings" charset="2"/>
              <a:buChar char="Ø"/>
            </a:pPr>
            <a:r>
              <a:rPr lang="en-US" sz="2200" dirty="0"/>
              <a:t> Choose “</a:t>
            </a:r>
            <a:r>
              <a:rPr lang="en-US" sz="2200" b="1" dirty="0">
                <a:solidFill>
                  <a:srgbClr val="FF0000"/>
                </a:solidFill>
              </a:rPr>
              <a:t>Become an AP Reader</a:t>
            </a:r>
            <a:r>
              <a:rPr lang="en-US" sz="2200" dirty="0"/>
              <a:t>”</a:t>
            </a:r>
          </a:p>
          <a:p>
            <a:pPr marL="0" lvl="0" indent="0">
              <a:buNone/>
            </a:pPr>
            <a:endParaRPr lang="en-US" sz="2200" dirty="0"/>
          </a:p>
          <a:p>
            <a:pPr lvl="0">
              <a:lnSpc>
                <a:spcPct val="120000"/>
              </a:lnSpc>
            </a:pPr>
            <a:r>
              <a:rPr lang="en-US" sz="2200" dirty="0"/>
              <a:t>Experienced High School Teachers</a:t>
            </a:r>
          </a:p>
          <a:p>
            <a:pPr lvl="1">
              <a:lnSpc>
                <a:spcPct val="120000"/>
              </a:lnSpc>
              <a:buFont typeface="Wingdings" charset="2"/>
              <a:buChar char="Ø"/>
            </a:pPr>
            <a:r>
              <a:rPr lang="en-US" sz="2200" b="1" i="1" dirty="0">
                <a:solidFill>
                  <a:srgbClr val="FF0000"/>
                </a:solidFill>
              </a:rPr>
              <a:t> </a:t>
            </a:r>
            <a:r>
              <a:rPr lang="en-US" sz="2200" b="1" i="1" dirty="0" err="1">
                <a:solidFill>
                  <a:srgbClr val="FF0000"/>
                </a:solidFill>
              </a:rPr>
              <a:t>apcentral.collegeboard.org</a:t>
            </a:r>
            <a:endParaRPr lang="en-US" sz="2200" b="1" i="1" dirty="0">
              <a:solidFill>
                <a:srgbClr val="FF0000"/>
              </a:solidFill>
            </a:endParaRPr>
          </a:p>
          <a:p>
            <a:pPr lvl="1">
              <a:lnSpc>
                <a:spcPct val="120000"/>
              </a:lnSpc>
              <a:buFont typeface="Wingdings" charset="2"/>
              <a:buChar char="Ø"/>
            </a:pPr>
            <a:r>
              <a:rPr lang="en-US" sz="2200" dirty="0"/>
              <a:t> Click on “</a:t>
            </a:r>
            <a:r>
              <a:rPr lang="en-US" sz="2200" b="1" dirty="0">
                <a:solidFill>
                  <a:srgbClr val="FF0000"/>
                </a:solidFill>
              </a:rPr>
              <a:t>Professional Development</a:t>
            </a:r>
            <a:r>
              <a:rPr lang="en-US" sz="2200" dirty="0"/>
              <a:t>”</a:t>
            </a:r>
          </a:p>
          <a:p>
            <a:pPr lvl="1">
              <a:lnSpc>
                <a:spcPct val="120000"/>
              </a:lnSpc>
              <a:buFont typeface="Wingdings" charset="2"/>
              <a:buChar char="Ø"/>
            </a:pPr>
            <a:r>
              <a:rPr lang="en-US" sz="2200" dirty="0"/>
              <a:t>“</a:t>
            </a:r>
            <a:r>
              <a:rPr lang="en-US" sz="2200" b="1" dirty="0">
                <a:solidFill>
                  <a:srgbClr val="FF0000"/>
                </a:solidFill>
              </a:rPr>
              <a:t>Become an AP Reader</a:t>
            </a:r>
            <a:r>
              <a:rPr lang="en-US" sz="2200" dirty="0"/>
              <a:t>”</a:t>
            </a:r>
          </a:p>
        </p:txBody>
      </p:sp>
      <p:sp>
        <p:nvSpPr>
          <p:cNvPr id="3" name="Title 2"/>
          <p:cNvSpPr>
            <a:spLocks noGrp="1"/>
          </p:cNvSpPr>
          <p:nvPr>
            <p:ph type="title"/>
          </p:nvPr>
        </p:nvSpPr>
        <p:spPr>
          <a:xfrm>
            <a:off x="466611" y="533400"/>
            <a:ext cx="3741179" cy="1135696"/>
          </a:xfrm>
        </p:spPr>
        <p:txBody>
          <a:bodyPr vert="horz" wrap="square" lIns="0" tIns="137160" rIns="0" bIns="0" rtlCol="0" anchor="t" anchorCtr="0">
            <a:spAutoFit/>
          </a:bodyPr>
          <a:lstStyle/>
          <a:p>
            <a:r>
              <a:rPr lang="en-US" dirty="0">
                <a:latin typeface="Roboto Slab Regular" charset="0"/>
                <a:ea typeface="+mj-ea"/>
                <a:cs typeface="+mj-cs"/>
              </a:rPr>
              <a:t>How to become </a:t>
            </a:r>
            <a:br>
              <a:rPr lang="en-US" dirty="0">
                <a:latin typeface="Roboto Slab Regular" charset="0"/>
                <a:ea typeface="+mj-ea"/>
                <a:cs typeface="+mj-cs"/>
              </a:rPr>
            </a:br>
            <a:r>
              <a:rPr lang="en-US" dirty="0">
                <a:latin typeface="Roboto Slab Regular" charset="0"/>
                <a:ea typeface="+mj-ea"/>
                <a:cs typeface="+mj-cs"/>
              </a:rPr>
              <a:t>an AP Reader</a:t>
            </a:r>
          </a:p>
        </p:txBody>
      </p:sp>
      <p:sp>
        <p:nvSpPr>
          <p:cNvPr id="10" name="Rectangle 9">
            <a:extLst>
              <a:ext uri="{FF2B5EF4-FFF2-40B4-BE49-F238E27FC236}">
                <a16:creationId xmlns:a16="http://schemas.microsoft.com/office/drawing/2014/main" id="{ED14F5B8-54E4-4979-9DB6-FC96B536A980}"/>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45</a:t>
            </a:fld>
            <a:endParaRPr lang="en-US" sz="1200" i="1" dirty="0">
              <a:solidFill>
                <a:schemeClr val="bg1">
                  <a:lumMod val="50000"/>
                </a:schemeClr>
              </a:solidFill>
            </a:endParaRPr>
          </a:p>
        </p:txBody>
      </p:sp>
      <p:pic>
        <p:nvPicPr>
          <p:cNvPr id="7" name="Picture 43">
            <a:extLst>
              <a:ext uri="{FF2B5EF4-FFF2-40B4-BE49-F238E27FC236}">
                <a16:creationId xmlns:a16="http://schemas.microsoft.com/office/drawing/2014/main" id="{AD27ED76-BBDB-4E85-BB46-D890A066D6D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8491" y="1889342"/>
            <a:ext cx="4821499" cy="28068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8851254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635" y="617802"/>
            <a:ext cx="4471173" cy="2132892"/>
          </a:xfrm>
        </p:spPr>
        <p:txBody>
          <a:bodyPr/>
          <a:lstStyle/>
          <a:p>
            <a:r>
              <a:rPr lang="en-US" sz="7200" dirty="0"/>
              <a:t>Thank</a:t>
            </a:r>
            <a:br>
              <a:rPr lang="en-US" sz="7200" dirty="0"/>
            </a:br>
            <a:r>
              <a:rPr lang="en-US" sz="7200" dirty="0"/>
              <a:t>You.</a:t>
            </a:r>
          </a:p>
        </p:txBody>
      </p:sp>
      <p:sp>
        <p:nvSpPr>
          <p:cNvPr id="3" name="Text Placeholder 2"/>
          <p:cNvSpPr>
            <a:spLocks noGrp="1"/>
          </p:cNvSpPr>
          <p:nvPr>
            <p:ph type="body" sz="quarter" idx="10"/>
          </p:nvPr>
        </p:nvSpPr>
        <p:spPr>
          <a:xfrm>
            <a:off x="458862" y="2572222"/>
            <a:ext cx="4471173" cy="1318310"/>
          </a:xfrm>
        </p:spPr>
        <p:txBody>
          <a:bodyPr/>
          <a:lstStyle/>
          <a:p>
            <a:r>
              <a:rPr lang="en-US" dirty="0"/>
              <a:t>Brian Kennelly</a:t>
            </a:r>
          </a:p>
          <a:p>
            <a:r>
              <a:rPr lang="en-US" b="0" dirty="0">
                <a:hlinkClick r:id="rId2"/>
              </a:rPr>
              <a:t>bkennell@calpoly.edu</a:t>
            </a:r>
            <a:endParaRPr lang="en-US" b="0" dirty="0"/>
          </a:p>
          <a:p>
            <a:r>
              <a:rPr lang="en-US" b="0" dirty="0"/>
              <a:t>https://works.bepress.com/bkennell</a:t>
            </a:r>
          </a:p>
        </p:txBody>
      </p:sp>
    </p:spTree>
    <p:extLst>
      <p:ext uri="{BB962C8B-B14F-4D97-AF65-F5344CB8AC3E}">
        <p14:creationId xmlns:p14="http://schemas.microsoft.com/office/powerpoint/2010/main" val="16072524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56145F55-4AC8-47A5-9996-74DC9D274AA2}"/>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94" name="think-cell Slide" r:id="rId6" imgW="216" imgH="216" progId="TCLayout.ActiveDocument.1">
                  <p:embed/>
                </p:oleObj>
              </mc:Choice>
              <mc:Fallback>
                <p:oleObj name="think-cell Slide" r:id="rId6" imgW="216" imgH="216" progId="TCLayout.ActiveDocument.1">
                  <p:embed/>
                  <p:pic>
                    <p:nvPicPr>
                      <p:cNvPr id="7" name="Object 6" hidden="1">
                        <a:extLst>
                          <a:ext uri="{FF2B5EF4-FFF2-40B4-BE49-F238E27FC236}">
                            <a16:creationId xmlns:a16="http://schemas.microsoft.com/office/drawing/2014/main" id="{56145F55-4AC8-47A5-9996-74DC9D274AA2}"/>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1B9098D9-1B4D-4D42-A3DF-EEF3ED78197A}"/>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defRPr/>
            </a:pPr>
            <a:endParaRPr kumimoji="0" lang="en-US" sz="3200" u="none" strike="noStrike" kern="1200" cap="none" spc="0" normalizeH="0" noProof="0" dirty="0">
              <a:ln>
                <a:noFill/>
              </a:ln>
              <a:solidFill>
                <a:srgbClr val="FFFFFF"/>
              </a:solidFill>
              <a:effectLst/>
              <a:uLnTx/>
              <a:uFillTx/>
              <a:latin typeface="Roboto Slab"/>
              <a:ea typeface="Roboto Slab" pitchFamily="2" charset="0"/>
              <a:sym typeface="Roboto Slab"/>
            </a:endParaRPr>
          </a:p>
        </p:txBody>
      </p:sp>
      <p:sp>
        <p:nvSpPr>
          <p:cNvPr id="4" name="Title 3">
            <a:extLst>
              <a:ext uri="{FF2B5EF4-FFF2-40B4-BE49-F238E27FC236}">
                <a16:creationId xmlns:a16="http://schemas.microsoft.com/office/drawing/2014/main" id="{A301C8EE-CF18-4EEB-8D24-431DF62084B1}"/>
              </a:ext>
            </a:extLst>
          </p:cNvPr>
          <p:cNvSpPr>
            <a:spLocks noGrp="1"/>
          </p:cNvSpPr>
          <p:nvPr>
            <p:ph type="title"/>
          </p:nvPr>
        </p:nvSpPr>
        <p:spPr>
          <a:xfrm>
            <a:off x="466611" y="530792"/>
            <a:ext cx="10403447" cy="581698"/>
          </a:xfrm>
        </p:spPr>
        <p:txBody>
          <a:bodyPr anchor="t"/>
          <a:lstStyle/>
          <a:p>
            <a:r>
              <a:rPr lang="en-US" dirty="0"/>
              <a:t>Structure of AP French Language and Culture Exam</a:t>
            </a:r>
          </a:p>
        </p:txBody>
      </p:sp>
      <p:sp>
        <p:nvSpPr>
          <p:cNvPr id="6" name="Text Placeholder 5">
            <a:extLst>
              <a:ext uri="{FF2B5EF4-FFF2-40B4-BE49-F238E27FC236}">
                <a16:creationId xmlns:a16="http://schemas.microsoft.com/office/drawing/2014/main" id="{128DD4B6-C660-4D77-923B-0F4AA3A28E8B}"/>
              </a:ext>
            </a:extLst>
          </p:cNvPr>
          <p:cNvSpPr>
            <a:spLocks noGrp="1"/>
          </p:cNvSpPr>
          <p:nvPr>
            <p:ph type="body" sz="quarter" idx="13"/>
          </p:nvPr>
        </p:nvSpPr>
        <p:spPr>
          <a:xfrm>
            <a:off x="466725" y="2416878"/>
            <a:ext cx="3741738" cy="895630"/>
          </a:xfrm>
        </p:spPr>
        <p:txBody>
          <a:bodyPr/>
          <a:lstStyle/>
          <a:p>
            <a:r>
              <a:rPr lang="en-US" dirty="0"/>
              <a:t>Exam follows specific criteria regarding number of items in certain categories.</a:t>
            </a:r>
          </a:p>
        </p:txBody>
      </p:sp>
      <p:graphicFrame>
        <p:nvGraphicFramePr>
          <p:cNvPr id="2" name="Table 1">
            <a:extLst>
              <a:ext uri="{FF2B5EF4-FFF2-40B4-BE49-F238E27FC236}">
                <a16:creationId xmlns:a16="http://schemas.microsoft.com/office/drawing/2014/main" id="{DB88284B-F8D0-4845-A265-E64C1E12FB8D}"/>
              </a:ext>
            </a:extLst>
          </p:cNvPr>
          <p:cNvGraphicFramePr>
            <a:graphicFrameLocks noGrp="1"/>
          </p:cNvGraphicFramePr>
          <p:nvPr>
            <p:extLst>
              <p:ext uri="{D42A27DB-BD31-4B8C-83A1-F6EECF244321}">
                <p14:modId xmlns:p14="http://schemas.microsoft.com/office/powerpoint/2010/main" val="1413623254"/>
              </p:ext>
            </p:extLst>
          </p:nvPr>
        </p:nvGraphicFramePr>
        <p:xfrm>
          <a:off x="4773478" y="1555688"/>
          <a:ext cx="6960031" cy="5120640"/>
        </p:xfrm>
        <a:graphic>
          <a:graphicData uri="http://schemas.openxmlformats.org/drawingml/2006/table">
            <a:tbl>
              <a:tblPr firstRow="1" firstCol="1" bandRow="1">
                <a:tableStyleId>{74C1A8A3-306A-4EB7-A6B1-4F7E0EB9C5D6}</a:tableStyleId>
              </a:tblPr>
              <a:tblGrid>
                <a:gridCol w="921928">
                  <a:extLst>
                    <a:ext uri="{9D8B030D-6E8A-4147-A177-3AD203B41FA5}">
                      <a16:colId xmlns:a16="http://schemas.microsoft.com/office/drawing/2014/main" val="3876755846"/>
                    </a:ext>
                  </a:extLst>
                </a:gridCol>
                <a:gridCol w="2844591">
                  <a:extLst>
                    <a:ext uri="{9D8B030D-6E8A-4147-A177-3AD203B41FA5}">
                      <a16:colId xmlns:a16="http://schemas.microsoft.com/office/drawing/2014/main" val="4208525666"/>
                    </a:ext>
                  </a:extLst>
                </a:gridCol>
                <a:gridCol w="946611">
                  <a:extLst>
                    <a:ext uri="{9D8B030D-6E8A-4147-A177-3AD203B41FA5}">
                      <a16:colId xmlns:a16="http://schemas.microsoft.com/office/drawing/2014/main" val="2967960676"/>
                    </a:ext>
                  </a:extLst>
                </a:gridCol>
                <a:gridCol w="1292761">
                  <a:extLst>
                    <a:ext uri="{9D8B030D-6E8A-4147-A177-3AD203B41FA5}">
                      <a16:colId xmlns:a16="http://schemas.microsoft.com/office/drawing/2014/main" val="2495591720"/>
                    </a:ext>
                  </a:extLst>
                </a:gridCol>
                <a:gridCol w="954140">
                  <a:extLst>
                    <a:ext uri="{9D8B030D-6E8A-4147-A177-3AD203B41FA5}">
                      <a16:colId xmlns:a16="http://schemas.microsoft.com/office/drawing/2014/main" val="868691957"/>
                    </a:ext>
                  </a:extLst>
                </a:gridCol>
              </a:tblGrid>
              <a:tr h="548640">
                <a:tc>
                  <a:txBody>
                    <a:bodyPr/>
                    <a:lstStyle/>
                    <a:p>
                      <a:pPr marL="0" marR="0">
                        <a:spcBef>
                          <a:spcPts val="0"/>
                        </a:spcBef>
                        <a:spcAft>
                          <a:spcPts val="0"/>
                        </a:spcAft>
                      </a:pPr>
                      <a:r>
                        <a:rPr lang="en-US" sz="1600" dirty="0">
                          <a:effectLst/>
                          <a:latin typeface="Roboto" panose="02000000000000000000" pitchFamily="2" charset="0"/>
                          <a:ea typeface="Roboto" panose="02000000000000000000" pitchFamily="2" charset="0"/>
                          <a:cs typeface="Roboto" panose="02000000000000000000" pitchFamily="2" charset="0"/>
                        </a:rPr>
                        <a:t>Section Number</a:t>
                      </a:r>
                      <a:endParaRPr lang="en-US" sz="1800" dirty="0">
                        <a:effectLst/>
                        <a:latin typeface="Roboto" panose="02000000000000000000" pitchFamily="2" charset="0"/>
                        <a:ea typeface="Roboto" panose="02000000000000000000" pitchFamily="2" charset="0"/>
                        <a:cs typeface="Roboto" panose="02000000000000000000" pitchFamily="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a:spcBef>
                          <a:spcPts val="0"/>
                        </a:spcBef>
                        <a:spcAft>
                          <a:spcPts val="0"/>
                        </a:spcAft>
                      </a:pPr>
                      <a:r>
                        <a:rPr lang="en-US" sz="1600" dirty="0">
                          <a:effectLst/>
                          <a:latin typeface="Roboto" panose="02000000000000000000" pitchFamily="2" charset="0"/>
                          <a:ea typeface="Roboto" panose="02000000000000000000" pitchFamily="2" charset="0"/>
                          <a:cs typeface="Roboto" panose="02000000000000000000" pitchFamily="2" charset="0"/>
                        </a:rPr>
                        <a:t>Number and Type of Questions</a:t>
                      </a:r>
                      <a:endParaRPr lang="en-US" sz="1800" dirty="0">
                        <a:effectLst/>
                        <a:latin typeface="Roboto" panose="02000000000000000000" pitchFamily="2" charset="0"/>
                        <a:ea typeface="Roboto" panose="02000000000000000000" pitchFamily="2" charset="0"/>
                        <a:cs typeface="Roboto" panose="02000000000000000000" pitchFamily="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a:spcBef>
                          <a:spcPts val="0"/>
                        </a:spcBef>
                        <a:spcAft>
                          <a:spcPts val="0"/>
                        </a:spcAft>
                      </a:pPr>
                      <a:r>
                        <a:rPr lang="en-US" sz="1600" dirty="0">
                          <a:effectLst/>
                          <a:latin typeface="Roboto" panose="02000000000000000000" pitchFamily="2" charset="0"/>
                          <a:ea typeface="Roboto" panose="02000000000000000000" pitchFamily="2" charset="0"/>
                          <a:cs typeface="Roboto" panose="02000000000000000000" pitchFamily="2" charset="0"/>
                        </a:rPr>
                        <a:t>Weight</a:t>
                      </a:r>
                      <a:endParaRPr lang="en-US" sz="1800" dirty="0">
                        <a:effectLst/>
                        <a:latin typeface="Roboto" panose="02000000000000000000" pitchFamily="2" charset="0"/>
                        <a:ea typeface="Roboto" panose="02000000000000000000" pitchFamily="2" charset="0"/>
                        <a:cs typeface="Roboto" panose="02000000000000000000" pitchFamily="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gridSpan="2">
                  <a:txBody>
                    <a:bodyPr/>
                    <a:lstStyle/>
                    <a:p>
                      <a:pPr marL="0" marR="0">
                        <a:spcBef>
                          <a:spcPts val="0"/>
                        </a:spcBef>
                        <a:spcAft>
                          <a:spcPts val="0"/>
                        </a:spcAft>
                      </a:pPr>
                      <a:r>
                        <a:rPr lang="en-US" sz="1600" dirty="0">
                          <a:effectLst/>
                          <a:latin typeface="Roboto" panose="02000000000000000000" pitchFamily="2" charset="0"/>
                          <a:ea typeface="Roboto" panose="02000000000000000000" pitchFamily="2" charset="0"/>
                          <a:cs typeface="Roboto" panose="02000000000000000000" pitchFamily="2" charset="0"/>
                        </a:rPr>
                        <a:t>Time Allotted</a:t>
                      </a:r>
                      <a:endParaRPr lang="en-US" sz="1800" dirty="0">
                        <a:effectLst/>
                        <a:latin typeface="Roboto" panose="02000000000000000000" pitchFamily="2" charset="0"/>
                        <a:ea typeface="Roboto" panose="02000000000000000000" pitchFamily="2" charset="0"/>
                        <a:cs typeface="Roboto" panose="02000000000000000000" pitchFamily="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val="1151981344"/>
                  </a:ext>
                </a:extLst>
              </a:tr>
              <a:tr h="548640">
                <a:tc>
                  <a:txBody>
                    <a:bodyPr/>
                    <a:lstStyle/>
                    <a:p>
                      <a:pPr marL="0" marR="0" algn="ctr">
                        <a:spcBef>
                          <a:spcPts val="0"/>
                        </a:spcBef>
                        <a:spcAft>
                          <a:spcPts val="0"/>
                        </a:spcAft>
                      </a:pPr>
                      <a:r>
                        <a:rPr lang="en-US" sz="1600" dirty="0">
                          <a:effectLst/>
                          <a:latin typeface="Roboto" panose="02000000000000000000" pitchFamily="2" charset="0"/>
                          <a:ea typeface="Roboto" panose="02000000000000000000" pitchFamily="2" charset="0"/>
                          <a:cs typeface="Roboto" panose="02000000000000000000" pitchFamily="2" charset="0"/>
                        </a:rPr>
                        <a:t>1</a:t>
                      </a:r>
                      <a:endParaRPr lang="en-US" sz="1800" dirty="0">
                        <a:effectLst/>
                        <a:latin typeface="Roboto" panose="02000000000000000000" pitchFamily="2" charset="0"/>
                        <a:ea typeface="Roboto" panose="02000000000000000000" pitchFamily="2" charset="0"/>
                        <a:cs typeface="Roboto" panose="02000000000000000000" pitchFamily="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Roboto" panose="02000000000000000000" pitchFamily="2" charset="0"/>
                          <a:ea typeface="Roboto" panose="02000000000000000000" pitchFamily="2" charset="0"/>
                          <a:cs typeface="Roboto" panose="02000000000000000000" pitchFamily="2" charset="0"/>
                        </a:rPr>
                        <a:t>65 Multiple-Choice Questions</a:t>
                      </a:r>
                    </a:p>
                    <a:p>
                      <a:pPr marL="0" marR="0">
                        <a:spcBef>
                          <a:spcPts val="0"/>
                        </a:spcBef>
                        <a:spcAft>
                          <a:spcPts val="0"/>
                        </a:spcAft>
                      </a:pPr>
                      <a:r>
                        <a:rPr lang="en-US" sz="1400" i="1" dirty="0">
                          <a:effectLst/>
                          <a:latin typeface="Roboto" panose="02000000000000000000" pitchFamily="2" charset="0"/>
                          <a:ea typeface="Roboto" panose="02000000000000000000" pitchFamily="2" charset="0"/>
                          <a:cs typeface="Roboto" panose="02000000000000000000" pitchFamily="2" charset="0"/>
                        </a:rPr>
                        <a:t>(4 possible responses A, B, C, D)</a:t>
                      </a:r>
                    </a:p>
                    <a:p>
                      <a:pPr marL="0" marR="0">
                        <a:spcBef>
                          <a:spcPts val="0"/>
                        </a:spcBef>
                        <a:spcAft>
                          <a:spcPts val="0"/>
                        </a:spcAft>
                      </a:pPr>
                      <a:r>
                        <a:rPr lang="en-US" sz="1400" i="1" dirty="0">
                          <a:effectLst/>
                          <a:latin typeface="Roboto" panose="02000000000000000000" pitchFamily="2" charset="0"/>
                          <a:ea typeface="Roboto" panose="02000000000000000000" pitchFamily="2" charset="0"/>
                          <a:cs typeface="Roboto" panose="02000000000000000000" pitchFamily="2" charset="0"/>
                        </a:rPr>
                        <a:t>9 sets of items</a:t>
                      </a:r>
                    </a:p>
                    <a:p>
                      <a:pPr marL="0" marR="0">
                        <a:spcBef>
                          <a:spcPts val="0"/>
                        </a:spcBef>
                        <a:spcAft>
                          <a:spcPts val="0"/>
                        </a:spcAft>
                      </a:pPr>
                      <a:r>
                        <a:rPr lang="en-US" sz="1400" i="1" dirty="0">
                          <a:effectLst/>
                          <a:latin typeface="Roboto" panose="02000000000000000000" pitchFamily="2" charset="0"/>
                          <a:ea typeface="Roboto" panose="02000000000000000000" pitchFamily="2" charset="0"/>
                          <a:cs typeface="Roboto" panose="02000000000000000000" pitchFamily="2" charset="0"/>
                        </a:rPr>
                        <a:t>Section 1A: 30 questions; 40 minutes</a:t>
                      </a:r>
                    </a:p>
                    <a:p>
                      <a:pPr marL="0" marR="0">
                        <a:spcBef>
                          <a:spcPts val="0"/>
                        </a:spcBef>
                        <a:spcAft>
                          <a:spcPts val="0"/>
                        </a:spcAft>
                      </a:pPr>
                      <a:r>
                        <a:rPr lang="en-US" sz="1400" i="1" dirty="0">
                          <a:effectLst/>
                          <a:latin typeface="Roboto" panose="02000000000000000000" pitchFamily="2" charset="0"/>
                          <a:ea typeface="Roboto" panose="02000000000000000000" pitchFamily="2" charset="0"/>
                          <a:cs typeface="Roboto" panose="02000000000000000000" pitchFamily="2" charset="0"/>
                        </a:rPr>
                        <a:t>Section 1B: 35 questions; 55 minutes</a:t>
                      </a:r>
                      <a:endParaRPr lang="en-US" sz="1600" i="1" dirty="0">
                        <a:effectLst/>
                        <a:latin typeface="Roboto" panose="02000000000000000000" pitchFamily="2" charset="0"/>
                        <a:ea typeface="Roboto" panose="02000000000000000000" pitchFamily="2" charset="0"/>
                        <a:cs typeface="Roboto" panose="02000000000000000000" pitchFamily="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Roboto" panose="02000000000000000000" pitchFamily="2" charset="0"/>
                          <a:ea typeface="Roboto" panose="02000000000000000000" pitchFamily="2" charset="0"/>
                          <a:cs typeface="Roboto" panose="02000000000000000000" pitchFamily="2" charset="0"/>
                        </a:rPr>
                        <a:t>50%</a:t>
                      </a:r>
                      <a:endParaRPr lang="en-US" sz="1800" dirty="0">
                        <a:effectLst/>
                        <a:latin typeface="Roboto" panose="02000000000000000000" pitchFamily="2" charset="0"/>
                        <a:ea typeface="Roboto" panose="02000000000000000000" pitchFamily="2" charset="0"/>
                        <a:cs typeface="Roboto" panose="02000000000000000000" pitchFamily="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2">
                  <a:txBody>
                    <a:bodyPr/>
                    <a:lstStyle/>
                    <a:p>
                      <a:pPr marL="0" marR="0">
                        <a:spcBef>
                          <a:spcPts val="0"/>
                        </a:spcBef>
                        <a:spcAft>
                          <a:spcPts val="0"/>
                        </a:spcAft>
                      </a:pPr>
                      <a:r>
                        <a:rPr lang="en-US" sz="1600" dirty="0">
                          <a:effectLst/>
                          <a:latin typeface="Roboto" panose="02000000000000000000" pitchFamily="2" charset="0"/>
                          <a:ea typeface="Roboto" panose="02000000000000000000" pitchFamily="2" charset="0"/>
                          <a:cs typeface="Roboto" panose="02000000000000000000" pitchFamily="2" charset="0"/>
                        </a:rPr>
                        <a:t>95 minutes</a:t>
                      </a:r>
                      <a:endParaRPr lang="en-US" sz="1800" dirty="0">
                        <a:effectLst/>
                        <a:latin typeface="Roboto" panose="02000000000000000000" pitchFamily="2" charset="0"/>
                        <a:ea typeface="Roboto" panose="02000000000000000000" pitchFamily="2" charset="0"/>
                        <a:cs typeface="Roboto" panose="02000000000000000000" pitchFamily="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3599524985"/>
                  </a:ext>
                </a:extLst>
              </a:tr>
              <a:tr h="548640">
                <a:tc rowSpan="4">
                  <a:txBody>
                    <a:bodyPr/>
                    <a:lstStyle/>
                    <a:p>
                      <a:pPr marL="0" marR="0" algn="ctr">
                        <a:spcBef>
                          <a:spcPts val="0"/>
                        </a:spcBef>
                        <a:spcAft>
                          <a:spcPts val="0"/>
                        </a:spcAft>
                      </a:pPr>
                      <a:r>
                        <a:rPr lang="en-US" sz="1600" dirty="0">
                          <a:effectLst/>
                          <a:latin typeface="Roboto" panose="02000000000000000000" pitchFamily="2" charset="0"/>
                          <a:ea typeface="Roboto" panose="02000000000000000000" pitchFamily="2" charset="0"/>
                          <a:cs typeface="Roboto" panose="02000000000000000000" pitchFamily="2" charset="0"/>
                        </a:rPr>
                        <a:t>2</a:t>
                      </a:r>
                      <a:endParaRPr lang="en-US" sz="1800" dirty="0">
                        <a:effectLst/>
                        <a:latin typeface="Roboto" panose="02000000000000000000" pitchFamily="2" charset="0"/>
                        <a:ea typeface="Roboto" panose="02000000000000000000" pitchFamily="2" charset="0"/>
                        <a:cs typeface="Roboto" panose="02000000000000000000" pitchFamily="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Roboto" panose="02000000000000000000" pitchFamily="2" charset="0"/>
                          <a:ea typeface="Roboto" panose="02000000000000000000" pitchFamily="2" charset="0"/>
                          <a:cs typeface="Roboto" panose="02000000000000000000" pitchFamily="2" charset="0"/>
                        </a:rPr>
                        <a:t>FRQ 1: E-Mail Reply</a:t>
                      </a:r>
                      <a:endParaRPr lang="en-US" sz="1800" dirty="0">
                        <a:effectLst/>
                        <a:latin typeface="Roboto" panose="02000000000000000000" pitchFamily="2" charset="0"/>
                        <a:ea typeface="Roboto" panose="02000000000000000000" pitchFamily="2" charset="0"/>
                        <a:cs typeface="Roboto" panose="02000000000000000000" pitchFamily="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a:spcBef>
                          <a:spcPts val="0"/>
                        </a:spcBef>
                        <a:spcAft>
                          <a:spcPts val="0"/>
                        </a:spcAft>
                      </a:pPr>
                      <a:r>
                        <a:rPr lang="en-US" sz="1800" dirty="0">
                          <a:effectLst/>
                          <a:latin typeface="Roboto" panose="02000000000000000000" pitchFamily="2" charset="0"/>
                          <a:ea typeface="Roboto" panose="02000000000000000000" pitchFamily="2" charset="0"/>
                          <a:cs typeface="Roboto" panose="02000000000000000000" pitchFamily="2" charset="0"/>
                        </a:rPr>
                        <a:t>12.5%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a:spcBef>
                          <a:spcPts val="0"/>
                        </a:spcBef>
                        <a:spcAft>
                          <a:spcPts val="0"/>
                        </a:spcAft>
                      </a:pPr>
                      <a:r>
                        <a:rPr lang="en-US" sz="1600" dirty="0">
                          <a:effectLst/>
                          <a:latin typeface="Roboto" panose="02000000000000000000" pitchFamily="2" charset="0"/>
                          <a:ea typeface="Roboto" panose="02000000000000000000" pitchFamily="2" charset="0"/>
                          <a:cs typeface="Roboto" panose="02000000000000000000" pitchFamily="2" charset="0"/>
                        </a:rPr>
                        <a:t>15 minutes</a:t>
                      </a:r>
                      <a:endParaRPr lang="en-US" sz="1800" dirty="0">
                        <a:effectLst/>
                        <a:latin typeface="Roboto" panose="02000000000000000000" pitchFamily="2" charset="0"/>
                        <a:ea typeface="Roboto" panose="02000000000000000000" pitchFamily="2" charset="0"/>
                        <a:cs typeface="Roboto" panose="02000000000000000000" pitchFamily="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rowSpan="4">
                  <a:txBody>
                    <a:bodyPr/>
                    <a:lstStyle/>
                    <a:p>
                      <a:pPr marL="0" marR="0" algn="ctr">
                        <a:spcBef>
                          <a:spcPts val="0"/>
                        </a:spcBef>
                        <a:spcAft>
                          <a:spcPts val="0"/>
                        </a:spcAft>
                      </a:pPr>
                      <a:r>
                        <a:rPr lang="en-US" sz="1600" dirty="0">
                          <a:effectLst/>
                          <a:latin typeface="Roboto" panose="02000000000000000000" pitchFamily="2" charset="0"/>
                          <a:ea typeface="Roboto" panose="02000000000000000000" pitchFamily="2" charset="0"/>
                          <a:cs typeface="Roboto" panose="02000000000000000000" pitchFamily="2" charset="0"/>
                        </a:rPr>
                        <a:t>Total: ~88 minutes</a:t>
                      </a:r>
                      <a:endParaRPr lang="en-US" sz="1800" dirty="0">
                        <a:effectLst/>
                        <a:latin typeface="Roboto" panose="02000000000000000000" pitchFamily="2" charset="0"/>
                        <a:ea typeface="Roboto" panose="02000000000000000000" pitchFamily="2" charset="0"/>
                        <a:cs typeface="Roboto" panose="02000000000000000000" pitchFamily="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44831358"/>
                  </a:ext>
                </a:extLst>
              </a:tr>
              <a:tr h="548640">
                <a:tc vMerge="1">
                  <a:txBody>
                    <a:bodyPr/>
                    <a:lstStyle/>
                    <a:p>
                      <a:endParaRPr lang="en-US"/>
                    </a:p>
                  </a:txBody>
                  <a:tcPr/>
                </a:tc>
                <a:tc>
                  <a:txBody>
                    <a:bodyPr/>
                    <a:lstStyle/>
                    <a:p>
                      <a:pPr marL="0" marR="0">
                        <a:spcBef>
                          <a:spcPts val="0"/>
                        </a:spcBef>
                        <a:spcAft>
                          <a:spcPts val="0"/>
                        </a:spcAft>
                      </a:pPr>
                      <a:r>
                        <a:rPr lang="en-US" sz="1600" dirty="0">
                          <a:effectLst/>
                          <a:latin typeface="Roboto" panose="02000000000000000000" pitchFamily="2" charset="0"/>
                          <a:ea typeface="Roboto" panose="02000000000000000000" pitchFamily="2" charset="0"/>
                          <a:cs typeface="Roboto" panose="02000000000000000000" pitchFamily="2" charset="0"/>
                        </a:rPr>
                        <a:t>FRQ 2: Persuasive Essay</a:t>
                      </a:r>
                      <a:endParaRPr lang="en-US" sz="1800" dirty="0">
                        <a:effectLst/>
                        <a:latin typeface="Roboto" panose="02000000000000000000" pitchFamily="2" charset="0"/>
                        <a:ea typeface="Roboto" panose="02000000000000000000" pitchFamily="2" charset="0"/>
                        <a:cs typeface="Roboto" panose="02000000000000000000" pitchFamily="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Roboto" panose="02000000000000000000" pitchFamily="2" charset="0"/>
                          <a:ea typeface="Roboto" panose="02000000000000000000" pitchFamily="2" charset="0"/>
                          <a:cs typeface="Roboto" panose="02000000000000000000" pitchFamily="2" charset="0"/>
                        </a:rPr>
                        <a:t>12.5%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spcBef>
                          <a:spcPts val="0"/>
                        </a:spcBef>
                        <a:spcAft>
                          <a:spcPts val="0"/>
                        </a:spcAft>
                      </a:pPr>
                      <a:r>
                        <a:rPr lang="en-US" sz="1600" dirty="0">
                          <a:effectLst/>
                          <a:latin typeface="Roboto" panose="02000000000000000000" pitchFamily="2" charset="0"/>
                          <a:ea typeface="Roboto" panose="02000000000000000000" pitchFamily="2" charset="0"/>
                          <a:cs typeface="Roboto" panose="02000000000000000000" pitchFamily="2" charset="0"/>
                        </a:rPr>
                        <a:t>~55 minutes</a:t>
                      </a:r>
                      <a:endParaRPr lang="en-US" sz="1800" dirty="0">
                        <a:effectLst/>
                        <a:latin typeface="Roboto" panose="02000000000000000000" pitchFamily="2" charset="0"/>
                        <a:ea typeface="Roboto" panose="02000000000000000000" pitchFamily="2" charset="0"/>
                        <a:cs typeface="Roboto" panose="02000000000000000000" pitchFamily="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lang="en-US"/>
                    </a:p>
                  </a:txBody>
                  <a:tcPr/>
                </a:tc>
                <a:extLst>
                  <a:ext uri="{0D108BD9-81ED-4DB2-BD59-A6C34878D82A}">
                    <a16:rowId xmlns:a16="http://schemas.microsoft.com/office/drawing/2014/main" val="3628114376"/>
                  </a:ext>
                </a:extLst>
              </a:tr>
              <a:tr h="548640">
                <a:tc vMerge="1">
                  <a:txBody>
                    <a:bodyPr/>
                    <a:lstStyle/>
                    <a:p>
                      <a:endParaRPr lang="en-US"/>
                    </a:p>
                  </a:txBody>
                  <a:tcPr/>
                </a:tc>
                <a:tc>
                  <a:txBody>
                    <a:bodyPr/>
                    <a:lstStyle/>
                    <a:p>
                      <a:pPr marL="0" marR="0">
                        <a:spcBef>
                          <a:spcPts val="0"/>
                        </a:spcBef>
                        <a:spcAft>
                          <a:spcPts val="0"/>
                        </a:spcAft>
                      </a:pPr>
                      <a:r>
                        <a:rPr lang="en-US" sz="1600" dirty="0">
                          <a:effectLst/>
                          <a:latin typeface="Roboto" panose="02000000000000000000" pitchFamily="2" charset="0"/>
                          <a:ea typeface="Roboto" panose="02000000000000000000" pitchFamily="2" charset="0"/>
                          <a:cs typeface="Roboto" panose="02000000000000000000" pitchFamily="2" charset="0"/>
                        </a:rPr>
                        <a:t>FRQ 3: Conversation</a:t>
                      </a:r>
                      <a:endParaRPr lang="en-US" sz="1800" dirty="0">
                        <a:effectLst/>
                        <a:latin typeface="Roboto" panose="02000000000000000000" pitchFamily="2" charset="0"/>
                        <a:ea typeface="Roboto" panose="02000000000000000000" pitchFamily="2" charset="0"/>
                        <a:cs typeface="Roboto" panose="02000000000000000000" pitchFamily="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Roboto" panose="02000000000000000000" pitchFamily="2" charset="0"/>
                          <a:ea typeface="Roboto" panose="02000000000000000000" pitchFamily="2" charset="0"/>
                          <a:cs typeface="Roboto" panose="02000000000000000000" pitchFamily="2" charset="0"/>
                        </a:rPr>
                        <a:t>12.5%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spcBef>
                          <a:spcPts val="0"/>
                        </a:spcBef>
                        <a:spcAft>
                          <a:spcPts val="0"/>
                        </a:spcAft>
                      </a:pPr>
                      <a:r>
                        <a:rPr lang="en-US" sz="1600" dirty="0">
                          <a:effectLst/>
                          <a:latin typeface="Roboto" panose="02000000000000000000" pitchFamily="2" charset="0"/>
                          <a:ea typeface="Roboto" panose="02000000000000000000" pitchFamily="2" charset="0"/>
                          <a:cs typeface="Roboto" panose="02000000000000000000" pitchFamily="2" charset="0"/>
                        </a:rPr>
                        <a:t>5 exchanges of 20 seconds each</a:t>
                      </a:r>
                      <a:endParaRPr lang="en-US" sz="1800" dirty="0">
                        <a:effectLst/>
                        <a:latin typeface="Roboto" panose="02000000000000000000" pitchFamily="2" charset="0"/>
                        <a:ea typeface="Roboto" panose="02000000000000000000" pitchFamily="2" charset="0"/>
                        <a:cs typeface="Roboto" panose="02000000000000000000" pitchFamily="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lang="en-US"/>
                    </a:p>
                  </a:txBody>
                  <a:tcPr/>
                </a:tc>
                <a:extLst>
                  <a:ext uri="{0D108BD9-81ED-4DB2-BD59-A6C34878D82A}">
                    <a16:rowId xmlns:a16="http://schemas.microsoft.com/office/drawing/2014/main" val="838703784"/>
                  </a:ext>
                </a:extLst>
              </a:tr>
              <a:tr h="548640">
                <a:tc vMerge="1">
                  <a:txBody>
                    <a:bodyPr/>
                    <a:lstStyle/>
                    <a:p>
                      <a:endParaRPr lang="en-US"/>
                    </a:p>
                  </a:txBody>
                  <a:tcPr/>
                </a:tc>
                <a:tc>
                  <a:txBody>
                    <a:bodyPr/>
                    <a:lstStyle/>
                    <a:p>
                      <a:pPr marL="0" marR="0">
                        <a:spcBef>
                          <a:spcPts val="0"/>
                        </a:spcBef>
                        <a:spcAft>
                          <a:spcPts val="0"/>
                        </a:spcAft>
                      </a:pPr>
                      <a:r>
                        <a:rPr lang="en-US" sz="1600" dirty="0">
                          <a:effectLst/>
                          <a:latin typeface="Roboto" panose="02000000000000000000" pitchFamily="2" charset="0"/>
                          <a:ea typeface="Roboto" panose="02000000000000000000" pitchFamily="2" charset="0"/>
                          <a:cs typeface="Roboto" panose="02000000000000000000" pitchFamily="2" charset="0"/>
                        </a:rPr>
                        <a:t>FRQ 4: Cultural Comparison</a:t>
                      </a:r>
                      <a:endParaRPr lang="en-US" sz="1800" dirty="0">
                        <a:effectLst/>
                        <a:latin typeface="Roboto" panose="02000000000000000000" pitchFamily="2" charset="0"/>
                        <a:ea typeface="Roboto" panose="02000000000000000000" pitchFamily="2" charset="0"/>
                        <a:cs typeface="Roboto" panose="02000000000000000000" pitchFamily="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Roboto" panose="02000000000000000000" pitchFamily="2" charset="0"/>
                          <a:ea typeface="Roboto" panose="02000000000000000000" pitchFamily="2" charset="0"/>
                          <a:cs typeface="Roboto" panose="02000000000000000000" pitchFamily="2" charset="0"/>
                        </a:rPr>
                        <a:t>12.5%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Roboto" panose="02000000000000000000" pitchFamily="2" charset="0"/>
                          <a:ea typeface="Roboto" panose="02000000000000000000" pitchFamily="2" charset="0"/>
                          <a:cs typeface="Roboto" panose="02000000000000000000" pitchFamily="2" charset="0"/>
                        </a:rPr>
                        <a:t>6 minutes (4 to prepare and 2 to speak)</a:t>
                      </a:r>
                      <a:endParaRPr lang="en-US" sz="1800" dirty="0">
                        <a:effectLst/>
                        <a:latin typeface="Roboto" panose="02000000000000000000" pitchFamily="2" charset="0"/>
                        <a:ea typeface="Roboto" panose="02000000000000000000" pitchFamily="2" charset="0"/>
                        <a:cs typeface="Roboto" panose="02000000000000000000" pitchFamily="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647669026"/>
                  </a:ext>
                </a:extLst>
              </a:tr>
            </a:tbl>
          </a:graphicData>
        </a:graphic>
      </p:graphicFrame>
      <p:sp>
        <p:nvSpPr>
          <p:cNvPr id="17" name="Rectangle 16">
            <a:extLst>
              <a:ext uri="{FF2B5EF4-FFF2-40B4-BE49-F238E27FC236}">
                <a16:creationId xmlns:a16="http://schemas.microsoft.com/office/drawing/2014/main" id="{9035B600-C5E4-4589-AC7F-83DC53C6837A}"/>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5</a:t>
            </a:fld>
            <a:endParaRPr lang="en-US" sz="1200" i="1" dirty="0">
              <a:solidFill>
                <a:schemeClr val="bg1">
                  <a:lumMod val="50000"/>
                </a:schemeClr>
              </a:solidFill>
            </a:endParaRPr>
          </a:p>
        </p:txBody>
      </p:sp>
    </p:spTree>
    <p:extLst>
      <p:ext uri="{BB962C8B-B14F-4D97-AF65-F5344CB8AC3E}">
        <p14:creationId xmlns:p14="http://schemas.microsoft.com/office/powerpoint/2010/main" val="3505312154"/>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3D71AA1F-F220-4A98-A535-5F0ADC9E2F4B}"/>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18" name="think-cell Slide" r:id="rId5" imgW="360" imgH="360" progId="TCLayout.ActiveDocument.1">
                  <p:embed/>
                </p:oleObj>
              </mc:Choice>
              <mc:Fallback>
                <p:oleObj name="think-cell Slide" r:id="rId5" imgW="360" imgH="360" progId="TCLayout.ActiveDocument.1">
                  <p:embed/>
                  <p:pic>
                    <p:nvPicPr>
                      <p:cNvPr id="6" name="Object 5" hidden="1">
                        <a:extLst>
                          <a:ext uri="{FF2B5EF4-FFF2-40B4-BE49-F238E27FC236}">
                            <a16:creationId xmlns:a16="http://schemas.microsoft.com/office/drawing/2014/main" id="{3D71AA1F-F220-4A98-A535-5F0ADC9E2F4B}"/>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262A605-00BD-48E5-BF39-D16FF4048A05}"/>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3200" dirty="0">
              <a:latin typeface="Arial" panose="020B0604020202020204" pitchFamily="34" charset="0"/>
              <a:cs typeface="Arial" panose="020B0604020202020204" pitchFamily="34" charset="0"/>
              <a:sym typeface="Arial" panose="020B0604020202020204" pitchFamily="34" charset="0"/>
            </a:endParaRPr>
          </a:p>
        </p:txBody>
      </p:sp>
      <p:sp>
        <p:nvSpPr>
          <p:cNvPr id="4" name="Title 3">
            <a:extLst>
              <a:ext uri="{FF2B5EF4-FFF2-40B4-BE49-F238E27FC236}">
                <a16:creationId xmlns:a16="http://schemas.microsoft.com/office/drawing/2014/main" id="{FD84EE20-9956-4F23-95B7-CFA1856415C5}"/>
              </a:ext>
            </a:extLst>
          </p:cNvPr>
          <p:cNvSpPr>
            <a:spLocks noGrp="1"/>
          </p:cNvSpPr>
          <p:nvPr>
            <p:ph type="title"/>
          </p:nvPr>
        </p:nvSpPr>
        <p:spPr>
          <a:xfrm>
            <a:off x="457200" y="536870"/>
            <a:ext cx="8847683" cy="581698"/>
          </a:xfrm>
        </p:spPr>
        <p:txBody>
          <a:bodyPr vert="horz" wrap="square" lIns="0" tIns="137160" rIns="0" bIns="0" rtlCol="0" anchor="ctr">
            <a:spAutoFit/>
          </a:bodyPr>
          <a:lstStyle/>
          <a:p>
            <a:r>
              <a:rPr lang="en-US" dirty="0">
                <a:latin typeface="+mn-lt"/>
              </a:rPr>
              <a:t>Question Development and Exam Assembly</a:t>
            </a:r>
          </a:p>
        </p:txBody>
      </p:sp>
      <p:sp>
        <p:nvSpPr>
          <p:cNvPr id="35" name="Text Placeholder 34">
            <a:extLst>
              <a:ext uri="{FF2B5EF4-FFF2-40B4-BE49-F238E27FC236}">
                <a16:creationId xmlns:a16="http://schemas.microsoft.com/office/drawing/2014/main" id="{34DB5F05-523B-48ED-8EDC-6A16B1931B85}"/>
              </a:ext>
            </a:extLst>
          </p:cNvPr>
          <p:cNvSpPr>
            <a:spLocks noGrp="1"/>
          </p:cNvSpPr>
          <p:nvPr>
            <p:ph type="body" sz="quarter" idx="13"/>
          </p:nvPr>
        </p:nvSpPr>
        <p:spPr>
          <a:xfrm>
            <a:off x="466724" y="1234769"/>
            <a:ext cx="8849005" cy="452432"/>
          </a:xfrm>
        </p:spPr>
        <p:txBody>
          <a:bodyPr/>
          <a:lstStyle/>
          <a:p>
            <a:r>
              <a:rPr lang="en-US" dirty="0"/>
              <a:t>Multiple forms developed every year</a:t>
            </a:r>
          </a:p>
        </p:txBody>
      </p:sp>
      <p:sp>
        <p:nvSpPr>
          <p:cNvPr id="13" name="Rectangle 12">
            <a:extLst>
              <a:ext uri="{FF2B5EF4-FFF2-40B4-BE49-F238E27FC236}">
                <a16:creationId xmlns:a16="http://schemas.microsoft.com/office/drawing/2014/main" id="{34806BD4-7DC8-4253-BFFA-4F7C336C0BC1}"/>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6</a:t>
            </a:fld>
            <a:endParaRPr lang="en-US" sz="1200" i="1" dirty="0">
              <a:solidFill>
                <a:schemeClr val="bg1">
                  <a:lumMod val="50000"/>
                </a:schemeClr>
              </a:solidFill>
            </a:endParaRPr>
          </a:p>
        </p:txBody>
      </p:sp>
      <p:sp>
        <p:nvSpPr>
          <p:cNvPr id="10" name="Arrow: Chevron 9">
            <a:extLst>
              <a:ext uri="{FF2B5EF4-FFF2-40B4-BE49-F238E27FC236}">
                <a16:creationId xmlns:a16="http://schemas.microsoft.com/office/drawing/2014/main" id="{5FD12CE5-42A3-42E2-8460-A50A18A5C97E}"/>
              </a:ext>
            </a:extLst>
          </p:cNvPr>
          <p:cNvSpPr/>
          <p:nvPr/>
        </p:nvSpPr>
        <p:spPr>
          <a:xfrm>
            <a:off x="1295058" y="2283125"/>
            <a:ext cx="3214383" cy="1087395"/>
          </a:xfrm>
          <a:prstGeom prst="chevron">
            <a:avLst>
              <a:gd name="adj" fmla="val 329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Roboto" panose="02000000000000000000"/>
              </a:rPr>
              <a:t>Initial Draft of Questions</a:t>
            </a:r>
          </a:p>
        </p:txBody>
      </p:sp>
      <p:sp>
        <p:nvSpPr>
          <p:cNvPr id="12" name="Arrow: Chevron 11">
            <a:extLst>
              <a:ext uri="{FF2B5EF4-FFF2-40B4-BE49-F238E27FC236}">
                <a16:creationId xmlns:a16="http://schemas.microsoft.com/office/drawing/2014/main" id="{67807B23-B626-4DCB-B7B5-AD3368894BD6}"/>
              </a:ext>
            </a:extLst>
          </p:cNvPr>
          <p:cNvSpPr/>
          <p:nvPr/>
        </p:nvSpPr>
        <p:spPr>
          <a:xfrm>
            <a:off x="4432854" y="2283125"/>
            <a:ext cx="3214383" cy="1087395"/>
          </a:xfrm>
          <a:prstGeom prst="chevron">
            <a:avLst>
              <a:gd name="adj" fmla="val 329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Roboto" panose="02000000000000000000"/>
              </a:rPr>
              <a:t>Question Review and Revision</a:t>
            </a:r>
          </a:p>
        </p:txBody>
      </p:sp>
      <p:sp>
        <p:nvSpPr>
          <p:cNvPr id="18" name="Arrow: Chevron 17">
            <a:extLst>
              <a:ext uri="{FF2B5EF4-FFF2-40B4-BE49-F238E27FC236}">
                <a16:creationId xmlns:a16="http://schemas.microsoft.com/office/drawing/2014/main" id="{0953B0EE-CC55-4D60-A65D-96B5C2485F31}"/>
              </a:ext>
            </a:extLst>
          </p:cNvPr>
          <p:cNvSpPr/>
          <p:nvPr/>
        </p:nvSpPr>
        <p:spPr>
          <a:xfrm>
            <a:off x="7577506" y="2287459"/>
            <a:ext cx="3214383" cy="1087395"/>
          </a:xfrm>
          <a:prstGeom prst="chevron">
            <a:avLst>
              <a:gd name="adj" fmla="val 329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Roboto" panose="02000000000000000000"/>
              </a:rPr>
              <a:t>Pre-Testing and Statistical Analysis – Clarity, difficulty, etc.</a:t>
            </a:r>
          </a:p>
        </p:txBody>
      </p:sp>
      <p:sp>
        <p:nvSpPr>
          <p:cNvPr id="19" name="Arrow: Chevron 18">
            <a:extLst>
              <a:ext uri="{FF2B5EF4-FFF2-40B4-BE49-F238E27FC236}">
                <a16:creationId xmlns:a16="http://schemas.microsoft.com/office/drawing/2014/main" id="{1F15DC35-AE11-489D-93EF-53976C73543C}"/>
              </a:ext>
            </a:extLst>
          </p:cNvPr>
          <p:cNvSpPr/>
          <p:nvPr/>
        </p:nvSpPr>
        <p:spPr>
          <a:xfrm>
            <a:off x="3032148" y="4691941"/>
            <a:ext cx="3214383" cy="1087395"/>
          </a:xfrm>
          <a:prstGeom prst="chevron">
            <a:avLst>
              <a:gd name="adj" fmla="val 329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Roboto" panose="02000000000000000000"/>
              </a:rPr>
              <a:t>Higher-Ed Exam Review</a:t>
            </a:r>
          </a:p>
        </p:txBody>
      </p:sp>
      <p:sp>
        <p:nvSpPr>
          <p:cNvPr id="20" name="Arrow: Chevron 19">
            <a:extLst>
              <a:ext uri="{FF2B5EF4-FFF2-40B4-BE49-F238E27FC236}">
                <a16:creationId xmlns:a16="http://schemas.microsoft.com/office/drawing/2014/main" id="{443BF489-E9B4-454A-8001-40D6554FB0FF}"/>
              </a:ext>
            </a:extLst>
          </p:cNvPr>
          <p:cNvSpPr/>
          <p:nvPr/>
        </p:nvSpPr>
        <p:spPr>
          <a:xfrm>
            <a:off x="6190882" y="4691941"/>
            <a:ext cx="3214383" cy="1087395"/>
          </a:xfrm>
          <a:prstGeom prst="chevron">
            <a:avLst>
              <a:gd name="adj" fmla="val 329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Roboto" panose="02000000000000000000"/>
              </a:rPr>
              <a:t>“Fresh Eyes” Review</a:t>
            </a:r>
          </a:p>
        </p:txBody>
      </p:sp>
      <p:sp>
        <p:nvSpPr>
          <p:cNvPr id="11" name="Oval 10">
            <a:extLst>
              <a:ext uri="{FF2B5EF4-FFF2-40B4-BE49-F238E27FC236}">
                <a16:creationId xmlns:a16="http://schemas.microsoft.com/office/drawing/2014/main" id="{C18CDC2B-2340-4F29-BCDE-FE5D3C42373F}"/>
              </a:ext>
            </a:extLst>
          </p:cNvPr>
          <p:cNvSpPr/>
          <p:nvPr/>
        </p:nvSpPr>
        <p:spPr>
          <a:xfrm>
            <a:off x="1295058" y="2045393"/>
            <a:ext cx="475464" cy="475464"/>
          </a:xfrm>
          <a:prstGeom prst="ellipse">
            <a:avLst/>
          </a:prstGeom>
          <a:solidFill>
            <a:schemeClr val="bg1">
              <a:lumMod val="9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latin typeface="Roboto" panose="02000000000000000000"/>
              </a:rPr>
              <a:t>1</a:t>
            </a:r>
          </a:p>
        </p:txBody>
      </p:sp>
      <p:sp>
        <p:nvSpPr>
          <p:cNvPr id="21" name="Oval 20">
            <a:extLst>
              <a:ext uri="{FF2B5EF4-FFF2-40B4-BE49-F238E27FC236}">
                <a16:creationId xmlns:a16="http://schemas.microsoft.com/office/drawing/2014/main" id="{044F0184-088E-4D24-B7B4-FAD754223ED1}"/>
              </a:ext>
            </a:extLst>
          </p:cNvPr>
          <p:cNvSpPr/>
          <p:nvPr/>
        </p:nvSpPr>
        <p:spPr>
          <a:xfrm>
            <a:off x="4432853" y="2045393"/>
            <a:ext cx="475464" cy="475464"/>
          </a:xfrm>
          <a:prstGeom prst="ellipse">
            <a:avLst/>
          </a:prstGeom>
          <a:solidFill>
            <a:schemeClr val="bg1">
              <a:lumMod val="9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latin typeface="Roboto" panose="02000000000000000000"/>
              </a:rPr>
              <a:t>2</a:t>
            </a:r>
          </a:p>
        </p:txBody>
      </p:sp>
      <p:sp>
        <p:nvSpPr>
          <p:cNvPr id="23" name="Oval 22">
            <a:extLst>
              <a:ext uri="{FF2B5EF4-FFF2-40B4-BE49-F238E27FC236}">
                <a16:creationId xmlns:a16="http://schemas.microsoft.com/office/drawing/2014/main" id="{44EDFBF9-3C77-4CE5-AE6B-78BA184C41AF}"/>
              </a:ext>
            </a:extLst>
          </p:cNvPr>
          <p:cNvSpPr/>
          <p:nvPr/>
        </p:nvSpPr>
        <p:spPr>
          <a:xfrm>
            <a:off x="7560419" y="2049727"/>
            <a:ext cx="475464" cy="475464"/>
          </a:xfrm>
          <a:prstGeom prst="ellipse">
            <a:avLst/>
          </a:prstGeom>
          <a:solidFill>
            <a:schemeClr val="bg1">
              <a:lumMod val="9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latin typeface="Roboto" panose="02000000000000000000"/>
              </a:rPr>
              <a:t>3</a:t>
            </a:r>
          </a:p>
        </p:txBody>
      </p:sp>
      <p:sp>
        <p:nvSpPr>
          <p:cNvPr id="24" name="Oval 23">
            <a:extLst>
              <a:ext uri="{FF2B5EF4-FFF2-40B4-BE49-F238E27FC236}">
                <a16:creationId xmlns:a16="http://schemas.microsoft.com/office/drawing/2014/main" id="{EB72250E-2360-40FF-8A38-F7C4E857952A}"/>
              </a:ext>
            </a:extLst>
          </p:cNvPr>
          <p:cNvSpPr/>
          <p:nvPr/>
        </p:nvSpPr>
        <p:spPr>
          <a:xfrm>
            <a:off x="2995505" y="4454209"/>
            <a:ext cx="475464" cy="475464"/>
          </a:xfrm>
          <a:prstGeom prst="ellipse">
            <a:avLst/>
          </a:prstGeom>
          <a:solidFill>
            <a:schemeClr val="bg1">
              <a:lumMod val="9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latin typeface="Roboto" panose="02000000000000000000"/>
              </a:rPr>
              <a:t>4</a:t>
            </a:r>
          </a:p>
        </p:txBody>
      </p:sp>
      <p:sp>
        <p:nvSpPr>
          <p:cNvPr id="25" name="Oval 24">
            <a:extLst>
              <a:ext uri="{FF2B5EF4-FFF2-40B4-BE49-F238E27FC236}">
                <a16:creationId xmlns:a16="http://schemas.microsoft.com/office/drawing/2014/main" id="{C6FA6B31-B7BE-42A9-B2C3-126EA91A6FEC}"/>
              </a:ext>
            </a:extLst>
          </p:cNvPr>
          <p:cNvSpPr/>
          <p:nvPr/>
        </p:nvSpPr>
        <p:spPr>
          <a:xfrm>
            <a:off x="6200385" y="4454209"/>
            <a:ext cx="475464" cy="475464"/>
          </a:xfrm>
          <a:prstGeom prst="ellipse">
            <a:avLst/>
          </a:prstGeom>
          <a:solidFill>
            <a:schemeClr val="bg1">
              <a:lumMod val="9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latin typeface="Roboto" panose="02000000000000000000"/>
              </a:rPr>
              <a:t>5</a:t>
            </a:r>
          </a:p>
        </p:txBody>
      </p:sp>
      <p:sp>
        <p:nvSpPr>
          <p:cNvPr id="26" name="Rectangle: Rounded Corners 25">
            <a:extLst>
              <a:ext uri="{FF2B5EF4-FFF2-40B4-BE49-F238E27FC236}">
                <a16:creationId xmlns:a16="http://schemas.microsoft.com/office/drawing/2014/main" id="{0CE1A156-B194-435E-A205-7CB331073180}"/>
              </a:ext>
            </a:extLst>
          </p:cNvPr>
          <p:cNvSpPr/>
          <p:nvPr/>
        </p:nvSpPr>
        <p:spPr>
          <a:xfrm>
            <a:off x="1602919" y="3248898"/>
            <a:ext cx="2286000" cy="73152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a:solidFill>
                  <a:schemeClr val="tx2"/>
                </a:solidFill>
                <a:latin typeface="Roboto" panose="02000000000000000000"/>
              </a:rPr>
              <a:t>AP community teachers and faculty; Test Development Committee</a:t>
            </a:r>
          </a:p>
        </p:txBody>
      </p:sp>
      <p:sp>
        <p:nvSpPr>
          <p:cNvPr id="27" name="Rectangle: Rounded Corners 26">
            <a:extLst>
              <a:ext uri="{FF2B5EF4-FFF2-40B4-BE49-F238E27FC236}">
                <a16:creationId xmlns:a16="http://schemas.microsoft.com/office/drawing/2014/main" id="{91939F4B-3E97-490F-A751-EF1305C025ED}"/>
              </a:ext>
            </a:extLst>
          </p:cNvPr>
          <p:cNvSpPr/>
          <p:nvPr/>
        </p:nvSpPr>
        <p:spPr>
          <a:xfrm>
            <a:off x="4740715" y="3248898"/>
            <a:ext cx="2286000" cy="73152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a:solidFill>
                  <a:schemeClr val="tx2"/>
                </a:solidFill>
                <a:latin typeface="Roboto" panose="02000000000000000000"/>
              </a:rPr>
              <a:t>Test Development Committee; Content experts</a:t>
            </a:r>
          </a:p>
        </p:txBody>
      </p:sp>
      <p:sp>
        <p:nvSpPr>
          <p:cNvPr id="29" name="Rectangle: Rounded Corners 28">
            <a:extLst>
              <a:ext uri="{FF2B5EF4-FFF2-40B4-BE49-F238E27FC236}">
                <a16:creationId xmlns:a16="http://schemas.microsoft.com/office/drawing/2014/main" id="{6866C3BD-4293-4191-B6BF-8223B954029D}"/>
              </a:ext>
            </a:extLst>
          </p:cNvPr>
          <p:cNvSpPr/>
          <p:nvPr/>
        </p:nvSpPr>
        <p:spPr>
          <a:xfrm>
            <a:off x="7879817" y="3232380"/>
            <a:ext cx="2286000" cy="73152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a:solidFill>
                  <a:schemeClr val="tx2"/>
                </a:solidFill>
                <a:latin typeface="Roboto" panose="02000000000000000000"/>
              </a:rPr>
              <a:t>Psychometricians</a:t>
            </a:r>
          </a:p>
        </p:txBody>
      </p:sp>
      <p:sp>
        <p:nvSpPr>
          <p:cNvPr id="30" name="Rectangle: Rounded Corners 29">
            <a:extLst>
              <a:ext uri="{FF2B5EF4-FFF2-40B4-BE49-F238E27FC236}">
                <a16:creationId xmlns:a16="http://schemas.microsoft.com/office/drawing/2014/main" id="{A1764AE3-6862-4FB3-90FA-B1CB1C8D39DB}"/>
              </a:ext>
            </a:extLst>
          </p:cNvPr>
          <p:cNvSpPr/>
          <p:nvPr/>
        </p:nvSpPr>
        <p:spPr>
          <a:xfrm>
            <a:off x="3327580" y="5636862"/>
            <a:ext cx="2286000" cy="73152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a:solidFill>
                  <a:schemeClr val="tx2"/>
                </a:solidFill>
                <a:latin typeface="Roboto" panose="02000000000000000000"/>
              </a:rPr>
              <a:t>Chief Reader; Higher-Ed Co-Chair of Test Development Committee</a:t>
            </a:r>
          </a:p>
        </p:txBody>
      </p:sp>
      <p:sp>
        <p:nvSpPr>
          <p:cNvPr id="31" name="Rectangle: Rounded Corners 30">
            <a:extLst>
              <a:ext uri="{FF2B5EF4-FFF2-40B4-BE49-F238E27FC236}">
                <a16:creationId xmlns:a16="http://schemas.microsoft.com/office/drawing/2014/main" id="{FCBC0FC7-0EC7-4EA4-B029-A1585ACDA256}"/>
              </a:ext>
            </a:extLst>
          </p:cNvPr>
          <p:cNvSpPr/>
          <p:nvPr/>
        </p:nvSpPr>
        <p:spPr>
          <a:xfrm>
            <a:off x="6528401" y="5636862"/>
            <a:ext cx="2286000" cy="73152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a:solidFill>
                  <a:schemeClr val="tx2"/>
                </a:solidFill>
                <a:latin typeface="Roboto" panose="02000000000000000000"/>
              </a:rPr>
              <a:t>Additional Higher Ed experts</a:t>
            </a:r>
          </a:p>
        </p:txBody>
      </p:sp>
    </p:spTree>
    <p:extLst>
      <p:ext uri="{BB962C8B-B14F-4D97-AF65-F5344CB8AC3E}">
        <p14:creationId xmlns:p14="http://schemas.microsoft.com/office/powerpoint/2010/main" val="206653052"/>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2549" y="1929788"/>
            <a:ext cx="4005900" cy="2132892"/>
          </a:xfrm>
        </p:spPr>
        <p:txBody>
          <a:bodyPr/>
          <a:lstStyle/>
          <a:p>
            <a:r>
              <a:rPr lang="en-US" sz="3600" b="1" dirty="0"/>
              <a:t>AP French Language and Culture:</a:t>
            </a:r>
            <a:r>
              <a:rPr lang="en-US" sz="3600" b="1" i="1" dirty="0"/>
              <a:t> </a:t>
            </a:r>
            <a:br>
              <a:rPr lang="en-US" sz="3600" b="1" i="1" dirty="0"/>
            </a:br>
            <a:r>
              <a:rPr lang="en-US" sz="3600" b="1" dirty="0">
                <a:solidFill>
                  <a:schemeClr val="tx1"/>
                </a:solidFill>
              </a:rPr>
              <a:t>The</a:t>
            </a:r>
            <a:r>
              <a:rPr lang="en-US" sz="3600" b="1" dirty="0"/>
              <a:t> </a:t>
            </a:r>
            <a:r>
              <a:rPr lang="en-US" sz="3600" b="1" dirty="0">
                <a:solidFill>
                  <a:schemeClr val="tx1"/>
                </a:solidFill>
              </a:rPr>
              <a:t>Reading</a:t>
            </a:r>
          </a:p>
        </p:txBody>
      </p:sp>
      <p:sp>
        <p:nvSpPr>
          <p:cNvPr id="5" name="Rectangle 4">
            <a:extLst>
              <a:ext uri="{FF2B5EF4-FFF2-40B4-BE49-F238E27FC236}">
                <a16:creationId xmlns:a16="http://schemas.microsoft.com/office/drawing/2014/main" id="{A2154E0E-3D94-4865-ADFD-2B4F62A3D9D8}"/>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7</a:t>
            </a:fld>
            <a:endParaRPr lang="en-US" sz="1200" i="1" dirty="0">
              <a:solidFill>
                <a:schemeClr val="bg1">
                  <a:lumMod val="50000"/>
                </a:schemeClr>
              </a:solidFill>
            </a:endParaRPr>
          </a:p>
        </p:txBody>
      </p:sp>
    </p:spTree>
    <p:extLst>
      <p:ext uri="{BB962C8B-B14F-4D97-AF65-F5344CB8AC3E}">
        <p14:creationId xmlns:p14="http://schemas.microsoft.com/office/powerpoint/2010/main" val="2124912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4F228B-2A0A-470B-A75B-21D0F142605F}"/>
              </a:ext>
            </a:extLst>
          </p:cNvPr>
          <p:cNvSpPr/>
          <p:nvPr/>
        </p:nvSpPr>
        <p:spPr>
          <a:xfrm>
            <a:off x="0" y="0"/>
            <a:ext cx="12192000" cy="6858000"/>
          </a:xfrm>
          <a:prstGeom prst="rect">
            <a:avLst/>
          </a:prstGeom>
          <a:solidFill>
            <a:srgbClr val="019CD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334F6370-284B-47D3-900C-4663ECC14749}"/>
              </a:ext>
            </a:extLst>
          </p:cNvPr>
          <p:cNvSpPr txBox="1"/>
          <p:nvPr/>
        </p:nvSpPr>
        <p:spPr>
          <a:xfrm>
            <a:off x="1524000" y="167690"/>
            <a:ext cx="9144000" cy="646331"/>
          </a:xfrm>
          <a:prstGeom prst="rect">
            <a:avLst/>
          </a:prstGeom>
          <a:noFill/>
        </p:spPr>
        <p:txBody>
          <a:bodyPr wrap="square" rtlCol="0">
            <a:spAutoFit/>
          </a:bodyPr>
          <a:lstStyle/>
          <a:p>
            <a:pPr algn="ctr"/>
            <a:r>
              <a:rPr lang="en-US" sz="3600" b="1" dirty="0">
                <a:solidFill>
                  <a:schemeClr val="bg1"/>
                </a:solidFill>
              </a:rPr>
              <a:t>What the AP French Readers See</a:t>
            </a:r>
          </a:p>
        </p:txBody>
      </p:sp>
      <p:pic>
        <p:nvPicPr>
          <p:cNvPr id="3" name="Picture 5" descr="C:\Users\Roger\Desktop\Boxes.jpg">
            <a:extLst>
              <a:ext uri="{FF2B5EF4-FFF2-40B4-BE49-F238E27FC236}">
                <a16:creationId xmlns:a16="http://schemas.microsoft.com/office/drawing/2014/main" id="{E0AC9770-4C77-4B6F-90EA-A1FBBE62F76E}"/>
              </a:ext>
            </a:extLst>
          </p:cNvPr>
          <p:cNvPicPr>
            <a:picLocks noGrp="1" noChangeAspect="1" noChangeArrowheads="1"/>
          </p:cNvPicPr>
          <p:nvPr>
            <p:ph idx="1"/>
          </p:nvPr>
        </p:nvPicPr>
        <p:blipFill rotWithShape="1">
          <a:blip r:embed="rId2" cstate="screen">
            <a:extLst>
              <a:ext uri="{28A0092B-C50C-407E-A947-70E740481C1C}">
                <a14:useLocalDpi xmlns:a14="http://schemas.microsoft.com/office/drawing/2010/main"/>
              </a:ext>
            </a:extLst>
          </a:blip>
          <a:srcRect/>
          <a:stretch/>
        </p:blipFill>
        <p:spPr bwMode="auto">
          <a:xfrm>
            <a:off x="1524000" y="814020"/>
            <a:ext cx="9144000" cy="6043981"/>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FED38008-60DB-4993-8319-2B00424A3F95}"/>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8</a:t>
            </a:fld>
            <a:endParaRPr lang="en-US" sz="1200" i="1" dirty="0">
              <a:solidFill>
                <a:schemeClr val="bg1">
                  <a:lumMod val="50000"/>
                </a:schemeClr>
              </a:solidFill>
            </a:endParaRPr>
          </a:p>
        </p:txBody>
      </p:sp>
    </p:spTree>
    <p:extLst>
      <p:ext uri="{BB962C8B-B14F-4D97-AF65-F5344CB8AC3E}">
        <p14:creationId xmlns:p14="http://schemas.microsoft.com/office/powerpoint/2010/main" val="3538047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F18D50F-5EE4-4C6F-8ED5-B825C95C986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42" name="think-cell Slide" r:id="rId5" imgW="360" imgH="360" progId="TCLayout.ActiveDocument.1">
                  <p:embed/>
                </p:oleObj>
              </mc:Choice>
              <mc:Fallback>
                <p:oleObj name="think-cell Slide" r:id="rId5" imgW="360" imgH="360" progId="TCLayout.ActiveDocument.1">
                  <p:embed/>
                  <p:pic>
                    <p:nvPicPr>
                      <p:cNvPr id="5" name="Object 4" hidden="1">
                        <a:extLst>
                          <a:ext uri="{FF2B5EF4-FFF2-40B4-BE49-F238E27FC236}">
                            <a16:creationId xmlns:a16="http://schemas.microsoft.com/office/drawing/2014/main" id="{AF18D50F-5EE4-4C6F-8ED5-B825C95C986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DAA3AA14-6493-40DE-86E2-77495D0F54D3}"/>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3200" dirty="0">
              <a:latin typeface="Roboto Slab"/>
              <a:cs typeface="Arial" panose="020B0604020202020204" pitchFamily="34" charset="0"/>
              <a:sym typeface="Roboto Slab"/>
            </a:endParaRPr>
          </a:p>
        </p:txBody>
      </p:sp>
      <p:sp>
        <p:nvSpPr>
          <p:cNvPr id="3" name="Title 2"/>
          <p:cNvSpPr>
            <a:spLocks noGrp="1"/>
          </p:cNvSpPr>
          <p:nvPr>
            <p:ph type="title"/>
          </p:nvPr>
        </p:nvSpPr>
        <p:spPr>
          <a:xfrm>
            <a:off x="466611" y="534446"/>
            <a:ext cx="10218513" cy="581698"/>
          </a:xfrm>
          <a:prstGeom prst="rect">
            <a:avLst/>
          </a:prstGeom>
        </p:spPr>
        <p:txBody>
          <a:bodyPr vert="horz" wrap="square" lIns="0" tIns="137160" rIns="0" bIns="0" rtlCol="0" anchor="ctr">
            <a:spAutoFit/>
          </a:bodyPr>
          <a:lstStyle/>
          <a:p>
            <a:r>
              <a:rPr lang="en-US" dirty="0">
                <a:latin typeface="Roboto Slab" charset="0"/>
              </a:rPr>
              <a:t>About the AP French Language and Culture Reading</a:t>
            </a:r>
          </a:p>
        </p:txBody>
      </p:sp>
      <p:sp>
        <p:nvSpPr>
          <p:cNvPr id="6" name="TextBox 5"/>
          <p:cNvSpPr txBox="1"/>
          <p:nvPr/>
        </p:nvSpPr>
        <p:spPr>
          <a:xfrm>
            <a:off x="980351" y="1938421"/>
            <a:ext cx="1219200" cy="914400"/>
          </a:xfrm>
          <a:prstGeom prst="rect">
            <a:avLst/>
          </a:prstGeom>
          <a:ln>
            <a:noFill/>
          </a:ln>
        </p:spPr>
        <p:txBody>
          <a:bodyPr vert="horz" wrap="none" lIns="91440" tIns="45720" rIns="91440" bIns="45720" rtlCol="0" anchor="t" anchorCtr="0">
            <a:normAutofit/>
          </a:bodyPr>
          <a:lstStyle/>
          <a:p>
            <a:endParaRPr lang="en-US" sz="1400" dirty="0">
              <a:solidFill>
                <a:schemeClr val="tx1">
                  <a:lumMod val="85000"/>
                  <a:lumOff val="15000"/>
                </a:schemeClr>
              </a:solidFill>
            </a:endParaRPr>
          </a:p>
        </p:txBody>
      </p:sp>
      <p:sp>
        <p:nvSpPr>
          <p:cNvPr id="11" name="Rectangle 10"/>
          <p:cNvSpPr/>
          <p:nvPr/>
        </p:nvSpPr>
        <p:spPr>
          <a:xfrm>
            <a:off x="466611" y="1982901"/>
            <a:ext cx="3897446" cy="3108543"/>
          </a:xfrm>
          <a:prstGeom prst="rect">
            <a:avLst/>
          </a:prstGeom>
        </p:spPr>
        <p:txBody>
          <a:bodyPr wrap="square">
            <a:spAutoFit/>
          </a:bodyPr>
          <a:lstStyle/>
          <a:p>
            <a:pPr marL="457200" indent="-457200">
              <a:buFont typeface="Arial"/>
              <a:buChar char="•"/>
            </a:pPr>
            <a:r>
              <a:rPr lang="en-US" sz="2800" dirty="0"/>
              <a:t>Cincinnati, Ohio</a:t>
            </a:r>
          </a:p>
          <a:p>
            <a:endParaRPr lang="en-US" sz="2800" dirty="0"/>
          </a:p>
          <a:p>
            <a:pPr marL="457200" indent="-457200">
              <a:buFont typeface="Arial"/>
              <a:buChar char="•"/>
            </a:pPr>
            <a:r>
              <a:rPr lang="en-US" sz="2800" dirty="0"/>
              <a:t>On-site</a:t>
            </a:r>
          </a:p>
          <a:p>
            <a:pPr marL="457200" indent="-457200">
              <a:buFont typeface="Arial"/>
              <a:buChar char="•"/>
            </a:pPr>
            <a:endParaRPr lang="en-US" sz="2800" dirty="0"/>
          </a:p>
          <a:p>
            <a:pPr marL="457200" indent="-457200">
              <a:buFont typeface="Arial"/>
              <a:buChar char="•"/>
            </a:pPr>
            <a:r>
              <a:rPr lang="en-US" sz="2800" dirty="0"/>
              <a:t>Spoken responses scored remotely (operational exam)</a:t>
            </a:r>
          </a:p>
        </p:txBody>
      </p:sp>
      <p:sp>
        <p:nvSpPr>
          <p:cNvPr id="8" name="TextBox 7"/>
          <p:cNvSpPr txBox="1"/>
          <p:nvPr/>
        </p:nvSpPr>
        <p:spPr>
          <a:xfrm>
            <a:off x="2053674" y="2985704"/>
            <a:ext cx="184666" cy="369332"/>
          </a:xfrm>
          <a:prstGeom prst="rect">
            <a:avLst/>
          </a:prstGeom>
          <a:noFill/>
        </p:spPr>
        <p:txBody>
          <a:bodyPr wrap="none" rtlCol="0">
            <a:spAutoFit/>
          </a:bodyPr>
          <a:lstStyle/>
          <a:p>
            <a:endParaRPr lang="en-US" dirty="0"/>
          </a:p>
        </p:txBody>
      </p:sp>
      <p:sp>
        <p:nvSpPr>
          <p:cNvPr id="14" name="Rectangle 13">
            <a:extLst>
              <a:ext uri="{FF2B5EF4-FFF2-40B4-BE49-F238E27FC236}">
                <a16:creationId xmlns:a16="http://schemas.microsoft.com/office/drawing/2014/main" id="{2392C656-07C4-4B76-9453-3344D20BD74F}"/>
              </a:ext>
            </a:extLst>
          </p:cNvPr>
          <p:cNvSpPr/>
          <p:nvPr/>
        </p:nvSpPr>
        <p:spPr>
          <a:xfrm>
            <a:off x="11689126" y="6442815"/>
            <a:ext cx="354584" cy="276999"/>
          </a:xfrm>
          <a:prstGeom prst="rect">
            <a:avLst/>
          </a:prstGeom>
        </p:spPr>
        <p:txBody>
          <a:bodyPr wrap="none">
            <a:spAutoFit/>
          </a:bodyPr>
          <a:lstStyle/>
          <a:p>
            <a:fld id="{017ED8CA-143E-8B40-B3C8-0174DDF149EE}" type="slidenum">
              <a:rPr lang="en-US" sz="1200" i="1">
                <a:solidFill>
                  <a:schemeClr val="bg1">
                    <a:lumMod val="50000"/>
                  </a:schemeClr>
                </a:solidFill>
              </a:rPr>
              <a:pPr/>
              <a:t>9</a:t>
            </a:fld>
            <a:endParaRPr lang="en-US" sz="1200" i="1" dirty="0">
              <a:solidFill>
                <a:schemeClr val="bg1">
                  <a:lumMod val="50000"/>
                </a:schemeClr>
              </a:solidFill>
            </a:endParaRPr>
          </a:p>
        </p:txBody>
      </p:sp>
      <p:pic>
        <p:nvPicPr>
          <p:cNvPr id="10" name="Picture 9" descr="A lit up city at night&#10;&#10;Description automatically generated">
            <a:extLst>
              <a:ext uri="{FF2B5EF4-FFF2-40B4-BE49-F238E27FC236}">
                <a16:creationId xmlns:a16="http://schemas.microsoft.com/office/drawing/2014/main" id="{A1A2354D-0AF7-4FA5-8835-2268EC9BDAEE}"/>
              </a:ext>
            </a:extLst>
          </p:cNvPr>
          <p:cNvPicPr>
            <a:picLocks noChangeAspect="1"/>
          </p:cNvPicPr>
          <p:nvPr/>
        </p:nvPicPr>
        <p:blipFill>
          <a:blip r:embed="rId7"/>
          <a:stretch>
            <a:fillRect/>
          </a:stretch>
        </p:blipFill>
        <p:spPr>
          <a:xfrm>
            <a:off x="4364057" y="1602704"/>
            <a:ext cx="6847592" cy="4566817"/>
          </a:xfrm>
          <a:prstGeom prst="rect">
            <a:avLst/>
          </a:prstGeom>
        </p:spPr>
      </p:pic>
    </p:spTree>
    <p:extLst>
      <p:ext uri="{BB962C8B-B14F-4D97-AF65-F5344CB8AC3E}">
        <p14:creationId xmlns:p14="http://schemas.microsoft.com/office/powerpoint/2010/main" val="127396092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yq7l54TpjSsmoP.usaFBa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eeZSud..fOM4d7DJPdD.T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R9RabFMcJkEUSOoctK18c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ZUrxHPdTp_ufjYT36isqX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QxMvpwBuYbL467YoUaz.c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ZECGKTIvC6PPrSlT2Whbyg"/>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QxMvpwBuYbL467YoUaz.c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2jfvTiCwGbzWIbMyckEHZ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dmu7PeJanOZ82Kvw_zqb3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uN6EROPCQgsIVlEcvnaD7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MUCS5SDSSairkJJ6Rdc26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MUCS5SDSSairkJJ6Rdc26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Jz42l0PLrbZ3S.Vjp9YOX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gD8esFQjToyc4t75i1z.l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pJcD8y_8Pn487BaM.8oGI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sUpAXkJka99NzIrh1HQ6FQ"/>
</p:tagLst>
</file>

<file path=ppt/theme/theme1.xml><?xml version="1.0" encoding="utf-8"?>
<a:theme xmlns:a="http://schemas.openxmlformats.org/drawingml/2006/main" name="Title Slides">
  <a:themeElements>
    <a:clrScheme name="CBSAT">
      <a:dk1>
        <a:srgbClr val="1E1E1E"/>
      </a:dk1>
      <a:lt1>
        <a:srgbClr val="FFFFFF"/>
      </a:lt1>
      <a:dk2>
        <a:srgbClr val="44546A"/>
      </a:dk2>
      <a:lt2>
        <a:srgbClr val="E7E6E6"/>
      </a:lt2>
      <a:accent1>
        <a:srgbClr val="009CDE"/>
      </a:accent1>
      <a:accent2>
        <a:srgbClr val="71C5E8"/>
      </a:accent2>
      <a:accent3>
        <a:srgbClr val="FEDB00"/>
      </a:accent3>
      <a:accent4>
        <a:srgbClr val="E57200"/>
      </a:accent4>
      <a:accent5>
        <a:srgbClr val="009CDE"/>
      </a:accent5>
      <a:accent6>
        <a:srgbClr val="3A913F"/>
      </a:accent6>
      <a:hlink>
        <a:srgbClr val="009CDE"/>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ection Dividers">
  <a:themeElements>
    <a:clrScheme name="CBSAT">
      <a:dk1>
        <a:srgbClr val="1E1E1E"/>
      </a:dk1>
      <a:lt1>
        <a:srgbClr val="FFFFFF"/>
      </a:lt1>
      <a:dk2>
        <a:srgbClr val="44546A"/>
      </a:dk2>
      <a:lt2>
        <a:srgbClr val="E7E6E6"/>
      </a:lt2>
      <a:accent1>
        <a:srgbClr val="009CDE"/>
      </a:accent1>
      <a:accent2>
        <a:srgbClr val="71C5E8"/>
      </a:accent2>
      <a:accent3>
        <a:srgbClr val="FEDB00"/>
      </a:accent3>
      <a:accent4>
        <a:srgbClr val="E57200"/>
      </a:accent4>
      <a:accent5>
        <a:srgbClr val="009CDE"/>
      </a:accent5>
      <a:accent6>
        <a:srgbClr val="3A913F"/>
      </a:accent6>
      <a:hlink>
        <a:srgbClr val="009CDE"/>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ontent Slides">
  <a:themeElements>
    <a:clrScheme name="CB-Blue-K-12">
      <a:dk1>
        <a:srgbClr val="1E1E1E"/>
      </a:dk1>
      <a:lt1>
        <a:srgbClr val="FFFFFF"/>
      </a:lt1>
      <a:dk2>
        <a:srgbClr val="505050"/>
      </a:dk2>
      <a:lt2>
        <a:srgbClr val="DCDCDC"/>
      </a:lt2>
      <a:accent1>
        <a:srgbClr val="009CDE"/>
      </a:accent1>
      <a:accent2>
        <a:srgbClr val="71C5E8"/>
      </a:accent2>
      <a:accent3>
        <a:srgbClr val="E57200"/>
      </a:accent3>
      <a:accent4>
        <a:srgbClr val="AF2D8A"/>
      </a:accent4>
      <a:accent5>
        <a:srgbClr val="1E1E1E"/>
      </a:accent5>
      <a:accent6>
        <a:srgbClr val="1E1E1E"/>
      </a:accent6>
      <a:hlink>
        <a:srgbClr val="006298"/>
      </a:hlink>
      <a:folHlink>
        <a:srgbClr val="E8796D"/>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3428</TotalTime>
  <Words>4227</Words>
  <Application>Microsoft Office PowerPoint</Application>
  <PresentationFormat>Widescreen</PresentationFormat>
  <Paragraphs>442</Paragraphs>
  <Slides>46</Slides>
  <Notes>10</Notes>
  <HiddenSlides>0</HiddenSlides>
  <MMClips>0</MMClips>
  <ScaleCrop>false</ScaleCrop>
  <HeadingPairs>
    <vt:vector size="8" baseType="variant">
      <vt:variant>
        <vt:lpstr>Fonts Used</vt:lpstr>
      </vt:variant>
      <vt:variant>
        <vt:i4>9</vt:i4>
      </vt:variant>
      <vt:variant>
        <vt:lpstr>Theme</vt:lpstr>
      </vt:variant>
      <vt:variant>
        <vt:i4>3</vt:i4>
      </vt:variant>
      <vt:variant>
        <vt:lpstr>Embedded OLE Servers</vt:lpstr>
      </vt:variant>
      <vt:variant>
        <vt:i4>1</vt:i4>
      </vt:variant>
      <vt:variant>
        <vt:lpstr>Slide Titles</vt:lpstr>
      </vt:variant>
      <vt:variant>
        <vt:i4>46</vt:i4>
      </vt:variant>
    </vt:vector>
  </HeadingPairs>
  <TitlesOfParts>
    <vt:vector size="59" baseType="lpstr">
      <vt:lpstr>Arial</vt:lpstr>
      <vt:lpstr>Calibri</vt:lpstr>
      <vt:lpstr>Roboto</vt:lpstr>
      <vt:lpstr>Roboto Slab</vt:lpstr>
      <vt:lpstr>Roboto Slab Regular</vt:lpstr>
      <vt:lpstr>Segoe Print</vt:lpstr>
      <vt:lpstr>Verdana</vt:lpstr>
      <vt:lpstr>Verdana Bold</vt:lpstr>
      <vt:lpstr>Wingdings</vt:lpstr>
      <vt:lpstr>Title Slides</vt:lpstr>
      <vt:lpstr>Section Dividers</vt:lpstr>
      <vt:lpstr>1_Content Slides</vt:lpstr>
      <vt:lpstr>think-cell Slide</vt:lpstr>
      <vt:lpstr>Results from the 2019 AP French Language and Culture Exam</vt:lpstr>
      <vt:lpstr>Agenda</vt:lpstr>
      <vt:lpstr>AP French Language and Culture Exam Overview   </vt:lpstr>
      <vt:lpstr>PowerPoint Presentation</vt:lpstr>
      <vt:lpstr>Structure of AP French Language and Culture Exam</vt:lpstr>
      <vt:lpstr>Question Development and Exam Assembly</vt:lpstr>
      <vt:lpstr>AP French Language and Culture:  The Reading</vt:lpstr>
      <vt:lpstr>PowerPoint Presentation</vt:lpstr>
      <vt:lpstr>About the AP French Language and Culture Reading</vt:lpstr>
      <vt:lpstr>AP Online Scoring from Home</vt:lpstr>
      <vt:lpstr>AP French Language and Culture Reading Facts and Figures</vt:lpstr>
      <vt:lpstr>AP French Language and Culture Volume</vt:lpstr>
      <vt:lpstr>Scoring the AP French Language and Culture Exam</vt:lpstr>
      <vt:lpstr>PowerPoint Presentation</vt:lpstr>
      <vt:lpstr>PowerPoint Presentation</vt:lpstr>
      <vt:lpstr>PowerPoint Presentation</vt:lpstr>
      <vt:lpstr>2019 Score Distributions</vt:lpstr>
      <vt:lpstr>Standard Group</vt:lpstr>
      <vt:lpstr>AP French Language and Culture Exam Score Distribution</vt:lpstr>
      <vt:lpstr>AP French Language and Culture  Exam Score Distributions (2017-2019)</vt:lpstr>
      <vt:lpstr>AP French Language and Culture  Exam Score Distributions (2017-2019)</vt:lpstr>
      <vt:lpstr>AP French Language and Culture: Mean Student Scores in 2019 </vt:lpstr>
      <vt:lpstr>AP French Language and Culture:   Student Performance by Question / Task</vt:lpstr>
      <vt:lpstr>Summary of student performance on 2019 FRQs</vt:lpstr>
      <vt:lpstr>E-Mail Reply</vt:lpstr>
      <vt:lpstr>E-Mail Reply</vt:lpstr>
      <vt:lpstr>E-Mail Reply</vt:lpstr>
      <vt:lpstr>E-Mail Reply</vt:lpstr>
      <vt:lpstr>Persuasive Essay</vt:lpstr>
      <vt:lpstr>Persuasive Essay</vt:lpstr>
      <vt:lpstr>Persuasive Essay</vt:lpstr>
      <vt:lpstr>Persuasive Essay</vt:lpstr>
      <vt:lpstr>Conversation</vt:lpstr>
      <vt:lpstr>Conversation</vt:lpstr>
      <vt:lpstr>Conversation</vt:lpstr>
      <vt:lpstr>Conversation</vt:lpstr>
      <vt:lpstr>Cultural Comparison</vt:lpstr>
      <vt:lpstr>Cultural Comparison</vt:lpstr>
      <vt:lpstr>Cultural Comparison</vt:lpstr>
      <vt:lpstr>Cultural Comparison</vt:lpstr>
      <vt:lpstr>Cultural Comparison</vt:lpstr>
      <vt:lpstr>AP French Language and Culture: How to Become an AP Reader</vt:lpstr>
      <vt:lpstr>Why consider becoming an AP reader?</vt:lpstr>
      <vt:lpstr>Become an AP Reader</vt:lpstr>
      <vt:lpstr>How to become  an AP Reader</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Brian Gordon Kennelly</cp:lastModifiedBy>
  <cp:revision>288</cp:revision>
  <cp:lastPrinted>2019-07-02T17:50:13Z</cp:lastPrinted>
  <dcterms:created xsi:type="dcterms:W3CDTF">2016-08-22T23:40:38Z</dcterms:created>
  <dcterms:modified xsi:type="dcterms:W3CDTF">2019-07-09T17:38:27Z</dcterms:modified>
</cp:coreProperties>
</file>