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Override PartName="/ppt/comments/comment9.xml" ContentType="application/vnd.openxmlformats-officedocument.presentationml.comments+xml"/>
  <Override PartName="/ppt/comments/comment10.xml" ContentType="application/vnd.openxmlformats-officedocument.presentationml.comments+xml"/>
  <Override PartName="/ppt/comments/comment11.xml" ContentType="application/vnd.openxmlformats-officedocument.presentationml.comments+xml"/>
  <Override PartName="/ppt/comments/comment12.xml" ContentType="application/vnd.openxmlformats-officedocument.presentationml.comments+xml"/>
  <Override PartName="/ppt/comments/comment13.xml" ContentType="application/vnd.openxmlformats-officedocument.presentationml.comments+xml"/>
  <Override PartName="/ppt/comments/comment14.xml" ContentType="application/vnd.openxmlformats-officedocument.presentationml.comments+xml"/>
  <Override PartName="/ppt/comments/comment15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8" r:id="rId1"/>
  </p:sldMasterIdLst>
  <p:sldIdLst>
    <p:sldId id="256" r:id="rId2"/>
    <p:sldId id="269" r:id="rId3"/>
    <p:sldId id="257" r:id="rId4"/>
    <p:sldId id="258" r:id="rId5"/>
    <p:sldId id="271" r:id="rId6"/>
    <p:sldId id="259" r:id="rId7"/>
    <p:sldId id="260" r:id="rId8"/>
    <p:sldId id="272" r:id="rId9"/>
    <p:sldId id="261" r:id="rId10"/>
    <p:sldId id="267" r:id="rId11"/>
    <p:sldId id="268" r:id="rId12"/>
    <p:sldId id="262" r:id="rId13"/>
    <p:sldId id="263" r:id="rId14"/>
    <p:sldId id="270" r:id="rId15"/>
    <p:sldId id="264" r:id="rId16"/>
    <p:sldId id="265" r:id="rId17"/>
    <p:sldId id="266" r:id="rId18"/>
  </p:sldIdLst>
  <p:sldSz cx="12192000" cy="6858000"/>
  <p:notesSz cx="7010400" cy="92233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ott Field" initials="SF" lastIdx="15" clrIdx="0">
    <p:extLst>
      <p:ext uri="{19B8F6BF-5375-455C-9EA6-DF929625EA0E}">
        <p15:presenceInfo xmlns:p15="http://schemas.microsoft.com/office/powerpoint/2012/main" userId="991733e23410502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6-16T17:21:00.474" idx="2">
    <p:pos x="10" y="10"/>
    <p:text>Scott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6-16T17:24:27.165" idx="11">
    <p:pos x="10" y="10"/>
    <p:text>Scott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1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6-16T17:24:41.937" idx="12">
    <p:pos x="10" y="10"/>
    <p:text>Brian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1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6-16T17:25:11.870" idx="13">
    <p:pos x="10" y="10"/>
    <p:text>Scott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1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6-16T17:25:48.887" idx="14">
    <p:pos x="10" y="10"/>
    <p:text>Brian:  Have them write only 1 question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1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6-16T17:25:48.887" idx="14">
    <p:pos x="10" y="10"/>
    <p:text>Brian:  Have them write only 1 question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1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6-16T17:26:10.259" idx="15">
    <p:pos x="10" y="10"/>
    <p:text>Scott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6-16T17:21:54.658" idx="4">
    <p:pos x="10" y="10"/>
    <p:text>Scott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6-16T17:22:31.992" idx="5">
    <p:pos x="10" y="10"/>
    <p:text>Brian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6-16T17:22:43.350" idx="6">
    <p:pos x="10" y="10"/>
    <p:text>Brian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6-16T17:22:43.350" idx="6">
    <p:pos x="10" y="10"/>
    <p:text>Brian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6-16T17:23:03.295" idx="7">
    <p:pos x="10" y="10"/>
    <p:text>Brian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6-16T17:23:23.064" idx="8">
    <p:pos x="10" y="10"/>
    <p:text>Scott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6-16T17:23:23.064" idx="8">
    <p:pos x="10" y="10"/>
    <p:text>Scott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6-16T17:23:34.832" idx="9">
    <p:pos x="10" y="10"/>
    <p:text>Brian</p:text>
    <p:extLst>
      <p:ext uri="{C676402C-5697-4E1C-873F-D02D1690AC5C}">
        <p15:threadingInfo xmlns:p15="http://schemas.microsoft.com/office/powerpoint/2012/main" timeZoneBias="30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763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377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918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3028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561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6/17/2019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83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6/17/2019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4822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8719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600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219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830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188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555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748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967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19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381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4475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4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bkennell@calpoly.edu" TargetMode="External"/><Relationship Id="rId2" Type="http://schemas.openxmlformats.org/officeDocument/2006/relationships/hyperlink" Target="mailto:sfield@glenbrook225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5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348" y="0"/>
            <a:ext cx="9953897" cy="6858000"/>
          </a:xfrm>
        </p:spPr>
        <p:txBody>
          <a:bodyPr/>
          <a:lstStyle/>
          <a:p>
            <a:pPr algn="ctr"/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smtClean="0"/>
              <a:t>2019 Professional Development Night:  AP French Language and Culture</a:t>
            </a:r>
            <a:br>
              <a:rPr lang="en-US" sz="2000" b="1" dirty="0" smtClean="0"/>
            </a:br>
            <a:r>
              <a:rPr lang="en-US" sz="2000" b="1" dirty="0" smtClean="0"/>
              <a:t>17 June 2019</a:t>
            </a:r>
            <a:br>
              <a:rPr lang="en-US" sz="2000" b="1" dirty="0" smtClean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3600" b="1" dirty="0" smtClean="0"/>
              <a:t>How the AP French Language and Culture Exam is Developed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Scott Field (Glenbrook South High School) </a:t>
            </a:r>
            <a:br>
              <a:rPr lang="en-US" sz="2000" b="1" dirty="0" smtClean="0"/>
            </a:br>
            <a:r>
              <a:rPr lang="en-US" sz="2000" b="1" dirty="0" smtClean="0"/>
              <a:t> </a:t>
            </a:r>
            <a:br>
              <a:rPr lang="en-US" sz="2000" b="1" dirty="0" smtClean="0"/>
            </a:br>
            <a:r>
              <a:rPr lang="en-US" sz="2000" b="1" dirty="0" smtClean="0"/>
              <a:t>Brian Kennelly (California Polytechnic State University)</a:t>
            </a:r>
            <a:br>
              <a:rPr lang="en-US" sz="2000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fr-FR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154955" y="3979572"/>
            <a:ext cx="4820842" cy="188208"/>
          </a:xfrm>
        </p:spPr>
        <p:txBody>
          <a:bodyPr>
            <a:noAutofit/>
          </a:bodyPr>
          <a:lstStyle/>
          <a:p>
            <a:pPr algn="ctr"/>
            <a:endParaRPr lang="en-US" sz="4800" dirty="0" smtClean="0"/>
          </a:p>
          <a:p>
            <a:pPr algn="ctr"/>
            <a:endParaRPr lang="fr-FR" sz="4800" dirty="0"/>
          </a:p>
        </p:txBody>
      </p:sp>
    </p:spTree>
    <p:extLst>
      <p:ext uri="{BB962C8B-B14F-4D97-AF65-F5344CB8AC3E}">
        <p14:creationId xmlns:p14="http://schemas.microsoft.com/office/powerpoint/2010/main" val="116316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Piloting</a:t>
            </a:r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Do the questions perform as intended?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65020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Braiding</a:t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Reuse</a:t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Statistical Analysis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68162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1" y="2624417"/>
            <a:ext cx="1611313" cy="909357"/>
          </a:xfrm>
        </p:spPr>
        <p:txBody>
          <a:bodyPr/>
          <a:lstStyle/>
          <a:p>
            <a:r>
              <a:rPr lang="en-US" sz="2800" b="1" dirty="0" smtClean="0"/>
              <a:t>Source</a:t>
            </a:r>
            <a:br>
              <a:rPr lang="en-US" sz="2800" b="1" dirty="0" smtClean="0"/>
            </a:br>
            <a:r>
              <a:rPr lang="en-US" sz="2800" b="1" dirty="0" smtClean="0"/>
              <a:t>Review</a:t>
            </a:r>
            <a:endParaRPr lang="fr-FR" sz="2800" b="1" dirty="0"/>
          </a:p>
        </p:txBody>
      </p:sp>
      <p:sp>
        <p:nvSpPr>
          <p:cNvPr id="4" name="Right Arrow 3"/>
          <p:cNvSpPr/>
          <p:nvPr/>
        </p:nvSpPr>
        <p:spPr>
          <a:xfrm>
            <a:off x="2324099" y="2788582"/>
            <a:ext cx="1400175" cy="5810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906837" y="2081492"/>
            <a:ext cx="1611313" cy="9093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800" b="1" dirty="0" smtClean="0"/>
              <a:t>Set Review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 smtClean="0"/>
              <a:t>FR Review</a:t>
            </a:r>
          </a:p>
        </p:txBody>
      </p:sp>
      <p:sp>
        <p:nvSpPr>
          <p:cNvPr id="6" name="Right Arrow 5"/>
          <p:cNvSpPr/>
          <p:nvPr/>
        </p:nvSpPr>
        <p:spPr>
          <a:xfrm>
            <a:off x="5537200" y="2767289"/>
            <a:ext cx="1400175" cy="5810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288212" y="2824441"/>
            <a:ext cx="1611313" cy="9093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/>
              <a:t>Pilot</a:t>
            </a:r>
            <a:endParaRPr lang="fr-FR" sz="2800" b="1" dirty="0"/>
          </a:p>
        </p:txBody>
      </p:sp>
      <p:sp>
        <p:nvSpPr>
          <p:cNvPr id="8" name="Right Arrow 7"/>
          <p:cNvSpPr/>
          <p:nvPr/>
        </p:nvSpPr>
        <p:spPr>
          <a:xfrm>
            <a:off x="8631237" y="2767289"/>
            <a:ext cx="1400175" cy="5810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/>
          </a:p>
        </p:txBody>
      </p:sp>
    </p:spTree>
    <p:extLst>
      <p:ext uri="{BB962C8B-B14F-4D97-AF65-F5344CB8AC3E}">
        <p14:creationId xmlns:p14="http://schemas.microsoft.com/office/powerpoint/2010/main" val="297898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Hands-On Activity – Literary Text</a:t>
            </a:r>
            <a:br>
              <a:rPr lang="en-US" b="1" dirty="0" smtClean="0"/>
            </a:br>
            <a:r>
              <a:rPr lang="en-US" sz="2400" b="1" i="1" dirty="0" smtClean="0"/>
              <a:t>Personal and Public Identities</a:t>
            </a:r>
            <a:endParaRPr lang="fr-FR" sz="24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Write questions according to </a:t>
            </a:r>
            <a:r>
              <a:rPr lang="en-US" sz="2800" b="1" dirty="0" smtClean="0"/>
              <a:t>skills </a:t>
            </a:r>
            <a:r>
              <a:rPr lang="en-US" sz="2800" dirty="0" smtClean="0"/>
              <a:t>outlined in the </a:t>
            </a:r>
            <a:r>
              <a:rPr lang="en-US" sz="2800" b="1" dirty="0" smtClean="0"/>
              <a:t>Course and Exam Description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83730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r-FR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323" y="-703629"/>
            <a:ext cx="8300745" cy="1019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72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75" y="157443"/>
            <a:ext cx="9404723" cy="1400530"/>
          </a:xfrm>
        </p:spPr>
        <p:txBody>
          <a:bodyPr/>
          <a:lstStyle/>
          <a:p>
            <a:r>
              <a:rPr lang="en-US" b="1" dirty="0" smtClean="0"/>
              <a:t>Hands-On – Cultural Comparison</a:t>
            </a:r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75" y="1024218"/>
            <a:ext cx="9915525" cy="5698799"/>
          </a:xfrm>
        </p:spPr>
        <p:txBody>
          <a:bodyPr>
            <a:noAutofit/>
          </a:bodyPr>
          <a:lstStyle/>
          <a:p>
            <a:r>
              <a:rPr lang="en-US" sz="2400" dirty="0" smtClean="0"/>
              <a:t>Create a Cultural Comparison question based on the theme </a:t>
            </a:r>
            <a:r>
              <a:rPr lang="en-US" sz="2400" b="1" i="1" dirty="0" smtClean="0"/>
              <a:t>Families and Communities</a:t>
            </a:r>
          </a:p>
          <a:p>
            <a:endParaRPr lang="en-US" sz="2400" i="1" dirty="0"/>
          </a:p>
          <a:p>
            <a:pPr marL="457200" lvl="1" indent="0">
              <a:buNone/>
            </a:pPr>
            <a:endParaRPr lang="en-US" sz="2400" dirty="0" smtClean="0"/>
          </a:p>
          <a:p>
            <a:pPr lvl="1"/>
            <a:r>
              <a:rPr lang="en-US" sz="2400" dirty="0" smtClean="0"/>
              <a:t>How </a:t>
            </a:r>
            <a:r>
              <a:rPr lang="en-US" sz="2400" dirty="0"/>
              <a:t>[topic]  affects the lives of </a:t>
            </a:r>
            <a:r>
              <a:rPr lang="en-US" sz="2400" dirty="0" smtClean="0"/>
              <a:t>people in your community…</a:t>
            </a:r>
            <a:endParaRPr lang="en-US" sz="2400" dirty="0"/>
          </a:p>
          <a:p>
            <a:pPr lvl="1"/>
            <a:r>
              <a:rPr lang="en-US" sz="2400" dirty="0" smtClean="0"/>
              <a:t>What </a:t>
            </a:r>
            <a:r>
              <a:rPr lang="en-US" sz="2400" dirty="0"/>
              <a:t>the role of [topic] </a:t>
            </a:r>
            <a:r>
              <a:rPr lang="en-US" sz="2400" dirty="0" smtClean="0"/>
              <a:t>is in your community… </a:t>
            </a:r>
            <a:endParaRPr lang="en-US" sz="2400" dirty="0"/>
          </a:p>
          <a:p>
            <a:pPr lvl="1"/>
            <a:r>
              <a:rPr lang="en-US" sz="2400" dirty="0" smtClean="0"/>
              <a:t>What </a:t>
            </a:r>
            <a:r>
              <a:rPr lang="en-US" sz="2400" dirty="0"/>
              <a:t>types of events or activities are considered [topic</a:t>
            </a:r>
            <a:r>
              <a:rPr lang="en-US" sz="2400" dirty="0" smtClean="0"/>
              <a:t>]…</a:t>
            </a:r>
          </a:p>
          <a:p>
            <a:pPr lvl="1"/>
            <a:r>
              <a:rPr lang="en-US" sz="2400" dirty="0" smtClean="0"/>
              <a:t>What the attitude of people in your community is regarding [topic]…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63264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6587" y="2700618"/>
            <a:ext cx="3249614" cy="1400530"/>
          </a:xfrm>
        </p:spPr>
        <p:txBody>
          <a:bodyPr/>
          <a:lstStyle/>
          <a:p>
            <a:r>
              <a:rPr lang="en-US" b="1" dirty="0" smtClean="0"/>
              <a:t>Questions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05917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7741" y="1133341"/>
            <a:ext cx="8384147" cy="5357611"/>
          </a:xfrm>
        </p:spPr>
        <p:txBody>
          <a:bodyPr/>
          <a:lstStyle/>
          <a:p>
            <a:r>
              <a:rPr lang="en-US" sz="7200" b="1" dirty="0" smtClean="0"/>
              <a:t>          Merci</a:t>
            </a:r>
            <a:br>
              <a:rPr lang="en-US" sz="7200" b="1" dirty="0" smtClean="0"/>
            </a:br>
            <a:r>
              <a:rPr lang="en-US" sz="7200" b="1" dirty="0" smtClean="0"/>
              <a:t/>
            </a:r>
            <a:br>
              <a:rPr lang="en-US" sz="7200" b="1" dirty="0" smtClean="0"/>
            </a:br>
            <a:r>
              <a:rPr lang="en-US" sz="7200" b="1" dirty="0" smtClean="0"/>
              <a:t>       </a:t>
            </a:r>
            <a:r>
              <a:rPr lang="en-US" sz="2800" b="1" dirty="0" smtClean="0">
                <a:hlinkClick r:id="rId2"/>
              </a:rPr>
              <a:t>sfield@glenbrook225.org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 smtClean="0"/>
              <a:t>                   </a:t>
            </a:r>
            <a:r>
              <a:rPr lang="en-US" sz="2800" b="1" dirty="0" smtClean="0">
                <a:hlinkClick r:id="rId3"/>
              </a:rPr>
              <a:t>bkennell@calpoly.edu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240355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</a:t>
            </a:r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Composition </a:t>
            </a:r>
            <a:r>
              <a:rPr lang="en-US" sz="2800" dirty="0"/>
              <a:t>O</a:t>
            </a:r>
            <a:r>
              <a:rPr lang="en-US" sz="2800" dirty="0" smtClean="0"/>
              <a:t>f The Exam (Review)</a:t>
            </a:r>
          </a:p>
          <a:p>
            <a:r>
              <a:rPr lang="en-US" sz="2800" dirty="0" smtClean="0"/>
              <a:t>Parties Involved In Exam Development</a:t>
            </a:r>
          </a:p>
          <a:p>
            <a:r>
              <a:rPr lang="en-US" sz="2800" dirty="0" smtClean="0"/>
              <a:t>Development At A Glance</a:t>
            </a:r>
          </a:p>
          <a:p>
            <a:r>
              <a:rPr lang="en-US" sz="2800" dirty="0" smtClean="0"/>
              <a:t>Hands-On Activities</a:t>
            </a:r>
          </a:p>
          <a:p>
            <a:r>
              <a:rPr lang="en-US" sz="2800" dirty="0" smtClean="0"/>
              <a:t>Questions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78046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071" y="452718"/>
            <a:ext cx="9404723" cy="1400530"/>
          </a:xfrm>
        </p:spPr>
        <p:txBody>
          <a:bodyPr/>
          <a:lstStyle/>
          <a:p>
            <a:r>
              <a:rPr lang="en-US" b="1" dirty="0" smtClean="0"/>
              <a:t>Two parts</a:t>
            </a:r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6192" y="1853248"/>
            <a:ext cx="8946541" cy="419548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Multiple-choice section</a:t>
            </a:r>
          </a:p>
          <a:p>
            <a:r>
              <a:rPr lang="en-US" sz="3600" dirty="0" smtClean="0"/>
              <a:t>Free-Response section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279765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/>
              <a:t>Multiple-Choice Section</a:t>
            </a:r>
            <a:endParaRPr lang="fr-FR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293" y="1729068"/>
            <a:ext cx="9230332" cy="419548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5100" b="1" dirty="0" smtClean="0"/>
              <a:t>Stimulus type and skills assessed by set</a:t>
            </a:r>
          </a:p>
          <a:p>
            <a:pPr marL="0" indent="0">
              <a:buNone/>
            </a:pPr>
            <a:endParaRPr lang="en-US" sz="3300" b="1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300" dirty="0" smtClean="0"/>
              <a:t>Promotional Material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300" dirty="0" smtClean="0"/>
              <a:t>Literary Text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300" dirty="0" smtClean="0"/>
              <a:t>Article and Chart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300" dirty="0" smtClean="0"/>
              <a:t>Letter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300" dirty="0" smtClean="0"/>
              <a:t>Audio Report and Article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300" dirty="0" smtClean="0"/>
              <a:t>Conversation and Chart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300" dirty="0" smtClean="0"/>
              <a:t>Interview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300" dirty="0" smtClean="0"/>
              <a:t>Instructions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300" dirty="0" smtClean="0"/>
              <a:t>Presentation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3300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fr-FR" sz="3400" dirty="0"/>
          </a:p>
        </p:txBody>
      </p:sp>
    </p:spTree>
    <p:extLst>
      <p:ext uri="{BB962C8B-B14F-4D97-AF65-F5344CB8AC3E}">
        <p14:creationId xmlns:p14="http://schemas.microsoft.com/office/powerpoint/2010/main" val="203415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293" y="1729068"/>
            <a:ext cx="9230332" cy="4195481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Ø"/>
            </a:pPr>
            <a:endParaRPr lang="en-US" sz="3300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fr-FR" sz="3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307" y="0"/>
            <a:ext cx="5414899" cy="7007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87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Free-Response Section</a:t>
            </a:r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E-mail</a:t>
            </a:r>
          </a:p>
          <a:p>
            <a:r>
              <a:rPr lang="en-US" sz="2400" dirty="0" smtClean="0"/>
              <a:t>Persuasive Essay (to be called Argumentative Essay)</a:t>
            </a:r>
          </a:p>
          <a:p>
            <a:r>
              <a:rPr lang="en-US" sz="2400" dirty="0" smtClean="0"/>
              <a:t>Conversation</a:t>
            </a:r>
          </a:p>
          <a:p>
            <a:r>
              <a:rPr lang="en-US" sz="2400" dirty="0" smtClean="0"/>
              <a:t>Cultural Comparison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19654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312" y="547968"/>
            <a:ext cx="9404723" cy="1400530"/>
          </a:xfrm>
        </p:spPr>
        <p:txBody>
          <a:bodyPr/>
          <a:lstStyle/>
          <a:p>
            <a:r>
              <a:rPr lang="en-US" b="1" dirty="0" smtClean="0"/>
              <a:t>Developing The Exam</a:t>
            </a:r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ETS</a:t>
            </a:r>
          </a:p>
          <a:p>
            <a:r>
              <a:rPr lang="en-US" sz="2800" smtClean="0"/>
              <a:t>College Board</a:t>
            </a:r>
            <a:endParaRPr lang="en-US" sz="2800" dirty="0" smtClean="0"/>
          </a:p>
          <a:p>
            <a:r>
              <a:rPr lang="en-US" sz="2800" dirty="0" smtClean="0"/>
              <a:t>Outside Consultants and Writers</a:t>
            </a:r>
          </a:p>
          <a:p>
            <a:r>
              <a:rPr lang="en-US" sz="2800" dirty="0" smtClean="0"/>
              <a:t>Development Committee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59687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1103312" y="502249"/>
            <a:ext cx="45719" cy="45719"/>
          </a:xfrm>
        </p:spPr>
        <p:txBody>
          <a:bodyPr/>
          <a:lstStyle/>
          <a:p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90151"/>
            <a:ext cx="10320249" cy="6619741"/>
          </a:xfrm>
        </p:spPr>
        <p:txBody>
          <a:bodyPr>
            <a:normAutofit fontScale="77500" lnSpcReduction="20000"/>
          </a:bodyPr>
          <a:lstStyle/>
          <a:p>
            <a:endParaRPr lang="en-US" sz="2800" dirty="0" smtClean="0"/>
          </a:p>
          <a:p>
            <a:pPr marL="0" indent="0">
              <a:buNone/>
            </a:pPr>
            <a:r>
              <a:rPr lang="en-US" sz="2800" b="1" dirty="0" smtClean="0"/>
              <a:t>Committee </a:t>
            </a:r>
            <a:r>
              <a:rPr lang="en-US" sz="2800" b="1" dirty="0"/>
              <a:t>Co-Chairs</a:t>
            </a:r>
          </a:p>
          <a:p>
            <a:r>
              <a:rPr lang="en-US" sz="2800" dirty="0"/>
              <a:t>Deborah </a:t>
            </a:r>
            <a:r>
              <a:rPr lang="en-US" sz="2800" dirty="0" err="1"/>
              <a:t>Resinger</a:t>
            </a:r>
            <a:r>
              <a:rPr lang="en-US" sz="2800" dirty="0"/>
              <a:t>, Duke University – Durham, North Carolina</a:t>
            </a:r>
          </a:p>
          <a:p>
            <a:r>
              <a:rPr lang="en-US" sz="2800" dirty="0"/>
              <a:t>Jane </a:t>
            </a:r>
            <a:r>
              <a:rPr lang="en-US" sz="2800" dirty="0" err="1"/>
              <a:t>Kairet</a:t>
            </a:r>
            <a:r>
              <a:rPr lang="en-US" sz="2800" dirty="0"/>
              <a:t>, Cincinnati Country Day School – Cincinnati, </a:t>
            </a:r>
            <a:r>
              <a:rPr lang="en-US" sz="2800" dirty="0" smtClean="0"/>
              <a:t>Ohio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b="1" dirty="0"/>
              <a:t>Committee Members</a:t>
            </a:r>
          </a:p>
          <a:p>
            <a:r>
              <a:rPr lang="en-US" sz="2800" dirty="0"/>
              <a:t>Carla </a:t>
            </a:r>
            <a:r>
              <a:rPr lang="en-US" sz="2800" dirty="0" err="1"/>
              <a:t>Calarge</a:t>
            </a:r>
            <a:r>
              <a:rPr lang="en-US" sz="2800" dirty="0"/>
              <a:t>, Florida Atlantic University – Boca Raton, Florida</a:t>
            </a:r>
          </a:p>
          <a:p>
            <a:r>
              <a:rPr lang="en-US" sz="2800" dirty="0"/>
              <a:t>Guy </a:t>
            </a:r>
            <a:r>
              <a:rPr lang="en-US" sz="2800" dirty="0" err="1"/>
              <a:t>Spielmann</a:t>
            </a:r>
            <a:r>
              <a:rPr lang="en-US" sz="2800" dirty="0"/>
              <a:t>, Georgetown University – Washington, D.C.</a:t>
            </a:r>
          </a:p>
          <a:p>
            <a:r>
              <a:rPr lang="en-US" sz="2800" dirty="0"/>
              <a:t>Sandrine </a:t>
            </a:r>
            <a:r>
              <a:rPr lang="en-US" sz="2800" dirty="0" err="1"/>
              <a:t>Collomb</a:t>
            </a:r>
            <a:r>
              <a:rPr lang="en-US" sz="2800" dirty="0"/>
              <a:t>, Interlake High School – Bellevue, Washington</a:t>
            </a:r>
          </a:p>
          <a:p>
            <a:r>
              <a:rPr lang="en-US" sz="2800" dirty="0"/>
              <a:t>Abbe </a:t>
            </a:r>
            <a:r>
              <a:rPr lang="en-US" sz="2800" dirty="0" err="1"/>
              <a:t>Guillet</a:t>
            </a:r>
            <a:r>
              <a:rPr lang="en-US" sz="2800" dirty="0"/>
              <a:t>, Charles W. Baker High School – Baldwinsville, New </a:t>
            </a:r>
            <a:r>
              <a:rPr lang="en-US" sz="2800" dirty="0" smtClean="0"/>
              <a:t>York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b="1" dirty="0"/>
              <a:t>College Board Advisor</a:t>
            </a:r>
          </a:p>
          <a:p>
            <a:r>
              <a:rPr lang="en-US" sz="2800" dirty="0"/>
              <a:t>Scott Field, Glenbrook South High School – Glenview, </a:t>
            </a:r>
            <a:r>
              <a:rPr lang="en-US" sz="2800" dirty="0" smtClean="0"/>
              <a:t>Illinois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b="1" dirty="0"/>
              <a:t>Chief Reader</a:t>
            </a:r>
          </a:p>
          <a:p>
            <a:r>
              <a:rPr lang="en-US" sz="2800" dirty="0"/>
              <a:t>Brian Kennelly, California Polytechnic State University – San Luis Obispo, California</a:t>
            </a:r>
          </a:p>
          <a:p>
            <a:pPr marL="0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62056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261" y="452718"/>
            <a:ext cx="9404723" cy="1400530"/>
          </a:xfrm>
        </p:spPr>
        <p:txBody>
          <a:bodyPr/>
          <a:lstStyle/>
          <a:p>
            <a:r>
              <a:rPr lang="en-US" b="1" dirty="0" smtClean="0"/>
              <a:t>Meetings And Procedures</a:t>
            </a:r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Virtual</a:t>
            </a:r>
          </a:p>
          <a:p>
            <a:r>
              <a:rPr lang="en-US" sz="2800" dirty="0" smtClean="0"/>
              <a:t>Face-to-Face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20079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1625</TotalTime>
  <Words>284</Words>
  <Application>Microsoft Office PowerPoint</Application>
  <PresentationFormat>Widescreen</PresentationFormat>
  <Paragraphs>71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Century Gothic</vt:lpstr>
      <vt:lpstr>Wingdings</vt:lpstr>
      <vt:lpstr>Wingdings 3</vt:lpstr>
      <vt:lpstr>Ion</vt:lpstr>
      <vt:lpstr>      2019 Professional Development Night:  AP French Language and Culture 17 June 2019    How the AP French Language and Culture Exam is Developed   Scott Field (Glenbrook South High School)    Brian Kennelly (California Polytechnic State University)  </vt:lpstr>
      <vt:lpstr>Introduction</vt:lpstr>
      <vt:lpstr>Two parts</vt:lpstr>
      <vt:lpstr>Multiple-Choice Section</vt:lpstr>
      <vt:lpstr>PowerPoint Presentation</vt:lpstr>
      <vt:lpstr>Free-Response Section</vt:lpstr>
      <vt:lpstr>Developing The Exam</vt:lpstr>
      <vt:lpstr>PowerPoint Presentation</vt:lpstr>
      <vt:lpstr>Meetings And Procedures</vt:lpstr>
      <vt:lpstr>Piloting</vt:lpstr>
      <vt:lpstr>Braiding  Reuse  Statistical Analysis</vt:lpstr>
      <vt:lpstr>Source Review</vt:lpstr>
      <vt:lpstr>Hands-On Activity – Literary Text Personal and Public Identities</vt:lpstr>
      <vt:lpstr>PowerPoint Presentation</vt:lpstr>
      <vt:lpstr>Hands-On – Cultural Comparison</vt:lpstr>
      <vt:lpstr>Questions</vt:lpstr>
      <vt:lpstr>          Merci         sfield@glenbrook225.org                     bkennell@calpoly.edu </vt:lpstr>
    </vt:vector>
  </TitlesOfParts>
  <Company>Glenbrook High School District 225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 French Language and Culture Exam is Developped</dc:title>
  <dc:creator>Scott Field</dc:creator>
  <cp:lastModifiedBy>Brian Kennelly</cp:lastModifiedBy>
  <cp:revision>26</cp:revision>
  <cp:lastPrinted>2019-06-17T14:51:33Z</cp:lastPrinted>
  <dcterms:created xsi:type="dcterms:W3CDTF">2019-06-15T01:04:00Z</dcterms:created>
  <dcterms:modified xsi:type="dcterms:W3CDTF">2019-06-17T15:05:54Z</dcterms:modified>
</cp:coreProperties>
</file>