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 id="2147483709" r:id="rId2"/>
    <p:sldMasterId id="2147483731" r:id="rId3"/>
    <p:sldMasterId id="2147483803" r:id="rId4"/>
  </p:sldMasterIdLst>
  <p:notesMasterIdLst>
    <p:notesMasterId r:id="rId36"/>
  </p:notesMasterIdLst>
  <p:handoutMasterIdLst>
    <p:handoutMasterId r:id="rId37"/>
  </p:handoutMasterIdLst>
  <p:sldIdLst>
    <p:sldId id="261" r:id="rId5"/>
    <p:sldId id="349" r:id="rId6"/>
    <p:sldId id="352" r:id="rId7"/>
    <p:sldId id="350" r:id="rId8"/>
    <p:sldId id="351" r:id="rId9"/>
    <p:sldId id="353" r:id="rId10"/>
    <p:sldId id="354" r:id="rId11"/>
    <p:sldId id="355" r:id="rId12"/>
    <p:sldId id="356" r:id="rId13"/>
    <p:sldId id="357" r:id="rId14"/>
    <p:sldId id="358" r:id="rId15"/>
    <p:sldId id="359" r:id="rId16"/>
    <p:sldId id="375" r:id="rId17"/>
    <p:sldId id="376" r:id="rId18"/>
    <p:sldId id="360" r:id="rId19"/>
    <p:sldId id="364" r:id="rId20"/>
    <p:sldId id="377" r:id="rId21"/>
    <p:sldId id="378" r:id="rId22"/>
    <p:sldId id="365" r:id="rId23"/>
    <p:sldId id="366" r:id="rId24"/>
    <p:sldId id="379" r:id="rId25"/>
    <p:sldId id="380" r:id="rId26"/>
    <p:sldId id="367" r:id="rId27"/>
    <p:sldId id="368" r:id="rId28"/>
    <p:sldId id="369" r:id="rId29"/>
    <p:sldId id="382" r:id="rId30"/>
    <p:sldId id="381" r:id="rId31"/>
    <p:sldId id="370" r:id="rId32"/>
    <p:sldId id="372" r:id="rId33"/>
    <p:sldId id="373" r:id="rId34"/>
    <p:sldId id="37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98"/>
    <a:srgbClr val="8432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435" autoAdjust="0"/>
    <p:restoredTop sz="94418"/>
  </p:normalViewPr>
  <p:slideViewPr>
    <p:cSldViewPr snapToGrid="0" snapToObjects="1">
      <p:cViewPr varScale="1">
        <p:scale>
          <a:sx n="45" d="100"/>
          <a:sy n="45" d="100"/>
        </p:scale>
        <p:origin x="38" y="115"/>
      </p:cViewPr>
      <p:guideLst>
        <p:guide orient="horz" pos="2160"/>
        <p:guide pos="3840"/>
      </p:guideLst>
    </p:cSldViewPr>
  </p:slideViewPr>
  <p:notesTextViewPr>
    <p:cViewPr>
      <p:scale>
        <a:sx n="1" d="1"/>
        <a:sy n="1" d="1"/>
      </p:scale>
      <p:origin x="0" y="0"/>
    </p:cViewPr>
  </p:notesTextViewPr>
  <p:notesViewPr>
    <p:cSldViewPr snapToGrid="0" snapToObjects="1">
      <p:cViewPr varScale="1">
        <p:scale>
          <a:sx n="169" d="100"/>
          <a:sy n="169" d="100"/>
        </p:scale>
        <p:origin x="6568"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61FF226-DC6E-CF46-9887-DE4AB70041F7}" type="datetimeFigureOut">
              <a:rPr lang="en-US" smtClean="0">
                <a:latin typeface="Arial"/>
              </a:rPr>
              <a:t>7/17/2017</a:t>
            </a:fld>
            <a:endParaRPr lang="en-US" dirty="0">
              <a:latin typeface="Arial"/>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431DA3F-A467-A24A-8BE9-586F009792A9}" type="slidenum">
              <a:rPr lang="en-US" smtClean="0">
                <a:latin typeface="Arial"/>
              </a:rPr>
              <a:t>‹#›</a:t>
            </a:fld>
            <a:endParaRPr lang="en-US" dirty="0">
              <a:latin typeface="Arial"/>
            </a:endParaRPr>
          </a:p>
        </p:txBody>
      </p:sp>
    </p:spTree>
    <p:extLst>
      <p:ext uri="{BB962C8B-B14F-4D97-AF65-F5344CB8AC3E}">
        <p14:creationId xmlns:p14="http://schemas.microsoft.com/office/powerpoint/2010/main" val="9396150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a:defRPr>
            </a:lvl1pPr>
          </a:lstStyle>
          <a:p>
            <a:fld id="{F9C8764C-90B5-DB43-8086-8AB00EB0C2C4}" type="datetimeFigureOut">
              <a:rPr lang="en-US" smtClean="0"/>
              <a:pPr/>
              <a:t>7/17/2017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a:defRPr>
            </a:lvl1pPr>
          </a:lstStyle>
          <a:p>
            <a:fld id="{5F3EC56D-A4BA-4A41-B0DB-BC0A1EBC2E62}" type="slidenum">
              <a:rPr lang="en-US" smtClean="0"/>
              <a:pPr/>
              <a:t>‹#›</a:t>
            </a:fld>
            <a:endParaRPr lang="en-US" dirty="0"/>
          </a:p>
        </p:txBody>
      </p:sp>
    </p:spTree>
    <p:extLst>
      <p:ext uri="{BB962C8B-B14F-4D97-AF65-F5344CB8AC3E}">
        <p14:creationId xmlns:p14="http://schemas.microsoft.com/office/powerpoint/2010/main" val="2051682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a:ea typeface="+mn-ea"/>
        <a:cs typeface="+mn-cs"/>
      </a:defRPr>
    </a:lvl1pPr>
    <a:lvl2pPr marL="457200" algn="l" defTabSz="914400" rtl="0" eaLnBrk="1" latinLnBrk="0" hangingPunct="1">
      <a:defRPr sz="1200" kern="1200">
        <a:solidFill>
          <a:schemeClr val="tx1"/>
        </a:solidFill>
        <a:latin typeface="Arial"/>
        <a:ea typeface="+mn-ea"/>
        <a:cs typeface="+mn-cs"/>
      </a:defRPr>
    </a:lvl2pPr>
    <a:lvl3pPr marL="914400" algn="l" defTabSz="914400" rtl="0" eaLnBrk="1" latinLnBrk="0" hangingPunct="1">
      <a:defRPr sz="1200" kern="1200">
        <a:solidFill>
          <a:schemeClr val="tx1"/>
        </a:solidFill>
        <a:latin typeface="Arial"/>
        <a:ea typeface="+mn-ea"/>
        <a:cs typeface="+mn-cs"/>
      </a:defRPr>
    </a:lvl3pPr>
    <a:lvl4pPr marL="1371600" algn="l" defTabSz="914400" rtl="0" eaLnBrk="1" latinLnBrk="0" hangingPunct="1">
      <a:defRPr sz="1200" kern="1200">
        <a:solidFill>
          <a:schemeClr val="tx1"/>
        </a:solidFill>
        <a:latin typeface="Arial"/>
        <a:ea typeface="+mn-ea"/>
        <a:cs typeface="+mn-cs"/>
      </a:defRPr>
    </a:lvl4pPr>
    <a:lvl5pPr marL="1828800" algn="l" defTabSz="914400" rtl="0" eaLnBrk="1" latinLnBrk="0" hangingPunct="1">
      <a:defRPr sz="1200" kern="1200">
        <a:solidFill>
          <a:schemeClr val="tx1"/>
        </a:solidFill>
        <a:latin typeface="Arial"/>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le Slide with Image — 02">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3059" y="617802"/>
            <a:ext cx="4471173" cy="1301895"/>
          </a:xfrm>
        </p:spPr>
        <p:txBody>
          <a:bodyPr wrap="square" lIns="0" tIns="137160" rIns="0" bIns="0" anchor="t" anchorCtr="0">
            <a:spAutoFit/>
          </a:bodyPr>
          <a:lstStyle>
            <a:lvl1pPr>
              <a:defRPr sz="4200">
                <a:solidFill>
                  <a:schemeClr val="tx1"/>
                </a:solidFill>
              </a:defRPr>
            </a:lvl1pPr>
          </a:lstStyle>
          <a:p>
            <a:r>
              <a:rPr lang="en-US" dirty="0"/>
              <a:t>Presentation Title</a:t>
            </a:r>
          </a:p>
        </p:txBody>
      </p:sp>
      <p:sp>
        <p:nvSpPr>
          <p:cNvPr id="17" name="Text Placeholder 16"/>
          <p:cNvSpPr>
            <a:spLocks noGrp="1"/>
          </p:cNvSpPr>
          <p:nvPr>
            <p:ph type="body" sz="quarter" idx="10" hasCustomPrompt="1"/>
          </p:nvPr>
        </p:nvSpPr>
        <p:spPr>
          <a:xfrm>
            <a:off x="453286" y="1924842"/>
            <a:ext cx="4471173" cy="784830"/>
          </a:xfrm>
        </p:spPr>
        <p:txBody>
          <a:bodyPr wrap="square"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22" name="Text Placeholder 21"/>
          <p:cNvSpPr>
            <a:spLocks noGrp="1"/>
          </p:cNvSpPr>
          <p:nvPr>
            <p:ph type="body" sz="quarter" idx="12" hasCustomPrompt="1"/>
          </p:nvPr>
        </p:nvSpPr>
        <p:spPr>
          <a:xfrm>
            <a:off x="464773" y="4607475"/>
            <a:ext cx="4579530" cy="169277"/>
          </a:xfrm>
        </p:spPr>
        <p:txBody>
          <a:bodyPr wrap="square" lIns="0" tIns="0" rIns="0" bIns="0" anchor="b" anchorCtr="0">
            <a:spAutoFit/>
          </a:bodyPr>
          <a:lstStyle>
            <a:lvl1pPr marL="0" indent="0">
              <a:buNone/>
              <a:defRPr sz="1200">
                <a:solidFill>
                  <a:schemeClr val="tx1"/>
                </a:solidFill>
                <a:latin typeface="Arial"/>
                <a:ea typeface="Arial"/>
                <a:cs typeface="Aria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Date</a:t>
            </a:r>
          </a:p>
        </p:txBody>
      </p:sp>
      <p:pic>
        <p:nvPicPr>
          <p:cNvPr id="2" name="Picture 1" descr="CB16029_PPTTemplates_TitleAndDividers_AP-05.jpg"/>
          <p:cNvPicPr>
            <a:picLocks noChangeAspect="1"/>
          </p:cNvPicPr>
          <p:nvPr userDrawn="1"/>
        </p:nvPicPr>
        <p:blipFill rotWithShape="1">
          <a:blip r:embed="rId2">
            <a:extLst>
              <a:ext uri="{28A0092B-C50C-407E-A947-70E740481C1C}">
                <a14:useLocalDpi xmlns:a14="http://schemas.microsoft.com/office/drawing/2010/main" val="0"/>
              </a:ext>
            </a:extLst>
          </a:blip>
          <a:srcRect l="46025"/>
          <a:stretch/>
        </p:blipFill>
        <p:spPr>
          <a:xfrm>
            <a:off x="5606142" y="0"/>
            <a:ext cx="6574579" cy="6858000"/>
          </a:xfrm>
          <a:prstGeom prst="rect">
            <a:avLst/>
          </a:prstGeom>
        </p:spPr>
      </p:pic>
    </p:spTree>
    <p:extLst>
      <p:ext uri="{BB962C8B-B14F-4D97-AF65-F5344CB8AC3E}">
        <p14:creationId xmlns:p14="http://schemas.microsoft.com/office/powerpoint/2010/main" val="1817950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Title Slide — No Imag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388"/>
            <a:ext cx="12187064" cy="6855224"/>
          </a:xfrm>
          <a:prstGeom prst="rect">
            <a:avLst/>
          </a:prstGeom>
        </p:spPr>
      </p:pic>
      <p:sp>
        <p:nvSpPr>
          <p:cNvPr id="8" name="Title 7"/>
          <p:cNvSpPr>
            <a:spLocks noGrp="1"/>
          </p:cNvSpPr>
          <p:nvPr>
            <p:ph type="title" hasCustomPrompt="1"/>
          </p:nvPr>
        </p:nvSpPr>
        <p:spPr>
          <a:xfrm>
            <a:off x="1308857" y="2040822"/>
            <a:ext cx="4001193" cy="1301895"/>
          </a:xfrm>
          <a:prstGeom prst="rect">
            <a:avLst/>
          </a:prstGeom>
        </p:spPr>
        <p:txBody>
          <a:bodyPr wrap="square" lIns="0" tIns="137160" rIns="0" bIns="0" anchor="t" anchorCtr="0">
            <a:spAutoFit/>
          </a:bodyPr>
          <a:lstStyle>
            <a:lvl1pPr>
              <a:defRPr sz="4200">
                <a:solidFill>
                  <a:schemeClr val="bg1"/>
                </a:solidFill>
                <a:latin typeface="Arial"/>
                <a:ea typeface="Arial"/>
                <a:cs typeface="Arial"/>
              </a:defRPr>
            </a:lvl1pPr>
          </a:lstStyle>
          <a:p>
            <a:r>
              <a:rPr lang="en-US" dirty="0"/>
              <a:t>Divider, call-out, etc.</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1309084" y="3347862"/>
            <a:ext cx="4001193" cy="784830"/>
          </a:xfrm>
          <a:prstGeom prst="rect">
            <a:avLst/>
          </a:prstGeom>
        </p:spPr>
        <p:txBody>
          <a:bodyPr wrap="square" lIns="0" tIns="228600" rIns="0" bIns="0">
            <a:spAutoFit/>
          </a:bodyPr>
          <a:lstStyle>
            <a:lvl1pPr marL="0" indent="0">
              <a:lnSpc>
                <a:spcPct val="100000"/>
              </a:lnSpc>
              <a:buNone/>
              <a:defRPr sz="1800" b="0" normalizeH="0" baseline="0">
                <a:solidFill>
                  <a:schemeClr val="bg1"/>
                </a:solidFill>
                <a:latin typeface="Arial"/>
                <a:ea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9" name="Rectangle 8"/>
          <p:cNvSpPr/>
          <p:nvPr userDrawn="1"/>
        </p:nvSpPr>
        <p:spPr>
          <a:xfrm>
            <a:off x="1308857" y="1923691"/>
            <a:ext cx="4001193" cy="1119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571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Slide — 1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8"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395227861"/>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Slide — 1 Column with Sidebar">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add text or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466611" y="2481943"/>
            <a:ext cx="3741179" cy="2305957"/>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719185449"/>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Slide — Two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8320929"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28252396"/>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lide — Two Column w/ Sidebar">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8320929"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idx="15"/>
          </p:nvPr>
        </p:nvSpPr>
        <p:spPr>
          <a:xfrm>
            <a:off x="466611" y="2494643"/>
            <a:ext cx="3741179" cy="2344057"/>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396795425"/>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Slide — Two Rows">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2581961"/>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4773478" y="3137770"/>
            <a:ext cx="6960030" cy="2774515"/>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530503109"/>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Slide — Two Rows w/ Sidebar">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2581961"/>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4773478" y="3137770"/>
            <a:ext cx="6960030" cy="2774515"/>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idx="15"/>
          </p:nvPr>
        </p:nvSpPr>
        <p:spPr>
          <a:xfrm>
            <a:off x="466611" y="2481943"/>
            <a:ext cx="3741179" cy="2344057"/>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1291522073"/>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2631883"/>
      </p:ext>
    </p:extLst>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 Content Slide — 1 Column">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8134"/>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415224093"/>
      </p:ext>
    </p:extLst>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1. Content Slide - 1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503" y="551631"/>
            <a:ext cx="3692013" cy="1243990"/>
          </a:xfrm>
          <a:prstGeom prst="rect">
            <a:avLst/>
          </a:prstGeom>
        </p:spPr>
        <p:txBody>
          <a:bodyPr lIns="0" tIns="0" rIns="0" bIns="0" anchor="b"/>
          <a:lstStyle>
            <a:lvl1pPr algn="l">
              <a:defRPr sz="4000" b="0" baseline="0">
                <a:latin typeface="Arial"/>
                <a:cs typeface="Arial"/>
              </a:defRPr>
            </a:lvl1pPr>
          </a:lstStyle>
          <a:p>
            <a:r>
              <a:rPr lang="en-US" dirty="0"/>
              <a:t>Title slide goes here.</a:t>
            </a:r>
          </a:p>
        </p:txBody>
      </p:sp>
      <p:sp>
        <p:nvSpPr>
          <p:cNvPr id="3" name="Content Placeholder 2"/>
          <p:cNvSpPr>
            <a:spLocks noGrp="1"/>
          </p:cNvSpPr>
          <p:nvPr>
            <p:ph idx="1" hasCustomPrompt="1"/>
          </p:nvPr>
        </p:nvSpPr>
        <p:spPr>
          <a:xfrm>
            <a:off x="4767263" y="551631"/>
            <a:ext cx="6815137" cy="5574532"/>
          </a:xfrm>
          <a:prstGeom prst="rect">
            <a:avLst/>
          </a:prstGeom>
        </p:spPr>
        <p:txBody>
          <a:bodyPr lIns="0" tIns="228600" rIns="0" bIns="0"/>
          <a:lstStyle>
            <a:lvl1pPr marL="285750" indent="-285750">
              <a:buClr>
                <a:srgbClr val="009CDE"/>
              </a:buClr>
              <a:buFont typeface="Arial"/>
              <a:buChar char="•"/>
              <a:defRPr sz="2000" b="1">
                <a:solidFill>
                  <a:schemeClr val="tx1"/>
                </a:solidFill>
                <a:latin typeface="Arial"/>
                <a:cs typeface="Arial"/>
              </a:defRPr>
            </a:lvl1pPr>
            <a:lvl2pPr marL="742950" indent="-285750">
              <a:buClr>
                <a:srgbClr val="009CDE"/>
              </a:buClr>
              <a:buFont typeface="Arial"/>
              <a:buChar char="•"/>
              <a:defRPr sz="2000" b="1">
                <a:solidFill>
                  <a:schemeClr val="tx1"/>
                </a:solidFill>
                <a:latin typeface="Arial"/>
                <a:cs typeface="Arial"/>
              </a:defRPr>
            </a:lvl2pPr>
            <a:lvl3pPr marL="1200150" indent="-285750">
              <a:buClr>
                <a:srgbClr val="009CDE"/>
              </a:buClr>
              <a:buFont typeface="Arial"/>
              <a:buChar char="•"/>
              <a:defRPr sz="2000" b="1">
                <a:solidFill>
                  <a:schemeClr val="tx1"/>
                </a:solidFill>
                <a:latin typeface="Arial"/>
                <a:cs typeface="Arial"/>
              </a:defRPr>
            </a:lvl3pPr>
            <a:lvl4pPr marL="1657350" indent="-285750">
              <a:buClr>
                <a:srgbClr val="009CDE"/>
              </a:buClr>
              <a:buFont typeface="Arial"/>
              <a:buChar char="•"/>
              <a:defRPr sz="2000" b="1">
                <a:solidFill>
                  <a:schemeClr val="tx1"/>
                </a:solidFill>
                <a:latin typeface="Arial"/>
                <a:cs typeface="Arial"/>
              </a:defRPr>
            </a:lvl4pPr>
            <a:lvl5pPr marL="2114550" indent="-285750">
              <a:buClr>
                <a:srgbClr val="009CDE"/>
              </a:buClr>
              <a:buFont typeface="Arial"/>
              <a:buChar char="•"/>
              <a:defRPr sz="2000" b="1">
                <a:solidFill>
                  <a:schemeClr val="tx1"/>
                </a:solidFill>
                <a:latin typeface="Arial"/>
                <a:cs typeface="Arial"/>
              </a:defRPr>
            </a:lvl5pPr>
            <a:lvl6pPr>
              <a:defRPr sz="2000"/>
            </a:lvl6pPr>
            <a:lvl7pPr>
              <a:defRPr sz="2000"/>
            </a:lvl7pPr>
            <a:lvl8pPr>
              <a:defRPr sz="2000"/>
            </a:lvl8pPr>
            <a:lvl9pPr>
              <a:defRPr sz="2000"/>
            </a:lvl9pPr>
          </a:lstStyle>
          <a:p>
            <a:pPr lvl="0"/>
            <a:r>
              <a:rPr lang="en-US" dirty="0"/>
              <a:t>Click to edit Master text styles </a:t>
            </a:r>
          </a:p>
          <a:p>
            <a:pPr lvl="1"/>
            <a:r>
              <a:rPr lang="en-US" dirty="0"/>
              <a:t>Second level</a:t>
            </a:r>
          </a:p>
          <a:p>
            <a:pPr lvl="2"/>
            <a:r>
              <a:rPr lang="en-US" dirty="0"/>
              <a:t>Third level</a:t>
            </a:r>
          </a:p>
          <a:p>
            <a:pPr lvl="3"/>
            <a:r>
              <a:rPr lang="en-US" dirty="0"/>
              <a:t>Fourth level</a:t>
            </a:r>
          </a:p>
          <a:p>
            <a:pPr lvl="4"/>
            <a:r>
              <a:rPr lang="en-US" dirty="0"/>
              <a:t>Fifth level</a:t>
            </a:r>
          </a:p>
          <a:p>
            <a:pPr lvl="0"/>
            <a:endParaRPr lang="en-US" dirty="0"/>
          </a:p>
        </p:txBody>
      </p:sp>
      <p:sp>
        <p:nvSpPr>
          <p:cNvPr id="4" name="Text Placeholder 3"/>
          <p:cNvSpPr>
            <a:spLocks noGrp="1"/>
          </p:cNvSpPr>
          <p:nvPr>
            <p:ph type="body" sz="half" idx="2" hasCustomPrompt="1"/>
          </p:nvPr>
        </p:nvSpPr>
        <p:spPr>
          <a:xfrm>
            <a:off x="478503" y="1803815"/>
            <a:ext cx="3692014" cy="1055738"/>
          </a:xfrm>
          <a:prstGeom prst="rect">
            <a:avLst/>
          </a:prstGeom>
        </p:spPr>
        <p:txBody>
          <a:bodyPr lIns="0" tIns="228600" rIns="0" bIns="0"/>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a:solidFill>
                  <a:srgbClr val="009CDE"/>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Subtitle goes here – align top of subtitle box with bottom of title box. </a:t>
            </a:r>
          </a:p>
        </p:txBody>
      </p:sp>
      <p:sp>
        <p:nvSpPr>
          <p:cNvPr id="8" name="Slide Number Placeholder 5"/>
          <p:cNvSpPr>
            <a:spLocks noGrp="1"/>
          </p:cNvSpPr>
          <p:nvPr>
            <p:ph type="sldNum" sz="quarter" idx="4"/>
          </p:nvPr>
        </p:nvSpPr>
        <p:spPr>
          <a:xfrm>
            <a:off x="8888708" y="6193618"/>
            <a:ext cx="2844800" cy="365125"/>
          </a:xfrm>
          <a:prstGeom prst="rect">
            <a:avLst/>
          </a:prstGeom>
        </p:spPr>
        <p:txBody>
          <a:bodyPr vert="horz" lIns="0" tIns="0" rIns="0" bIns="0" rtlCol="0" anchor="b"/>
          <a:lstStyle>
            <a:lvl1pPr algn="r">
              <a:defRPr sz="1200">
                <a:solidFill>
                  <a:schemeClr val="tx1">
                    <a:tint val="75000"/>
                  </a:schemeClr>
                </a:solidFill>
              </a:defRPr>
            </a:lvl1pPr>
          </a:lstStyle>
          <a:p>
            <a:fld id="{B6733D23-7979-984D-AD48-2B29D14C6356}" type="slidenum">
              <a:rPr lang="en-US" smtClean="0"/>
              <a:t>‹#›</a:t>
            </a:fld>
            <a:endParaRPr lang="en-US" dirty="0"/>
          </a:p>
        </p:txBody>
      </p:sp>
    </p:spTree>
    <p:extLst>
      <p:ext uri="{BB962C8B-B14F-4D97-AF65-F5344CB8AC3E}">
        <p14:creationId xmlns:p14="http://schemas.microsoft.com/office/powerpoint/2010/main" val="67042967"/>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Title Slide with Image — 02">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3059" y="617802"/>
            <a:ext cx="4471173" cy="1301895"/>
          </a:xfrm>
        </p:spPr>
        <p:txBody>
          <a:bodyPr wrap="square" lIns="0" tIns="137160" rIns="0" bIns="0" anchor="t" anchorCtr="0">
            <a:spAutoFit/>
          </a:bodyPr>
          <a:lstStyle>
            <a:lvl1pPr>
              <a:defRPr sz="4200">
                <a:solidFill>
                  <a:schemeClr val="tx1"/>
                </a:solidFill>
              </a:defRPr>
            </a:lvl1pPr>
          </a:lstStyle>
          <a:p>
            <a:r>
              <a:rPr lang="en-US" dirty="0"/>
              <a:t>Presentation Title</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453286" y="1924842"/>
            <a:ext cx="4471173" cy="784830"/>
          </a:xfrm>
        </p:spPr>
        <p:txBody>
          <a:bodyPr wrap="square"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pic>
        <p:nvPicPr>
          <p:cNvPr id="2" name="Picture 1" descr="CB16029_PPTTemplates_TitleAndDividers_AP-12.jpg"/>
          <p:cNvPicPr>
            <a:picLocks noChangeAspect="1"/>
          </p:cNvPicPr>
          <p:nvPr userDrawn="1"/>
        </p:nvPicPr>
        <p:blipFill rotWithShape="1">
          <a:blip r:embed="rId2">
            <a:extLst>
              <a:ext uri="{28A0092B-C50C-407E-A947-70E740481C1C}">
                <a14:useLocalDpi xmlns:a14="http://schemas.microsoft.com/office/drawing/2010/main" val="0"/>
              </a:ext>
            </a:extLst>
          </a:blip>
          <a:srcRect l="46150"/>
          <a:stretch/>
        </p:blipFill>
        <p:spPr>
          <a:xfrm>
            <a:off x="5624286" y="0"/>
            <a:ext cx="6562780" cy="6858000"/>
          </a:xfrm>
          <a:prstGeom prst="rect">
            <a:avLst/>
          </a:prstGeom>
        </p:spPr>
      </p:pic>
      <p:sp>
        <p:nvSpPr>
          <p:cNvPr id="7" name="Text Placeholder 21"/>
          <p:cNvSpPr>
            <a:spLocks noGrp="1"/>
          </p:cNvSpPr>
          <p:nvPr>
            <p:ph type="body" sz="quarter" idx="13" hasCustomPrompt="1"/>
          </p:nvPr>
        </p:nvSpPr>
        <p:spPr>
          <a:xfrm>
            <a:off x="464773" y="4759875"/>
            <a:ext cx="4579530" cy="169277"/>
          </a:xfrm>
        </p:spPr>
        <p:txBody>
          <a:bodyPr wrap="square" lIns="0" tIns="0" rIns="0" bIns="0" anchor="b" anchorCtr="0">
            <a:spAutoFit/>
          </a:bodyPr>
          <a:lstStyle>
            <a:lvl1pPr marL="0" indent="0">
              <a:buNone/>
              <a:defRPr sz="1200">
                <a:solidFill>
                  <a:schemeClr val="tx1"/>
                </a:solidFill>
                <a:latin typeface="Arial"/>
                <a:ea typeface="Arial"/>
                <a:cs typeface="Aria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Date</a:t>
            </a:r>
          </a:p>
        </p:txBody>
      </p:sp>
    </p:spTree>
    <p:extLst>
      <p:ext uri="{BB962C8B-B14F-4D97-AF65-F5344CB8AC3E}">
        <p14:creationId xmlns:p14="http://schemas.microsoft.com/office/powerpoint/2010/main" val="1726280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No Imag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73" y="0"/>
            <a:ext cx="12185653" cy="6854429"/>
          </a:xfrm>
          <a:prstGeom prst="rect">
            <a:avLst/>
          </a:prstGeom>
        </p:spPr>
      </p:pic>
      <p:sp>
        <p:nvSpPr>
          <p:cNvPr id="8" name="Title 7"/>
          <p:cNvSpPr>
            <a:spLocks noGrp="1"/>
          </p:cNvSpPr>
          <p:nvPr>
            <p:ph type="title" hasCustomPrompt="1"/>
          </p:nvPr>
        </p:nvSpPr>
        <p:spPr>
          <a:xfrm>
            <a:off x="1452549" y="1929788"/>
            <a:ext cx="3733800" cy="1301895"/>
          </a:xfrm>
        </p:spPr>
        <p:txBody>
          <a:bodyPr lIns="0" tIns="137160" rIns="0" bIns="0" anchor="t" anchorCtr="0">
            <a:spAutoFit/>
          </a:bodyPr>
          <a:lstStyle>
            <a:lvl1pPr>
              <a:defRPr sz="4200">
                <a:solidFill>
                  <a:schemeClr val="tx1"/>
                </a:solidFill>
              </a:defRPr>
            </a:lvl1pPr>
          </a:lstStyle>
          <a:p>
            <a:r>
              <a:rPr lang="en-US" dirty="0"/>
              <a:t>Presentation Title</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1452776" y="3236828"/>
            <a:ext cx="3733800" cy="1061829"/>
          </a:xfrm>
        </p:spPr>
        <p:txBody>
          <a:bodyPr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22" name="Text Placeholder 21"/>
          <p:cNvSpPr>
            <a:spLocks noGrp="1"/>
          </p:cNvSpPr>
          <p:nvPr>
            <p:ph type="body" sz="quarter" idx="12" hasCustomPrompt="1"/>
          </p:nvPr>
        </p:nvSpPr>
        <p:spPr>
          <a:xfrm>
            <a:off x="1458686" y="4992194"/>
            <a:ext cx="3824287" cy="169277"/>
          </a:xfrm>
        </p:spPr>
        <p:txBody>
          <a:bodyPr lIns="0" tIns="0" rIns="0" bIns="0" anchor="b" anchorCtr="0">
            <a:spAutoFit/>
          </a:bodyPr>
          <a:lstStyle>
            <a:lvl1pPr marL="0" indent="0">
              <a:buNone/>
              <a:defRPr sz="1200">
                <a:solidFill>
                  <a:schemeClr val="tx1"/>
                </a:solidFill>
                <a:latin typeface="Arial"/>
                <a:ea typeface="Arial"/>
                <a:cs typeface="Aria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Date</a:t>
            </a:r>
          </a:p>
        </p:txBody>
      </p:sp>
    </p:spTree>
    <p:extLst>
      <p:ext uri="{BB962C8B-B14F-4D97-AF65-F5344CB8AC3E}">
        <p14:creationId xmlns:p14="http://schemas.microsoft.com/office/powerpoint/2010/main" val="147972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with Image — 02">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8635" y="617802"/>
            <a:ext cx="4471173" cy="1301895"/>
          </a:xfrm>
        </p:spPr>
        <p:txBody>
          <a:bodyPr wrap="square" lIns="0" tIns="137160" rIns="0" bIns="0" anchor="t" anchorCtr="0">
            <a:spAutoFit/>
          </a:bodyPr>
          <a:lstStyle>
            <a:lvl1pPr>
              <a:defRPr sz="4200">
                <a:solidFill>
                  <a:schemeClr val="tx1"/>
                </a:solidFill>
              </a:defRPr>
            </a:lvl1pPr>
          </a:lstStyle>
          <a:p>
            <a:r>
              <a:rPr lang="en-US" dirty="0"/>
              <a:t>Thank</a:t>
            </a:r>
            <a:br>
              <a:rPr lang="en-US" dirty="0"/>
            </a:br>
            <a:r>
              <a:rPr lang="en-US" dirty="0"/>
              <a:t>You.</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458862" y="1924842"/>
            <a:ext cx="4471173" cy="507831"/>
          </a:xfrm>
        </p:spPr>
        <p:txBody>
          <a:bodyPr wrap="square"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Additional information if necessary.</a:t>
            </a:r>
          </a:p>
        </p:txBody>
      </p:sp>
    </p:spTree>
    <p:extLst>
      <p:ext uri="{BB962C8B-B14F-4D97-AF65-F5344CB8AC3E}">
        <p14:creationId xmlns:p14="http://schemas.microsoft.com/office/powerpoint/2010/main" val="640293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ontent Slide — 1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990308" y="6282608"/>
            <a:ext cx="2844800" cy="365125"/>
          </a:xfrm>
          <a:prstGeom prst="rect">
            <a:avLst/>
          </a:prstGeom>
        </p:spPr>
        <p:txBody>
          <a:bodyPr/>
          <a:lstStyle/>
          <a:p>
            <a:fld id="{017ED8CA-143E-8B40-B3C8-0174DDF149EE}" type="slidenum">
              <a:rPr lang="en-US" smtClean="0"/>
              <a:t>‹#›</a:t>
            </a:fld>
            <a:endParaRPr lang="en-US" dirty="0"/>
          </a:p>
        </p:txBody>
      </p:sp>
      <p:sp>
        <p:nvSpPr>
          <p:cNvPr id="10" name="Title 9"/>
          <p:cNvSpPr>
            <a:spLocks noGrp="1"/>
          </p:cNvSpPr>
          <p:nvPr>
            <p:ph type="title" hasCustomPrompt="1"/>
          </p:nvPr>
        </p:nvSpPr>
        <p:spPr>
          <a:xfrm>
            <a:off x="466611" y="555809"/>
            <a:ext cx="3741179" cy="1246495"/>
          </a:xfrm>
          <a:prstGeom prst="rect">
            <a:avLst/>
          </a:prstGeom>
        </p:spPr>
        <p:txBody>
          <a:bodyPr lIns="0" tIns="137160" rIns="0" bIns="0">
            <a:spAutoFit/>
          </a:bodyPr>
          <a:lstStyle>
            <a:lvl1pPr>
              <a:defRPr sz="3200" baseline="0">
                <a:solidFill>
                  <a:schemeClr val="tx1"/>
                </a:solidFill>
                <a:latin typeface="Arial"/>
                <a:ea typeface="Arial"/>
                <a:cs typeface="Arial"/>
              </a:defRPr>
            </a:lvl1pPr>
          </a:lstStyle>
          <a:p>
            <a:r>
              <a:rPr lang="en-US" sz="3600" dirty="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723275"/>
          </a:xfrm>
          <a:prstGeom prst="rect">
            <a:avLst/>
          </a:prstGeom>
        </p:spPr>
        <p:txBody>
          <a:bodyPr lIns="0" tIns="228600" rIns="0" bIns="0">
            <a:spAutoFit/>
          </a:bodyPr>
          <a:lstStyle>
            <a:lvl1pPr marL="0" indent="0">
              <a:buNone/>
              <a:defRPr sz="1600" b="1">
                <a:solidFill>
                  <a:srgbClr val="006298"/>
                </a:solidFill>
                <a:latin typeface="Arial"/>
                <a:ea typeface="Arial"/>
                <a:cs typeface="Arial"/>
              </a:defRPr>
            </a:lvl1pPr>
          </a:lstStyle>
          <a:p>
            <a:pPr lvl="0"/>
            <a:r>
              <a:rPr lang="en-US" dirty="0"/>
              <a:t>Subtitle goes here — align top of subtitle box with bottom of title box.</a:t>
            </a:r>
          </a:p>
        </p:txBody>
      </p:sp>
    </p:spTree>
    <p:extLst>
      <p:ext uri="{BB962C8B-B14F-4D97-AF65-F5344CB8AC3E}">
        <p14:creationId xmlns:p14="http://schemas.microsoft.com/office/powerpoint/2010/main" val="2005537937"/>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 No Imag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73" y="0"/>
            <a:ext cx="12185653" cy="6854430"/>
          </a:xfrm>
          <a:prstGeom prst="rect">
            <a:avLst/>
          </a:prstGeom>
        </p:spPr>
      </p:pic>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0" name="Title 7"/>
          <p:cNvSpPr>
            <a:spLocks noGrp="1"/>
          </p:cNvSpPr>
          <p:nvPr>
            <p:ph type="title" hasCustomPrompt="1"/>
          </p:nvPr>
        </p:nvSpPr>
        <p:spPr>
          <a:xfrm>
            <a:off x="1454000" y="1913822"/>
            <a:ext cx="4001193" cy="1301895"/>
          </a:xfrm>
          <a:prstGeom prst="rect">
            <a:avLst/>
          </a:prstGeom>
        </p:spPr>
        <p:txBody>
          <a:bodyPr wrap="square" lIns="0" tIns="137160" rIns="0" bIns="0" anchor="t" anchorCtr="0">
            <a:spAutoFit/>
          </a:bodyPr>
          <a:lstStyle>
            <a:lvl1pPr>
              <a:defRPr sz="4200">
                <a:solidFill>
                  <a:schemeClr val="tx1"/>
                </a:solidFill>
                <a:latin typeface="Arial"/>
                <a:ea typeface="Arial"/>
                <a:cs typeface="Arial"/>
              </a:defRPr>
            </a:lvl1pPr>
          </a:lstStyle>
          <a:p>
            <a:r>
              <a:rPr lang="en-US" dirty="0"/>
              <a:t>Divider, call-out, etc.</a:t>
            </a:r>
          </a:p>
        </p:txBody>
      </p:sp>
      <p:sp>
        <p:nvSpPr>
          <p:cNvPr id="11"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2" name="Text Placeholder 16"/>
          <p:cNvSpPr>
            <a:spLocks noGrp="1"/>
          </p:cNvSpPr>
          <p:nvPr>
            <p:ph type="body" sz="quarter" idx="10" hasCustomPrompt="1"/>
          </p:nvPr>
        </p:nvSpPr>
        <p:spPr>
          <a:xfrm>
            <a:off x="1454227" y="3220862"/>
            <a:ext cx="4001193" cy="784830"/>
          </a:xfrm>
          <a:prstGeom prst="rect">
            <a:avLst/>
          </a:prstGeom>
        </p:spPr>
        <p:txBody>
          <a:bodyPr wrap="square" lIns="0" tIns="228600" rIns="0" bIns="0">
            <a:spAutoFit/>
          </a:bodyPr>
          <a:lstStyle>
            <a:lvl1pPr marL="0" indent="0">
              <a:lnSpc>
                <a:spcPct val="100000"/>
              </a:lnSpc>
              <a:buNone/>
              <a:defRPr sz="1800" b="1" normalizeH="0" baseline="0">
                <a:solidFill>
                  <a:schemeClr val="accent1"/>
                </a:solidFill>
                <a:latin typeface="Arial"/>
                <a:ea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Tree>
    <p:extLst>
      <p:ext uri="{BB962C8B-B14F-4D97-AF65-F5344CB8AC3E}">
        <p14:creationId xmlns:p14="http://schemas.microsoft.com/office/powerpoint/2010/main" val="4148407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Slide — No Imag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73" y="0"/>
            <a:ext cx="12185653" cy="6854430"/>
          </a:xfrm>
          <a:prstGeom prst="rect">
            <a:avLst/>
          </a:prstGeom>
        </p:spPr>
      </p:pic>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0" name="Title 7"/>
          <p:cNvSpPr>
            <a:spLocks noGrp="1"/>
          </p:cNvSpPr>
          <p:nvPr>
            <p:ph type="title" hasCustomPrompt="1"/>
          </p:nvPr>
        </p:nvSpPr>
        <p:spPr>
          <a:xfrm>
            <a:off x="1454000" y="1913822"/>
            <a:ext cx="4001193" cy="1301895"/>
          </a:xfrm>
          <a:prstGeom prst="rect">
            <a:avLst/>
          </a:prstGeom>
        </p:spPr>
        <p:txBody>
          <a:bodyPr wrap="square" lIns="0" tIns="137160" rIns="0" bIns="0" anchor="t" anchorCtr="0">
            <a:spAutoFit/>
          </a:bodyPr>
          <a:lstStyle>
            <a:lvl1pPr>
              <a:defRPr sz="4200">
                <a:solidFill>
                  <a:schemeClr val="tx1"/>
                </a:solidFill>
                <a:latin typeface="Arial"/>
                <a:ea typeface="Arial"/>
                <a:cs typeface="Arial"/>
              </a:defRPr>
            </a:lvl1pPr>
          </a:lstStyle>
          <a:p>
            <a:r>
              <a:rPr lang="en-US" dirty="0"/>
              <a:t>Divider, call-out, etc.</a:t>
            </a:r>
          </a:p>
        </p:txBody>
      </p:sp>
      <p:sp>
        <p:nvSpPr>
          <p:cNvPr id="11"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2" name="Text Placeholder 16"/>
          <p:cNvSpPr>
            <a:spLocks noGrp="1"/>
          </p:cNvSpPr>
          <p:nvPr>
            <p:ph type="body" sz="quarter" idx="10" hasCustomPrompt="1"/>
          </p:nvPr>
        </p:nvSpPr>
        <p:spPr>
          <a:xfrm>
            <a:off x="1454227" y="3220862"/>
            <a:ext cx="4001193" cy="784830"/>
          </a:xfrm>
          <a:prstGeom prst="rect">
            <a:avLst/>
          </a:prstGeom>
        </p:spPr>
        <p:txBody>
          <a:bodyPr wrap="square" lIns="0" tIns="228600" rIns="0" bIns="0">
            <a:spAutoFit/>
          </a:bodyPr>
          <a:lstStyle>
            <a:lvl1pPr marL="0" indent="0">
              <a:lnSpc>
                <a:spcPct val="100000"/>
              </a:lnSpc>
              <a:buNone/>
              <a:defRPr sz="1800" b="1" normalizeH="0" baseline="0">
                <a:solidFill>
                  <a:schemeClr val="accent1"/>
                </a:solidFill>
                <a:latin typeface="Arial"/>
                <a:ea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Tree>
    <p:extLst>
      <p:ext uri="{BB962C8B-B14F-4D97-AF65-F5344CB8AC3E}">
        <p14:creationId xmlns:p14="http://schemas.microsoft.com/office/powerpoint/2010/main" val="586101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Slide — No Imag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388"/>
            <a:ext cx="12187064" cy="6855224"/>
          </a:xfrm>
          <a:prstGeom prst="rect">
            <a:avLst/>
          </a:prstGeom>
        </p:spPr>
      </p:pic>
      <p:sp>
        <p:nvSpPr>
          <p:cNvPr id="8" name="Title 7"/>
          <p:cNvSpPr>
            <a:spLocks noGrp="1"/>
          </p:cNvSpPr>
          <p:nvPr>
            <p:ph type="title" hasCustomPrompt="1"/>
          </p:nvPr>
        </p:nvSpPr>
        <p:spPr>
          <a:xfrm>
            <a:off x="1308857" y="2040822"/>
            <a:ext cx="4001193" cy="1301895"/>
          </a:xfrm>
          <a:prstGeom prst="rect">
            <a:avLst/>
          </a:prstGeom>
        </p:spPr>
        <p:txBody>
          <a:bodyPr wrap="square" lIns="0" tIns="137160" rIns="0" bIns="0" anchor="t" anchorCtr="0">
            <a:spAutoFit/>
          </a:bodyPr>
          <a:lstStyle>
            <a:lvl1pPr>
              <a:defRPr sz="4200">
                <a:solidFill>
                  <a:schemeClr val="bg1"/>
                </a:solidFill>
                <a:latin typeface="Arial"/>
                <a:ea typeface="Arial"/>
                <a:cs typeface="Arial"/>
              </a:defRPr>
            </a:lvl1pPr>
          </a:lstStyle>
          <a:p>
            <a:r>
              <a:rPr lang="en-US" dirty="0"/>
              <a:t>Divider, call-out, etc.</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1309084" y="3347862"/>
            <a:ext cx="4001193" cy="784830"/>
          </a:xfrm>
          <a:prstGeom prst="rect">
            <a:avLst/>
          </a:prstGeom>
        </p:spPr>
        <p:txBody>
          <a:bodyPr wrap="square" lIns="0" tIns="228600" rIns="0" bIns="0">
            <a:spAutoFit/>
          </a:bodyPr>
          <a:lstStyle>
            <a:lvl1pPr marL="0" indent="0">
              <a:lnSpc>
                <a:spcPct val="100000"/>
              </a:lnSpc>
              <a:buNone/>
              <a:defRPr sz="1800" b="0" normalizeH="0" baseline="0">
                <a:solidFill>
                  <a:schemeClr val="bg1"/>
                </a:solidFill>
                <a:latin typeface="Arial"/>
                <a:ea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9" name="Rectangle 8"/>
          <p:cNvSpPr/>
          <p:nvPr userDrawn="1"/>
        </p:nvSpPr>
        <p:spPr>
          <a:xfrm>
            <a:off x="1308857" y="1923691"/>
            <a:ext cx="4001193" cy="1119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7395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Title Slide — No Imag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388"/>
            <a:ext cx="12187064" cy="6855224"/>
          </a:xfrm>
          <a:prstGeom prst="rect">
            <a:avLst/>
          </a:prstGeom>
        </p:spPr>
      </p:pic>
      <p:sp>
        <p:nvSpPr>
          <p:cNvPr id="8" name="Title 7"/>
          <p:cNvSpPr>
            <a:spLocks noGrp="1"/>
          </p:cNvSpPr>
          <p:nvPr>
            <p:ph type="title" hasCustomPrompt="1"/>
          </p:nvPr>
        </p:nvSpPr>
        <p:spPr>
          <a:xfrm>
            <a:off x="1308857" y="2040822"/>
            <a:ext cx="4001193" cy="1301895"/>
          </a:xfrm>
          <a:prstGeom prst="rect">
            <a:avLst/>
          </a:prstGeom>
        </p:spPr>
        <p:txBody>
          <a:bodyPr wrap="square" lIns="0" tIns="137160" rIns="0" bIns="0" anchor="t" anchorCtr="0">
            <a:spAutoFit/>
          </a:bodyPr>
          <a:lstStyle>
            <a:lvl1pPr>
              <a:defRPr sz="4200">
                <a:solidFill>
                  <a:schemeClr val="bg1"/>
                </a:solidFill>
                <a:latin typeface="Arial"/>
                <a:ea typeface="Arial"/>
                <a:cs typeface="Arial"/>
              </a:defRPr>
            </a:lvl1pPr>
          </a:lstStyle>
          <a:p>
            <a:r>
              <a:rPr lang="en-US" dirty="0"/>
              <a:t>Divider, call-out, etc.</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1309084" y="3347862"/>
            <a:ext cx="4001193" cy="784830"/>
          </a:xfrm>
          <a:prstGeom prst="rect">
            <a:avLst/>
          </a:prstGeom>
        </p:spPr>
        <p:txBody>
          <a:bodyPr wrap="square" lIns="0" tIns="228600" rIns="0" bIns="0">
            <a:spAutoFit/>
          </a:bodyPr>
          <a:lstStyle>
            <a:lvl1pPr marL="0" indent="0">
              <a:lnSpc>
                <a:spcPct val="100000"/>
              </a:lnSpc>
              <a:buNone/>
              <a:defRPr sz="1800" b="0" normalizeH="0" baseline="0">
                <a:solidFill>
                  <a:schemeClr val="bg1"/>
                </a:solidFill>
                <a:latin typeface="Arial"/>
                <a:ea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9" name="Rectangle 8"/>
          <p:cNvSpPr/>
          <p:nvPr userDrawn="1"/>
        </p:nvSpPr>
        <p:spPr>
          <a:xfrm>
            <a:off x="1308857" y="1923691"/>
            <a:ext cx="4001193" cy="1119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4400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theme" Target="../theme/theme2.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10.jpg"/><Relationship Id="rId5" Type="http://schemas.openxmlformats.org/officeDocument/2006/relationships/slideLayout" Target="../slideLayouts/slideLayout15.xml"/><Relationship Id="rId10" Type="http://schemas.openxmlformats.org/officeDocument/2006/relationships/image" Target="../media/image9.jpg"/><Relationship Id="rId4" Type="http://schemas.openxmlformats.org/officeDocument/2006/relationships/slideLayout" Target="../slideLayouts/slideLayout14.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theme" Target="../theme/theme4.xml"/><Relationship Id="rId1" Type="http://schemas.openxmlformats.org/officeDocument/2006/relationships/slideLayout" Target="../slideLayouts/slideLayout19.xml"/><Relationship Id="rId4" Type="http://schemas.openxmlformats.org/officeDocument/2006/relationships/image" Target="../media/image10.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3172"/>
            <a:ext cx="12180721" cy="6851656"/>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63325339"/>
      </p:ext>
    </p:extLst>
  </p:cSld>
  <p:clrMap bg1="lt1" tx1="dk1" bg2="lt2" tx2="dk2" accent1="accent1" accent2="accent2" accent3="accent3" accent4="accent4" accent5="accent5" accent6="accent6" hlink="hlink" folHlink="folHlink"/>
  <p:sldLayoutIdLst>
    <p:sldLayoutId id="2147483740" r:id="rId1"/>
    <p:sldLayoutId id="2147483747" r:id="rId2"/>
    <p:sldLayoutId id="2147483674" r:id="rId3"/>
    <p:sldLayoutId id="2147483734" r:id="rId4"/>
    <p:sldLayoutId id="2147483833" r:id="rId5"/>
    <p:sldLayoutId id="2147483834" r:id="rId6"/>
  </p:sldLayoutIdLst>
  <p:hf hdr="0" ftr="0" dt="0"/>
  <p:txStyles>
    <p:titleStyle>
      <a:lvl1pPr algn="l" defTabSz="914400" rtl="0" eaLnBrk="1" latinLnBrk="0" hangingPunct="1">
        <a:lnSpc>
          <a:spcPct val="90000"/>
        </a:lnSpc>
        <a:spcBef>
          <a:spcPct val="0"/>
        </a:spcBef>
        <a:buNone/>
        <a:defRPr sz="4400" b="0" i="0" kern="1200">
          <a:solidFill>
            <a:schemeClr val="tx1"/>
          </a:solidFill>
          <a:latin typeface="Arial"/>
          <a:ea typeface="+mj-ea"/>
          <a:cs typeface="Arial"/>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a:ea typeface="+mn-ea"/>
          <a:cs typeface="Arial"/>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a:ea typeface="+mn-ea"/>
          <a:cs typeface="Arial"/>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a:ea typeface="+mn-ea"/>
          <a:cs typeface="Arial"/>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a:ea typeface="+mn-ea"/>
          <a:cs typeface="Arial"/>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a:ea typeface="+mn-ea"/>
          <a:cs typeface="Arial"/>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83315204"/>
      </p:ext>
    </p:extLst>
  </p:cSld>
  <p:clrMap bg1="lt1" tx1="dk1" bg2="lt2" tx2="dk2" accent1="accent1" accent2="accent2" accent3="accent3" accent4="accent4" accent5="accent5" accent6="accent6" hlink="hlink" folHlink="folHlink"/>
  <p:sldLayoutIdLst>
    <p:sldLayoutId id="2147483717" r:id="rId1"/>
    <p:sldLayoutId id="2147483748" r:id="rId2"/>
    <p:sldLayoutId id="2147483752" r:id="rId3"/>
    <p:sldLayoutId id="2147483754"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10">
            <a:extLst>
              <a:ext uri="{28A0092B-C50C-407E-A947-70E740481C1C}">
                <a14:useLocalDpi xmlns:a14="http://schemas.microsoft.com/office/drawing/2010/main" val="0"/>
              </a:ext>
            </a:extLst>
          </a:blip>
          <a:srcRect b="24405"/>
          <a:stretch/>
        </p:blipFill>
        <p:spPr>
          <a:xfrm>
            <a:off x="3173" y="1"/>
            <a:ext cx="12185653" cy="5181600"/>
          </a:xfrm>
          <a:prstGeom prst="rect">
            <a:avLst/>
          </a:prstGeom>
        </p:spPr>
      </p:pic>
      <p:sp>
        <p:nvSpPr>
          <p:cNvPr id="6" name="Slide Number Placeholder 5"/>
          <p:cNvSpPr>
            <a:spLocks noGrp="1"/>
          </p:cNvSpPr>
          <p:nvPr>
            <p:ph type="sldNum" sz="quarter" idx="4"/>
          </p:nvPr>
        </p:nvSpPr>
        <p:spPr>
          <a:xfrm>
            <a:off x="8990308" y="6193618"/>
            <a:ext cx="2743200" cy="365125"/>
          </a:xfrm>
          <a:prstGeom prst="rect">
            <a:avLst/>
          </a:prstGeom>
        </p:spPr>
        <p:txBody>
          <a:bodyPr vert="horz" lIns="0" tIns="0" rIns="0" bIns="0" rtlCol="0" anchor="b" anchorCtr="0"/>
          <a:lstStyle>
            <a:lvl1pPr algn="r">
              <a:defRPr sz="1200">
                <a:solidFill>
                  <a:schemeClr val="tx1">
                    <a:tint val="75000"/>
                  </a:schemeClr>
                </a:solidFill>
                <a:latin typeface="Arial"/>
                <a:ea typeface="Arial"/>
                <a:cs typeface="Arial"/>
              </a:defRPr>
            </a:lvl1pPr>
          </a:lstStyle>
          <a:p>
            <a:fld id="{017ED8CA-143E-8B40-B3C8-0174DDF149EE}" type="slidenum">
              <a:rPr lang="en-US" smtClean="0"/>
              <a:pPr/>
              <a:t>‹#›</a:t>
            </a:fld>
            <a:endParaRPr lang="en-US" dirty="0"/>
          </a:p>
        </p:txBody>
      </p:sp>
      <p:pic>
        <p:nvPicPr>
          <p:cNvPr id="7" name="Picture 6" descr="00555-043-APAC-2017-PowerPoint-Template_Content_Slide_1.jpg"/>
          <p:cNvPicPr>
            <a:picLocks noChangeAspect="1"/>
          </p:cNvPicPr>
          <p:nvPr userDrawn="1"/>
        </p:nvPicPr>
        <p:blipFill rotWithShape="1">
          <a:blip r:embed="rId11">
            <a:alphaModFix/>
            <a:extLst>
              <a:ext uri="{28A0092B-C50C-407E-A947-70E740481C1C}">
                <a14:useLocalDpi xmlns:a14="http://schemas.microsoft.com/office/drawing/2010/main" val="0"/>
              </a:ext>
            </a:extLst>
          </a:blip>
          <a:srcRect t="76851" r="77753" b="3440"/>
          <a:stretch/>
        </p:blipFill>
        <p:spPr>
          <a:xfrm>
            <a:off x="0" y="5506357"/>
            <a:ext cx="2712357" cy="1351643"/>
          </a:xfrm>
          <a:prstGeom prst="rect">
            <a:avLst/>
          </a:prstGeom>
        </p:spPr>
      </p:pic>
    </p:spTree>
    <p:extLst>
      <p:ext uri="{BB962C8B-B14F-4D97-AF65-F5344CB8AC3E}">
        <p14:creationId xmlns:p14="http://schemas.microsoft.com/office/powerpoint/2010/main" val="2020793371"/>
      </p:ext>
    </p:extLst>
  </p:cSld>
  <p:clrMap bg1="lt1" tx1="dk1" bg2="lt2" tx2="dk2" accent1="accent1" accent2="accent2" accent3="accent3" accent4="accent4" accent5="accent5" accent6="accent6" hlink="hlink" folHlink="folHlink"/>
  <p:sldLayoutIdLst>
    <p:sldLayoutId id="2147483732" r:id="rId1"/>
    <p:sldLayoutId id="2147483736" r:id="rId2"/>
    <p:sldLayoutId id="2147483735" r:id="rId3"/>
    <p:sldLayoutId id="2147483737" r:id="rId4"/>
    <p:sldLayoutId id="2147483738" r:id="rId5"/>
    <p:sldLayoutId id="2147483739" r:id="rId6"/>
    <p:sldLayoutId id="2147483733" r:id="rId7"/>
    <p:sldLayoutId id="2147483808" r:id="rId8"/>
  </p:sldLayoutIdLst>
  <p:transition spd="slow">
    <p:push dir="u"/>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3">
            <a:extLst>
              <a:ext uri="{28A0092B-C50C-407E-A947-70E740481C1C}">
                <a14:useLocalDpi xmlns:a14="http://schemas.microsoft.com/office/drawing/2010/main" val="0"/>
              </a:ext>
            </a:extLst>
          </a:blip>
          <a:srcRect b="26946"/>
          <a:stretch/>
        </p:blipFill>
        <p:spPr>
          <a:xfrm>
            <a:off x="3173" y="0"/>
            <a:ext cx="12185653" cy="5007429"/>
          </a:xfrm>
          <a:prstGeom prst="rect">
            <a:avLst/>
          </a:prstGeom>
        </p:spPr>
      </p:pic>
      <p:sp>
        <p:nvSpPr>
          <p:cNvPr id="6" name="Slide Number Placeholder 5"/>
          <p:cNvSpPr>
            <a:spLocks noGrp="1"/>
          </p:cNvSpPr>
          <p:nvPr>
            <p:ph type="sldNum" sz="quarter" idx="4"/>
          </p:nvPr>
        </p:nvSpPr>
        <p:spPr>
          <a:xfrm>
            <a:off x="8888708" y="6193618"/>
            <a:ext cx="2844800" cy="365125"/>
          </a:xfrm>
          <a:prstGeom prst="rect">
            <a:avLst/>
          </a:prstGeom>
        </p:spPr>
        <p:txBody>
          <a:bodyPr vert="horz" lIns="0" tIns="0" rIns="0" bIns="0" rtlCol="0" anchor="b"/>
          <a:lstStyle>
            <a:lvl1pPr algn="r">
              <a:defRPr sz="1200">
                <a:solidFill>
                  <a:schemeClr val="tx1">
                    <a:tint val="75000"/>
                  </a:schemeClr>
                </a:solidFill>
              </a:defRPr>
            </a:lvl1pPr>
          </a:lstStyle>
          <a:p>
            <a:fld id="{B6733D23-7979-984D-AD48-2B29D14C6356}" type="slidenum">
              <a:rPr lang="en-US" smtClean="0"/>
              <a:t>‹#›</a:t>
            </a:fld>
            <a:endParaRPr lang="en-US" dirty="0"/>
          </a:p>
        </p:txBody>
      </p:sp>
      <p:pic>
        <p:nvPicPr>
          <p:cNvPr id="7" name="Picture 6" descr="00555-043-APAC-2017-PowerPoint-Template_Content_Slide_1.jpg"/>
          <p:cNvPicPr>
            <a:picLocks noChangeAspect="1"/>
          </p:cNvPicPr>
          <p:nvPr userDrawn="1"/>
        </p:nvPicPr>
        <p:blipFill rotWithShape="1">
          <a:blip r:embed="rId4">
            <a:alphaModFix/>
            <a:extLst>
              <a:ext uri="{28A0092B-C50C-407E-A947-70E740481C1C}">
                <a14:useLocalDpi xmlns:a14="http://schemas.microsoft.com/office/drawing/2010/main" val="0"/>
              </a:ext>
            </a:extLst>
          </a:blip>
          <a:srcRect t="76851" r="77753" b="3440"/>
          <a:stretch/>
        </p:blipFill>
        <p:spPr>
          <a:xfrm>
            <a:off x="0" y="5506357"/>
            <a:ext cx="2712357" cy="1351643"/>
          </a:xfrm>
          <a:prstGeom prst="rect">
            <a:avLst/>
          </a:prstGeom>
        </p:spPr>
      </p:pic>
    </p:spTree>
    <p:extLst>
      <p:ext uri="{BB962C8B-B14F-4D97-AF65-F5344CB8AC3E}">
        <p14:creationId xmlns:p14="http://schemas.microsoft.com/office/powerpoint/2010/main" val="2089519705"/>
      </p:ext>
    </p:extLst>
  </p:cSld>
  <p:clrMap bg1="lt1" tx1="dk1" bg2="lt2" tx2="dk2" accent1="accent1" accent2="accent2" accent3="accent3" accent4="accent4" accent5="accent5" accent6="accent6" hlink="hlink" folHlink="folHlink"/>
  <p:sldLayoutIdLst>
    <p:sldLayoutId id="2147483804" r:id="rId1"/>
  </p:sldLayoutIdLst>
  <p:transition spd="slow">
    <p:push dir="u"/>
  </p:transition>
  <p:hf hdr="0" ftr="0" dt="0"/>
  <p:txStyles>
    <p:titleStyle>
      <a:lvl1pPr algn="l" defTabSz="457200" rtl="0" eaLnBrk="1" latinLnBrk="0" hangingPunct="1">
        <a:lnSpc>
          <a:spcPct val="90000"/>
        </a:lnSpc>
        <a:spcBef>
          <a:spcPct val="0"/>
        </a:spcBef>
        <a:buNone/>
        <a:defRPr sz="3800" kern="1200" baseline="0">
          <a:solidFill>
            <a:schemeClr val="tx1"/>
          </a:solidFill>
          <a:latin typeface="Roboto Slab Regular"/>
          <a:ea typeface="+mj-ea"/>
          <a:cs typeface="Roboto Slab Regular"/>
        </a:defRPr>
      </a:lvl1pPr>
    </p:titleStyle>
    <p:bodyStyle>
      <a:lvl1pPr marL="0" marR="0" indent="0" algn="l" defTabSz="457200" rtl="0" eaLnBrk="1" fontAlgn="auto" latinLnBrk="0" hangingPunct="1">
        <a:lnSpc>
          <a:spcPct val="100000"/>
        </a:lnSpc>
        <a:spcBef>
          <a:spcPct val="20000"/>
        </a:spcBef>
        <a:spcAft>
          <a:spcPts val="0"/>
        </a:spcAft>
        <a:buClrTx/>
        <a:buSzTx/>
        <a:buFont typeface="Arial"/>
        <a:buNone/>
        <a:tabLst/>
        <a:defRPr sz="1800" kern="1200" baseline="0">
          <a:solidFill>
            <a:srgbClr val="702F8A"/>
          </a:solidFill>
          <a:latin typeface="Roboto Slab Regular"/>
          <a:ea typeface="+mn-ea"/>
          <a:cs typeface="Roboto Slab Regular"/>
        </a:defRPr>
      </a:lvl1pPr>
      <a:lvl2pPr marL="457200" indent="0" algn="l" defTabSz="457200" rtl="0" eaLnBrk="1" latinLnBrk="0" hangingPunct="1">
        <a:spcBef>
          <a:spcPct val="20000"/>
        </a:spcBef>
        <a:buFont typeface="Arial"/>
        <a:buNone/>
        <a:defRPr sz="1600" kern="1200">
          <a:solidFill>
            <a:srgbClr val="702F8A"/>
          </a:solidFill>
          <a:latin typeface="Roboto Slab Regular"/>
          <a:ea typeface="+mn-ea"/>
          <a:cs typeface="Roboto Slab Regular"/>
        </a:defRPr>
      </a:lvl2pPr>
      <a:lvl3pPr marL="914400" indent="0" algn="l" defTabSz="457200" rtl="0" eaLnBrk="1" latinLnBrk="0" hangingPunct="1">
        <a:spcBef>
          <a:spcPct val="20000"/>
        </a:spcBef>
        <a:buFont typeface="Arial"/>
        <a:buNone/>
        <a:defRPr sz="1600" kern="1200">
          <a:solidFill>
            <a:srgbClr val="702F8A"/>
          </a:solidFill>
          <a:latin typeface="Roboto Slab Regular"/>
          <a:ea typeface="+mn-ea"/>
          <a:cs typeface="Roboto Slab Regular"/>
        </a:defRPr>
      </a:lvl3pPr>
      <a:lvl4pPr marL="1371600" indent="0" algn="l" defTabSz="457200" rtl="0" eaLnBrk="1" latinLnBrk="0" hangingPunct="1">
        <a:spcBef>
          <a:spcPct val="20000"/>
        </a:spcBef>
        <a:buFont typeface="Arial"/>
        <a:buNone/>
        <a:defRPr sz="1600" kern="1200">
          <a:solidFill>
            <a:srgbClr val="702F8A"/>
          </a:solidFill>
          <a:latin typeface="Roboto Slab Regular"/>
          <a:ea typeface="+mn-ea"/>
          <a:cs typeface="Roboto Slab Regular"/>
        </a:defRPr>
      </a:lvl4pPr>
      <a:lvl5pPr marL="1828800" indent="0" algn="l" defTabSz="457200" rtl="0" eaLnBrk="1" latinLnBrk="0" hangingPunct="1">
        <a:spcBef>
          <a:spcPct val="20000"/>
        </a:spcBef>
        <a:buFont typeface="Arial"/>
        <a:buNone/>
        <a:defRPr sz="1600" kern="1200">
          <a:solidFill>
            <a:srgbClr val="702F8A"/>
          </a:solidFill>
          <a:latin typeface="Roboto Slab Regular"/>
          <a:ea typeface="+mn-ea"/>
          <a:cs typeface="Roboto Slab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549" y="1929788"/>
            <a:ext cx="3733800" cy="1911292"/>
          </a:xfrm>
        </p:spPr>
        <p:txBody>
          <a:bodyPr/>
          <a:lstStyle/>
          <a:p>
            <a:pPr algn="ctr"/>
            <a:r>
              <a:rPr lang="en-US" sz="3200" dirty="0"/>
              <a:t>Results from the 2017 AP French Language and Culture Exam</a:t>
            </a:r>
          </a:p>
        </p:txBody>
      </p:sp>
      <p:sp>
        <p:nvSpPr>
          <p:cNvPr id="3" name="Text Placeholder 2"/>
          <p:cNvSpPr>
            <a:spLocks noGrp="1"/>
          </p:cNvSpPr>
          <p:nvPr>
            <p:ph type="body" sz="quarter" idx="10"/>
          </p:nvPr>
        </p:nvSpPr>
        <p:spPr>
          <a:xfrm>
            <a:off x="1452776" y="3681406"/>
            <a:ext cx="3733800" cy="913070"/>
          </a:xfrm>
        </p:spPr>
        <p:txBody>
          <a:bodyPr/>
          <a:lstStyle/>
          <a:p>
            <a:pPr algn="ctr"/>
            <a:r>
              <a:rPr lang="en-US" dirty="0"/>
              <a:t>Brian Kennelly</a:t>
            </a:r>
          </a:p>
          <a:p>
            <a:pPr algn="ctr"/>
            <a:r>
              <a:rPr lang="en-US" dirty="0"/>
              <a:t>Cal Poly, San Luis Obispo</a:t>
            </a:r>
          </a:p>
        </p:txBody>
      </p:sp>
      <p:sp>
        <p:nvSpPr>
          <p:cNvPr id="4" name="Text Placeholder 3"/>
          <p:cNvSpPr>
            <a:spLocks noGrp="1"/>
          </p:cNvSpPr>
          <p:nvPr>
            <p:ph type="body" sz="quarter" idx="12"/>
          </p:nvPr>
        </p:nvSpPr>
        <p:spPr>
          <a:xfrm>
            <a:off x="1458686" y="4992194"/>
            <a:ext cx="3824287" cy="169277"/>
          </a:xfrm>
        </p:spPr>
        <p:txBody>
          <a:bodyPr/>
          <a:lstStyle/>
          <a:p>
            <a:pPr algn="ctr"/>
            <a:r>
              <a:rPr lang="en-US" dirty="0"/>
              <a:t>28 July</a:t>
            </a:r>
          </a:p>
        </p:txBody>
      </p:sp>
    </p:spTree>
    <p:extLst>
      <p:ext uri="{BB962C8B-B14F-4D97-AF65-F5344CB8AC3E}">
        <p14:creationId xmlns:p14="http://schemas.microsoft.com/office/powerpoint/2010/main" val="2722431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r>
              <a:rPr lang="en-US" b="1" dirty="0">
                <a:solidFill>
                  <a:schemeClr val="accent1"/>
                </a:solidFill>
              </a:rPr>
              <a:t>AP Score</a:t>
            </a:r>
          </a:p>
          <a:p>
            <a:pPr marL="0" indent="0">
              <a:buNone/>
            </a:pPr>
            <a:r>
              <a:rPr lang="en-US" dirty="0"/>
              <a:t>     5		16.8%</a:t>
            </a:r>
            <a:endParaRPr lang="en-US" dirty="0">
              <a:highlight>
                <a:srgbClr val="FFFF00"/>
              </a:highlight>
            </a:endParaRPr>
          </a:p>
          <a:p>
            <a:pPr marL="0" indent="0">
              <a:buNone/>
            </a:pPr>
            <a:r>
              <a:rPr lang="en-US" dirty="0"/>
              <a:t>     4 		25.0%</a:t>
            </a:r>
            <a:endParaRPr lang="en-US" dirty="0">
              <a:highlight>
                <a:srgbClr val="FFFF00"/>
              </a:highlight>
            </a:endParaRPr>
          </a:p>
          <a:p>
            <a:pPr marL="0" indent="0">
              <a:buNone/>
            </a:pPr>
            <a:r>
              <a:rPr lang="en-US" dirty="0"/>
              <a:t>     3		33.5%</a:t>
            </a:r>
            <a:endParaRPr lang="en-US" dirty="0">
              <a:highlight>
                <a:srgbClr val="FFFF00"/>
              </a:highlight>
            </a:endParaRPr>
          </a:p>
          <a:p>
            <a:pPr marL="0" indent="0">
              <a:buNone/>
            </a:pPr>
            <a:r>
              <a:rPr lang="en-US" dirty="0"/>
              <a:t>     2 		19.7%</a:t>
            </a:r>
            <a:endParaRPr lang="en-US" dirty="0">
              <a:highlight>
                <a:srgbClr val="FFFF00"/>
              </a:highlight>
            </a:endParaRPr>
          </a:p>
          <a:p>
            <a:pPr marL="0" indent="0">
              <a:buNone/>
            </a:pPr>
            <a:r>
              <a:rPr lang="en-US" dirty="0"/>
              <a:t>     1		5.0%</a:t>
            </a:r>
          </a:p>
          <a:p>
            <a:pPr marL="0" indent="0">
              <a:buNone/>
            </a:pPr>
            <a:endParaRPr lang="en-US" dirty="0">
              <a:highlight>
                <a:srgbClr val="FFFF00"/>
              </a:highlight>
            </a:endParaRPr>
          </a:p>
          <a:p>
            <a:pPr marL="0" indent="0">
              <a:buNone/>
            </a:pPr>
            <a:endParaRPr lang="en-US" dirty="0">
              <a:highlight>
                <a:srgbClr val="FFFF00"/>
              </a:highlight>
            </a:endParaRPr>
          </a:p>
          <a:p>
            <a:pPr marL="0" indent="0">
              <a:buNone/>
            </a:pPr>
            <a:r>
              <a:rPr lang="en-US" dirty="0"/>
              <a:t>            </a:t>
            </a:r>
            <a:r>
              <a:rPr lang="en-US" i="1" dirty="0"/>
              <a:t>75.3% of test takers in Total Group scored 3 or higher</a:t>
            </a:r>
          </a:p>
        </p:txBody>
      </p:sp>
      <p:sp>
        <p:nvSpPr>
          <p:cNvPr id="3" name="Slide Number Placeholder 2"/>
          <p:cNvSpPr>
            <a:spLocks noGrp="1"/>
          </p:cNvSpPr>
          <p:nvPr>
            <p:ph type="sldNum" sz="quarter" idx="12"/>
          </p:nvPr>
        </p:nvSpPr>
        <p:spPr/>
        <p:txBody>
          <a:bodyPr/>
          <a:lstStyle/>
          <a:p>
            <a:fld id="{017ED8CA-143E-8B40-B3C8-0174DDF149EE}" type="slidenum">
              <a:rPr lang="en-US" smtClean="0"/>
              <a:t>10</a:t>
            </a:fld>
            <a:endParaRPr lang="en-US" dirty="0"/>
          </a:p>
        </p:txBody>
      </p:sp>
      <p:sp>
        <p:nvSpPr>
          <p:cNvPr id="4" name="Title 3"/>
          <p:cNvSpPr>
            <a:spLocks noGrp="1"/>
          </p:cNvSpPr>
          <p:nvPr>
            <p:ph type="title"/>
          </p:nvPr>
        </p:nvSpPr>
        <p:spPr>
          <a:xfrm>
            <a:off x="466611" y="615826"/>
            <a:ext cx="3741179" cy="1024896"/>
          </a:xfrm>
        </p:spPr>
        <p:txBody>
          <a:bodyPr/>
          <a:lstStyle/>
          <a:p>
            <a:r>
              <a:rPr lang="en-US" dirty="0"/>
              <a:t>Score Distributions</a:t>
            </a:r>
            <a:br>
              <a:rPr lang="en-US" dirty="0"/>
            </a:br>
            <a:r>
              <a:rPr lang="en-US" dirty="0"/>
              <a:t>        </a:t>
            </a:r>
            <a:r>
              <a:rPr lang="en-US" sz="1800" dirty="0"/>
              <a:t>Operational Exam</a:t>
            </a:r>
          </a:p>
        </p:txBody>
      </p:sp>
      <p:sp>
        <p:nvSpPr>
          <p:cNvPr id="5" name="Text Placeholder 4"/>
          <p:cNvSpPr>
            <a:spLocks noGrp="1"/>
          </p:cNvSpPr>
          <p:nvPr>
            <p:ph type="body" sz="quarter" idx="13"/>
          </p:nvPr>
        </p:nvSpPr>
        <p:spPr>
          <a:xfrm>
            <a:off x="466725" y="1597995"/>
            <a:ext cx="3741738" cy="1318310"/>
          </a:xfrm>
        </p:spPr>
        <p:txBody>
          <a:bodyPr/>
          <a:lstStyle/>
          <a:p>
            <a:r>
              <a:rPr lang="en-US" dirty="0"/>
              <a:t>          </a:t>
            </a:r>
            <a:r>
              <a:rPr lang="en-US" sz="2800" dirty="0"/>
              <a:t>Total Group</a:t>
            </a:r>
          </a:p>
          <a:p>
            <a:r>
              <a:rPr lang="en-US" dirty="0"/>
              <a:t>                   100% of test takers</a:t>
            </a:r>
          </a:p>
          <a:p>
            <a:r>
              <a:rPr lang="en-US" dirty="0"/>
              <a:t>                  21,592 test takers</a:t>
            </a:r>
          </a:p>
        </p:txBody>
      </p:sp>
    </p:spTree>
    <p:extLst>
      <p:ext uri="{BB962C8B-B14F-4D97-AF65-F5344CB8AC3E}">
        <p14:creationId xmlns:p14="http://schemas.microsoft.com/office/powerpoint/2010/main" val="373283802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r>
              <a:rPr lang="en-US" b="1" dirty="0">
                <a:solidFill>
                  <a:schemeClr val="accent1"/>
                </a:solidFill>
              </a:rPr>
              <a:t>AP Score		2015		2016		2017</a:t>
            </a:r>
          </a:p>
          <a:p>
            <a:pPr marL="0" indent="0">
              <a:buNone/>
            </a:pPr>
            <a:r>
              <a:rPr lang="en-US" dirty="0"/>
              <a:t>     5		16.7%		17.3%		16.8%</a:t>
            </a:r>
            <a:endParaRPr lang="en-US" dirty="0">
              <a:highlight>
                <a:srgbClr val="FFFF00"/>
              </a:highlight>
            </a:endParaRPr>
          </a:p>
          <a:p>
            <a:pPr marL="0" indent="0">
              <a:buNone/>
            </a:pPr>
            <a:r>
              <a:rPr lang="en-US" dirty="0"/>
              <a:t>     4		25.6%		26.5%		25.0%</a:t>
            </a:r>
            <a:endParaRPr lang="en-US" dirty="0">
              <a:highlight>
                <a:srgbClr val="FFFF00"/>
              </a:highlight>
            </a:endParaRPr>
          </a:p>
          <a:p>
            <a:pPr marL="0" indent="0">
              <a:buNone/>
            </a:pPr>
            <a:r>
              <a:rPr lang="en-US" dirty="0"/>
              <a:t>     3		33.6%		32.6%		33.5%</a:t>
            </a:r>
            <a:endParaRPr lang="en-US" dirty="0">
              <a:highlight>
                <a:srgbClr val="FFFF00"/>
              </a:highlight>
            </a:endParaRPr>
          </a:p>
          <a:p>
            <a:pPr marL="0" indent="0">
              <a:buNone/>
            </a:pPr>
            <a:r>
              <a:rPr lang="en-US" dirty="0"/>
              <a:t>     2		18.9%		18.7%		19.7%</a:t>
            </a:r>
            <a:endParaRPr lang="en-US" dirty="0">
              <a:highlight>
                <a:srgbClr val="FFFF00"/>
              </a:highlight>
            </a:endParaRPr>
          </a:p>
          <a:p>
            <a:pPr marL="0" indent="0">
              <a:buNone/>
            </a:pPr>
            <a:r>
              <a:rPr lang="en-US" dirty="0"/>
              <a:t>     1		5.2%		4.9%		5.0%</a:t>
            </a:r>
            <a:endParaRPr lang="en-US" dirty="0">
              <a:highlight>
                <a:srgbClr val="FFFF00"/>
              </a:highlight>
            </a:endParaRPr>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11</a:t>
            </a:fld>
            <a:endParaRPr lang="en-US" dirty="0"/>
          </a:p>
        </p:txBody>
      </p:sp>
      <p:sp>
        <p:nvSpPr>
          <p:cNvPr id="4" name="Title 3"/>
          <p:cNvSpPr>
            <a:spLocks noGrp="1"/>
          </p:cNvSpPr>
          <p:nvPr>
            <p:ph type="title"/>
          </p:nvPr>
        </p:nvSpPr>
        <p:spPr>
          <a:xfrm>
            <a:off x="466611" y="615826"/>
            <a:ext cx="3741179" cy="1024896"/>
          </a:xfrm>
        </p:spPr>
        <p:txBody>
          <a:bodyPr/>
          <a:lstStyle/>
          <a:p>
            <a:r>
              <a:rPr lang="en-US" dirty="0"/>
              <a:t>Score Distributions</a:t>
            </a:r>
            <a:br>
              <a:rPr lang="en-US" dirty="0"/>
            </a:br>
            <a:r>
              <a:rPr lang="en-US" dirty="0"/>
              <a:t>        </a:t>
            </a:r>
            <a:r>
              <a:rPr lang="en-US" sz="1800" dirty="0"/>
              <a:t>Operational Exam</a:t>
            </a:r>
          </a:p>
        </p:txBody>
      </p:sp>
      <p:sp>
        <p:nvSpPr>
          <p:cNvPr id="5" name="Text Placeholder 4"/>
          <p:cNvSpPr>
            <a:spLocks noGrp="1"/>
          </p:cNvSpPr>
          <p:nvPr>
            <p:ph type="body" sz="quarter" idx="13"/>
          </p:nvPr>
        </p:nvSpPr>
        <p:spPr>
          <a:xfrm>
            <a:off x="466725" y="1597995"/>
            <a:ext cx="3741738" cy="968470"/>
          </a:xfrm>
        </p:spPr>
        <p:txBody>
          <a:bodyPr/>
          <a:lstStyle/>
          <a:p>
            <a:r>
              <a:rPr lang="en-US" dirty="0"/>
              <a:t>          </a:t>
            </a:r>
            <a:r>
              <a:rPr lang="en-US" sz="2800" dirty="0"/>
              <a:t>Total Group</a:t>
            </a:r>
          </a:p>
          <a:p>
            <a:r>
              <a:rPr lang="en-US" dirty="0"/>
              <a:t>                      3-year data</a:t>
            </a:r>
          </a:p>
        </p:txBody>
      </p:sp>
    </p:spTree>
    <p:extLst>
      <p:ext uri="{BB962C8B-B14F-4D97-AF65-F5344CB8AC3E}">
        <p14:creationId xmlns:p14="http://schemas.microsoft.com/office/powerpoint/2010/main" val="197059544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4000" y="1913822"/>
            <a:ext cx="4001193" cy="581698"/>
          </a:xfrm>
        </p:spPr>
        <p:txBody>
          <a:bodyPr/>
          <a:lstStyle/>
          <a:p>
            <a:r>
              <a:rPr lang="en-US" sz="3200" dirty="0"/>
              <a:t>Comments &amp; Advice</a:t>
            </a:r>
          </a:p>
        </p:txBody>
      </p:sp>
      <p:sp>
        <p:nvSpPr>
          <p:cNvPr id="3" name="Text Placeholder 2"/>
          <p:cNvSpPr>
            <a:spLocks noGrp="1"/>
          </p:cNvSpPr>
          <p:nvPr>
            <p:ph type="body" sz="quarter" idx="10"/>
          </p:nvPr>
        </p:nvSpPr>
        <p:spPr>
          <a:xfrm>
            <a:off x="1454000" y="3161288"/>
            <a:ext cx="4000500" cy="507831"/>
          </a:xfrm>
        </p:spPr>
        <p:txBody>
          <a:bodyPr/>
          <a:lstStyle/>
          <a:p>
            <a:endParaRPr lang="en-US" dirty="0"/>
          </a:p>
        </p:txBody>
      </p:sp>
    </p:spTree>
    <p:extLst>
      <p:ext uri="{BB962C8B-B14F-4D97-AF65-F5344CB8AC3E}">
        <p14:creationId xmlns:p14="http://schemas.microsoft.com/office/powerpoint/2010/main" val="4234132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r>
              <a:rPr lang="en-US" dirty="0"/>
              <a:t>This  task assessed writing in the interpersonal communicative mode by having students write a reply to an e-mail message.  Students were allotted fifteen minutes to read the message and write the reply.  The response received a single, holistic score based on how well it accomplished the assigned task.  Students needed to be able, first, to comprehend the e-mail, and then to write a reply in a formal register.  In the reply, students had to address the two questions in the message, as well as ask for more details about something mentioned in it.</a:t>
            </a:r>
          </a:p>
          <a:p>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13</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E-Mail Reply</a:t>
            </a:r>
          </a:p>
        </p:txBody>
      </p:sp>
      <p:sp>
        <p:nvSpPr>
          <p:cNvPr id="5" name="Text Placeholder 4"/>
          <p:cNvSpPr>
            <a:spLocks noGrp="1"/>
          </p:cNvSpPr>
          <p:nvPr>
            <p:ph type="body" sz="quarter" idx="13"/>
          </p:nvPr>
        </p:nvSpPr>
        <p:spPr>
          <a:xfrm>
            <a:off x="466725" y="1597995"/>
            <a:ext cx="3741738" cy="452432"/>
          </a:xfrm>
        </p:spPr>
        <p:txBody>
          <a:bodyPr/>
          <a:lstStyle/>
          <a:p>
            <a:r>
              <a:rPr lang="en-US" dirty="0"/>
              <a:t>           </a:t>
            </a:r>
          </a:p>
        </p:txBody>
      </p:sp>
    </p:spTree>
    <p:extLst>
      <p:ext uri="{BB962C8B-B14F-4D97-AF65-F5344CB8AC3E}">
        <p14:creationId xmlns:p14="http://schemas.microsoft.com/office/powerpoint/2010/main" val="340556956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r>
              <a:rPr lang="en-US" dirty="0"/>
              <a:t>The task required the student to respond to the geography teacher in charge of organizing an “international week” celebration at the student’s school.  In the teacher’s introduction, she thanks the student for proposing an event centered around Francophone cultures, while also explaining its potential impact on both the school and the community at large.  The teacher asks the student what types of performances or exhibits are planned and how the student plans to publicize the week-long celebration to as many people as possible.  </a:t>
            </a:r>
          </a:p>
          <a:p>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14</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E-Mail Reply</a:t>
            </a:r>
          </a:p>
        </p:txBody>
      </p:sp>
      <p:sp>
        <p:nvSpPr>
          <p:cNvPr id="5" name="Text Placeholder 4"/>
          <p:cNvSpPr>
            <a:spLocks noGrp="1"/>
          </p:cNvSpPr>
          <p:nvPr>
            <p:ph type="body" sz="quarter" idx="13"/>
          </p:nvPr>
        </p:nvSpPr>
        <p:spPr>
          <a:xfrm>
            <a:off x="466725" y="1597995"/>
            <a:ext cx="3741738" cy="452432"/>
          </a:xfrm>
        </p:spPr>
        <p:txBody>
          <a:bodyPr/>
          <a:lstStyle/>
          <a:p>
            <a:r>
              <a:rPr lang="en-US" dirty="0"/>
              <a:t>           </a:t>
            </a:r>
          </a:p>
        </p:txBody>
      </p:sp>
    </p:spTree>
    <p:extLst>
      <p:ext uri="{BB962C8B-B14F-4D97-AF65-F5344CB8AC3E}">
        <p14:creationId xmlns:p14="http://schemas.microsoft.com/office/powerpoint/2010/main" val="375909379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r>
              <a:rPr lang="en-US" dirty="0"/>
              <a:t>Students neglected that they were to talk about Francophone culture, not just culture, broadly defined</a:t>
            </a:r>
          </a:p>
          <a:p>
            <a:r>
              <a:rPr lang="en-US" dirty="0"/>
              <a:t>Fairly long introductory paragraph with some abstract language confused some students</a:t>
            </a:r>
          </a:p>
          <a:p>
            <a:r>
              <a:rPr lang="en-US" dirty="0"/>
              <a:t>Overlooked that the e-mail had been sent by a woman (</a:t>
            </a:r>
            <a:r>
              <a:rPr lang="en-US" dirty="0" err="1"/>
              <a:t>Yasmina</a:t>
            </a:r>
            <a:r>
              <a:rPr lang="en-US" dirty="0"/>
              <a:t> </a:t>
            </a:r>
            <a:r>
              <a:rPr lang="en-US" dirty="0" err="1"/>
              <a:t>Beglaoui</a:t>
            </a:r>
            <a:r>
              <a:rPr lang="en-US" dirty="0"/>
              <a:t>)</a:t>
            </a:r>
          </a:p>
          <a:p>
            <a:r>
              <a:rPr lang="en-US" dirty="0"/>
              <a:t>Not all questions or responses by students pertained to something mentioned in the e-mail prompt</a:t>
            </a:r>
          </a:p>
          <a:p>
            <a:r>
              <a:rPr lang="en-US" dirty="0"/>
              <a:t>Use of exclamation marks</a:t>
            </a:r>
          </a:p>
          <a:p>
            <a:r>
              <a:rPr lang="en-US" dirty="0"/>
              <a:t>E-mails consisting solely or principally of language lifted from the prompt and often revealing misunderstanding thereof</a:t>
            </a:r>
          </a:p>
          <a:p>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15</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E-Mail Reply</a:t>
            </a:r>
          </a:p>
        </p:txBody>
      </p:sp>
      <p:sp>
        <p:nvSpPr>
          <p:cNvPr id="5" name="Text Placeholder 4"/>
          <p:cNvSpPr>
            <a:spLocks noGrp="1"/>
          </p:cNvSpPr>
          <p:nvPr>
            <p:ph type="body" sz="quarter" idx="13"/>
          </p:nvPr>
        </p:nvSpPr>
        <p:spPr>
          <a:xfrm>
            <a:off x="466725" y="1597995"/>
            <a:ext cx="3741738" cy="452432"/>
          </a:xfrm>
        </p:spPr>
        <p:txBody>
          <a:bodyPr/>
          <a:lstStyle/>
          <a:p>
            <a:r>
              <a:rPr lang="en-US" dirty="0"/>
              <a:t>           Common Errors or Omissions</a:t>
            </a:r>
          </a:p>
        </p:txBody>
      </p:sp>
    </p:spTree>
    <p:extLst>
      <p:ext uri="{BB962C8B-B14F-4D97-AF65-F5344CB8AC3E}">
        <p14:creationId xmlns:p14="http://schemas.microsoft.com/office/powerpoint/2010/main" val="217620617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r>
              <a:rPr lang="en-US" dirty="0"/>
              <a:t>Long and very formal closing not necessary (“</a:t>
            </a:r>
            <a:r>
              <a:rPr lang="en-US" i="1" dirty="0"/>
              <a:t>Bien </a:t>
            </a:r>
            <a:r>
              <a:rPr lang="en-US" i="1" dirty="0">
                <a:latin typeface="Arial" panose="020B0604020202020204" pitchFamily="34" charset="0"/>
                <a:cs typeface="Arial" panose="020B0604020202020204" pitchFamily="34" charset="0"/>
              </a:rPr>
              <a:t>à</a:t>
            </a:r>
            <a:r>
              <a:rPr lang="en-US" i="1" dirty="0"/>
              <a:t> </a:t>
            </a:r>
            <a:r>
              <a:rPr lang="en-US" i="1" dirty="0" err="1"/>
              <a:t>vous</a:t>
            </a:r>
            <a:r>
              <a:rPr lang="en-US" dirty="0"/>
              <a:t>” or “</a:t>
            </a:r>
            <a:r>
              <a:rPr lang="en-US" i="1" dirty="0"/>
              <a:t>Bien </a:t>
            </a:r>
            <a:r>
              <a:rPr lang="en-US" i="1" dirty="0" err="1"/>
              <a:t>cordialement</a:t>
            </a:r>
            <a:r>
              <a:rPr lang="en-US" dirty="0"/>
              <a:t>,” for example, is fine)</a:t>
            </a:r>
          </a:p>
          <a:p>
            <a:r>
              <a:rPr lang="en-US" dirty="0"/>
              <a:t>Don’t merely recycle language from stimulus</a:t>
            </a:r>
          </a:p>
          <a:p>
            <a:r>
              <a:rPr lang="en-US" dirty="0"/>
              <a:t>Formal written interpersonal exchange (e-mail), not formal written presentation (essay)</a:t>
            </a:r>
          </a:p>
          <a:p>
            <a:r>
              <a:rPr lang="en-US" dirty="0"/>
              <a:t>No requisite quantity of advanced structures (grammar should serve purpose of message)</a:t>
            </a:r>
          </a:p>
          <a:p>
            <a:r>
              <a:rPr lang="en-US" dirty="0"/>
              <a:t>Integrate transitions</a:t>
            </a:r>
          </a:p>
          <a:p>
            <a:r>
              <a:rPr lang="en-US" dirty="0"/>
              <a:t>Paragraphs, legibility, and task completion matter</a:t>
            </a:r>
          </a:p>
          <a:p>
            <a:r>
              <a:rPr lang="en-US" dirty="0"/>
              <a:t>Role-play is key (don’t negate the premise of the task)</a:t>
            </a:r>
          </a:p>
          <a:p>
            <a:r>
              <a:rPr lang="en-US" dirty="0"/>
              <a:t>Be familiar with common first names in a variety of Francophone cultures</a:t>
            </a:r>
          </a:p>
          <a:p>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16</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E-Mail Reply</a:t>
            </a:r>
          </a:p>
        </p:txBody>
      </p:sp>
      <p:sp>
        <p:nvSpPr>
          <p:cNvPr id="5" name="Text Placeholder 4"/>
          <p:cNvSpPr>
            <a:spLocks noGrp="1"/>
          </p:cNvSpPr>
          <p:nvPr>
            <p:ph type="body" sz="quarter" idx="13"/>
          </p:nvPr>
        </p:nvSpPr>
        <p:spPr>
          <a:xfrm>
            <a:off x="466725" y="1597995"/>
            <a:ext cx="3741738" cy="452432"/>
          </a:xfrm>
        </p:spPr>
        <p:txBody>
          <a:bodyPr/>
          <a:lstStyle/>
          <a:p>
            <a:r>
              <a:rPr lang="en-US" dirty="0"/>
              <a:t>                              Advice</a:t>
            </a:r>
          </a:p>
        </p:txBody>
      </p:sp>
    </p:spTree>
    <p:extLst>
      <p:ext uri="{BB962C8B-B14F-4D97-AF65-F5344CB8AC3E}">
        <p14:creationId xmlns:p14="http://schemas.microsoft.com/office/powerpoint/2010/main" val="64107219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r>
              <a:rPr lang="en-US" dirty="0"/>
              <a:t>This  task assessed writing in the presentational mode by having students write a persuasive essay on a given topic while referencing three sources of information about the topic.  Students were first allotted six minutes to read the essay topic and the two printed sources.  They then listened to the one audio source.  Thereafter, they had forty minutes to write the essay.  The response received a single, holistic score based on how well it accomplished the assigned task.  Students needed to be able, first, to comprehend the three sources and then to present their own viewpoint, defending it thoroughly, using information from all the sources as support.  As they referred to the sources, students needed to identify them appropriately.  Furthermore, the essay had to be organized into clear paragraphs.</a:t>
            </a:r>
          </a:p>
          <a:p>
            <a:endParaRPr lang="en-US" dirty="0"/>
          </a:p>
          <a:p>
            <a:pPr marL="0" indent="0">
              <a:buNone/>
            </a:pPr>
            <a:r>
              <a:rPr lang="en-US" dirty="0"/>
              <a:t> </a:t>
            </a:r>
          </a:p>
          <a:p>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17</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a:t>
            </a:r>
            <a:r>
              <a:rPr lang="en-US" dirty="0"/>
              <a:t>Persuasive Essay</a:t>
            </a:r>
          </a:p>
        </p:txBody>
      </p:sp>
      <p:sp>
        <p:nvSpPr>
          <p:cNvPr id="5" name="Text Placeholder 4"/>
          <p:cNvSpPr>
            <a:spLocks noGrp="1"/>
          </p:cNvSpPr>
          <p:nvPr>
            <p:ph type="body" sz="quarter" idx="13"/>
          </p:nvPr>
        </p:nvSpPr>
        <p:spPr>
          <a:xfrm>
            <a:off x="466725" y="1597995"/>
            <a:ext cx="3741738" cy="452432"/>
          </a:xfrm>
        </p:spPr>
        <p:txBody>
          <a:bodyPr/>
          <a:lstStyle/>
          <a:p>
            <a:r>
              <a:rPr lang="en-US" dirty="0"/>
              <a:t>           </a:t>
            </a:r>
          </a:p>
        </p:txBody>
      </p:sp>
    </p:spTree>
    <p:extLst>
      <p:ext uri="{BB962C8B-B14F-4D97-AF65-F5344CB8AC3E}">
        <p14:creationId xmlns:p14="http://schemas.microsoft.com/office/powerpoint/2010/main" val="142167797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r>
              <a:rPr lang="en-US" dirty="0"/>
              <a:t>Students had to write a persuasive essay on whether it is necessary to move out from the home of one’s parents once one has reached adulthood.  The first source was an article entitled, “They are 35 years of age and older and still live with their parents.”  While the author believes the reasons for this phenomenon to be multiple, he posits that it is largely a consequence of parents who continue to allow their children to be too dependent on them beyond their teenage years.  The second source was a chart showing the percentage of young adults (aged 20 to 24 years and 25 to 29 years) living with their parents, between 1981 and 2011.  The third source was a radio interview broadcast of a journalist, a family therapist, and a psychiatrist in which each expert provided his point of view regarding so-called “boomerang” children, who—after leaving home—find themselves forced to return for various reasons.</a:t>
            </a:r>
          </a:p>
          <a:p>
            <a:pPr marL="0" indent="0">
              <a:buNone/>
            </a:pPr>
            <a:endParaRPr lang="en-US" dirty="0"/>
          </a:p>
          <a:p>
            <a:pPr marL="0" indent="0">
              <a:buNone/>
            </a:pPr>
            <a:endParaRPr lang="en-US" b="1" dirty="0">
              <a:solidFill>
                <a:schemeClr val="accent1"/>
              </a:solidFill>
            </a:endParaRPr>
          </a:p>
          <a:p>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18</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a:t>
            </a:r>
            <a:r>
              <a:rPr lang="en-US" dirty="0"/>
              <a:t>Persuasive Essay</a:t>
            </a:r>
          </a:p>
        </p:txBody>
      </p:sp>
      <p:sp>
        <p:nvSpPr>
          <p:cNvPr id="5" name="Text Placeholder 4"/>
          <p:cNvSpPr>
            <a:spLocks noGrp="1"/>
          </p:cNvSpPr>
          <p:nvPr>
            <p:ph type="body" sz="quarter" idx="13"/>
          </p:nvPr>
        </p:nvSpPr>
        <p:spPr>
          <a:xfrm>
            <a:off x="466725" y="1597995"/>
            <a:ext cx="3741738" cy="452432"/>
          </a:xfrm>
        </p:spPr>
        <p:txBody>
          <a:bodyPr/>
          <a:lstStyle/>
          <a:p>
            <a:r>
              <a:rPr lang="en-US" dirty="0"/>
              <a:t>           </a:t>
            </a:r>
          </a:p>
        </p:txBody>
      </p:sp>
    </p:spTree>
    <p:extLst>
      <p:ext uri="{BB962C8B-B14F-4D97-AF65-F5344CB8AC3E}">
        <p14:creationId xmlns:p14="http://schemas.microsoft.com/office/powerpoint/2010/main" val="265349989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r>
              <a:rPr lang="en-US" dirty="0"/>
              <a:t>Did not recognize the need to </a:t>
            </a:r>
            <a:r>
              <a:rPr lang="en-US" i="1" dirty="0"/>
              <a:t>persuade</a:t>
            </a:r>
            <a:r>
              <a:rPr lang="en-US" dirty="0"/>
              <a:t> while answering the question</a:t>
            </a:r>
          </a:p>
          <a:p>
            <a:r>
              <a:rPr lang="en-US" dirty="0"/>
              <a:t>Inappropriate citation and integration of the three sources</a:t>
            </a:r>
          </a:p>
          <a:p>
            <a:r>
              <a:rPr lang="en-US" dirty="0"/>
              <a:t>Limited cultural competency in response (the claim that staying at home with one’s parents in Morocco is “strange,” for example)</a:t>
            </a:r>
          </a:p>
          <a:p>
            <a:r>
              <a:rPr lang="en-US" dirty="0"/>
              <a:t>Insufficient knowledge of the French language and of grammar to present ideas in a satisfactory manner</a:t>
            </a:r>
          </a:p>
          <a:p>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19</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a:t>
            </a:r>
            <a:r>
              <a:rPr lang="en-US" dirty="0"/>
              <a:t>Persuasive Essay</a:t>
            </a:r>
          </a:p>
        </p:txBody>
      </p:sp>
      <p:sp>
        <p:nvSpPr>
          <p:cNvPr id="5" name="Text Placeholder 4"/>
          <p:cNvSpPr>
            <a:spLocks noGrp="1"/>
          </p:cNvSpPr>
          <p:nvPr>
            <p:ph type="body" sz="quarter" idx="13"/>
          </p:nvPr>
        </p:nvSpPr>
        <p:spPr>
          <a:xfrm>
            <a:off x="466725" y="1597995"/>
            <a:ext cx="3741738" cy="452432"/>
          </a:xfrm>
        </p:spPr>
        <p:txBody>
          <a:bodyPr/>
          <a:lstStyle/>
          <a:p>
            <a:r>
              <a:rPr lang="en-US" dirty="0"/>
              <a:t>           Common Errors or Omissions</a:t>
            </a:r>
          </a:p>
        </p:txBody>
      </p:sp>
    </p:spTree>
    <p:extLst>
      <p:ext uri="{BB962C8B-B14F-4D97-AF65-F5344CB8AC3E}">
        <p14:creationId xmlns:p14="http://schemas.microsoft.com/office/powerpoint/2010/main" val="341876432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r>
              <a:rPr lang="en-US" b="1" dirty="0">
                <a:solidFill>
                  <a:schemeClr val="accent1"/>
                </a:solidFill>
              </a:rPr>
              <a:t>2017 AP French Language and Culture Exam</a:t>
            </a:r>
          </a:p>
          <a:p>
            <a:r>
              <a:rPr lang="en-US" dirty="0"/>
              <a:t>Exam Information</a:t>
            </a:r>
          </a:p>
          <a:p>
            <a:r>
              <a:rPr lang="en-US" dirty="0"/>
              <a:t>Score Distributions</a:t>
            </a:r>
          </a:p>
          <a:p>
            <a:r>
              <a:rPr lang="en-US" dirty="0"/>
              <a:t>Comments on Free-Response Questions with Advice for Teachers</a:t>
            </a:r>
          </a:p>
        </p:txBody>
      </p:sp>
      <p:sp>
        <p:nvSpPr>
          <p:cNvPr id="3" name="Slide Number Placeholder 2"/>
          <p:cNvSpPr>
            <a:spLocks noGrp="1"/>
          </p:cNvSpPr>
          <p:nvPr>
            <p:ph type="sldNum" sz="quarter" idx="12"/>
          </p:nvPr>
        </p:nvSpPr>
        <p:spPr/>
        <p:txBody>
          <a:bodyPr/>
          <a:lstStyle/>
          <a:p>
            <a:fld id="{017ED8CA-143E-8B40-B3C8-0174DDF149EE}" type="slidenum">
              <a:rPr lang="en-US" smtClean="0"/>
              <a:t>2</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Overview</a:t>
            </a:r>
          </a:p>
        </p:txBody>
      </p:sp>
      <p:sp>
        <p:nvSpPr>
          <p:cNvPr id="5" name="Text Placeholder 4"/>
          <p:cNvSpPr>
            <a:spLocks noGrp="1"/>
          </p:cNvSpPr>
          <p:nvPr>
            <p:ph type="body" sz="quarter" idx="13"/>
          </p:nvPr>
        </p:nvSpPr>
        <p:spPr>
          <a:xfrm>
            <a:off x="466725" y="1597995"/>
            <a:ext cx="3741738" cy="452432"/>
          </a:xfrm>
        </p:spPr>
        <p:txBody>
          <a:bodyPr/>
          <a:lstStyle/>
          <a:p>
            <a:endParaRPr lang="en-US" dirty="0"/>
          </a:p>
        </p:txBody>
      </p:sp>
    </p:spTree>
    <p:extLst>
      <p:ext uri="{BB962C8B-B14F-4D97-AF65-F5344CB8AC3E}">
        <p14:creationId xmlns:p14="http://schemas.microsoft.com/office/powerpoint/2010/main" val="252704216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r>
              <a:rPr lang="en-US" dirty="0"/>
              <a:t>Double-check errors and don’t misquote sources</a:t>
            </a:r>
          </a:p>
          <a:p>
            <a:r>
              <a:rPr lang="en-US" dirty="0"/>
              <a:t>Write legibly</a:t>
            </a:r>
          </a:p>
          <a:p>
            <a:r>
              <a:rPr lang="en-US" i="1" dirty="0"/>
              <a:t>Integrate</a:t>
            </a:r>
            <a:r>
              <a:rPr lang="en-US" dirty="0"/>
              <a:t> information from all three sources (don’t just summarize)</a:t>
            </a:r>
          </a:p>
          <a:p>
            <a:r>
              <a:rPr lang="en-US" dirty="0"/>
              <a:t>In addition to task completion, accuracy and variety in grammar, syntax, and usage is important</a:t>
            </a:r>
          </a:p>
          <a:p>
            <a:r>
              <a:rPr lang="en-US" dirty="0"/>
              <a:t>Be familiar with vocabulary from each of course’s themes</a:t>
            </a:r>
          </a:p>
          <a:p>
            <a:r>
              <a:rPr lang="en-US" dirty="0"/>
              <a:t>The </a:t>
            </a:r>
            <a:r>
              <a:rPr lang="en-US" i="1" dirty="0"/>
              <a:t>process</a:t>
            </a:r>
            <a:r>
              <a:rPr lang="en-US" dirty="0"/>
              <a:t> of writing matters (prewriting, drafting, revising, and editing)</a:t>
            </a:r>
          </a:p>
          <a:p>
            <a:r>
              <a:rPr lang="en-US" dirty="0"/>
              <a:t>Content and structure of response matters more than length thereof</a:t>
            </a:r>
          </a:p>
          <a:p>
            <a:r>
              <a:rPr lang="en-US" dirty="0"/>
              <a:t>Don’t merely restate stereotypes or opinions in source materials; articulate own opinion while integrating source materials (for support or to be refuted)</a:t>
            </a:r>
          </a:p>
          <a:p>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20</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a:t>
            </a:r>
            <a:r>
              <a:rPr lang="en-US" dirty="0"/>
              <a:t>Persuasive Essay</a:t>
            </a:r>
          </a:p>
        </p:txBody>
      </p:sp>
      <p:sp>
        <p:nvSpPr>
          <p:cNvPr id="5" name="Text Placeholder 4"/>
          <p:cNvSpPr>
            <a:spLocks noGrp="1"/>
          </p:cNvSpPr>
          <p:nvPr>
            <p:ph type="body" sz="quarter" idx="13"/>
          </p:nvPr>
        </p:nvSpPr>
        <p:spPr>
          <a:xfrm>
            <a:off x="466725" y="1597995"/>
            <a:ext cx="3741738" cy="452432"/>
          </a:xfrm>
        </p:spPr>
        <p:txBody>
          <a:bodyPr/>
          <a:lstStyle/>
          <a:p>
            <a:r>
              <a:rPr lang="en-US" dirty="0"/>
              <a:t>                              Advice</a:t>
            </a:r>
          </a:p>
        </p:txBody>
      </p:sp>
    </p:spTree>
    <p:extLst>
      <p:ext uri="{BB962C8B-B14F-4D97-AF65-F5344CB8AC3E}">
        <p14:creationId xmlns:p14="http://schemas.microsoft.com/office/powerpoint/2010/main" val="5618507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r>
              <a:rPr lang="en-US" dirty="0"/>
              <a:t>This  task assessed speaking in the interpersonal communicative mode by having students respond as part of a simulated oral conversation.  Students were first allotted one minute to read a preview of the conversation, including an outline of each of its turns.  As the conversation proceeded, students were given twenty seconds to speak at each of its five turns.  The five student responses received a single holistic score based on how well the task had been accomplished.  Students had to address each turn in the conversation appropriately, according to the outline and the simulated interlocutor’s utterances. </a:t>
            </a:r>
          </a:p>
          <a:p>
            <a:pPr marL="0" indent="0">
              <a:buNone/>
            </a:pPr>
            <a:r>
              <a:rPr lang="en-US" dirty="0"/>
              <a:t> </a:t>
            </a:r>
          </a:p>
          <a:p>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21</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Conversation</a:t>
            </a:r>
          </a:p>
        </p:txBody>
      </p:sp>
      <p:sp>
        <p:nvSpPr>
          <p:cNvPr id="5" name="Text Placeholder 4"/>
          <p:cNvSpPr>
            <a:spLocks noGrp="1"/>
          </p:cNvSpPr>
          <p:nvPr>
            <p:ph type="body" sz="quarter" idx="13"/>
          </p:nvPr>
        </p:nvSpPr>
        <p:spPr>
          <a:xfrm>
            <a:off x="466725" y="1597995"/>
            <a:ext cx="3741738" cy="452432"/>
          </a:xfrm>
        </p:spPr>
        <p:txBody>
          <a:bodyPr/>
          <a:lstStyle/>
          <a:p>
            <a:r>
              <a:rPr lang="en-US" dirty="0"/>
              <a:t>             </a:t>
            </a:r>
          </a:p>
        </p:txBody>
      </p:sp>
    </p:spTree>
    <p:extLst>
      <p:ext uri="{BB962C8B-B14F-4D97-AF65-F5344CB8AC3E}">
        <p14:creationId xmlns:p14="http://schemas.microsoft.com/office/powerpoint/2010/main" val="66826645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r>
              <a:rPr lang="en-US" dirty="0"/>
              <a:t>In this task, the student has a conversation with Jérôme, a classmate, about a camping trip that is being planned.  Jérôme asks the student for ideas and suggestions.  The student needed to respond to the following five audio prompts:</a:t>
            </a:r>
          </a:p>
          <a:p>
            <a:pPr lvl="0"/>
            <a:r>
              <a:rPr lang="en-US" dirty="0"/>
              <a:t>Jérôme greets the student and explains that he is going on a weekend camping trip with friends.  Since it is their first camping trip, and since the student regularly goes camping, Jérôme asks the student whether the student would like to join him and his friends and whether the student would be interested in helping plan the trip.  The student needs to respond affirmatively and enthusiastically.</a:t>
            </a:r>
          </a:p>
          <a:p>
            <a:pPr lvl="0"/>
            <a:r>
              <a:rPr lang="en-US" dirty="0"/>
              <a:t>Jérôme reacts positively then asks the student where the group might go, given that the weather is predicted to be nice.  The student needs to respond and give details.</a:t>
            </a:r>
          </a:p>
          <a:p>
            <a:pPr lvl="0"/>
            <a:r>
              <a:rPr lang="en-US" dirty="0"/>
              <a:t>Jérôme reacts positively and asks the student what the group might bring for meals, given that the trip will last two days.  The student needs to give specific recommendations.</a:t>
            </a:r>
          </a:p>
          <a:p>
            <a:pPr lvl="0"/>
            <a:r>
              <a:rPr lang="en-US" dirty="0"/>
              <a:t>Jérôme reacts positively then asks the student for ideas of (a) thing(s) the group might do doing the day, while on the camping trip.  The student needs to respond with elaboration.</a:t>
            </a:r>
          </a:p>
          <a:p>
            <a:pPr lvl="0"/>
            <a:r>
              <a:rPr lang="en-US" dirty="0"/>
              <a:t>Jérôme responds enthusiastically then asks the student what time and day the group might leave on the trip.  The student needs to respond and end the conversation.</a:t>
            </a:r>
          </a:p>
          <a:p>
            <a:pPr marL="0" indent="0">
              <a:buNone/>
            </a:pPr>
            <a:endParaRPr lang="en-US" b="1" dirty="0">
              <a:solidFill>
                <a:schemeClr val="accent1"/>
              </a:solidFill>
            </a:endParaRPr>
          </a:p>
          <a:p>
            <a:pPr marL="0" indent="0">
              <a:buNone/>
            </a:pPr>
            <a:r>
              <a:rPr lang="en-US" dirty="0"/>
              <a:t> </a:t>
            </a:r>
          </a:p>
          <a:p>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22</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Conversation</a:t>
            </a:r>
          </a:p>
        </p:txBody>
      </p:sp>
      <p:sp>
        <p:nvSpPr>
          <p:cNvPr id="5" name="Text Placeholder 4"/>
          <p:cNvSpPr>
            <a:spLocks noGrp="1"/>
          </p:cNvSpPr>
          <p:nvPr>
            <p:ph type="body" sz="quarter" idx="13"/>
          </p:nvPr>
        </p:nvSpPr>
        <p:spPr>
          <a:xfrm>
            <a:off x="466725" y="1597995"/>
            <a:ext cx="3741738" cy="452432"/>
          </a:xfrm>
        </p:spPr>
        <p:txBody>
          <a:bodyPr/>
          <a:lstStyle/>
          <a:p>
            <a:r>
              <a:rPr lang="en-US" dirty="0"/>
              <a:t>             </a:t>
            </a:r>
          </a:p>
        </p:txBody>
      </p:sp>
    </p:spTree>
    <p:extLst>
      <p:ext uri="{BB962C8B-B14F-4D97-AF65-F5344CB8AC3E}">
        <p14:creationId xmlns:p14="http://schemas.microsoft.com/office/powerpoint/2010/main" val="91401084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r>
              <a:rPr lang="en-US" dirty="0"/>
              <a:t>Misunderstanding of “</a:t>
            </a:r>
            <a:r>
              <a:rPr lang="en-US" i="1" dirty="0"/>
              <a:t>genre </a:t>
            </a:r>
            <a:r>
              <a:rPr lang="en-US" i="1" dirty="0" err="1"/>
              <a:t>d’endroit</a:t>
            </a:r>
            <a:r>
              <a:rPr lang="en-US" dirty="0"/>
              <a:t>” (in second turn), “</a:t>
            </a:r>
            <a:r>
              <a:rPr lang="en-US" i="1" dirty="0" err="1"/>
              <a:t>pr</a:t>
            </a:r>
            <a:r>
              <a:rPr lang="en-US" i="1" dirty="0" err="1">
                <a:latin typeface="Arial" panose="020B0604020202020204" pitchFamily="34" charset="0"/>
                <a:cs typeface="Arial" panose="020B0604020202020204" pitchFamily="34" charset="0"/>
              </a:rPr>
              <a:t>évoir</a:t>
            </a:r>
            <a:r>
              <a:rPr lang="en-US" dirty="0">
                <a:latin typeface="Arial" panose="020B0604020202020204" pitchFamily="34" charset="0"/>
                <a:cs typeface="Arial" panose="020B0604020202020204" pitchFamily="34" charset="0"/>
              </a:rPr>
              <a:t>” (in third turn) and “</a:t>
            </a:r>
            <a:r>
              <a:rPr lang="en-US" i="1" dirty="0" err="1">
                <a:latin typeface="Arial" panose="020B0604020202020204" pitchFamily="34" charset="0"/>
                <a:cs typeface="Arial" panose="020B0604020202020204" pitchFamily="34" charset="0"/>
              </a:rPr>
              <a:t>repas</a:t>
            </a:r>
            <a:r>
              <a:rPr lang="en-US" dirty="0">
                <a:latin typeface="Arial" panose="020B0604020202020204" pitchFamily="34" charset="0"/>
                <a:cs typeface="Arial" panose="020B0604020202020204" pitchFamily="34" charset="0"/>
              </a:rPr>
              <a:t>” (also in third turn)</a:t>
            </a:r>
          </a:p>
          <a:p>
            <a:r>
              <a:rPr lang="en-US" dirty="0" err="1">
                <a:latin typeface="Arial" panose="020B0604020202020204" pitchFamily="34" charset="0"/>
                <a:cs typeface="Arial" panose="020B0604020202020204" pitchFamily="34" charset="0"/>
              </a:rPr>
              <a:t>Anglicisms</a:t>
            </a:r>
            <a:r>
              <a:rPr lang="en-US" dirty="0">
                <a:latin typeface="Arial" panose="020B0604020202020204" pitchFamily="34" charset="0"/>
                <a:cs typeface="Arial" panose="020B0604020202020204" pitchFamily="34" charset="0"/>
              </a:rPr>
              <a:t> (“hiking,” “fishing,” “hot dogs”)</a:t>
            </a:r>
          </a:p>
          <a:p>
            <a:r>
              <a:rPr lang="en-US" dirty="0">
                <a:latin typeface="Arial" panose="020B0604020202020204" pitchFamily="34" charset="0"/>
                <a:cs typeface="Arial" panose="020B0604020202020204" pitchFamily="34" charset="0"/>
              </a:rPr>
              <a:t>Did not follow outline of conversation</a:t>
            </a:r>
          </a:p>
          <a:p>
            <a:r>
              <a:rPr lang="en-US" dirty="0">
                <a:latin typeface="Arial" panose="020B0604020202020204" pitchFamily="34" charset="0"/>
                <a:cs typeface="Arial" panose="020B0604020202020204" pitchFamily="34" charset="0"/>
              </a:rPr>
              <a:t>Difficulty ending conversation</a:t>
            </a:r>
          </a:p>
          <a:p>
            <a:r>
              <a:rPr lang="en-US" dirty="0">
                <a:latin typeface="Arial" panose="020B0604020202020204" pitchFamily="34" charset="0"/>
                <a:cs typeface="Arial" panose="020B0604020202020204" pitchFamily="34" charset="0"/>
              </a:rPr>
              <a:t>Inconsistent use of informal register (use of both “</a:t>
            </a:r>
            <a:r>
              <a:rPr lang="en-US" i="1" dirty="0" err="1">
                <a:latin typeface="Arial" panose="020B0604020202020204" pitchFamily="34" charset="0"/>
                <a:cs typeface="Arial" panose="020B0604020202020204" pitchFamily="34" charset="0"/>
              </a:rPr>
              <a:t>tu</a:t>
            </a:r>
            <a:r>
              <a:rPr lang="en-US" dirty="0">
                <a:latin typeface="Arial" panose="020B0604020202020204" pitchFamily="34" charset="0"/>
                <a:cs typeface="Arial" panose="020B0604020202020204" pitchFamily="34" charset="0"/>
              </a:rPr>
              <a:t>” and “</a:t>
            </a:r>
            <a:r>
              <a:rPr lang="en-US" i="1" dirty="0" err="1">
                <a:latin typeface="Arial" panose="020B0604020202020204" pitchFamily="34" charset="0"/>
                <a:cs typeface="Arial" panose="020B0604020202020204" pitchFamily="34" charset="0"/>
              </a:rPr>
              <a:t>vous</a:t>
            </a:r>
            <a:r>
              <a:rPr lang="en-US" dirty="0">
                <a:latin typeface="Arial" panose="020B0604020202020204" pitchFamily="34" charset="0"/>
                <a:cs typeface="Arial" panose="020B0604020202020204" pitchFamily="34" charset="0"/>
              </a:rPr>
              <a:t>,” for example)</a:t>
            </a:r>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23</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Conversation</a:t>
            </a:r>
          </a:p>
        </p:txBody>
      </p:sp>
      <p:sp>
        <p:nvSpPr>
          <p:cNvPr id="5" name="Text Placeholder 4"/>
          <p:cNvSpPr>
            <a:spLocks noGrp="1"/>
          </p:cNvSpPr>
          <p:nvPr>
            <p:ph type="body" sz="quarter" idx="13"/>
          </p:nvPr>
        </p:nvSpPr>
        <p:spPr>
          <a:xfrm>
            <a:off x="466725" y="1597995"/>
            <a:ext cx="3741738" cy="452432"/>
          </a:xfrm>
        </p:spPr>
        <p:txBody>
          <a:bodyPr/>
          <a:lstStyle/>
          <a:p>
            <a:r>
              <a:rPr lang="en-US" dirty="0"/>
              <a:t>             Common Errors or Omissions</a:t>
            </a:r>
          </a:p>
        </p:txBody>
      </p:sp>
    </p:spTree>
    <p:extLst>
      <p:ext uri="{BB962C8B-B14F-4D97-AF65-F5344CB8AC3E}">
        <p14:creationId xmlns:p14="http://schemas.microsoft.com/office/powerpoint/2010/main" val="289076938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r>
              <a:rPr lang="en-US" dirty="0"/>
              <a:t>Participate as fully as possible in conversation (elaborate for twenty seconds in each turn)</a:t>
            </a:r>
          </a:p>
          <a:p>
            <a:r>
              <a:rPr lang="en-US" dirty="0"/>
              <a:t>Use transitions effectively (“</a:t>
            </a:r>
            <a:r>
              <a:rPr lang="en-US" i="1" dirty="0"/>
              <a:t>quant </a:t>
            </a:r>
            <a:r>
              <a:rPr lang="en-US" i="1" dirty="0">
                <a:latin typeface="Arial" panose="020B0604020202020204" pitchFamily="34" charset="0"/>
                <a:cs typeface="Arial" panose="020B0604020202020204" pitchFamily="34" charset="0"/>
              </a:rPr>
              <a:t>à </a:t>
            </a:r>
            <a:r>
              <a:rPr lang="en-US" i="1" dirty="0" err="1">
                <a:latin typeface="Arial" panose="020B0604020202020204" pitchFamily="34" charset="0"/>
                <a:cs typeface="Arial" panose="020B0604020202020204" pitchFamily="34" charset="0"/>
              </a:rPr>
              <a:t>mes</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amis</a:t>
            </a:r>
            <a:r>
              <a:rPr lang="en-US"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cependant</a:t>
            </a:r>
            <a:r>
              <a:rPr lang="en-US" dirty="0">
                <a:latin typeface="Arial" panose="020B0604020202020204" pitchFamily="34" charset="0"/>
                <a:cs typeface="Arial" panose="020B0604020202020204" pitchFamily="34" charset="0"/>
              </a:rPr>
              <a:t>,” for example)</a:t>
            </a:r>
            <a:endParaRPr lang="en-US" dirty="0"/>
          </a:p>
          <a:p>
            <a:r>
              <a:rPr lang="en-US" dirty="0"/>
              <a:t>Avoid rote answers (“</a:t>
            </a:r>
            <a:r>
              <a:rPr lang="en-US" i="1" dirty="0"/>
              <a:t>bonne id</a:t>
            </a:r>
            <a:r>
              <a:rPr lang="en-US" i="1" dirty="0">
                <a:latin typeface="Arial" panose="020B0604020202020204" pitchFamily="34" charset="0"/>
                <a:cs typeface="Arial" panose="020B0604020202020204" pitchFamily="34" charset="0"/>
              </a:rPr>
              <a:t>ée</a:t>
            </a:r>
            <a:r>
              <a:rPr lang="en-US"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je</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suis</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excité</a:t>
            </a:r>
            <a:r>
              <a:rPr lang="en-US" i="1" dirty="0">
                <a:latin typeface="Arial" panose="020B0604020202020204" pitchFamily="34" charset="0"/>
                <a:cs typeface="Arial" panose="020B0604020202020204" pitchFamily="34" charset="0"/>
              </a:rPr>
              <a:t>/e</a:t>
            </a:r>
            <a:r>
              <a:rPr lang="en-US" dirty="0">
                <a:latin typeface="Arial" panose="020B0604020202020204" pitchFamily="34" charset="0"/>
                <a:cs typeface="Arial" panose="020B0604020202020204" pitchFamily="34" charset="0"/>
              </a:rPr>
              <a:t>,” for instance)</a:t>
            </a:r>
          </a:p>
          <a:p>
            <a:r>
              <a:rPr lang="en-US" dirty="0">
                <a:latin typeface="Arial" panose="020B0604020202020204" pitchFamily="34" charset="0"/>
                <a:cs typeface="Arial" panose="020B0604020202020204" pitchFamily="34" charset="0"/>
              </a:rPr>
              <a:t>Practice writing interpersonal questions (flipped classroom), then incorporate them in simulated conversations with partners</a:t>
            </a:r>
          </a:p>
          <a:p>
            <a:r>
              <a:rPr lang="en-US" dirty="0">
                <a:latin typeface="Arial" panose="020B0604020202020204" pitchFamily="34" charset="0"/>
                <a:cs typeface="Arial" panose="020B0604020202020204" pitchFamily="34" charset="0"/>
              </a:rPr>
              <a:t>Don’t get flustered if a question is misunderstood or answered poorly; recover quickly so as to anticipate, understand, and respond well to next prompt/s</a:t>
            </a:r>
          </a:p>
          <a:p>
            <a:r>
              <a:rPr lang="en-US" dirty="0">
                <a:latin typeface="Arial" panose="020B0604020202020204" pitchFamily="34" charset="0"/>
                <a:cs typeface="Arial" panose="020B0604020202020204" pitchFamily="34" charset="0"/>
              </a:rPr>
              <a:t>Read instructions and outline carefully; listen to prompts carefully; respond following outline</a:t>
            </a:r>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24</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Conversation</a:t>
            </a:r>
          </a:p>
        </p:txBody>
      </p:sp>
      <p:sp>
        <p:nvSpPr>
          <p:cNvPr id="5" name="Text Placeholder 4"/>
          <p:cNvSpPr>
            <a:spLocks noGrp="1"/>
          </p:cNvSpPr>
          <p:nvPr>
            <p:ph type="body" sz="quarter" idx="13"/>
          </p:nvPr>
        </p:nvSpPr>
        <p:spPr>
          <a:xfrm>
            <a:off x="466725" y="1597995"/>
            <a:ext cx="3741738" cy="452432"/>
          </a:xfrm>
        </p:spPr>
        <p:txBody>
          <a:bodyPr/>
          <a:lstStyle/>
          <a:p>
            <a:r>
              <a:rPr lang="en-US" dirty="0"/>
              <a:t>                              Advice</a:t>
            </a:r>
          </a:p>
        </p:txBody>
      </p:sp>
    </p:spTree>
    <p:extLst>
      <p:ext uri="{BB962C8B-B14F-4D97-AF65-F5344CB8AC3E}">
        <p14:creationId xmlns:p14="http://schemas.microsoft.com/office/powerpoint/2010/main" val="37260439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marL="0" indent="0">
              <a:buNone/>
            </a:pPr>
            <a:r>
              <a:rPr lang="en-US" dirty="0"/>
              <a:t>This  task assessed speaking in the presentational communicative mode by having students make a comparative oral presentation on a cultural topic.  Students were allotted four minutes to read the topic and prepare their presentation and then two minutes to deliver their presentation.  The response received a single holistic score based on how well the student had accomplished the assigned task.  In the presentation, the student needed to compare the student’s own community to an area of the French-speaking world, demonstrating understanding of cultural features of the French-speaking world.  The presentation also had to be clearly organized.</a:t>
            </a:r>
          </a:p>
          <a:p>
            <a:pPr marL="0" indent="0">
              <a:buNone/>
            </a:pPr>
            <a:endParaRPr lang="en-US" dirty="0"/>
          </a:p>
          <a:p>
            <a:pPr marL="0" indent="0">
              <a:buNone/>
            </a:pPr>
            <a:r>
              <a:rPr lang="en-US" dirty="0"/>
              <a:t> </a:t>
            </a:r>
          </a:p>
          <a:p>
            <a:endParaRPr lang="en-US" dirty="0"/>
          </a:p>
          <a:p>
            <a:pPr marL="0" indent="0">
              <a:buNone/>
            </a:pPr>
            <a:endParaRPr lang="en-US" dirty="0"/>
          </a:p>
          <a:p>
            <a:pPr marL="0" indent="0">
              <a:buNone/>
            </a:pPr>
            <a:endParaRPr lang="en-US" dirty="0"/>
          </a:p>
          <a:p>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25</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a:t>
            </a:r>
            <a:r>
              <a:rPr lang="en-US" sz="2800" dirty="0"/>
              <a:t>Cultural Comparison</a:t>
            </a:r>
          </a:p>
        </p:txBody>
      </p:sp>
      <p:sp>
        <p:nvSpPr>
          <p:cNvPr id="5" name="Text Placeholder 4"/>
          <p:cNvSpPr>
            <a:spLocks noGrp="1"/>
          </p:cNvSpPr>
          <p:nvPr>
            <p:ph type="body" sz="quarter" idx="13"/>
          </p:nvPr>
        </p:nvSpPr>
        <p:spPr>
          <a:xfrm>
            <a:off x="466725" y="1597995"/>
            <a:ext cx="3741738" cy="452432"/>
          </a:xfrm>
        </p:spPr>
        <p:txBody>
          <a:bodyPr/>
          <a:lstStyle/>
          <a:p>
            <a:r>
              <a:rPr lang="en-US" dirty="0"/>
              <a:t>           </a:t>
            </a:r>
          </a:p>
        </p:txBody>
      </p:sp>
    </p:spTree>
    <p:extLst>
      <p:ext uri="{BB962C8B-B14F-4D97-AF65-F5344CB8AC3E}">
        <p14:creationId xmlns:p14="http://schemas.microsoft.com/office/powerpoint/2010/main" val="123849115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marL="0" indent="0">
              <a:buNone/>
            </a:pPr>
            <a:endParaRPr lang="en-US" dirty="0"/>
          </a:p>
          <a:p>
            <a:pPr marL="0" indent="0">
              <a:buNone/>
            </a:pPr>
            <a:r>
              <a:rPr lang="en-US" dirty="0"/>
              <a:t>The student had to respond to the following question:  How has access to medical care (hospitals, insurance, medications, etc.) affected the life of the people in your community?  The student had to compare his/her observations of his/her own community to that of a Francophone country or region.  The student could make reference to what s/he had studied, observed, and/or experienced as support for his/her claims.</a:t>
            </a:r>
          </a:p>
          <a:p>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26</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a:t>
            </a:r>
            <a:r>
              <a:rPr lang="en-US" sz="2800" dirty="0"/>
              <a:t>Cultural Comparison</a:t>
            </a:r>
          </a:p>
        </p:txBody>
      </p:sp>
      <p:sp>
        <p:nvSpPr>
          <p:cNvPr id="5" name="Text Placeholder 4"/>
          <p:cNvSpPr>
            <a:spLocks noGrp="1"/>
          </p:cNvSpPr>
          <p:nvPr>
            <p:ph type="body" sz="quarter" idx="13"/>
          </p:nvPr>
        </p:nvSpPr>
        <p:spPr>
          <a:xfrm>
            <a:off x="466725" y="1597995"/>
            <a:ext cx="3741738" cy="452432"/>
          </a:xfrm>
        </p:spPr>
        <p:txBody>
          <a:bodyPr/>
          <a:lstStyle/>
          <a:p>
            <a:r>
              <a:rPr lang="en-US" dirty="0"/>
              <a:t>           </a:t>
            </a:r>
          </a:p>
        </p:txBody>
      </p:sp>
    </p:spTree>
    <p:extLst>
      <p:ext uri="{BB962C8B-B14F-4D97-AF65-F5344CB8AC3E}">
        <p14:creationId xmlns:p14="http://schemas.microsoft.com/office/powerpoint/2010/main" val="184730932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r>
              <a:rPr lang="en-US" dirty="0"/>
              <a:t>Comparison of student’s own community to that of non-Francophone community</a:t>
            </a:r>
          </a:p>
          <a:p>
            <a:r>
              <a:rPr lang="en-US" dirty="0"/>
              <a:t>Did not address question of access in prompt (“</a:t>
            </a:r>
            <a:r>
              <a:rPr lang="en-US" i="1" dirty="0"/>
              <a:t>Comment </a:t>
            </a:r>
            <a:r>
              <a:rPr lang="en-US" i="1" dirty="0" err="1"/>
              <a:t>est-ce</a:t>
            </a:r>
            <a:r>
              <a:rPr lang="en-US" i="1" dirty="0"/>
              <a:t> que </a:t>
            </a:r>
            <a:r>
              <a:rPr lang="en-US" i="1" dirty="0" err="1"/>
              <a:t>l’acc</a:t>
            </a:r>
            <a:r>
              <a:rPr lang="en-US" i="1" dirty="0" err="1">
                <a:latin typeface="Arial" panose="020B0604020202020204" pitchFamily="34" charset="0"/>
                <a:cs typeface="Arial" panose="020B0604020202020204" pitchFamily="34" charset="0"/>
              </a:rPr>
              <a:t>ès</a:t>
            </a:r>
            <a:r>
              <a:rPr lang="en-US" i="1" dirty="0">
                <a:latin typeface="Arial" panose="020B0604020202020204" pitchFamily="34" charset="0"/>
                <a:cs typeface="Arial" panose="020B0604020202020204" pitchFamily="34" charset="0"/>
              </a:rPr>
              <a:t> aux </a:t>
            </a:r>
            <a:r>
              <a:rPr lang="en-US" i="1" dirty="0" err="1">
                <a:latin typeface="Arial" panose="020B0604020202020204" pitchFamily="34" charset="0"/>
                <a:cs typeface="Arial" panose="020B0604020202020204" pitchFamily="34" charset="0"/>
              </a:rPr>
              <a:t>soins</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médicaux</a:t>
            </a:r>
            <a:r>
              <a:rPr lang="en-US" i="1" dirty="0">
                <a:latin typeface="Arial" panose="020B0604020202020204" pitchFamily="34" charset="0"/>
                <a:cs typeface="Arial" panose="020B0604020202020204" pitchFamily="34" charset="0"/>
              </a:rPr>
              <a:t> a </a:t>
            </a:r>
            <a:r>
              <a:rPr lang="en-US" i="1" dirty="0" err="1">
                <a:latin typeface="Arial" panose="020B0604020202020204" pitchFamily="34" charset="0"/>
                <a:cs typeface="Arial" panose="020B0604020202020204" pitchFamily="34" charset="0"/>
              </a:rPr>
              <a:t>affecté</a:t>
            </a:r>
            <a:r>
              <a:rPr lang="en-US" i="1" dirty="0">
                <a:latin typeface="Arial" panose="020B0604020202020204" pitchFamily="34" charset="0"/>
                <a:cs typeface="Arial" panose="020B0604020202020204" pitchFamily="34" charset="0"/>
              </a:rPr>
              <a:t> la vie des gens de </a:t>
            </a:r>
            <a:r>
              <a:rPr lang="en-US" i="1" dirty="0" err="1">
                <a:latin typeface="Arial" panose="020B0604020202020204" pitchFamily="34" charset="0"/>
                <a:cs typeface="Arial" panose="020B0604020202020204" pitchFamily="34" charset="0"/>
              </a:rPr>
              <a:t>votre</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communauté</a:t>
            </a:r>
            <a:r>
              <a:rPr lang="en-US" i="1"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a:t>
            </a:r>
          </a:p>
          <a:p>
            <a:r>
              <a:rPr lang="en-US" dirty="0">
                <a:latin typeface="Arial" panose="020B0604020202020204" pitchFamily="34" charset="0"/>
                <a:cs typeface="Arial" panose="020B0604020202020204" pitchFamily="34" charset="0"/>
              </a:rPr>
              <a:t>Unbalanced responses (unequal treatment given to communities discussed)</a:t>
            </a:r>
          </a:p>
          <a:p>
            <a:r>
              <a:rPr lang="en-US" dirty="0">
                <a:latin typeface="Arial" panose="020B0604020202020204" pitchFamily="34" charset="0"/>
                <a:cs typeface="Arial" panose="020B0604020202020204" pitchFamily="34" charset="0"/>
              </a:rPr>
              <a:t>Lists instead of cultural comparison</a:t>
            </a:r>
          </a:p>
          <a:p>
            <a:r>
              <a:rPr lang="en-US" dirty="0">
                <a:latin typeface="Arial" panose="020B0604020202020204" pitchFamily="34" charset="0"/>
                <a:cs typeface="Arial" panose="020B0604020202020204" pitchFamily="34" charset="0"/>
              </a:rPr>
              <a:t>If living in Francophone community/culture, did not compare it with another Francophone community/culture</a:t>
            </a:r>
          </a:p>
          <a:p>
            <a:r>
              <a:rPr lang="en-US" dirty="0">
                <a:latin typeface="Arial" panose="020B0604020202020204" pitchFamily="34" charset="0"/>
                <a:cs typeface="Arial" panose="020B0604020202020204" pitchFamily="34" charset="0"/>
              </a:rPr>
              <a:t>Did  not identify community clearly (“</a:t>
            </a:r>
            <a:r>
              <a:rPr lang="en-US" i="1" dirty="0" err="1">
                <a:latin typeface="Arial" panose="020B0604020202020204" pitchFamily="34" charset="0"/>
                <a:cs typeface="Arial" panose="020B0604020202020204" pitchFamily="34" charset="0"/>
              </a:rPr>
              <a:t>ici</a:t>
            </a:r>
            <a:r>
              <a:rPr lang="en-US" dirty="0">
                <a:latin typeface="Arial" panose="020B0604020202020204" pitchFamily="34" charset="0"/>
                <a:cs typeface="Arial" panose="020B0604020202020204" pitchFamily="34" charset="0"/>
              </a:rPr>
              <a:t>” or “</a:t>
            </a:r>
            <a:r>
              <a:rPr lang="en-US" i="1" dirty="0">
                <a:latin typeface="Arial" panose="020B0604020202020204" pitchFamily="34" charset="0"/>
                <a:cs typeface="Arial" panose="020B0604020202020204" pitchFamily="34" charset="0"/>
              </a:rPr>
              <a:t>chez </a:t>
            </a:r>
            <a:r>
              <a:rPr lang="en-US" i="1" dirty="0" err="1">
                <a:latin typeface="Arial" panose="020B0604020202020204" pitchFamily="34" charset="0"/>
                <a:cs typeface="Arial" panose="020B0604020202020204" pitchFamily="34" charset="0"/>
              </a:rPr>
              <a:t>moi</a:t>
            </a:r>
            <a:r>
              <a:rPr lang="en-US" dirty="0">
                <a:latin typeface="Arial" panose="020B0604020202020204" pitchFamily="34" charset="0"/>
                <a:cs typeface="Arial" panose="020B0604020202020204" pitchFamily="34" charset="0"/>
              </a:rPr>
              <a:t>” is insufficient)</a:t>
            </a:r>
          </a:p>
          <a:p>
            <a:r>
              <a:rPr lang="en-US" dirty="0">
                <a:latin typeface="Arial" panose="020B0604020202020204" pitchFamily="34" charset="0"/>
                <a:cs typeface="Arial" panose="020B0604020202020204" pitchFamily="34" charset="0"/>
              </a:rPr>
              <a:t>Geographical inaccuracies (Haiti is not in Africa, for example)</a:t>
            </a:r>
          </a:p>
          <a:p>
            <a:r>
              <a:rPr lang="en-US" dirty="0">
                <a:latin typeface="Arial" panose="020B0604020202020204" pitchFamily="34" charset="0"/>
                <a:cs typeface="Arial" panose="020B0604020202020204" pitchFamily="34" charset="0"/>
              </a:rPr>
              <a:t>Stereotypes and superficial information regarding Francophone community discussed (everybody is poor, or there is little medical care available, for instance)</a:t>
            </a:r>
          </a:p>
          <a:p>
            <a:r>
              <a:rPr lang="en-US" dirty="0">
                <a:latin typeface="Arial" panose="020B0604020202020204" pitchFamily="34" charset="0"/>
                <a:cs typeface="Arial" panose="020B0604020202020204" pitchFamily="34" charset="0"/>
              </a:rPr>
              <a:t>Disorganization</a:t>
            </a: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27</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a:t>
            </a:r>
            <a:r>
              <a:rPr lang="en-US" sz="2800" dirty="0"/>
              <a:t>Cultural Comparison</a:t>
            </a:r>
          </a:p>
        </p:txBody>
      </p:sp>
      <p:sp>
        <p:nvSpPr>
          <p:cNvPr id="5" name="Text Placeholder 4"/>
          <p:cNvSpPr>
            <a:spLocks noGrp="1"/>
          </p:cNvSpPr>
          <p:nvPr>
            <p:ph type="body" sz="quarter" idx="13"/>
          </p:nvPr>
        </p:nvSpPr>
        <p:spPr>
          <a:xfrm>
            <a:off x="466725" y="1597995"/>
            <a:ext cx="3741738" cy="452432"/>
          </a:xfrm>
        </p:spPr>
        <p:txBody>
          <a:bodyPr/>
          <a:lstStyle/>
          <a:p>
            <a:r>
              <a:rPr lang="en-US" dirty="0"/>
              <a:t>           Common Errors or Omissions</a:t>
            </a:r>
          </a:p>
        </p:txBody>
      </p:sp>
    </p:spTree>
    <p:extLst>
      <p:ext uri="{BB962C8B-B14F-4D97-AF65-F5344CB8AC3E}">
        <p14:creationId xmlns:p14="http://schemas.microsoft.com/office/powerpoint/2010/main" val="55125709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r>
              <a:rPr lang="en-US" dirty="0"/>
              <a:t>Collaborate with colleagues teaching economics, geography, history, and forensics, for example, to help students address gaps in content and hone rhetorical skills</a:t>
            </a:r>
          </a:p>
          <a:p>
            <a:r>
              <a:rPr lang="en-US" dirty="0"/>
              <a:t>Be explicit (not implicit) in presentations:  clearly state what two communities are being compared (and which one is that of student)</a:t>
            </a:r>
          </a:p>
          <a:p>
            <a:r>
              <a:rPr lang="en-US" dirty="0"/>
              <a:t>Present various Francophone cultures in as much depth as possible, using current authentic materials (so as to avoid stereotypes and clich</a:t>
            </a:r>
            <a:r>
              <a:rPr lang="en-US" dirty="0">
                <a:latin typeface="Arial" panose="020B0604020202020204" pitchFamily="34" charset="0"/>
                <a:cs typeface="Arial" panose="020B0604020202020204" pitchFamily="34" charset="0"/>
              </a:rPr>
              <a:t>és)</a:t>
            </a:r>
          </a:p>
          <a:p>
            <a:r>
              <a:rPr lang="en-US" dirty="0">
                <a:latin typeface="Arial" panose="020B0604020202020204" pitchFamily="34" charset="0"/>
                <a:cs typeface="Arial" panose="020B0604020202020204" pitchFamily="34" charset="0"/>
              </a:rPr>
              <a:t>Make good use of four minutes for planning and organizing presentation</a:t>
            </a:r>
          </a:p>
          <a:p>
            <a:r>
              <a:rPr lang="en-US" dirty="0">
                <a:latin typeface="Arial" panose="020B0604020202020204" pitchFamily="34" charset="0"/>
                <a:cs typeface="Arial" panose="020B0604020202020204" pitchFamily="34" charset="0"/>
              </a:rPr>
              <a:t>Use topics from past World Languages and Cultures’ exams for practice</a:t>
            </a:r>
          </a:p>
          <a:p>
            <a:r>
              <a:rPr lang="en-US" dirty="0">
                <a:latin typeface="Arial" panose="020B0604020202020204" pitchFamily="34" charset="0"/>
                <a:cs typeface="Arial" panose="020B0604020202020204" pitchFamily="34" charset="0"/>
              </a:rPr>
              <a:t>Effective strategies for comparing cultures:  methods for introducing transitional phrases and structures needed to compare and contrast; means for providing vocabulary to present one’s opinion</a:t>
            </a:r>
          </a:p>
          <a:p>
            <a:r>
              <a:rPr lang="en-US" dirty="0">
                <a:latin typeface="Arial" panose="020B0604020202020204" pitchFamily="34" charset="0"/>
                <a:cs typeface="Arial" panose="020B0604020202020204" pitchFamily="34" charset="0"/>
              </a:rPr>
              <a:t>Avoid lists</a:t>
            </a:r>
          </a:p>
          <a:p>
            <a:r>
              <a:rPr lang="en-US" dirty="0">
                <a:latin typeface="Arial" panose="020B0604020202020204" pitchFamily="34" charset="0"/>
                <a:cs typeface="Arial" panose="020B0604020202020204" pitchFamily="34" charset="0"/>
              </a:rPr>
              <a:t>Discuss own community and Francophone community:  explicitly articulate both similarities and especially differences between them</a:t>
            </a:r>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28</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   </a:t>
            </a:r>
            <a:r>
              <a:rPr lang="en-US" sz="2800" dirty="0"/>
              <a:t>Cultural Comparison</a:t>
            </a:r>
          </a:p>
        </p:txBody>
      </p:sp>
      <p:sp>
        <p:nvSpPr>
          <p:cNvPr id="5" name="Text Placeholder 4"/>
          <p:cNvSpPr>
            <a:spLocks noGrp="1"/>
          </p:cNvSpPr>
          <p:nvPr>
            <p:ph type="body" sz="quarter" idx="13"/>
          </p:nvPr>
        </p:nvSpPr>
        <p:spPr>
          <a:xfrm>
            <a:off x="466725" y="1597995"/>
            <a:ext cx="3741738" cy="452432"/>
          </a:xfrm>
        </p:spPr>
        <p:txBody>
          <a:bodyPr/>
          <a:lstStyle/>
          <a:p>
            <a:r>
              <a:rPr lang="en-US" dirty="0"/>
              <a:t>                              Advice</a:t>
            </a:r>
          </a:p>
        </p:txBody>
      </p:sp>
    </p:spTree>
    <p:extLst>
      <p:ext uri="{BB962C8B-B14F-4D97-AF65-F5344CB8AC3E}">
        <p14:creationId xmlns:p14="http://schemas.microsoft.com/office/powerpoint/2010/main" val="127342751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r>
              <a:rPr lang="en-US" b="1" dirty="0"/>
              <a:t>College Faculty</a:t>
            </a:r>
          </a:p>
          <a:p>
            <a:pPr marL="0" indent="0">
              <a:buNone/>
            </a:pPr>
            <a:r>
              <a:rPr lang="en-US" dirty="0"/>
              <a:t>AP Readers from colleges and universities must be active faculty members and have taught at least one semester of a comparable AP course — as described in the AP Course Description — within the past three years.</a:t>
            </a: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r>
              <a:rPr lang="en-US" b="1" dirty="0"/>
              <a:t>High School Teachers</a:t>
            </a:r>
          </a:p>
          <a:p>
            <a:pPr marL="0" indent="0">
              <a:buNone/>
            </a:pPr>
            <a:r>
              <a:rPr lang="en-US" dirty="0"/>
              <a:t>Must currently teach the AP course in a classroom and have at least three years of experience doing so. Two exceptions apply: Teachers of a new AP course who demonstrate appropriate expertise or online AP course teachers who also have experience teaching the course in a classroom for at least three years.</a:t>
            </a:r>
          </a:p>
          <a:p>
            <a:pPr marL="0" indent="0">
              <a:buNone/>
            </a:pPr>
            <a:endParaRPr lang="en-US" b="1" dirty="0">
              <a:solidFill>
                <a:schemeClr val="accent1"/>
              </a:solidFill>
            </a:endParaRPr>
          </a:p>
          <a:p>
            <a:pPr marL="0" indent="0">
              <a:buNone/>
            </a:pPr>
            <a:endParaRPr lang="en-US" b="1" dirty="0">
              <a:solidFill>
                <a:schemeClr val="accent1"/>
              </a:solidFill>
            </a:endParaRPr>
          </a:p>
        </p:txBody>
      </p:sp>
      <p:sp>
        <p:nvSpPr>
          <p:cNvPr id="3" name="Slide Number Placeholder 2"/>
          <p:cNvSpPr>
            <a:spLocks noGrp="1"/>
          </p:cNvSpPr>
          <p:nvPr>
            <p:ph type="sldNum" sz="quarter" idx="12"/>
          </p:nvPr>
        </p:nvSpPr>
        <p:spPr/>
        <p:txBody>
          <a:bodyPr/>
          <a:lstStyle/>
          <a:p>
            <a:fld id="{017ED8CA-143E-8B40-B3C8-0174DDF149EE}" type="slidenum">
              <a:rPr lang="en-US" smtClean="0"/>
              <a:t>29</a:t>
            </a:fld>
            <a:endParaRPr lang="en-US" dirty="0"/>
          </a:p>
        </p:txBody>
      </p:sp>
      <p:sp>
        <p:nvSpPr>
          <p:cNvPr id="4" name="Title 3"/>
          <p:cNvSpPr>
            <a:spLocks noGrp="1"/>
          </p:cNvSpPr>
          <p:nvPr>
            <p:ph type="title"/>
          </p:nvPr>
        </p:nvSpPr>
        <p:spPr>
          <a:xfrm>
            <a:off x="466611" y="920525"/>
            <a:ext cx="3741179" cy="415498"/>
          </a:xfrm>
        </p:spPr>
        <p:txBody>
          <a:bodyPr/>
          <a:lstStyle/>
          <a:p>
            <a:r>
              <a:rPr lang="en-US" sz="2000" dirty="0"/>
              <a:t>      Become an AP Reader/Rater</a:t>
            </a:r>
          </a:p>
        </p:txBody>
      </p:sp>
      <p:sp>
        <p:nvSpPr>
          <p:cNvPr id="5" name="Text Placeholder 4"/>
          <p:cNvSpPr>
            <a:spLocks noGrp="1"/>
          </p:cNvSpPr>
          <p:nvPr>
            <p:ph type="body" sz="quarter" idx="13"/>
          </p:nvPr>
        </p:nvSpPr>
        <p:spPr>
          <a:xfrm>
            <a:off x="466725" y="1597995"/>
            <a:ext cx="3741738" cy="452432"/>
          </a:xfrm>
        </p:spPr>
        <p:txBody>
          <a:bodyPr/>
          <a:lstStyle/>
          <a:p>
            <a:endParaRPr lang="en-US" dirty="0"/>
          </a:p>
        </p:txBody>
      </p:sp>
    </p:spTree>
    <p:extLst>
      <p:ext uri="{BB962C8B-B14F-4D97-AF65-F5344CB8AC3E}">
        <p14:creationId xmlns:p14="http://schemas.microsoft.com/office/powerpoint/2010/main" val="181789325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4000" y="1913822"/>
            <a:ext cx="4001193" cy="637097"/>
          </a:xfrm>
        </p:spPr>
        <p:txBody>
          <a:bodyPr/>
          <a:lstStyle/>
          <a:p>
            <a:r>
              <a:rPr lang="en-US" sz="3600" dirty="0"/>
              <a:t> Exam Information</a:t>
            </a:r>
          </a:p>
        </p:txBody>
      </p:sp>
      <p:sp>
        <p:nvSpPr>
          <p:cNvPr id="3" name="Text Placeholder 2"/>
          <p:cNvSpPr>
            <a:spLocks noGrp="1"/>
          </p:cNvSpPr>
          <p:nvPr>
            <p:ph type="body" sz="quarter" idx="10"/>
          </p:nvPr>
        </p:nvSpPr>
        <p:spPr>
          <a:xfrm>
            <a:off x="1454000" y="3161288"/>
            <a:ext cx="4000500" cy="507831"/>
          </a:xfrm>
        </p:spPr>
        <p:txBody>
          <a:bodyPr/>
          <a:lstStyle/>
          <a:p>
            <a:endParaRPr lang="en-US" dirty="0"/>
          </a:p>
        </p:txBody>
      </p:sp>
    </p:spTree>
    <p:extLst>
      <p:ext uri="{BB962C8B-B14F-4D97-AF65-F5344CB8AC3E}">
        <p14:creationId xmlns:p14="http://schemas.microsoft.com/office/powerpoint/2010/main" val="27925242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017ED8CA-143E-8B40-B3C8-0174DDF149EE}" type="slidenum">
              <a:rPr lang="en-US" smtClean="0"/>
              <a:t>30</a:t>
            </a:fld>
            <a:endParaRPr lang="en-US" dirty="0"/>
          </a:p>
        </p:txBody>
      </p:sp>
      <p:sp>
        <p:nvSpPr>
          <p:cNvPr id="4" name="Title 3"/>
          <p:cNvSpPr>
            <a:spLocks noGrp="1"/>
          </p:cNvSpPr>
          <p:nvPr>
            <p:ph type="title"/>
          </p:nvPr>
        </p:nvSpPr>
        <p:spPr/>
        <p:txBody>
          <a:bodyPr/>
          <a:lstStyle/>
          <a:p>
            <a:endParaRPr lang="en-US"/>
          </a:p>
        </p:txBody>
      </p:sp>
      <p:sp>
        <p:nvSpPr>
          <p:cNvPr id="5" name="Text Placeholder 4"/>
          <p:cNvSpPr>
            <a:spLocks noGrp="1"/>
          </p:cNvSpPr>
          <p:nvPr>
            <p:ph type="body" sz="quarter" idx="13"/>
          </p:nvPr>
        </p:nvSpPr>
        <p:spPr/>
        <p:txBody>
          <a:bodyPr/>
          <a:lstStyle/>
          <a:p>
            <a:endParaRPr lang="en-US"/>
          </a:p>
        </p:txBody>
      </p:sp>
      <p:pic>
        <p:nvPicPr>
          <p:cNvPr id="6" name="Picture 5"/>
          <p:cNvPicPr>
            <a:picLocks noChangeAspect="1"/>
          </p:cNvPicPr>
          <p:nvPr/>
        </p:nvPicPr>
        <p:blipFill>
          <a:blip r:embed="rId2"/>
          <a:stretch>
            <a:fillRect/>
          </a:stretch>
        </p:blipFill>
        <p:spPr>
          <a:xfrm>
            <a:off x="293914" y="-87085"/>
            <a:ext cx="11439594" cy="6945085"/>
          </a:xfrm>
          <a:prstGeom prst="rect">
            <a:avLst/>
          </a:prstGeom>
        </p:spPr>
      </p:pic>
    </p:spTree>
    <p:extLst>
      <p:ext uri="{BB962C8B-B14F-4D97-AF65-F5344CB8AC3E}">
        <p14:creationId xmlns:p14="http://schemas.microsoft.com/office/powerpoint/2010/main" val="3456571457"/>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635" y="617802"/>
            <a:ext cx="4471173" cy="692497"/>
          </a:xfrm>
        </p:spPr>
        <p:txBody>
          <a:bodyPr/>
          <a:lstStyle/>
          <a:p>
            <a:r>
              <a:rPr lang="en-US" sz="4000" dirty="0"/>
              <a:t>Thank You.</a:t>
            </a:r>
          </a:p>
        </p:txBody>
      </p:sp>
      <p:sp>
        <p:nvSpPr>
          <p:cNvPr id="3" name="Text Placeholder 2"/>
          <p:cNvSpPr>
            <a:spLocks noGrp="1"/>
          </p:cNvSpPr>
          <p:nvPr>
            <p:ph type="body" sz="quarter" idx="10"/>
          </p:nvPr>
        </p:nvSpPr>
        <p:spPr>
          <a:xfrm>
            <a:off x="458862" y="2572222"/>
            <a:ext cx="4471173" cy="1318310"/>
          </a:xfrm>
        </p:spPr>
        <p:txBody>
          <a:bodyPr/>
          <a:lstStyle/>
          <a:p>
            <a:r>
              <a:rPr lang="en-US" dirty="0"/>
              <a:t>Brian Kennelly</a:t>
            </a:r>
          </a:p>
          <a:p>
            <a:r>
              <a:rPr lang="en-US" b="0" dirty="0"/>
              <a:t>bkennell@calpoly.edu</a:t>
            </a:r>
          </a:p>
          <a:p>
            <a:r>
              <a:rPr lang="en-US" b="0" dirty="0"/>
              <a:t>https://works.bepress.com/bkennell/</a:t>
            </a:r>
          </a:p>
        </p:txBody>
      </p:sp>
    </p:spTree>
    <p:extLst>
      <p:ext uri="{BB962C8B-B14F-4D97-AF65-F5344CB8AC3E}">
        <p14:creationId xmlns:p14="http://schemas.microsoft.com/office/powerpoint/2010/main" val="1421591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r>
              <a:rPr lang="en-US" dirty="0"/>
              <a:t>Interpretive Communication (Print Texts)</a:t>
            </a:r>
          </a:p>
          <a:p>
            <a:r>
              <a:rPr lang="en-US" dirty="0"/>
              <a:t>Interpretive Communication (Print and Audio Texts)</a:t>
            </a:r>
          </a:p>
          <a:p>
            <a:r>
              <a:rPr lang="en-US" dirty="0"/>
              <a:t>Interpretive Communication (Audio Texts)</a:t>
            </a:r>
          </a:p>
        </p:txBody>
      </p:sp>
      <p:sp>
        <p:nvSpPr>
          <p:cNvPr id="3" name="Slide Number Placeholder 2"/>
          <p:cNvSpPr>
            <a:spLocks noGrp="1"/>
          </p:cNvSpPr>
          <p:nvPr>
            <p:ph type="sldNum" sz="quarter" idx="12"/>
          </p:nvPr>
        </p:nvSpPr>
        <p:spPr/>
        <p:txBody>
          <a:bodyPr/>
          <a:lstStyle/>
          <a:p>
            <a:fld id="{017ED8CA-143E-8B40-B3C8-0174DDF149EE}" type="slidenum">
              <a:rPr lang="en-US" smtClean="0"/>
              <a:t>4</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Multiple-Choice</a:t>
            </a:r>
          </a:p>
        </p:txBody>
      </p:sp>
      <p:sp>
        <p:nvSpPr>
          <p:cNvPr id="5" name="Text Placeholder 4"/>
          <p:cNvSpPr>
            <a:spLocks noGrp="1"/>
          </p:cNvSpPr>
          <p:nvPr>
            <p:ph type="body" sz="quarter" idx="13"/>
          </p:nvPr>
        </p:nvSpPr>
        <p:spPr>
          <a:xfrm>
            <a:off x="466725" y="1597995"/>
            <a:ext cx="3741738" cy="802271"/>
          </a:xfrm>
        </p:spPr>
        <p:txBody>
          <a:bodyPr/>
          <a:lstStyle/>
          <a:p>
            <a:r>
              <a:rPr lang="en-US" dirty="0"/>
              <a:t>                    65 questions                 </a:t>
            </a:r>
          </a:p>
          <a:p>
            <a:r>
              <a:rPr lang="en-US" dirty="0"/>
              <a:t>                50% of total score</a:t>
            </a:r>
          </a:p>
        </p:txBody>
      </p:sp>
    </p:spTree>
    <p:extLst>
      <p:ext uri="{BB962C8B-B14F-4D97-AF65-F5344CB8AC3E}">
        <p14:creationId xmlns:p14="http://schemas.microsoft.com/office/powerpoint/2010/main" val="376139508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r>
              <a:rPr lang="en-US" dirty="0"/>
              <a:t>Interpersonal Writing (E-Mail Reply)</a:t>
            </a:r>
          </a:p>
          <a:p>
            <a:r>
              <a:rPr lang="en-US" dirty="0"/>
              <a:t>Presentational Writing (Persuasive Essay)</a:t>
            </a:r>
          </a:p>
          <a:p>
            <a:r>
              <a:rPr lang="en-US" dirty="0"/>
              <a:t>Interpersonal Speaking (Conversation)</a:t>
            </a:r>
          </a:p>
          <a:p>
            <a:r>
              <a:rPr lang="en-US" dirty="0"/>
              <a:t>Presentational Speaking (Cultural Comparison)</a:t>
            </a:r>
          </a:p>
        </p:txBody>
      </p:sp>
      <p:sp>
        <p:nvSpPr>
          <p:cNvPr id="3" name="Slide Number Placeholder 2"/>
          <p:cNvSpPr>
            <a:spLocks noGrp="1"/>
          </p:cNvSpPr>
          <p:nvPr>
            <p:ph type="sldNum" sz="quarter" idx="12"/>
          </p:nvPr>
        </p:nvSpPr>
        <p:spPr/>
        <p:txBody>
          <a:bodyPr/>
          <a:lstStyle/>
          <a:p>
            <a:fld id="{017ED8CA-143E-8B40-B3C8-0174DDF149EE}" type="slidenum">
              <a:rPr lang="en-US" smtClean="0"/>
              <a:t>5</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Free-Response</a:t>
            </a:r>
          </a:p>
        </p:txBody>
      </p:sp>
      <p:sp>
        <p:nvSpPr>
          <p:cNvPr id="5" name="Text Placeholder 4"/>
          <p:cNvSpPr>
            <a:spLocks noGrp="1"/>
          </p:cNvSpPr>
          <p:nvPr>
            <p:ph type="body" sz="quarter" idx="13"/>
          </p:nvPr>
        </p:nvSpPr>
        <p:spPr>
          <a:xfrm>
            <a:off x="466725" y="1597995"/>
            <a:ext cx="3741738" cy="802271"/>
          </a:xfrm>
        </p:spPr>
        <p:txBody>
          <a:bodyPr/>
          <a:lstStyle/>
          <a:p>
            <a:r>
              <a:rPr lang="en-US" dirty="0"/>
              <a:t>                      4 tasks                 </a:t>
            </a:r>
          </a:p>
          <a:p>
            <a:r>
              <a:rPr lang="en-US" dirty="0"/>
              <a:t>                50% of total score</a:t>
            </a:r>
          </a:p>
        </p:txBody>
      </p:sp>
    </p:spTree>
    <p:extLst>
      <p:ext uri="{BB962C8B-B14F-4D97-AF65-F5344CB8AC3E}">
        <p14:creationId xmlns:p14="http://schemas.microsoft.com/office/powerpoint/2010/main" val="425823757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4000" y="1913822"/>
            <a:ext cx="4001193" cy="581698"/>
          </a:xfrm>
        </p:spPr>
        <p:txBody>
          <a:bodyPr/>
          <a:lstStyle/>
          <a:p>
            <a:r>
              <a:rPr lang="en-US" sz="3200" dirty="0"/>
              <a:t> Score Distributions</a:t>
            </a:r>
          </a:p>
        </p:txBody>
      </p:sp>
      <p:sp>
        <p:nvSpPr>
          <p:cNvPr id="3" name="Text Placeholder 2"/>
          <p:cNvSpPr>
            <a:spLocks noGrp="1"/>
          </p:cNvSpPr>
          <p:nvPr>
            <p:ph type="body" sz="quarter" idx="10"/>
          </p:nvPr>
        </p:nvSpPr>
        <p:spPr>
          <a:xfrm>
            <a:off x="1454000" y="3161288"/>
            <a:ext cx="4000500" cy="507831"/>
          </a:xfrm>
        </p:spPr>
        <p:txBody>
          <a:bodyPr/>
          <a:lstStyle/>
          <a:p>
            <a:endParaRPr lang="en-US" dirty="0"/>
          </a:p>
        </p:txBody>
      </p:sp>
    </p:spTree>
    <p:extLst>
      <p:ext uri="{BB962C8B-B14F-4D97-AF65-F5344CB8AC3E}">
        <p14:creationId xmlns:p14="http://schemas.microsoft.com/office/powerpoint/2010/main" val="4060532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r>
              <a:rPr lang="en-US" dirty="0"/>
              <a:t>Only scores of Standard Group are used to determine the score distributions (5, 4, 3, 2, 1)</a:t>
            </a:r>
          </a:p>
          <a:p>
            <a:r>
              <a:rPr lang="en-US" dirty="0"/>
              <a:t>Comprised approximately 77.8% of test takers</a:t>
            </a:r>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7</a:t>
            </a:fld>
            <a:endParaRPr lang="en-US" dirty="0"/>
          </a:p>
        </p:txBody>
      </p:sp>
      <p:sp>
        <p:nvSpPr>
          <p:cNvPr id="4" name="Title 3"/>
          <p:cNvSpPr>
            <a:spLocks noGrp="1"/>
          </p:cNvSpPr>
          <p:nvPr>
            <p:ph type="title"/>
          </p:nvPr>
        </p:nvSpPr>
        <p:spPr>
          <a:xfrm>
            <a:off x="466611" y="809725"/>
            <a:ext cx="3741179" cy="637097"/>
          </a:xfrm>
        </p:spPr>
        <p:txBody>
          <a:bodyPr/>
          <a:lstStyle/>
          <a:p>
            <a:r>
              <a:rPr lang="en-US" sz="3600" dirty="0"/>
              <a:t>Standard Group</a:t>
            </a:r>
          </a:p>
        </p:txBody>
      </p:sp>
      <p:sp>
        <p:nvSpPr>
          <p:cNvPr id="5" name="Text Placeholder 4"/>
          <p:cNvSpPr>
            <a:spLocks noGrp="1"/>
          </p:cNvSpPr>
          <p:nvPr>
            <p:ph type="body" sz="quarter" idx="13"/>
          </p:nvPr>
        </p:nvSpPr>
        <p:spPr>
          <a:xfrm>
            <a:off x="466725" y="1597995"/>
            <a:ext cx="3741738" cy="3088025"/>
          </a:xfrm>
        </p:spPr>
        <p:txBody>
          <a:bodyPr/>
          <a:lstStyle/>
          <a:p>
            <a:r>
              <a:rPr lang="en-US" dirty="0"/>
              <a:t>Answered “No” to the following questions:</a:t>
            </a:r>
          </a:p>
          <a:p>
            <a:endParaRPr lang="en-US" dirty="0"/>
          </a:p>
          <a:p>
            <a:r>
              <a:rPr lang="en-US" dirty="0"/>
              <a:t>Do you hear or speak the target language regularly at home?</a:t>
            </a:r>
          </a:p>
          <a:p>
            <a:endParaRPr lang="en-US" dirty="0"/>
          </a:p>
          <a:p>
            <a:r>
              <a:rPr lang="en-US" dirty="0"/>
              <a:t>Have you lived for more than a month in a country where the target language is spoken?</a:t>
            </a:r>
          </a:p>
          <a:p>
            <a:r>
              <a:rPr lang="en-US" dirty="0"/>
              <a:t>               </a:t>
            </a:r>
          </a:p>
        </p:txBody>
      </p:sp>
    </p:spTree>
    <p:extLst>
      <p:ext uri="{BB962C8B-B14F-4D97-AF65-F5344CB8AC3E}">
        <p14:creationId xmlns:p14="http://schemas.microsoft.com/office/powerpoint/2010/main" val="402751595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r>
              <a:rPr lang="en-US" b="1" dirty="0">
                <a:solidFill>
                  <a:schemeClr val="accent1"/>
                </a:solidFill>
              </a:rPr>
              <a:t>AP Score</a:t>
            </a:r>
          </a:p>
          <a:p>
            <a:pPr marL="0" indent="0">
              <a:buNone/>
            </a:pPr>
            <a:r>
              <a:rPr lang="en-US" dirty="0"/>
              <a:t>     5		10.9%</a:t>
            </a:r>
            <a:endParaRPr lang="en-US" dirty="0">
              <a:highlight>
                <a:srgbClr val="FFFF00"/>
              </a:highlight>
            </a:endParaRPr>
          </a:p>
          <a:p>
            <a:pPr marL="0" indent="0">
              <a:buNone/>
            </a:pPr>
            <a:r>
              <a:rPr lang="en-US" dirty="0"/>
              <a:t>     4 		23.8%</a:t>
            </a:r>
            <a:endParaRPr lang="en-US" dirty="0">
              <a:highlight>
                <a:srgbClr val="FFFF00"/>
              </a:highlight>
            </a:endParaRPr>
          </a:p>
          <a:p>
            <a:pPr marL="0" indent="0">
              <a:buNone/>
            </a:pPr>
            <a:r>
              <a:rPr lang="en-US" dirty="0"/>
              <a:t>     3		37.1%</a:t>
            </a:r>
            <a:endParaRPr lang="en-US" dirty="0">
              <a:highlight>
                <a:srgbClr val="FFFF00"/>
              </a:highlight>
            </a:endParaRPr>
          </a:p>
          <a:p>
            <a:pPr marL="0" indent="0">
              <a:buNone/>
            </a:pPr>
            <a:r>
              <a:rPr lang="en-US" dirty="0"/>
              <a:t>     2 		22.6%</a:t>
            </a:r>
            <a:endParaRPr lang="en-US" dirty="0">
              <a:highlight>
                <a:srgbClr val="FFFF00"/>
              </a:highlight>
            </a:endParaRPr>
          </a:p>
          <a:p>
            <a:pPr marL="0" indent="0">
              <a:buNone/>
            </a:pPr>
            <a:r>
              <a:rPr lang="en-US" dirty="0"/>
              <a:t>     1		5.6%</a:t>
            </a:r>
          </a:p>
          <a:p>
            <a:pPr marL="0" indent="0">
              <a:buNone/>
            </a:pPr>
            <a:endParaRPr lang="en-US" dirty="0">
              <a:highlight>
                <a:srgbClr val="FFFF00"/>
              </a:highlight>
            </a:endParaRPr>
          </a:p>
          <a:p>
            <a:pPr marL="0" indent="0">
              <a:buNone/>
            </a:pPr>
            <a:endParaRPr lang="en-US" dirty="0">
              <a:highlight>
                <a:srgbClr val="FFFF00"/>
              </a:highlight>
            </a:endParaRPr>
          </a:p>
          <a:p>
            <a:pPr marL="0" indent="0">
              <a:buNone/>
            </a:pPr>
            <a:r>
              <a:rPr lang="en-US" dirty="0"/>
              <a:t>            </a:t>
            </a:r>
            <a:r>
              <a:rPr lang="en-US" i="1" dirty="0"/>
              <a:t>71.8% of test takers in Standard Group scored 3 or higher</a:t>
            </a:r>
          </a:p>
        </p:txBody>
      </p:sp>
      <p:sp>
        <p:nvSpPr>
          <p:cNvPr id="3" name="Slide Number Placeholder 2"/>
          <p:cNvSpPr>
            <a:spLocks noGrp="1"/>
          </p:cNvSpPr>
          <p:nvPr>
            <p:ph type="sldNum" sz="quarter" idx="12"/>
          </p:nvPr>
        </p:nvSpPr>
        <p:spPr/>
        <p:txBody>
          <a:bodyPr/>
          <a:lstStyle/>
          <a:p>
            <a:fld id="{017ED8CA-143E-8B40-B3C8-0174DDF149EE}" type="slidenum">
              <a:rPr lang="en-US" smtClean="0"/>
              <a:t>8</a:t>
            </a:fld>
            <a:endParaRPr lang="en-US" dirty="0"/>
          </a:p>
        </p:txBody>
      </p:sp>
      <p:sp>
        <p:nvSpPr>
          <p:cNvPr id="4" name="Title 3"/>
          <p:cNvSpPr>
            <a:spLocks noGrp="1"/>
          </p:cNvSpPr>
          <p:nvPr>
            <p:ph type="title"/>
          </p:nvPr>
        </p:nvSpPr>
        <p:spPr>
          <a:xfrm>
            <a:off x="466611" y="615826"/>
            <a:ext cx="3741179" cy="1024896"/>
          </a:xfrm>
        </p:spPr>
        <p:txBody>
          <a:bodyPr/>
          <a:lstStyle/>
          <a:p>
            <a:r>
              <a:rPr lang="en-US" dirty="0"/>
              <a:t>Score Distributions</a:t>
            </a:r>
            <a:br>
              <a:rPr lang="en-US" dirty="0"/>
            </a:br>
            <a:r>
              <a:rPr lang="en-US" dirty="0"/>
              <a:t>        </a:t>
            </a:r>
            <a:r>
              <a:rPr lang="en-US" sz="1800" dirty="0"/>
              <a:t>Operational Exam</a:t>
            </a:r>
          </a:p>
        </p:txBody>
      </p:sp>
      <p:sp>
        <p:nvSpPr>
          <p:cNvPr id="5" name="Text Placeholder 4"/>
          <p:cNvSpPr>
            <a:spLocks noGrp="1"/>
          </p:cNvSpPr>
          <p:nvPr>
            <p:ph type="body" sz="quarter" idx="13"/>
          </p:nvPr>
        </p:nvSpPr>
        <p:spPr>
          <a:xfrm>
            <a:off x="466725" y="1597995"/>
            <a:ext cx="3741738" cy="1318310"/>
          </a:xfrm>
        </p:spPr>
        <p:txBody>
          <a:bodyPr/>
          <a:lstStyle/>
          <a:p>
            <a:r>
              <a:rPr lang="en-US" dirty="0"/>
              <a:t>          </a:t>
            </a:r>
            <a:r>
              <a:rPr lang="en-US" sz="2800" dirty="0"/>
              <a:t>Standard Group</a:t>
            </a:r>
          </a:p>
          <a:p>
            <a:r>
              <a:rPr lang="en-US" dirty="0"/>
              <a:t>                   77.8% of test takers</a:t>
            </a:r>
          </a:p>
          <a:p>
            <a:r>
              <a:rPr lang="en-US" dirty="0"/>
              <a:t>                  16,788 test takers</a:t>
            </a:r>
          </a:p>
        </p:txBody>
      </p:sp>
    </p:spTree>
    <p:extLst>
      <p:ext uri="{BB962C8B-B14F-4D97-AF65-F5344CB8AC3E}">
        <p14:creationId xmlns:p14="http://schemas.microsoft.com/office/powerpoint/2010/main" val="330623532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endParaRPr lang="en-US" b="1" dirty="0">
              <a:solidFill>
                <a:schemeClr val="accent1"/>
              </a:solidFill>
            </a:endParaRPr>
          </a:p>
          <a:p>
            <a:pPr marL="0" indent="0">
              <a:buNone/>
            </a:pPr>
            <a:r>
              <a:rPr lang="en-US" b="1" dirty="0">
                <a:solidFill>
                  <a:schemeClr val="accent1"/>
                </a:solidFill>
              </a:rPr>
              <a:t>AP Score		2015		2016		2017</a:t>
            </a:r>
          </a:p>
          <a:p>
            <a:pPr marL="0" indent="0">
              <a:buNone/>
            </a:pPr>
            <a:r>
              <a:rPr lang="en-US" dirty="0"/>
              <a:t>     5		11:6%		11.5%		10.9%</a:t>
            </a:r>
            <a:endParaRPr lang="en-US" dirty="0">
              <a:highlight>
                <a:srgbClr val="FFFF00"/>
              </a:highlight>
            </a:endParaRPr>
          </a:p>
          <a:p>
            <a:pPr marL="0" indent="0">
              <a:buNone/>
            </a:pPr>
            <a:r>
              <a:rPr lang="en-US" dirty="0"/>
              <a:t>     4		24.3%		25.9%		23.8%</a:t>
            </a:r>
            <a:endParaRPr lang="en-US" dirty="0">
              <a:highlight>
                <a:srgbClr val="FFFF00"/>
              </a:highlight>
            </a:endParaRPr>
          </a:p>
          <a:p>
            <a:pPr marL="0" indent="0">
              <a:buNone/>
            </a:pPr>
            <a:r>
              <a:rPr lang="en-US" dirty="0"/>
              <a:t>     3		37.0%		36.0%		37.1%</a:t>
            </a:r>
            <a:endParaRPr lang="en-US" dirty="0">
              <a:highlight>
                <a:srgbClr val="FFFF00"/>
              </a:highlight>
            </a:endParaRPr>
          </a:p>
          <a:p>
            <a:pPr marL="0" indent="0">
              <a:buNone/>
            </a:pPr>
            <a:r>
              <a:rPr lang="en-US" dirty="0"/>
              <a:t>     2		21.3%		21.3%		22.6%</a:t>
            </a:r>
            <a:endParaRPr lang="en-US" dirty="0">
              <a:highlight>
                <a:srgbClr val="FFFF00"/>
              </a:highlight>
            </a:endParaRPr>
          </a:p>
          <a:p>
            <a:pPr marL="0" indent="0">
              <a:buNone/>
            </a:pPr>
            <a:r>
              <a:rPr lang="en-US" dirty="0"/>
              <a:t>     1		5.8%		5.3%		5.6%</a:t>
            </a:r>
            <a:endParaRPr lang="en-US" dirty="0">
              <a:highlight>
                <a:srgbClr val="FFFF00"/>
              </a:highlight>
            </a:endParaRPr>
          </a:p>
          <a:p>
            <a:endParaRPr lang="en-US" dirty="0"/>
          </a:p>
        </p:txBody>
      </p:sp>
      <p:sp>
        <p:nvSpPr>
          <p:cNvPr id="3" name="Slide Number Placeholder 2"/>
          <p:cNvSpPr>
            <a:spLocks noGrp="1"/>
          </p:cNvSpPr>
          <p:nvPr>
            <p:ph type="sldNum" sz="quarter" idx="12"/>
          </p:nvPr>
        </p:nvSpPr>
        <p:spPr/>
        <p:txBody>
          <a:bodyPr/>
          <a:lstStyle/>
          <a:p>
            <a:fld id="{017ED8CA-143E-8B40-B3C8-0174DDF149EE}" type="slidenum">
              <a:rPr lang="en-US" smtClean="0"/>
              <a:t>9</a:t>
            </a:fld>
            <a:endParaRPr lang="en-US" dirty="0"/>
          </a:p>
        </p:txBody>
      </p:sp>
      <p:sp>
        <p:nvSpPr>
          <p:cNvPr id="4" name="Title 3"/>
          <p:cNvSpPr>
            <a:spLocks noGrp="1"/>
          </p:cNvSpPr>
          <p:nvPr>
            <p:ph type="title"/>
          </p:nvPr>
        </p:nvSpPr>
        <p:spPr>
          <a:xfrm>
            <a:off x="466611" y="615826"/>
            <a:ext cx="3741179" cy="1024896"/>
          </a:xfrm>
        </p:spPr>
        <p:txBody>
          <a:bodyPr/>
          <a:lstStyle/>
          <a:p>
            <a:r>
              <a:rPr lang="en-US" dirty="0"/>
              <a:t>Score Distributions</a:t>
            </a:r>
            <a:br>
              <a:rPr lang="en-US" dirty="0"/>
            </a:br>
            <a:r>
              <a:rPr lang="en-US" dirty="0"/>
              <a:t>        </a:t>
            </a:r>
            <a:r>
              <a:rPr lang="en-US" sz="1800" dirty="0"/>
              <a:t>Operational Exam</a:t>
            </a:r>
          </a:p>
        </p:txBody>
      </p:sp>
      <p:sp>
        <p:nvSpPr>
          <p:cNvPr id="5" name="Text Placeholder 4"/>
          <p:cNvSpPr>
            <a:spLocks noGrp="1"/>
          </p:cNvSpPr>
          <p:nvPr>
            <p:ph type="body" sz="quarter" idx="13"/>
          </p:nvPr>
        </p:nvSpPr>
        <p:spPr>
          <a:xfrm>
            <a:off x="466725" y="1597995"/>
            <a:ext cx="3741738" cy="968470"/>
          </a:xfrm>
        </p:spPr>
        <p:txBody>
          <a:bodyPr/>
          <a:lstStyle/>
          <a:p>
            <a:r>
              <a:rPr lang="en-US" dirty="0"/>
              <a:t>          </a:t>
            </a:r>
            <a:r>
              <a:rPr lang="en-US" sz="2800" dirty="0"/>
              <a:t>Standard Group</a:t>
            </a:r>
          </a:p>
          <a:p>
            <a:r>
              <a:rPr lang="en-US" dirty="0"/>
              <a:t>                      3-year data</a:t>
            </a:r>
          </a:p>
        </p:txBody>
      </p:sp>
    </p:spTree>
    <p:extLst>
      <p:ext uri="{BB962C8B-B14F-4D97-AF65-F5344CB8AC3E}">
        <p14:creationId xmlns:p14="http://schemas.microsoft.com/office/powerpoint/2010/main" val="233386497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theme/theme1.xml><?xml version="1.0" encoding="utf-8"?>
<a:theme xmlns:a="http://schemas.openxmlformats.org/drawingml/2006/main" name="Title Slides">
  <a:themeElements>
    <a:clrScheme name="CBSAT">
      <a:dk1>
        <a:srgbClr val="1E1E1E"/>
      </a:dk1>
      <a:lt1>
        <a:srgbClr val="FFFFFF"/>
      </a:lt1>
      <a:dk2>
        <a:srgbClr val="44546A"/>
      </a:dk2>
      <a:lt2>
        <a:srgbClr val="E7E6E6"/>
      </a:lt2>
      <a:accent1>
        <a:srgbClr val="009CDE"/>
      </a:accent1>
      <a:accent2>
        <a:srgbClr val="71C5E8"/>
      </a:accent2>
      <a:accent3>
        <a:srgbClr val="FEDB00"/>
      </a:accent3>
      <a:accent4>
        <a:srgbClr val="E57200"/>
      </a:accent4>
      <a:accent5>
        <a:srgbClr val="009CDE"/>
      </a:accent5>
      <a:accent6>
        <a:srgbClr val="3A913F"/>
      </a:accent6>
      <a:hlink>
        <a:srgbClr val="009CDE"/>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ection Dividers">
  <a:themeElements>
    <a:clrScheme name="CBSAT">
      <a:dk1>
        <a:srgbClr val="1E1E1E"/>
      </a:dk1>
      <a:lt1>
        <a:srgbClr val="FFFFFF"/>
      </a:lt1>
      <a:dk2>
        <a:srgbClr val="44546A"/>
      </a:dk2>
      <a:lt2>
        <a:srgbClr val="E7E6E6"/>
      </a:lt2>
      <a:accent1>
        <a:srgbClr val="009CDE"/>
      </a:accent1>
      <a:accent2>
        <a:srgbClr val="71C5E8"/>
      </a:accent2>
      <a:accent3>
        <a:srgbClr val="FEDB00"/>
      </a:accent3>
      <a:accent4>
        <a:srgbClr val="E57200"/>
      </a:accent4>
      <a:accent5>
        <a:srgbClr val="009CDE"/>
      </a:accent5>
      <a:accent6>
        <a:srgbClr val="3A913F"/>
      </a:accent6>
      <a:hlink>
        <a:srgbClr val="009CDE"/>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ontent Slides">
  <a:themeElements>
    <a:clrScheme name="CB-Blue-K-12">
      <a:dk1>
        <a:srgbClr val="1E1E1E"/>
      </a:dk1>
      <a:lt1>
        <a:srgbClr val="FFFFFF"/>
      </a:lt1>
      <a:dk2>
        <a:srgbClr val="505050"/>
      </a:dk2>
      <a:lt2>
        <a:srgbClr val="DCDCDC"/>
      </a:lt2>
      <a:accent1>
        <a:srgbClr val="009CDE"/>
      </a:accent1>
      <a:accent2>
        <a:srgbClr val="71C5E8"/>
      </a:accent2>
      <a:accent3>
        <a:srgbClr val="E57200"/>
      </a:accent3>
      <a:accent4>
        <a:srgbClr val="AF2D8A"/>
      </a:accent4>
      <a:accent5>
        <a:srgbClr val="1E1E1E"/>
      </a:accent5>
      <a:accent6>
        <a:srgbClr val="1E1E1E"/>
      </a:accent6>
      <a:hlink>
        <a:srgbClr val="006298"/>
      </a:hlink>
      <a:folHlink>
        <a:srgbClr val="E8796D"/>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6. Content Slide - Large Text (+4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1231</TotalTime>
  <Words>1841</Words>
  <Application>Microsoft Office PowerPoint</Application>
  <PresentationFormat>Widescreen</PresentationFormat>
  <Paragraphs>325</Paragraphs>
  <Slides>31</Slides>
  <Notes>0</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31</vt:i4>
      </vt:variant>
    </vt:vector>
  </HeadingPairs>
  <TitlesOfParts>
    <vt:vector size="38" baseType="lpstr">
      <vt:lpstr>Arial</vt:lpstr>
      <vt:lpstr>Roboto Slab</vt:lpstr>
      <vt:lpstr>Roboto Slab Regular</vt:lpstr>
      <vt:lpstr>Title Slides</vt:lpstr>
      <vt:lpstr>Section Dividers</vt:lpstr>
      <vt:lpstr>1_Content Slides</vt:lpstr>
      <vt:lpstr>6. Content Slide - Large Text (+4pt)</vt:lpstr>
      <vt:lpstr>Results from the 2017 AP French Language and Culture Exam</vt:lpstr>
      <vt:lpstr>Overview</vt:lpstr>
      <vt:lpstr> Exam Information</vt:lpstr>
      <vt:lpstr>Multiple-Choice</vt:lpstr>
      <vt:lpstr>Free-Response</vt:lpstr>
      <vt:lpstr> Score Distributions</vt:lpstr>
      <vt:lpstr>Standard Group</vt:lpstr>
      <vt:lpstr>Score Distributions         Operational Exam</vt:lpstr>
      <vt:lpstr>Score Distributions         Operational Exam</vt:lpstr>
      <vt:lpstr>Score Distributions         Operational Exam</vt:lpstr>
      <vt:lpstr>Score Distributions         Operational Exam</vt:lpstr>
      <vt:lpstr>Comments &amp; Advice</vt:lpstr>
      <vt:lpstr>       E-Mail Reply</vt:lpstr>
      <vt:lpstr>       E-Mail Reply</vt:lpstr>
      <vt:lpstr>       E-Mail Reply</vt:lpstr>
      <vt:lpstr>       E-Mail Reply</vt:lpstr>
      <vt:lpstr>    Persuasive Essay</vt:lpstr>
      <vt:lpstr>    Persuasive Essay</vt:lpstr>
      <vt:lpstr>    Persuasive Essay</vt:lpstr>
      <vt:lpstr>    Persuasive Essay</vt:lpstr>
      <vt:lpstr>       Conversation</vt:lpstr>
      <vt:lpstr>       Conversation</vt:lpstr>
      <vt:lpstr>       Conversation</vt:lpstr>
      <vt:lpstr>       Conversation</vt:lpstr>
      <vt:lpstr>   Cultural Comparison</vt:lpstr>
      <vt:lpstr>   Cultural Comparison</vt:lpstr>
      <vt:lpstr>   Cultural Comparison</vt:lpstr>
      <vt:lpstr>   Cultural Comparison</vt:lpstr>
      <vt:lpstr>      Become an AP Reader/Rater</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Brian Kennelly</cp:lastModifiedBy>
  <cp:revision>194</cp:revision>
  <dcterms:created xsi:type="dcterms:W3CDTF">2016-08-22T23:40:38Z</dcterms:created>
  <dcterms:modified xsi:type="dcterms:W3CDTF">2017-07-17T16:03:34Z</dcterms:modified>
</cp:coreProperties>
</file>