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74" r:id="rId10"/>
    <p:sldId id="275" r:id="rId11"/>
    <p:sldId id="263" r:id="rId12"/>
    <p:sldId id="276" r:id="rId13"/>
    <p:sldId id="277" r:id="rId14"/>
    <p:sldId id="278" r:id="rId15"/>
    <p:sldId id="264" r:id="rId16"/>
    <p:sldId id="279" r:id="rId17"/>
    <p:sldId id="267" r:id="rId18"/>
    <p:sldId id="265" r:id="rId19"/>
    <p:sldId id="294" r:id="rId20"/>
    <p:sldId id="280" r:id="rId21"/>
    <p:sldId id="281" r:id="rId22"/>
    <p:sldId id="282" r:id="rId23"/>
    <p:sldId id="283" r:id="rId24"/>
    <p:sldId id="284" r:id="rId25"/>
    <p:sldId id="295" r:id="rId26"/>
    <p:sldId id="285" r:id="rId27"/>
    <p:sldId id="288" r:id="rId28"/>
    <p:sldId id="289" r:id="rId29"/>
    <p:sldId id="296" r:id="rId30"/>
    <p:sldId id="286" r:id="rId31"/>
    <p:sldId id="290" r:id="rId32"/>
    <p:sldId id="291" r:id="rId33"/>
    <p:sldId id="297" r:id="rId34"/>
    <p:sldId id="287" r:id="rId35"/>
    <p:sldId id="292" r:id="rId36"/>
    <p:sldId id="293" r:id="rId37"/>
    <p:sldId id="269" r:id="rId38"/>
    <p:sldId id="270" r:id="rId39"/>
    <p:sldId id="268" r:id="rId40"/>
    <p:sldId id="271" r:id="rId41"/>
    <p:sldId id="266" r:id="rId42"/>
    <p:sldId id="272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4673" autoAdjust="0"/>
  </p:normalViewPr>
  <p:slideViewPr>
    <p:cSldViewPr>
      <p:cViewPr varScale="1">
        <p:scale>
          <a:sx n="93" d="100"/>
          <a:sy n="93" d="100"/>
        </p:scale>
        <p:origin x="11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46EAB-224E-4ABD-971D-0EFC310E1BC8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DE6F5-D8DF-4631-9A1B-D920612245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4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Standards-Aligned Instruction and Assessment of Presentational Speaking in AP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000" dirty="0"/>
          </a:p>
          <a:p>
            <a:r>
              <a:rPr lang="en-US" sz="2000" dirty="0"/>
              <a:t>Brian Kennelly</a:t>
            </a:r>
          </a:p>
          <a:p>
            <a:r>
              <a:rPr lang="en-US" sz="2000" dirty="0"/>
              <a:t>Cal Poly (San Luis Obispo)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panish20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262021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Scoring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2200" dirty="0"/>
              <a:t>Clarification Notes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The term “community” can refer to something as large as a continent or as small as a family unit.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The phrase “target culture” can refer to any community large or small associated with the target language.</a:t>
            </a:r>
          </a:p>
          <a:p>
            <a:pPr>
              <a:spcBef>
                <a:spcPts val="1800"/>
              </a:spcBef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2200" dirty="0"/>
              <a:t>5:  STRONG performance in Presentational Speaking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Effective treatment of topic within the context of the task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Clearly compares the student’s own community with the target culture, including supporting details and relevant examples.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Demonstrates understanding of the target culture, despite a few minor inaccuracies</a:t>
            </a:r>
          </a:p>
          <a:p>
            <a:pPr marL="457200" lvl="1" indent="0" algn="ctr">
              <a:spcBef>
                <a:spcPts val="3000"/>
              </a:spcBef>
              <a:buNone/>
            </a:pPr>
            <a:r>
              <a:rPr lang="en-US" sz="2000" dirty="0"/>
              <a:t>[continued on next slide]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2200" dirty="0"/>
              <a:t>5:  STRONG performance in Presentational Speaking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Organized presentation; effective use of transitional elements or cohesive devices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Fully understandable, with ease and clarity of expression; occasional errors do not impede comprehensibility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Varied and appropriate vocabulary and idiomatic language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Accuracy and variety in grammar, syntax and usage, with few errors</a:t>
            </a:r>
          </a:p>
          <a:p>
            <a:pPr marL="457200" lvl="1" indent="0" algn="ctr">
              <a:spcBef>
                <a:spcPts val="3000"/>
              </a:spcBef>
              <a:buNone/>
            </a:pPr>
            <a:r>
              <a:rPr lang="en-US" sz="2000" dirty="0"/>
              <a:t>[continued on next slide]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2200" dirty="0"/>
              <a:t>5:  STRONG performance in Presentational Speaking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Mostly consistent use of register appropriate for the presentation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Pronunciation, intonation and pacing make the response comprehensible; errors do not impede comprehensibility</a:t>
            </a:r>
          </a:p>
          <a:p>
            <a:pPr lvl="1">
              <a:spcBef>
                <a:spcPts val="3000"/>
              </a:spcBef>
            </a:pPr>
            <a:r>
              <a:rPr lang="en-US" sz="2000" dirty="0"/>
              <a:t>Clarification or self-correction (if present) improves comprehensibility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2" y="533400"/>
            <a:ext cx="9125448" cy="52578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032" y="533400"/>
            <a:ext cx="9268064" cy="5964128"/>
          </a:xfrm>
        </p:spPr>
      </p:pic>
    </p:spTree>
    <p:extLst>
      <p:ext uri="{BB962C8B-B14F-4D97-AF65-F5344CB8AC3E}">
        <p14:creationId xmlns:p14="http://schemas.microsoft.com/office/powerpoint/2010/main" val="33327033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French (Benchmarks)</a:t>
            </a:r>
          </a:p>
          <a:p>
            <a:r>
              <a:rPr lang="en-US" dirty="0"/>
              <a:t>German (</a:t>
            </a:r>
            <a:r>
              <a:rPr lang="en-US" i="1" dirty="0"/>
              <a:t>available on AP Central</a:t>
            </a:r>
            <a:r>
              <a:rPr lang="en-US" dirty="0"/>
              <a:t>)</a:t>
            </a:r>
          </a:p>
          <a:p>
            <a:r>
              <a:rPr lang="en-US" dirty="0"/>
              <a:t>Italian (</a:t>
            </a:r>
            <a:r>
              <a:rPr lang="en-US" i="1" dirty="0"/>
              <a:t>available on AP Central</a:t>
            </a:r>
            <a:r>
              <a:rPr lang="en-US" dirty="0"/>
              <a:t>)</a:t>
            </a:r>
          </a:p>
          <a:p>
            <a:r>
              <a:rPr lang="en-US" dirty="0"/>
              <a:t>Spanish (</a:t>
            </a:r>
            <a:r>
              <a:rPr lang="en-US" i="1" dirty="0"/>
              <a:t>available on AP Central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2400" dirty="0">
                <a:solidFill>
                  <a:srgbClr val="FF0000"/>
                </a:solidFill>
              </a:rPr>
              <a:t>Three more French samples (</a:t>
            </a:r>
            <a:r>
              <a:rPr lang="en-US" sz="2400" i="1" dirty="0">
                <a:solidFill>
                  <a:srgbClr val="FF0000"/>
                </a:solidFill>
              </a:rPr>
              <a:t>available on AP Central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5" y="457200"/>
            <a:ext cx="8963909" cy="57912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Content Placeholder 3" descr="2016FRen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2209801"/>
            <a:ext cx="8991600" cy="2377586"/>
          </a:xfrm>
        </p:spPr>
      </p:pic>
    </p:spTree>
    <p:extLst>
      <p:ext uri="{BB962C8B-B14F-4D97-AF65-F5344CB8AC3E}">
        <p14:creationId xmlns:p14="http://schemas.microsoft.com/office/powerpoint/2010/main" val="145126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Conference Proposal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This session will provide participants the opportunity to explore the connections between the ACTFL Performance Descriptors and the AP World Languages and Cultures’ Presentational Speaking Scoring Guidelines; to see and collectively to develop appropriate activities that can be adapted and incorporated at all levels of instruction in French, German, Italian, and Spanish—from pre-AP to AP, and to understand better how standards are reflected on past AP exam questions and assessed.  Participants will have hands-on opportunities to share, critique, and enhance classroom activities, as well as to score student samples.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French</a:t>
            </a:r>
          </a:p>
        </p:txBody>
      </p:sp>
      <p:pic>
        <p:nvPicPr>
          <p:cNvPr id="4" name="french_track09_4a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40748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7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French</a:t>
            </a:r>
          </a:p>
        </p:txBody>
      </p:sp>
      <p:pic>
        <p:nvPicPr>
          <p:cNvPr id="4" name="french_track10_4b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186728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6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French</a:t>
            </a:r>
          </a:p>
        </p:txBody>
      </p:sp>
      <p:pic>
        <p:nvPicPr>
          <p:cNvPr id="4" name="french_track11_4c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214940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French</a:t>
            </a:r>
          </a:p>
        </p:txBody>
      </p:sp>
      <p:pic>
        <p:nvPicPr>
          <p:cNvPr id="4" name="french_track12_4d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159271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3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French</a:t>
            </a:r>
          </a:p>
        </p:txBody>
      </p:sp>
      <p:pic>
        <p:nvPicPr>
          <p:cNvPr id="4" name="french_track13_4e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115200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6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6Ger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1" y="2209801"/>
            <a:ext cx="8997778" cy="2590800"/>
          </a:xfrm>
        </p:spPr>
      </p:pic>
    </p:spTree>
    <p:extLst>
      <p:ext uri="{BB962C8B-B14F-4D97-AF65-F5344CB8AC3E}">
        <p14:creationId xmlns:p14="http://schemas.microsoft.com/office/powerpoint/2010/main" val="20796568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German</a:t>
            </a:r>
          </a:p>
        </p:txBody>
      </p:sp>
      <p:pic>
        <p:nvPicPr>
          <p:cNvPr id="4" name="ap16_german_sample_4a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29525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5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German</a:t>
            </a:r>
          </a:p>
        </p:txBody>
      </p:sp>
      <p:pic>
        <p:nvPicPr>
          <p:cNvPr id="4" name="ap16_german_sample_4b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385785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5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German</a:t>
            </a:r>
          </a:p>
        </p:txBody>
      </p:sp>
      <p:pic>
        <p:nvPicPr>
          <p:cNvPr id="4" name="ap16_german_sample_4c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10903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1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6Itali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2740486"/>
          </a:xfrm>
        </p:spPr>
      </p:pic>
    </p:spTree>
    <p:extLst>
      <p:ext uri="{BB962C8B-B14F-4D97-AF65-F5344CB8AC3E}">
        <p14:creationId xmlns:p14="http://schemas.microsoft.com/office/powerpoint/2010/main" val="168322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From Conference Program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are the connections between the ACTFL Performance Descriptors and the AP World Language and Cultures’ Free-Response Scoring Guidelines for Presentational Speaking?</a:t>
            </a:r>
          </a:p>
          <a:p>
            <a:r>
              <a:rPr lang="en-US" dirty="0"/>
              <a:t>How do they complement each other?</a:t>
            </a:r>
          </a:p>
          <a:p>
            <a:r>
              <a:rPr lang="en-US" dirty="0"/>
              <a:t>How might teachers address them through activities that can be adapted and incorporated at all levels of instruction, leading to and including the AP level?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Italian</a:t>
            </a:r>
          </a:p>
        </p:txBody>
      </p:sp>
      <p:pic>
        <p:nvPicPr>
          <p:cNvPr id="4" name="ap16_italian_sample_4a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351139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4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Italian</a:t>
            </a:r>
          </a:p>
        </p:txBody>
      </p:sp>
      <p:pic>
        <p:nvPicPr>
          <p:cNvPr id="4" name="ap16_italian_sample_4b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26412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4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Italian</a:t>
            </a:r>
          </a:p>
        </p:txBody>
      </p:sp>
      <p:pic>
        <p:nvPicPr>
          <p:cNvPr id="4" name="ap16_italian_sample_4c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332283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9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panish20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2620210"/>
          </a:xfrm>
        </p:spPr>
      </p:pic>
    </p:spTree>
    <p:extLst>
      <p:ext uri="{BB962C8B-B14F-4D97-AF65-F5344CB8AC3E}">
        <p14:creationId xmlns:p14="http://schemas.microsoft.com/office/powerpoint/2010/main" val="3363961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Spanish</a:t>
            </a:r>
          </a:p>
        </p:txBody>
      </p:sp>
      <p:pic>
        <p:nvPicPr>
          <p:cNvPr id="4" name="ap16_spanish_sample_4a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149152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3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Spanish</a:t>
            </a:r>
          </a:p>
        </p:txBody>
      </p:sp>
      <p:pic>
        <p:nvPicPr>
          <p:cNvPr id="4" name="ap16_spanish_sample_4b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20738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3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Spanish</a:t>
            </a:r>
          </a:p>
        </p:txBody>
      </p:sp>
      <p:pic>
        <p:nvPicPr>
          <p:cNvPr id="4" name="ap16_spanish_sample_4c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</p:spTree>
    <p:extLst>
      <p:ext uri="{BB962C8B-B14F-4D97-AF65-F5344CB8AC3E}">
        <p14:creationId xmlns:p14="http://schemas.microsoft.com/office/powerpoint/2010/main" val="215932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3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Small-group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connections between the ACTFL Performance Descriptors and the </a:t>
            </a:r>
            <a:r>
              <a:rPr lang="en-US" dirty="0" err="1"/>
              <a:t>the</a:t>
            </a:r>
            <a:r>
              <a:rPr lang="en-US" dirty="0"/>
              <a:t> AP World Languages and Cultures’ Free-Response Scoring Guidelines for Presentational Speaking?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Debriefing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connections between the ACTFL Performance Descriptors and the </a:t>
            </a:r>
            <a:r>
              <a:rPr lang="en-US" dirty="0" err="1"/>
              <a:t>the</a:t>
            </a:r>
            <a:r>
              <a:rPr lang="en-US" dirty="0"/>
              <a:t> AP World Languages and Cultures’ Free-Response Scoring Guidelines for Presentational Speaking?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Share, critique, and enhance an in-class activity that can be adapted and incorporated at all levels of instruction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Unpacking the Presentational Speaking (Cultural Comparison) Task on the AP exam</a:t>
            </a:r>
          </a:p>
          <a:p>
            <a:r>
              <a:rPr lang="en-US" dirty="0"/>
              <a:t>Sharing, Critiquing, and Enhancing Classroom Activities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Debriefing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activity can be adapted and incorporated at all levels of instruction?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http://apcentral.collegeboard.com/apc/public/professional_development/232447.html?excmpid=MTG2-ED-10-hnet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8458200" cy="473202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bkennell@calpoly.edu</a:t>
            </a:r>
          </a:p>
          <a:p>
            <a:pPr algn="ctr">
              <a:buNone/>
            </a:pPr>
            <a:r>
              <a:rPr lang="en-US" dirty="0"/>
              <a:t>http://calpoly.edu/~bkennell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IntermediateRange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1880" y="-1"/>
            <a:ext cx="9245879" cy="62692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6" name="Picture 5" descr="Task4Directi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914401"/>
            <a:ext cx="6781800" cy="462931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Content Placeholder 3" descr="2016FRen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2209801"/>
            <a:ext cx="8991600" cy="237758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6Ger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1" y="2209801"/>
            <a:ext cx="8997778" cy="25908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6Itali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9144000" cy="274048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556</Words>
  <Application>Microsoft Office PowerPoint</Application>
  <PresentationFormat>On-screen Show (4:3)</PresentationFormat>
  <Paragraphs>70</Paragraphs>
  <Slides>42</Slides>
  <Notes>0</Notes>
  <HiddenSlides>0</HiddenSlides>
  <MMClips>14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Arial</vt:lpstr>
      <vt:lpstr>Calibri</vt:lpstr>
      <vt:lpstr>Office Theme</vt:lpstr>
      <vt:lpstr>Standards-Aligned Instruction and Assessment of Presentational Speaking in AP</vt:lpstr>
      <vt:lpstr>From Conference Proposal Form</vt:lpstr>
      <vt:lpstr>From Conference Program Description</vt:lpstr>
      <vt:lpstr>Overview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Scoring Guidelines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Student Samples</vt:lpstr>
      <vt:lpstr>PowerPoint Presentation</vt:lpstr>
      <vt:lpstr> </vt:lpstr>
      <vt:lpstr>French</vt:lpstr>
      <vt:lpstr>French</vt:lpstr>
      <vt:lpstr>French</vt:lpstr>
      <vt:lpstr>French</vt:lpstr>
      <vt:lpstr>French</vt:lpstr>
      <vt:lpstr>PowerPoint Presentation</vt:lpstr>
      <vt:lpstr>German</vt:lpstr>
      <vt:lpstr>German</vt:lpstr>
      <vt:lpstr>German</vt:lpstr>
      <vt:lpstr>PowerPoint Presentation</vt:lpstr>
      <vt:lpstr>Italian</vt:lpstr>
      <vt:lpstr>Italian</vt:lpstr>
      <vt:lpstr>Italian</vt:lpstr>
      <vt:lpstr>PowerPoint Presentation</vt:lpstr>
      <vt:lpstr>Spanish</vt:lpstr>
      <vt:lpstr>Spanish</vt:lpstr>
      <vt:lpstr>Spanish</vt:lpstr>
      <vt:lpstr>Small-group discussion</vt:lpstr>
      <vt:lpstr>Debriefing</vt:lpstr>
      <vt:lpstr>Hands-on</vt:lpstr>
      <vt:lpstr>Debriefing</vt:lpstr>
      <vt:lpstr>http://apcentral.collegeboard.com/apc/public/professional_development/232447.html?excmpid=MTG2-ED-10-hnet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Standards-Aligned Instruction and Assessment of Presentational Speaking in AP</dc:title>
  <dc:creator>Brian Kennelly</dc:creator>
  <cp:lastModifiedBy>Brian Kennelly</cp:lastModifiedBy>
  <cp:revision>17</cp:revision>
  <dcterms:created xsi:type="dcterms:W3CDTF">2017-01-30T00:30:28Z</dcterms:created>
  <dcterms:modified xsi:type="dcterms:W3CDTF">2017-02-04T20:32:42Z</dcterms:modified>
</cp:coreProperties>
</file>