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8" r:id="rId3"/>
    <p:sldId id="279" r:id="rId4"/>
    <p:sldId id="277" r:id="rId5"/>
    <p:sldId id="257" r:id="rId6"/>
    <p:sldId id="260" r:id="rId7"/>
    <p:sldId id="264" r:id="rId8"/>
    <p:sldId id="258" r:id="rId9"/>
    <p:sldId id="273" r:id="rId10"/>
    <p:sldId id="271" r:id="rId11"/>
    <p:sldId id="272" r:id="rId12"/>
    <p:sldId id="262" r:id="rId13"/>
    <p:sldId id="268" r:id="rId14"/>
    <p:sldId id="266" r:id="rId15"/>
    <p:sldId id="269" r:id="rId16"/>
    <p:sldId id="270" r:id="rId17"/>
    <p:sldId id="274" r:id="rId18"/>
    <p:sldId id="27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5409" autoAdjust="0"/>
  </p:normalViewPr>
  <p:slideViewPr>
    <p:cSldViewPr snapToGrid="0">
      <p:cViewPr varScale="1">
        <p:scale>
          <a:sx n="74" d="100"/>
          <a:sy n="74" d="100"/>
        </p:scale>
        <p:origin x="19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01C9B-1CFB-44CB-B31A-884A952A724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4C6B8-D636-440B-931E-E10670CEA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079/bibid/3766976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079/bibid/3766932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079/bibid/3769516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079/bibid/3684386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079/bibid/3767053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079/bibid/3776126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 SLIDE: TITLE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thing I thought of when Cindy invited me to participate was this image from a Beinecke item that I frequently use when giving presentations.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9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047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Arabic MSS 314 (1862 or 1863)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="1" dirty="0">
                <a:hlinkClick r:id="rId3"/>
              </a:rPr>
              <a:t>hdl.handle.net/10079/bibid/3766976</a:t>
            </a:r>
            <a:endParaRPr lang="nb-NO" b="1" dirty="0"/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Purch. Wellcome-Kraus 1949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07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SLIDE: DELHI LITHOGRAPH OF MEDINA, 1877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0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Arabic MSS 313 (1878)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="1" dirty="0">
                <a:hlinkClick r:id="rId3"/>
              </a:rPr>
              <a:t>hdl.handle.net/10079/bibid/3766932</a:t>
            </a:r>
            <a:endParaRPr lang="nb-NO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Purch.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Wellcome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-Kraus 1949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4617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SLIDE: HAJJ CERTIFICATES, A CENTURY APART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r>
              <a:rPr lang="en-US" dirty="0"/>
              <a:t>http://thesmartlocal.com/read/treasures-of-the-aga-khan-museum-3-6</a:t>
            </a:r>
          </a:p>
          <a:p>
            <a:r>
              <a:rPr lang="en-US" dirty="0"/>
              <a:t>This example depicts a schematic view of the Sacred Mosque in Mecca, with the Kaaba in the </a:t>
            </a:r>
            <a:r>
              <a:rPr lang="en-US" dirty="0" err="1"/>
              <a:t>centre</a:t>
            </a:r>
            <a:r>
              <a:rPr lang="en-US" dirty="0"/>
              <a:t>, surrounded by the mosque building with its 7 minarets. The Persian text below this illustration reveals that this certificate belonged to one Bibi Khanum, who required a certain Sayyid 'Ali </a:t>
            </a:r>
            <a:r>
              <a:rPr lang="en-US" dirty="0" err="1"/>
              <a:t>Wali</a:t>
            </a:r>
            <a:r>
              <a:rPr lang="en-US" dirty="0"/>
              <a:t> to perform the pilgrimage for her as a proxy.</a:t>
            </a:r>
          </a:p>
          <a:p>
            <a:endParaRPr lang="en-US" dirty="0"/>
          </a:p>
          <a:p>
            <a:r>
              <a:rPr lang="en-US" dirty="0"/>
              <a:t>https://www.bonhams.com/auctions/19960/lot/132/</a:t>
            </a:r>
          </a:p>
          <a:p>
            <a:endParaRPr lang="en-US" dirty="0"/>
          </a:p>
          <a:p>
            <a:r>
              <a:rPr lang="en-US" dirty="0"/>
              <a:t>An Ottoman printed Hajj certificate </a:t>
            </a:r>
            <a:br>
              <a:rPr lang="en-US" dirty="0"/>
            </a:br>
            <a:r>
              <a:rPr lang="en-US" dirty="0"/>
              <a:t>Ottoman Empire, late 19th Century </a:t>
            </a:r>
          </a:p>
          <a:p>
            <a:r>
              <a:rPr lang="en-US" dirty="0"/>
              <a:t>printed image and text on paper in black and red, the central image of the </a:t>
            </a:r>
            <a:r>
              <a:rPr lang="en-US" dirty="0" err="1"/>
              <a:t>Qa'ba</a:t>
            </a:r>
            <a:r>
              <a:rPr lang="en-US" dirty="0"/>
              <a:t> and surrounding shrines at Mecca, Arabic identifying inscriptions in the central section, panel at lower </a:t>
            </a:r>
            <a:r>
              <a:rPr lang="en-US" dirty="0" err="1"/>
              <a:t>centre</a:t>
            </a:r>
            <a:r>
              <a:rPr lang="en-US" dirty="0"/>
              <a:t> with spaces for the pilgrim's name, those of the witnesses, and the date (AH 13--), verses from the Qur'an in the border, framed </a:t>
            </a:r>
            <a:br>
              <a:rPr lang="en-US" dirty="0"/>
            </a:br>
            <a:r>
              <a:rPr lang="en-US" dirty="0"/>
              <a:t>504 x 400 mm. </a:t>
            </a:r>
          </a:p>
          <a:p>
            <a:r>
              <a:rPr lang="en-US" b="1" dirty="0"/>
              <a:t>Footnotes</a:t>
            </a:r>
          </a:p>
          <a:p>
            <a:r>
              <a:rPr lang="en-US" dirty="0"/>
              <a:t>The inscription at the top reads: </a:t>
            </a:r>
            <a:r>
              <a:rPr lang="en-US" i="1" dirty="0"/>
              <a:t>This is the image of the house of Allah in Mecca the Glorious One</a:t>
            </a:r>
            <a:r>
              <a:rPr lang="en-US" dirty="0"/>
              <a:t>. The border text consists of Qur'an, </a:t>
            </a:r>
            <a:r>
              <a:rPr lang="en-US" i="1" dirty="0" err="1"/>
              <a:t>sura</a:t>
            </a:r>
            <a:r>
              <a:rPr lang="en-US" dirty="0"/>
              <a:t> IX, verse 93, and </a:t>
            </a:r>
            <a:r>
              <a:rPr lang="en-US" i="1" dirty="0" err="1"/>
              <a:t>sura</a:t>
            </a:r>
            <a:r>
              <a:rPr lang="en-US" dirty="0"/>
              <a:t> XXII, verses 25-27.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Printed certificates providing testimony that a person had performed the Hajj began to come into circulation around the middle of the 19th Century. This continued the existing practice of handwritten or partially block-printed versions. (See S. Aksoy &amp; R. Milstein, 'A Collection of 13th Century Illustrated Hajj Certificates', in I. C. Schick (ed.), </a:t>
            </a:r>
            <a:r>
              <a:rPr lang="en-US" i="1" dirty="0" err="1"/>
              <a:t>Ugur</a:t>
            </a:r>
            <a:r>
              <a:rPr lang="en-US" i="1" dirty="0"/>
              <a:t> </a:t>
            </a:r>
            <a:r>
              <a:rPr lang="en-US" i="1" dirty="0" err="1"/>
              <a:t>Derman</a:t>
            </a:r>
            <a:r>
              <a:rPr lang="en-US" i="1" dirty="0"/>
              <a:t> Festschrift: papers presented on the occasion of his Sixty-Fifth Birthday</a:t>
            </a:r>
            <a:r>
              <a:rPr lang="en-US" dirty="0"/>
              <a:t>, Istanbul 2000, pp. 101-134). Three types of certificate are known: those giving testimony that someone had complete the hajj; those mentioning that a person had performed it on someone's behalf; and those bearing additional testimony that the grave of the Prophet in Medina had also been visited. The present lot is of the first type.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For a manuscript certificate, dated AH 1192/AD 1778, and a printed version, dated AH 1331/AD 1912-13, see the catalogue of the current British Museum exhibition (Venetia Porter (ed.), </a:t>
            </a:r>
            <a:r>
              <a:rPr lang="en-US" i="1" dirty="0"/>
              <a:t>Hajj: journey to the heart of Islam</a:t>
            </a:r>
            <a:r>
              <a:rPr lang="en-US" dirty="0"/>
              <a:t>, London 2012, p. 32, fig. 8, and p. 197, fig. 144.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9457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SLIDE: 18</a:t>
            </a:r>
            <a:r>
              <a:rPr lang="en-US" sz="1200" b="1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 PAINTING, UNKNOWN ARTIST, OF MECCA &amp; ITS ENVIRONS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r>
              <a:rPr lang="en-US" dirty="0"/>
              <a:t>http://www.alvin-portal.org/alvin/imageViewer.jsf?dsId=ATTACHMENT-0001&amp;pid=alvin-record%3A91693&amp;dswid=-2401</a:t>
            </a:r>
          </a:p>
          <a:p>
            <a:endParaRPr lang="en-US" dirty="0"/>
          </a:p>
          <a:p>
            <a:r>
              <a:rPr lang="en-US" dirty="0" err="1"/>
              <a:t>Mekka</a:t>
            </a:r>
            <a:r>
              <a:rPr lang="en-US" dirty="0"/>
              <a:t> med </a:t>
            </a:r>
            <a:r>
              <a:rPr lang="en-US" dirty="0" err="1"/>
              <a:t>Kaba</a:t>
            </a:r>
            <a:r>
              <a:rPr lang="en-US" dirty="0"/>
              <a:t>, 18</a:t>
            </a:r>
            <a:r>
              <a:rPr lang="en-US" baseline="30000" dirty="0"/>
              <a:t>th</a:t>
            </a:r>
            <a:r>
              <a:rPr lang="en-US" dirty="0"/>
              <a:t> c. (unknown painter)</a:t>
            </a:r>
          </a:p>
          <a:p>
            <a:r>
              <a:rPr lang="en-US" dirty="0"/>
              <a:t>Uppsala University Library</a:t>
            </a:r>
          </a:p>
          <a:p>
            <a:r>
              <a:rPr lang="en-US" dirty="0"/>
              <a:t>Uppsala University Inv. nr. UU2372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42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 SLIDE: PIRI REIS MAP OF CAIRO &amp; THE NILE, LATE 17</a:t>
            </a:r>
            <a:r>
              <a:rPr lang="en-US" sz="1200" b="1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C.</a:t>
            </a:r>
            <a:endParaRPr lang="en-US" dirty="0"/>
          </a:p>
          <a:p>
            <a:endParaRPr lang="en-US" dirty="0"/>
          </a:p>
          <a:p>
            <a:r>
              <a:rPr lang="en-US" dirty="0"/>
              <a:t>http://theancientweb.com/?portfolio=the-book-of-navigation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954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SLIDE: JAZULI’S ZAWIYAH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Al-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Jazuli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(d. 1465):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of the “seven saints” of Marrakesh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Sufi leader who was assassinated for claiming to be the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mahdi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(the Muslim leader who will come before the Day of Judgement to rid the world of evil)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78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SLIDE: MODERN EDS OF THE DALAIL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 of the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Dalail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al-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khayrat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for some of the faithful the second-most important text after the Quran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text is meant to be recited orally as a part of daily or weekly devotion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95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SLIDE: VIEWS OF MEDINA, E. VS. W.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East: view of Medina &amp; Mecca, Turkish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Arabic MSS suppl. 616, 1793 or 1794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Purch. Worldwide Antiquarian 2006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West: Medina: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minbar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rawdah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W. African origin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Arabic MSS 317, before 1865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Purch.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Wellcome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-Kraus 1949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91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Arabic MSS 342 (19</a:t>
            </a:r>
            <a:r>
              <a:rPr lang="en-US" baseline="30000" dirty="0"/>
              <a:t>th</a:t>
            </a:r>
            <a:r>
              <a:rPr lang="en-US" dirty="0"/>
              <a:t> 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="1" dirty="0">
                <a:hlinkClick r:id="rId3"/>
              </a:rPr>
              <a:t>hdl.handle.net/10079/bibid/3769516</a:t>
            </a:r>
            <a:endParaRPr lang="nb-NO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586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SLIDE: ARABIC MSS SUPPL 493 (1797 OR 98)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Gift, 1979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="1" dirty="0">
                <a:hlinkClick r:id="rId3"/>
              </a:rPr>
              <a:t>hdl.handle.net/10079/bibid/3684386</a:t>
            </a:r>
            <a:endParaRPr lang="nb-NO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26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Arabic MSS 315 (1826)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="1" dirty="0">
                <a:hlinkClick r:id="rId3"/>
              </a:rPr>
              <a:t>hdl.handle.net/10079/bibid/3767053</a:t>
            </a:r>
            <a:endParaRPr lang="nb-NO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Purch.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Wellcome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-Kraus, 1949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4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Arabic MSS 437 (1845)</a:t>
            </a:r>
          </a:p>
          <a:p>
            <a:endParaRPr lang="en-US" dirty="0"/>
          </a:p>
          <a:p>
            <a:pPr lvl="0" rt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Purch. London 1954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 stream of light issuing from Medina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="1" dirty="0">
                <a:hlinkClick r:id="rId3"/>
              </a:rPr>
              <a:t>hdl.handle.net/10079/bibid/3776126</a:t>
            </a:r>
            <a:endParaRPr lang="nb-NO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57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4C6B8-D636-440B-931E-E10670CEAD0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10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D930C-22A1-41BE-9F58-EB8672AD14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E88FB4-5135-4449-A8CC-EAF7C697A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D1C2E-5CBF-4F6F-8F9E-997B84855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E0553-34AA-48B6-A67E-84F9909DE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7CDC36-1550-468B-B3FD-52A919194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46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F8F36-0039-4BB5-A548-E0EBD8B24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CF307D-A909-4E3E-8031-558BBEC89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6FED6-A927-4233-9F11-F6BA0108D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53917-5E63-433B-8F70-52BBA9D6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1F9CB-C3FA-4CBC-907C-CDD534473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24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8B98E6-482A-4725-B30A-020F979251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FBE7DA-218A-4448-A01F-3F749E9D94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B9DBD-AD38-4616-B892-E97EDEFBF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15460-0EC3-4387-AD17-C48D87A0B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76D1B-3037-4750-B5A3-8C3A5CDF1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51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54F2E-CD96-4631-BDD5-B5651D329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8E454-A615-4D75-988D-D1882A7E3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7E746-CC51-479C-8AA7-5DA265B4C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C0E37-8A32-4B99-878B-F06766851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F02D23-2F53-4162-A3B0-5C3632BBE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72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7F96B-925D-40A6-910F-313A54159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1BF46D-1FE9-4CBC-B583-4853B11E9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29A02-F9F5-48BF-8EA8-964578190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73D4B-2CE0-4DE0-BB00-4343AF5A7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35C2F-F00E-4D2B-A99D-67204F3D1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3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BFBF9-602A-4603-95F4-856C68DAD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7676C-010B-44DC-9DAA-8B97D7C79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D40563-CBA2-47E9-B64B-2E5E85124A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028847-0E1B-4628-94F0-0319A2FBF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CE494D-A202-477F-86DA-33584F5D1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ED1282-099F-41D8-9941-722BC9AA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494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81F87-4295-45A0-8A9D-0A414EB79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EEA57-D6AA-4377-ADEA-FFFA4D24B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6F2DE0-B49C-4FC1-A0BD-74788EDE84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C2428A-3C90-405A-AE59-446C207386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589439-2DB8-4AD5-9B94-E8FC939B33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2EF831-073A-4405-8BFF-BA03E4822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8E41A4-950F-4C51-8123-ECFA73B88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E4EA06-F9CF-4FD2-BB84-AEF27EED4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0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7CE62-4032-4FCE-9060-FADDBBC5B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35207C-1F93-4DBB-81B9-350BFE487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E665DB-8707-4482-B825-68CE25791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BF180-A489-4479-81B8-5D3105C52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8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C3218C-5823-4E3D-B529-97ED409F1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7D3C31-6ADC-489A-8DE2-EDF5CFAF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1581-A219-4A3B-86F5-24BF09F5E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D8274-1ECB-4CEF-8A86-BF968CEC8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ED187-17B8-4842-B4EA-8B82E7F76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4E1EB-A70E-4CDE-BBD6-AD921F853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524C5-3104-48A2-9197-9A1F9A366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3B4744-FD96-48C1-B9EF-6DEC5ACA3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846E05-2C40-4F9C-ABFD-9BBA1642C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7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BAB72-1053-4AE7-985F-ACE487372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9DC80E-3902-4A77-98F7-BC53F3A0CB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0AE81-1955-4A5B-B00A-F3C89F9E1D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B67A8E-C2AA-4122-A305-3D1375865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BE519C-8293-48FB-8A37-E4F8DD9E7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CFDCE-CC25-46DE-BFBA-CCC19B80A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6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6ACAC4-8449-4DF8-B006-7664CC3EF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E9EA6A-D91D-4BD5-A571-25C60FCD4D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02780-2098-41B4-8943-FCDEB5DDC8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FE769-403D-4FD5-9E70-80A248459472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CDB8C-C8C5-47EE-8488-9F4E0E1845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38230-8FDF-44AD-B847-E439A0C82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EE739-48D6-4481-8182-BFC34418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4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67AB2-2C78-4204-A6F4-FF3AF233CD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6" y="5091762"/>
            <a:ext cx="7834193" cy="1264588"/>
          </a:xfrm>
        </p:spPr>
        <p:txBody>
          <a:bodyPr anchor="ctr">
            <a:normAutofit/>
          </a:bodyPr>
          <a:lstStyle/>
          <a:p>
            <a:pPr algn="r"/>
            <a:r>
              <a:rPr lang="en-US" sz="4200"/>
              <a:t>Picturing a landscape </a:t>
            </a:r>
            <a:br>
              <a:rPr lang="en-US" sz="4200"/>
            </a:br>
            <a:r>
              <a:rPr lang="en-US" sz="4200"/>
              <a:t>for the faithful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F1E2FE-0DF0-432A-8940-6CE6126A31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9107" y="5091763"/>
            <a:ext cx="2974207" cy="1264587"/>
          </a:xfrm>
        </p:spPr>
        <p:txBody>
          <a:bodyPr anchor="ctr">
            <a:normAutofit/>
          </a:bodyPr>
          <a:lstStyle/>
          <a:p>
            <a:pPr algn="l"/>
            <a:r>
              <a:rPr lang="en-US" sz="1900"/>
              <a:t>Topographical views in the </a:t>
            </a:r>
            <a:r>
              <a:rPr lang="ar-EG" sz="1900"/>
              <a:t>دلائل الخيرات</a:t>
            </a:r>
            <a:r>
              <a:rPr lang="en-US" sz="1900"/>
              <a:t>, </a:t>
            </a:r>
          </a:p>
          <a:p>
            <a:pPr algn="l"/>
            <a:r>
              <a:rPr lang="en-US" sz="1900"/>
              <a:t>a 15</a:t>
            </a:r>
            <a:r>
              <a:rPr lang="en-US" sz="1900" baseline="30000"/>
              <a:t>th</a:t>
            </a:r>
            <a:r>
              <a:rPr lang="en-US" sz="1900"/>
              <a:t>-century Muslim prayer book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8AA4AA-1502-49BA-B1C0-78A20DE925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33"/>
          <a:stretch/>
        </p:blipFill>
        <p:spPr>
          <a:xfrm>
            <a:off x="-3983" y="10"/>
            <a:ext cx="12192000" cy="4571990"/>
          </a:xfrm>
          <a:prstGeom prst="rect">
            <a:avLst/>
          </a:prstGeom>
        </p:spPr>
      </p:pic>
      <p:cxnSp>
        <p:nvCxnSpPr>
          <p:cNvPr id="12" name="Straight Connector 9">
            <a:extLst>
              <a:ext uri="{FF2B5EF4-FFF2-40B4-BE49-F238E27FC236}">
                <a16:creationId xmlns:a16="http://schemas.microsoft.com/office/drawing/2014/main" id="{E126E481-B945-4179-BD79-05E96E9B2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093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8B6648-05F5-4754-A3BB-BFEAF818D1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87"/>
          <a:stretch/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5A1911-4D70-4B6E-BF68-3211B78A5600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3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Sketch of Medina from Burton’s </a:t>
            </a:r>
            <a:r>
              <a:rPr lang="en-US" sz="23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Personal Narrative of a Pilgrimage to El-</a:t>
            </a:r>
            <a:r>
              <a:rPr lang="en-US" sz="2300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Medinah</a:t>
            </a:r>
            <a:r>
              <a:rPr lang="en-US" sz="23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and </a:t>
            </a:r>
            <a:r>
              <a:rPr lang="en-US" sz="2300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Meccah</a:t>
            </a:r>
            <a:r>
              <a:rPr lang="en-US" sz="23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(pub. 1855)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9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Source: </a:t>
            </a:r>
            <a:r>
              <a:rPr lang="en-US" sz="1900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HathiTrust</a:t>
            </a:r>
            <a:endParaRPr lang="en-US" sz="23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995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38B482-0CB6-4BF6-8D3B-A95322CCA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64" y="0"/>
            <a:ext cx="1124287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6308A2-2AFD-4279-BF9D-7F4D65FC0AC2}"/>
              </a:ext>
            </a:extLst>
          </p:cNvPr>
          <p:cNvSpPr txBox="1"/>
          <p:nvPr/>
        </p:nvSpPr>
        <p:spPr>
          <a:xfrm>
            <a:off x="4166708" y="138545"/>
            <a:ext cx="7550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Prophet’s place of prayer outside of the Masjid al-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Nabawi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Medina, from Burton’s </a:t>
            </a:r>
            <a:r>
              <a:rPr lang="en-US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 Narrative…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(1855)</a:t>
            </a:r>
          </a:p>
        </p:txBody>
      </p:sp>
    </p:spTree>
    <p:extLst>
      <p:ext uri="{BB962C8B-B14F-4D97-AF65-F5344CB8AC3E}">
        <p14:creationId xmlns:p14="http://schemas.microsoft.com/office/powerpoint/2010/main" val="137656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9E585828-D6E4-499C-9CAE-1950F681CB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6" t="2828" r="3181"/>
          <a:stretch/>
        </p:blipFill>
        <p:spPr>
          <a:xfrm>
            <a:off x="0" y="1"/>
            <a:ext cx="10593545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99054C-0810-4022-B3D9-4568BF42D2C6}"/>
              </a:ext>
            </a:extLst>
          </p:cNvPr>
          <p:cNvSpPr txBox="1"/>
          <p:nvPr/>
        </p:nvSpPr>
        <p:spPr>
          <a:xfrm>
            <a:off x="4045527" y="457200"/>
            <a:ext cx="605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Arabic MSS 314 (1862 or 1863)</a:t>
            </a:r>
          </a:p>
        </p:txBody>
      </p:sp>
    </p:spTree>
    <p:extLst>
      <p:ext uri="{BB962C8B-B14F-4D97-AF65-F5344CB8AC3E}">
        <p14:creationId xmlns:p14="http://schemas.microsoft.com/office/powerpoint/2010/main" val="1225731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9D84B5-F01A-4CE6-90D9-C2FC15C01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53353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A1B8AB-A474-4909-B840-2A1ED242EC46}"/>
              </a:ext>
            </a:extLst>
          </p:cNvPr>
          <p:cNvSpPr txBox="1"/>
          <p:nvPr/>
        </p:nvSpPr>
        <p:spPr>
          <a:xfrm>
            <a:off x="9717437" y="170481"/>
            <a:ext cx="209227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Madīnah</a:t>
            </a:r>
            <a:r>
              <a:rPr lang="en-US" sz="2400" b="1" dirty="0"/>
              <a:t> </a:t>
            </a:r>
            <a:r>
              <a:rPr lang="en-US" sz="2400" b="1" dirty="0" err="1"/>
              <a:t>Munawwarah</a:t>
            </a:r>
            <a:r>
              <a:rPr lang="en-US" sz="2400" b="1" dirty="0"/>
              <a:t> </a:t>
            </a:r>
            <a:r>
              <a:rPr lang="en-US" sz="2400" b="1" dirty="0" err="1"/>
              <a:t>Ḥaram</a:t>
            </a:r>
            <a:r>
              <a:rPr lang="en-US" sz="2400" b="1" dirty="0"/>
              <a:t> </a:t>
            </a:r>
            <a:r>
              <a:rPr lang="en-US" sz="2400" b="1" dirty="0" err="1"/>
              <a:t>Rasūl</a:t>
            </a:r>
            <a:r>
              <a:rPr lang="en-US" sz="2400" b="1" dirty="0"/>
              <a:t> </a:t>
            </a:r>
            <a:r>
              <a:rPr lang="en-US" sz="2400" b="1" dirty="0" err="1"/>
              <a:t>Allāh</a:t>
            </a:r>
            <a:endParaRPr lang="en-US" sz="2400" b="1" dirty="0"/>
          </a:p>
          <a:p>
            <a:r>
              <a:rPr lang="fa-IR" sz="2400" b="1" dirty="0"/>
              <a:t>مدينة منورة حرم رسول الله</a:t>
            </a:r>
            <a:endParaRPr lang="en-US" sz="2400" b="1" dirty="0"/>
          </a:p>
          <a:p>
            <a:r>
              <a:rPr lang="en-US" sz="2400" b="1" dirty="0"/>
              <a:t>(printed </a:t>
            </a:r>
          </a:p>
          <a:p>
            <a:r>
              <a:rPr lang="en-US" sz="2400" b="1" dirty="0"/>
              <a:t>Delhi, 1877)</a:t>
            </a:r>
          </a:p>
          <a:p>
            <a:endParaRPr lang="en-US" sz="2400" b="1" dirty="0"/>
          </a:p>
          <a:p>
            <a:r>
              <a:rPr lang="en-US" sz="2400" b="1" dirty="0"/>
              <a:t>BL </a:t>
            </a:r>
            <a:r>
              <a:rPr lang="en-US" sz="2400" b="1" dirty="0" err="1"/>
              <a:t>Shelfmark</a:t>
            </a:r>
            <a:r>
              <a:rPr lang="en-US" sz="2400" b="1" dirty="0"/>
              <a:t> O.P.219(9)</a:t>
            </a:r>
          </a:p>
          <a:p>
            <a:r>
              <a:rPr lang="en-US" sz="2400" b="1" i="1" dirty="0"/>
              <a:t>Source: EAPB (Gale)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67016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decorated wall&#10;&#10;Description automatically generated">
            <a:extLst>
              <a:ext uri="{FF2B5EF4-FFF2-40B4-BE49-F238E27FC236}">
                <a16:creationId xmlns:a16="http://schemas.microsoft.com/office/drawing/2014/main" id="{3A883237-227C-4B34-A4FA-29CCF9B498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045CB3-5BEF-454F-BF22-CD86F6056F11}"/>
              </a:ext>
            </a:extLst>
          </p:cNvPr>
          <p:cNvSpPr txBox="1"/>
          <p:nvPr/>
        </p:nvSpPr>
        <p:spPr>
          <a:xfrm>
            <a:off x="609600" y="360218"/>
            <a:ext cx="5153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Arabic MSS 313 (1878)</a:t>
            </a:r>
          </a:p>
        </p:txBody>
      </p:sp>
    </p:spTree>
    <p:extLst>
      <p:ext uri="{BB962C8B-B14F-4D97-AF65-F5344CB8AC3E}">
        <p14:creationId xmlns:p14="http://schemas.microsoft.com/office/powerpoint/2010/main" val="1208917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BBC62A-D241-471E-B8C3-808CD6AD6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0504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21E23A-3E97-4F57-A229-42C3982A486A}"/>
              </a:ext>
            </a:extLst>
          </p:cNvPr>
          <p:cNvSpPr txBox="1"/>
          <p:nvPr/>
        </p:nvSpPr>
        <p:spPr>
          <a:xfrm>
            <a:off x="9825925" y="232475"/>
            <a:ext cx="20457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</a:t>
            </a:r>
            <a:r>
              <a:rPr lang="en-US" sz="2400" b="1" dirty="0" err="1"/>
              <a:t>Kabah</a:t>
            </a:r>
            <a:r>
              <a:rPr lang="en-US" sz="2400" b="1" dirty="0"/>
              <a:t> of Mecca, </a:t>
            </a:r>
          </a:p>
          <a:p>
            <a:r>
              <a:rPr lang="en-US" sz="2400" b="1" dirty="0"/>
              <a:t>ca. 1887</a:t>
            </a:r>
          </a:p>
          <a:p>
            <a:r>
              <a:rPr lang="en-US" sz="2400" b="1" dirty="0"/>
              <a:t>(photo by </a:t>
            </a:r>
          </a:p>
          <a:p>
            <a:r>
              <a:rPr lang="en-US" sz="2400" b="1" dirty="0"/>
              <a:t>al-Sayyid Abd al-Ghaffar)</a:t>
            </a:r>
          </a:p>
          <a:p>
            <a:endParaRPr lang="en-US" sz="2400" b="1" dirty="0"/>
          </a:p>
          <a:p>
            <a:r>
              <a:rPr lang="en-US" sz="2400" b="1" i="1" dirty="0"/>
              <a:t>Source: Library of Congress</a:t>
            </a:r>
          </a:p>
        </p:txBody>
      </p:sp>
    </p:spTree>
    <p:extLst>
      <p:ext uri="{BB962C8B-B14F-4D97-AF65-F5344CB8AC3E}">
        <p14:creationId xmlns:p14="http://schemas.microsoft.com/office/powerpoint/2010/main" val="4176400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C939AD-CBB2-4AE5-8C05-A6ED0A89B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91" y="0"/>
            <a:ext cx="534980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68CA69-8EBD-4CAA-9D05-09C1F7DAFC42}"/>
              </a:ext>
            </a:extLst>
          </p:cNvPr>
          <p:cNvSpPr txBox="1"/>
          <p:nvPr/>
        </p:nvSpPr>
        <p:spPr>
          <a:xfrm>
            <a:off x="4071281" y="3429000"/>
            <a:ext cx="277091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ym typeface="Wingdings" panose="05000000000000000000" pitchFamily="2" charset="2"/>
              </a:rPr>
              <a:t>		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r>
              <a:rPr lang="en-US" sz="2400" b="1" dirty="0"/>
              <a:t>Printed Hajj certificate (unused), </a:t>
            </a:r>
          </a:p>
          <a:p>
            <a:r>
              <a:rPr lang="en-US" sz="2400" b="1" dirty="0"/>
              <a:t>late 19</a:t>
            </a:r>
            <a:r>
              <a:rPr lang="en-US" sz="2400" b="1" baseline="30000" dirty="0"/>
              <a:t>th</a:t>
            </a:r>
            <a:r>
              <a:rPr lang="en-US" sz="2400" b="1" dirty="0"/>
              <a:t> c.</a:t>
            </a:r>
          </a:p>
          <a:p>
            <a:endParaRPr lang="en-US" sz="2400" b="1" dirty="0"/>
          </a:p>
          <a:p>
            <a:r>
              <a:rPr lang="en-US" sz="1400" b="1" i="1" dirty="0"/>
              <a:t>Source: Bonhams.com, </a:t>
            </a:r>
          </a:p>
          <a:p>
            <a:r>
              <a:rPr lang="en-US" sz="1400" b="1" i="1" dirty="0"/>
              <a:t>“Islamic &amp; Indian Art,” </a:t>
            </a:r>
          </a:p>
          <a:p>
            <a:r>
              <a:rPr lang="en-US" sz="1400" b="1" i="1" dirty="0"/>
              <a:t>24 April 2012</a:t>
            </a:r>
            <a:endParaRPr lang="en-US" sz="2400" b="1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C0C8CA-88CA-42DB-8EED-344AC497F6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788345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1B7A2A-4C83-44E5-B493-F45D6F32EE21}"/>
              </a:ext>
            </a:extLst>
          </p:cNvPr>
          <p:cNvSpPr txBox="1"/>
          <p:nvPr/>
        </p:nvSpPr>
        <p:spPr>
          <a:xfrm>
            <a:off x="4071281" y="235527"/>
            <a:ext cx="248797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ym typeface="Wingdings" panose="05000000000000000000" pitchFamily="2" charset="2"/>
              </a:rPr>
              <a:t></a:t>
            </a:r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MS Hajj certificate for Bibi Khanum, dated 3 March 1778</a:t>
            </a:r>
          </a:p>
          <a:p>
            <a:endParaRPr lang="en-US" sz="2400" b="1" dirty="0"/>
          </a:p>
          <a:p>
            <a:r>
              <a:rPr lang="en-US" sz="1400" b="1" i="1" dirty="0"/>
              <a:t>Source: Treasures of the Aga Khan Museum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39247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B60298-AAF6-442C-B8AC-F5E8FEF2E43D}"/>
              </a:ext>
            </a:extLst>
          </p:cNvPr>
          <p:cNvSpPr txBox="1"/>
          <p:nvPr/>
        </p:nvSpPr>
        <p:spPr>
          <a:xfrm>
            <a:off x="742950" y="742951"/>
            <a:ext cx="3476625" cy="49625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18</a:t>
            </a:r>
            <a:r>
              <a:rPr lang="en-US" sz="4100" b="1" kern="1200" baseline="300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</a:t>
            </a:r>
            <a:r>
              <a:rPr lang="en-US" sz="41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-century topographical view of Mecca, by an unknown artist (probably painted in Cairo)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65C0DE08-5296-42B7-8B14-0A9A71673D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415" t="11432" r="15212" b="4149"/>
          <a:stretch/>
        </p:blipFill>
        <p:spPr>
          <a:xfrm>
            <a:off x="5153822" y="916409"/>
            <a:ext cx="6553545" cy="503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32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9E1FA3-C89B-4693-9BF9-9CB0F3474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037" y="0"/>
            <a:ext cx="473392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407C11-D7D3-413B-8239-2223EA6A920F}"/>
              </a:ext>
            </a:extLst>
          </p:cNvPr>
          <p:cNvSpPr txBox="1"/>
          <p:nvPr/>
        </p:nvSpPr>
        <p:spPr>
          <a:xfrm>
            <a:off x="8783782" y="277091"/>
            <a:ext cx="30618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Map of Cairo, from a late 17</a:t>
            </a:r>
            <a:r>
              <a:rPr lang="en-US" baseline="30000" dirty="0"/>
              <a:t>th</a:t>
            </a:r>
            <a:r>
              <a:rPr lang="en-US" dirty="0"/>
              <a:t>-c. copy of </a:t>
            </a:r>
            <a:r>
              <a:rPr lang="en-US" dirty="0" err="1"/>
              <a:t>Piri</a:t>
            </a:r>
            <a:r>
              <a:rPr lang="en-US" dirty="0"/>
              <a:t> Reis (d. 1555) </a:t>
            </a:r>
            <a:r>
              <a:rPr lang="en-US" i="1" dirty="0"/>
              <a:t>Kitab-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bahriye</a:t>
            </a:r>
            <a:endParaRPr lang="en-US" i="1" dirty="0"/>
          </a:p>
          <a:p>
            <a:endParaRPr lang="en-US" i="1" dirty="0"/>
          </a:p>
          <a:p>
            <a:r>
              <a:rPr lang="en-US" i="1" dirty="0"/>
              <a:t>Source: Walters Art Museum (Baltimore, Md.)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789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7FC56A-F87B-4368-86B2-BA3DF0FFD5CD}"/>
              </a:ext>
            </a:extLst>
          </p:cNvPr>
          <p:cNvSpPr txBox="1"/>
          <p:nvPr/>
        </p:nvSpPr>
        <p:spPr>
          <a:xfrm>
            <a:off x="526073" y="466578"/>
            <a:ext cx="11139854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al-Jazuli’s </a:t>
            </a:r>
            <a:r>
              <a:rPr lang="en-US" sz="5400" i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zawiyah</a:t>
            </a:r>
            <a:r>
              <a:rPr lang="en-US" sz="5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(tomb) in Marrakesh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picture containing furniture&#10;&#10;Description automatically generated">
            <a:extLst>
              <a:ext uri="{FF2B5EF4-FFF2-40B4-BE49-F238E27FC236}">
                <a16:creationId xmlns:a16="http://schemas.microsoft.com/office/drawing/2014/main" id="{2B2A0393-C588-46D1-A457-7C9A2E222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359" y="2509911"/>
            <a:ext cx="5330182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28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CFE55B3F-4634-4A41-B146-E6251581E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D24887-B5CF-4029-AB67-B294770868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828" b="-1"/>
          <a:stretch/>
        </p:blipFill>
        <p:spPr>
          <a:xfrm>
            <a:off x="20" y="638177"/>
            <a:ext cx="3017500" cy="55816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BB8C05-47A8-44A6-998D-C5FB4AD456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" b="4581"/>
          <a:stretch/>
        </p:blipFill>
        <p:spPr>
          <a:xfrm>
            <a:off x="3171272" y="638179"/>
            <a:ext cx="5849456" cy="558164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EA4E32F-C995-4F14-B260-07CA04604F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865" r="5980" b="-1"/>
          <a:stretch/>
        </p:blipFill>
        <p:spPr>
          <a:xfrm>
            <a:off x="9174480" y="638178"/>
            <a:ext cx="3017520" cy="558164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CD271E5-55BF-4266-A3A7-CFCC30518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56352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88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5E3E5A-5432-42B6-98CF-F3FCB2977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Views of Medina, East vs West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7" descr="A picture containing building, text&#10;&#10;Description automatically generated">
            <a:extLst>
              <a:ext uri="{FF2B5EF4-FFF2-40B4-BE49-F238E27FC236}">
                <a16:creationId xmlns:a16="http://schemas.microsoft.com/office/drawing/2014/main" id="{30D84092-9F7F-4A60-988E-C2EA80FDED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7" y="2426818"/>
            <a:ext cx="5028476" cy="3997637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Content Placeholder 5" descr="A painting on the wall&#10;&#10;Description automatically generated">
            <a:extLst>
              <a:ext uri="{FF2B5EF4-FFF2-40B4-BE49-F238E27FC236}">
                <a16:creationId xmlns:a16="http://schemas.microsoft.com/office/drawing/2014/main" id="{42E1684B-3E7A-468D-B705-BD5DB2ED6D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8"/>
          <a:stretch/>
        </p:blipFill>
        <p:spPr>
          <a:xfrm>
            <a:off x="6403071" y="2447594"/>
            <a:ext cx="5497919" cy="397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49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52CFD3-3F0A-48B2-BE62-BE5B1076D5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1500187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46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895F35-462B-4748-A9C1-2C63DCC93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69C2F9-2919-4292-A4B8-B73093F805D7}"/>
              </a:ext>
            </a:extLst>
          </p:cNvPr>
          <p:cNvSpPr txBox="1"/>
          <p:nvPr/>
        </p:nvSpPr>
        <p:spPr>
          <a:xfrm>
            <a:off x="789708" y="415636"/>
            <a:ext cx="7550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Arabic MSS suppl. 493 (1797 or 1798)</a:t>
            </a:r>
          </a:p>
        </p:txBody>
      </p:sp>
    </p:spTree>
    <p:extLst>
      <p:ext uri="{BB962C8B-B14F-4D97-AF65-F5344CB8AC3E}">
        <p14:creationId xmlns:p14="http://schemas.microsoft.com/office/powerpoint/2010/main" val="3707818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2F0A20EC-0911-4CBB-99B6-1D282BE6A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446BFA-1DDB-43FF-9C38-375D4C5E0041}"/>
              </a:ext>
            </a:extLst>
          </p:cNvPr>
          <p:cNvSpPr txBox="1"/>
          <p:nvPr/>
        </p:nvSpPr>
        <p:spPr>
          <a:xfrm>
            <a:off x="581892" y="221673"/>
            <a:ext cx="4558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Arabic MSS 315 (1826)</a:t>
            </a:r>
          </a:p>
        </p:txBody>
      </p:sp>
    </p:spTree>
    <p:extLst>
      <p:ext uri="{BB962C8B-B14F-4D97-AF65-F5344CB8AC3E}">
        <p14:creationId xmlns:p14="http://schemas.microsoft.com/office/powerpoint/2010/main" val="3238577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ound, building&#10;&#10;Description automatically generated">
            <a:extLst>
              <a:ext uri="{FF2B5EF4-FFF2-40B4-BE49-F238E27FC236}">
                <a16:creationId xmlns:a16="http://schemas.microsoft.com/office/drawing/2014/main" id="{9CD05EA6-B4CA-4097-9850-4D3A0E3B57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8F16AA-C991-4FDC-BD61-6ED1D55C36FC}"/>
              </a:ext>
            </a:extLst>
          </p:cNvPr>
          <p:cNvSpPr txBox="1"/>
          <p:nvPr/>
        </p:nvSpPr>
        <p:spPr>
          <a:xfrm>
            <a:off x="581891" y="651164"/>
            <a:ext cx="6054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Arabic MSS 437 (1845)</a:t>
            </a:r>
          </a:p>
        </p:txBody>
      </p:sp>
    </p:spTree>
    <p:extLst>
      <p:ext uri="{BB962C8B-B14F-4D97-AF65-F5344CB8AC3E}">
        <p14:creationId xmlns:p14="http://schemas.microsoft.com/office/powerpoint/2010/main" val="3129729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BDB306-93D7-4B55-8688-699E2FD434E6}"/>
              </a:ext>
            </a:extLst>
          </p:cNvPr>
          <p:cNvSpPr txBox="1"/>
          <p:nvPr/>
        </p:nvSpPr>
        <p:spPr>
          <a:xfrm>
            <a:off x="674237" y="914400"/>
            <a:ext cx="3657600" cy="288757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Burton’s plan of the Masjid al-</a:t>
            </a:r>
            <a:r>
              <a:rPr lang="en-US" sz="4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Nabawi</a:t>
            </a: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(Medina), before 1855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C59DF5F-30EF-4FC5-A50D-0959B51411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040"/>
          <a:stretch/>
        </p:blipFill>
        <p:spPr>
          <a:xfrm>
            <a:off x="5944350" y="492573"/>
            <a:ext cx="4972488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44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1128</Words>
  <Application>Microsoft Office PowerPoint</Application>
  <PresentationFormat>Widescreen</PresentationFormat>
  <Paragraphs>124</Paragraphs>
  <Slides>18</Slides>
  <Notes>16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Picturing a landscape  for the faithful</vt:lpstr>
      <vt:lpstr>PowerPoint Presentation</vt:lpstr>
      <vt:lpstr>PowerPoint Presentation</vt:lpstr>
      <vt:lpstr>Views of Medina, East vs West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Picturing a landscape  for the faithful</dc:title>
  <dc:creator>Dougherty, Robin</dc:creator>
  <cp:lastModifiedBy>Dougherty, Roberta</cp:lastModifiedBy>
  <cp:revision>5</cp:revision>
  <dcterms:created xsi:type="dcterms:W3CDTF">2019-01-11T16:01:29Z</dcterms:created>
  <dcterms:modified xsi:type="dcterms:W3CDTF">2019-11-22T21:46:19Z</dcterms:modified>
</cp:coreProperties>
</file>