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sldIdLst>
    <p:sldId id="257" r:id="rId2"/>
    <p:sldId id="297" r:id="rId3"/>
    <p:sldId id="260" r:id="rId4"/>
    <p:sldId id="298" r:id="rId5"/>
    <p:sldId id="299" r:id="rId6"/>
    <p:sldId id="258" r:id="rId7"/>
    <p:sldId id="300" r:id="rId8"/>
    <p:sldId id="303" r:id="rId9"/>
    <p:sldId id="301" r:id="rId10"/>
    <p:sldId id="261" r:id="rId11"/>
    <p:sldId id="262" r:id="rId12"/>
    <p:sldId id="263" r:id="rId13"/>
    <p:sldId id="264" r:id="rId14"/>
    <p:sldId id="265" r:id="rId15"/>
    <p:sldId id="305" r:id="rId16"/>
    <p:sldId id="266" r:id="rId17"/>
    <p:sldId id="267" r:id="rId18"/>
    <p:sldId id="306" r:id="rId19"/>
    <p:sldId id="307" r:id="rId20"/>
    <p:sldId id="256" r:id="rId21"/>
    <p:sldId id="308" r:id="rId22"/>
    <p:sldId id="310" r:id="rId23"/>
    <p:sldId id="311" r:id="rId24"/>
    <p:sldId id="268" r:id="rId25"/>
    <p:sldId id="269" r:id="rId26"/>
    <p:sldId id="270" r:id="rId27"/>
    <p:sldId id="271" r:id="rId28"/>
    <p:sldId id="274" r:id="rId29"/>
    <p:sldId id="312" r:id="rId30"/>
    <p:sldId id="313" r:id="rId31"/>
    <p:sldId id="314" r:id="rId32"/>
    <p:sldId id="315" r:id="rId33"/>
    <p:sldId id="275" r:id="rId34"/>
    <p:sldId id="273" r:id="rId35"/>
    <p:sldId id="276" r:id="rId36"/>
    <p:sldId id="316" r:id="rId37"/>
    <p:sldId id="317" r:id="rId38"/>
    <p:sldId id="318" r:id="rId39"/>
    <p:sldId id="278" r:id="rId40"/>
    <p:sldId id="277" r:id="rId41"/>
    <p:sldId id="279" r:id="rId42"/>
    <p:sldId id="280" r:id="rId43"/>
    <p:sldId id="281" r:id="rId44"/>
    <p:sldId id="282" r:id="rId45"/>
    <p:sldId id="283" r:id="rId46"/>
    <p:sldId id="285" r:id="rId47"/>
    <p:sldId id="284" r:id="rId48"/>
    <p:sldId id="286" r:id="rId49"/>
    <p:sldId id="287" r:id="rId50"/>
    <p:sldId id="288" r:id="rId51"/>
    <p:sldId id="289" r:id="rId52"/>
    <p:sldId id="290" r:id="rId53"/>
    <p:sldId id="293" r:id="rId54"/>
    <p:sldId id="291" r:id="rId55"/>
    <p:sldId id="292" r:id="rId56"/>
    <p:sldId id="319" r:id="rId57"/>
    <p:sldId id="294" r:id="rId58"/>
    <p:sldId id="320" r:id="rId5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berta Dougherty" initials="RD" lastIdx="0" clrIdx="0">
    <p:extLst>
      <p:ext uri="{19B8F6BF-5375-455C-9EA6-DF929625EA0E}">
        <p15:presenceInfo xmlns:p15="http://schemas.microsoft.com/office/powerpoint/2012/main" userId="51a395f83592a1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1D1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817" autoAdjust="0"/>
    <p:restoredTop sz="68635" autoAdjust="0"/>
  </p:normalViewPr>
  <p:slideViewPr>
    <p:cSldViewPr snapToGrid="0">
      <p:cViewPr varScale="1">
        <p:scale>
          <a:sx n="52" d="100"/>
          <a:sy n="52" d="100"/>
        </p:scale>
        <p:origin x="228" y="54"/>
      </p:cViewPr>
      <p:guideLst/>
    </p:cSldViewPr>
  </p:slideViewPr>
  <p:notesTextViewPr>
    <p:cViewPr>
      <p:scale>
        <a:sx n="1" d="1"/>
        <a:sy n="1" d="1"/>
      </p:scale>
      <p:origin x="0" y="-354"/>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3387A0-2556-496B-8249-597148A1250E}" type="datetimeFigureOut">
              <a:rPr lang="en-US" smtClean="0"/>
              <a:t>2/1/2017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01AE06-E52C-47AE-A6C2-4C2565463B87}" type="slidenum">
              <a:rPr lang="en-US" smtClean="0"/>
              <a:t>‹#›</a:t>
            </a:fld>
            <a:endParaRPr lang="en-US"/>
          </a:p>
        </p:txBody>
      </p:sp>
    </p:spTree>
    <p:extLst>
      <p:ext uri="{BB962C8B-B14F-4D97-AF65-F5344CB8AC3E}">
        <p14:creationId xmlns:p14="http://schemas.microsoft.com/office/powerpoint/2010/main" val="41784776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brbl-dl.library.yale.edu/vufind/Author?author=Eutychius,+Patriarch+of+Alexandria,+877-940"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bit.ly/2cCyvwo"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1</a:t>
            </a:fld>
            <a:endParaRPr lang="en-US"/>
          </a:p>
        </p:txBody>
      </p:sp>
    </p:spTree>
    <p:extLst>
      <p:ext uri="{BB962C8B-B14F-4D97-AF65-F5344CB8AC3E}">
        <p14:creationId xmlns:p14="http://schemas.microsoft.com/office/powerpoint/2010/main" val="5821970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From Agnes Woolsey, </a:t>
            </a:r>
            <a:r>
              <a:rPr lang="en-US" sz="1200" i="1" kern="1200" dirty="0">
                <a:solidFill>
                  <a:schemeClr val="tx1"/>
                </a:solidFill>
                <a:effectLst/>
                <a:latin typeface="+mn-lt"/>
                <a:ea typeface="+mn-ea"/>
                <a:cs typeface="+mn-cs"/>
              </a:rPr>
              <a:t>Too Young to Travel Abroad: Journal of a Year of European Travel in 1856-7</a:t>
            </a:r>
            <a:r>
              <a:rPr lang="en-US" sz="1200" kern="1200" dirty="0">
                <a:solidFill>
                  <a:schemeClr val="tx1"/>
                </a:solidFill>
                <a:effectLst/>
                <a:latin typeface="+mn-lt"/>
                <a:ea typeface="+mn-ea"/>
                <a:cs typeface="+mn-cs"/>
              </a:rPr>
              <a:t> (Portsmouth, NH: Peter E. Randall, 1995).</a:t>
            </a:r>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12</a:t>
            </a:fld>
            <a:endParaRPr lang="en-US"/>
          </a:p>
        </p:txBody>
      </p:sp>
    </p:spTree>
    <p:extLst>
      <p:ext uri="{BB962C8B-B14F-4D97-AF65-F5344CB8AC3E}">
        <p14:creationId xmlns:p14="http://schemas.microsoft.com/office/powerpoint/2010/main" val="26534635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623EA1-087D-4595-B991-E69E9BAE51A4}" type="slidenum">
              <a:rPr lang="en-US" smtClean="0"/>
              <a:t>13</a:t>
            </a:fld>
            <a:endParaRPr lang="en-US"/>
          </a:p>
        </p:txBody>
      </p:sp>
    </p:spTree>
    <p:extLst>
      <p:ext uri="{BB962C8B-B14F-4D97-AF65-F5344CB8AC3E}">
        <p14:creationId xmlns:p14="http://schemas.microsoft.com/office/powerpoint/2010/main" val="19965004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http://www.wellandantiquemaps.co.uk/general-view-merton-field-oxford-f-mackenzie-j-le-keux-c1836</a:t>
            </a:r>
          </a:p>
          <a:p>
            <a:r>
              <a:rPr lang="en-US" dirty="0"/>
              <a:t>NO SUITABLE YALE</a:t>
            </a:r>
            <a:r>
              <a:rPr lang="en-US" baseline="0" dirty="0"/>
              <a:t> DIGITAL COLLS IMAGE AVAILABLE</a:t>
            </a:r>
            <a:endParaRPr lang="en-US" dirty="0"/>
          </a:p>
        </p:txBody>
      </p:sp>
      <p:sp>
        <p:nvSpPr>
          <p:cNvPr id="4" name="Slide Number Placeholder 3"/>
          <p:cNvSpPr>
            <a:spLocks noGrp="1"/>
          </p:cNvSpPr>
          <p:nvPr>
            <p:ph type="sldNum" sz="quarter" idx="10"/>
          </p:nvPr>
        </p:nvSpPr>
        <p:spPr/>
        <p:txBody>
          <a:bodyPr/>
          <a:lstStyle/>
          <a:p>
            <a:fld id="{CD623EA1-087D-4595-B991-E69E9BAE51A4}" type="slidenum">
              <a:rPr lang="en-US" smtClean="0"/>
              <a:t>14</a:t>
            </a:fld>
            <a:endParaRPr lang="en-US"/>
          </a:p>
        </p:txBody>
      </p:sp>
    </p:spTree>
    <p:extLst>
      <p:ext uri="{BB962C8B-B14F-4D97-AF65-F5344CB8AC3E}">
        <p14:creationId xmlns:p14="http://schemas.microsoft.com/office/powerpoint/2010/main" val="2233666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American tourists on the Grand Tour in Europe</a:t>
            </a:r>
          </a:p>
        </p:txBody>
      </p:sp>
      <p:sp>
        <p:nvSpPr>
          <p:cNvPr id="4" name="Slide Number Placeholder 3"/>
          <p:cNvSpPr>
            <a:spLocks noGrp="1"/>
          </p:cNvSpPr>
          <p:nvPr>
            <p:ph type="sldNum" sz="quarter" idx="10"/>
          </p:nvPr>
        </p:nvSpPr>
        <p:spPr/>
        <p:txBody>
          <a:bodyPr/>
          <a:lstStyle/>
          <a:p>
            <a:fld id="{EF01AE06-E52C-47AE-A6C2-4C2565463B87}" type="slidenum">
              <a:rPr lang="en-US" smtClean="0"/>
              <a:t>15</a:t>
            </a:fld>
            <a:endParaRPr lang="en-US"/>
          </a:p>
        </p:txBody>
      </p:sp>
    </p:spTree>
    <p:extLst>
      <p:ext uri="{BB962C8B-B14F-4D97-AF65-F5344CB8AC3E}">
        <p14:creationId xmlns:p14="http://schemas.microsoft.com/office/powerpoint/2010/main" val="39558997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(left) Reproduction of portrait of Franz Bopp (1791-1867)</a:t>
            </a:r>
            <a:endParaRPr lang="en-US" dirty="0">
              <a:effectLst/>
            </a:endParaRPr>
          </a:p>
          <a:p>
            <a:r>
              <a:rPr lang="en-US" sz="1200" kern="1200" dirty="0" err="1">
                <a:solidFill>
                  <a:schemeClr val="tx1"/>
                </a:solidFill>
                <a:effectLst/>
                <a:latin typeface="+mn-lt"/>
                <a:ea typeface="+mn-ea"/>
                <a:cs typeface="+mn-cs"/>
              </a:rPr>
              <a:t>Gudeman</a:t>
            </a:r>
            <a:r>
              <a:rPr lang="en-US" sz="1200" kern="1200" dirty="0">
                <a:solidFill>
                  <a:schemeClr val="tx1"/>
                </a:solidFill>
                <a:effectLst/>
                <a:latin typeface="+mn-lt"/>
                <a:ea typeface="+mn-ea"/>
                <a:cs typeface="+mn-cs"/>
              </a:rPr>
              <a:t>, A. </a:t>
            </a:r>
            <a:r>
              <a:rPr lang="en-US" sz="1200" i="1" kern="1200" dirty="0">
                <a:solidFill>
                  <a:schemeClr val="tx1"/>
                </a:solidFill>
                <a:effectLst/>
                <a:latin typeface="+mn-lt"/>
                <a:ea typeface="+mn-ea"/>
                <a:cs typeface="+mn-cs"/>
              </a:rPr>
              <a:t>Imagines </a:t>
            </a:r>
            <a:r>
              <a:rPr lang="en-US" sz="1200" i="1" kern="1200" dirty="0" err="1">
                <a:solidFill>
                  <a:schemeClr val="tx1"/>
                </a:solidFill>
                <a:effectLst/>
                <a:latin typeface="+mn-lt"/>
                <a:ea typeface="+mn-ea"/>
                <a:cs typeface="+mn-cs"/>
              </a:rPr>
              <a:t>Philologorum</a:t>
            </a:r>
            <a:r>
              <a:rPr lang="en-US" sz="1200" kern="1200" dirty="0">
                <a:solidFill>
                  <a:schemeClr val="tx1"/>
                </a:solidFill>
                <a:effectLst/>
                <a:latin typeface="+mn-lt"/>
                <a:ea typeface="+mn-ea"/>
                <a:cs typeface="+mn-cs"/>
              </a:rPr>
              <a:t>. Berlin/Leipzig: </a:t>
            </a:r>
            <a:r>
              <a:rPr lang="en-US" sz="1200" kern="1200" dirty="0" err="1">
                <a:solidFill>
                  <a:schemeClr val="tx1"/>
                </a:solidFill>
                <a:effectLst/>
                <a:latin typeface="+mn-lt"/>
                <a:ea typeface="+mn-ea"/>
                <a:cs typeface="+mn-cs"/>
              </a:rPr>
              <a:t>Teubner</a:t>
            </a:r>
            <a:r>
              <a:rPr lang="en-US" sz="1200" kern="1200" dirty="0">
                <a:solidFill>
                  <a:schemeClr val="tx1"/>
                </a:solidFill>
                <a:effectLst/>
                <a:latin typeface="+mn-lt"/>
                <a:ea typeface="+mn-ea"/>
                <a:cs typeface="+mn-cs"/>
              </a:rPr>
              <a:t>, 1911 (p. 23).</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One of Germany’s prominent experts in Sanskrit and a pioneer in the study of the comparative grammar of Indo-European languages. He held the chair of Sanskrit and comparative grammar at the University of Berlin from 1821 to the end of his life.</a:t>
            </a:r>
            <a:endParaRPr lang="en-US" dirty="0">
              <a:effectLst/>
            </a:endParaRPr>
          </a:p>
          <a:p>
            <a:r>
              <a:rPr lang="en-US" sz="1200" kern="1200" dirty="0">
                <a:solidFill>
                  <a:schemeClr val="tx1"/>
                </a:solidFill>
                <a:effectLst/>
                <a:latin typeface="+mn-lt"/>
                <a:ea typeface="+mn-ea"/>
                <a:cs typeface="+mn-cs"/>
              </a:rPr>
              <a:t> </a:t>
            </a:r>
            <a:endParaRPr lang="en-US" dirty="0">
              <a:effectLst/>
            </a:endParaRPr>
          </a:p>
        </p:txBody>
      </p:sp>
      <p:sp>
        <p:nvSpPr>
          <p:cNvPr id="4" name="Slide Number Placeholder 3"/>
          <p:cNvSpPr>
            <a:spLocks noGrp="1"/>
          </p:cNvSpPr>
          <p:nvPr>
            <p:ph type="sldNum" sz="quarter" idx="10"/>
          </p:nvPr>
        </p:nvSpPr>
        <p:spPr/>
        <p:txBody>
          <a:bodyPr/>
          <a:lstStyle/>
          <a:p>
            <a:fld id="{CD623EA1-087D-4595-B991-E69E9BAE51A4}" type="slidenum">
              <a:rPr lang="en-US" smtClean="0"/>
              <a:t>17</a:t>
            </a:fld>
            <a:endParaRPr lang="en-US"/>
          </a:p>
        </p:txBody>
      </p:sp>
    </p:spTree>
    <p:extLst>
      <p:ext uri="{BB962C8B-B14F-4D97-AF65-F5344CB8AC3E}">
        <p14:creationId xmlns:p14="http://schemas.microsoft.com/office/powerpoint/2010/main" val="37944954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19</a:t>
            </a:fld>
            <a:endParaRPr lang="en-US"/>
          </a:p>
        </p:txBody>
      </p:sp>
    </p:spTree>
    <p:extLst>
      <p:ext uri="{BB962C8B-B14F-4D97-AF65-F5344CB8AC3E}">
        <p14:creationId xmlns:p14="http://schemas.microsoft.com/office/powerpoint/2010/main" val="30785963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Artist: Alexander Jackson Davis, American, 1803 - 1892</a:t>
            </a:r>
          </a:p>
          <a:p>
            <a:r>
              <a:rPr lang="en-US" b="1" dirty="0"/>
              <a:t>College Chapel, Yale</a:t>
            </a:r>
          </a:p>
          <a:p>
            <a:r>
              <a:rPr lang="en-US" dirty="0" err="1"/>
              <a:t>n.d.</a:t>
            </a:r>
            <a:endParaRPr lang="en-US" dirty="0"/>
          </a:p>
          <a:p>
            <a:r>
              <a:rPr lang="en-US" dirty="0"/>
              <a:t>Graphite, pen and ink</a:t>
            </a:r>
          </a:p>
          <a:p>
            <a:r>
              <a:rPr lang="en-US" dirty="0"/>
              <a:t>Overall: 20.3 x 18.1cm (8 x 7 1/8in.)</a:t>
            </a:r>
          </a:p>
          <a:p>
            <a:r>
              <a:rPr lang="en-US" dirty="0"/>
              <a:t>Yale University Art Gallery</a:t>
            </a:r>
          </a:p>
          <a:p>
            <a:r>
              <a:rPr lang="en-US" dirty="0"/>
              <a:t>1983.1.33</a:t>
            </a:r>
          </a:p>
          <a:p>
            <a:r>
              <a:rPr lang="en-US" dirty="0"/>
              <a:t>http://artgallery.yale.edu/collections/objects/53974</a:t>
            </a:r>
          </a:p>
        </p:txBody>
      </p:sp>
      <p:sp>
        <p:nvSpPr>
          <p:cNvPr id="4" name="Slide Number Placeholder 3"/>
          <p:cNvSpPr>
            <a:spLocks noGrp="1"/>
          </p:cNvSpPr>
          <p:nvPr>
            <p:ph type="sldNum" sz="quarter" idx="10"/>
          </p:nvPr>
        </p:nvSpPr>
        <p:spPr/>
        <p:txBody>
          <a:bodyPr/>
          <a:lstStyle/>
          <a:p>
            <a:fld id="{EF01AE06-E52C-47AE-A6C2-4C2565463B87}" type="slidenum">
              <a:rPr lang="en-US" smtClean="0"/>
              <a:t>20</a:t>
            </a:fld>
            <a:endParaRPr lang="en-US"/>
          </a:p>
        </p:txBody>
      </p:sp>
    </p:spTree>
    <p:extLst>
      <p:ext uri="{BB962C8B-B14F-4D97-AF65-F5344CB8AC3E}">
        <p14:creationId xmlns:p14="http://schemas.microsoft.com/office/powerpoint/2010/main" val="42773113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(right) Reproduction of portrait of Wilhelm </a:t>
            </a:r>
            <a:r>
              <a:rPr lang="en-US" sz="1200" kern="1200" dirty="0" err="1">
                <a:solidFill>
                  <a:schemeClr val="tx1"/>
                </a:solidFill>
                <a:effectLst/>
                <a:latin typeface="+mn-lt"/>
                <a:ea typeface="+mn-ea"/>
                <a:cs typeface="+mn-cs"/>
              </a:rPr>
              <a:t>Gesenius</a:t>
            </a:r>
            <a:r>
              <a:rPr lang="en-US" sz="1200" kern="1200" dirty="0">
                <a:solidFill>
                  <a:schemeClr val="tx1"/>
                </a:solidFill>
                <a:effectLst/>
                <a:latin typeface="+mn-lt"/>
                <a:ea typeface="+mn-ea"/>
                <a:cs typeface="+mn-cs"/>
              </a:rPr>
              <a:t> (1786-1842)</a:t>
            </a:r>
            <a:endParaRPr lang="en-US" dirty="0">
              <a:effectLst/>
            </a:endParaRPr>
          </a:p>
          <a:p>
            <a:r>
              <a:rPr lang="en-US" sz="1200" i="1" kern="1200" dirty="0">
                <a:solidFill>
                  <a:schemeClr val="tx1"/>
                </a:solidFill>
                <a:effectLst/>
                <a:latin typeface="+mn-lt"/>
                <a:ea typeface="+mn-ea"/>
                <a:cs typeface="+mn-cs"/>
              </a:rPr>
              <a:t>Deutsche </a:t>
            </a:r>
            <a:r>
              <a:rPr lang="en-US" sz="1200" i="1" kern="1200" dirty="0" err="1">
                <a:solidFill>
                  <a:schemeClr val="tx1"/>
                </a:solidFill>
                <a:effectLst/>
                <a:latin typeface="+mn-lt"/>
                <a:ea typeface="+mn-ea"/>
                <a:cs typeface="+mn-cs"/>
              </a:rPr>
              <a:t>Biographie</a:t>
            </a:r>
            <a:r>
              <a:rPr lang="en-US" sz="1200" i="1" kern="1200" dirty="0">
                <a:solidFill>
                  <a:schemeClr val="tx1"/>
                </a:solidFill>
                <a:effectLst/>
                <a:latin typeface="+mn-lt"/>
                <a:ea typeface="+mn-ea"/>
                <a:cs typeface="+mn-cs"/>
              </a:rPr>
              <a:t> Online</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Professor of theology at the University of Halle from 1810 until his death, </a:t>
            </a:r>
            <a:r>
              <a:rPr lang="en-US" sz="1200" kern="1200" dirty="0" err="1">
                <a:solidFill>
                  <a:schemeClr val="tx1"/>
                </a:solidFill>
                <a:effectLst/>
                <a:latin typeface="+mn-lt"/>
                <a:ea typeface="+mn-ea"/>
                <a:cs typeface="+mn-cs"/>
              </a:rPr>
              <a:t>Gesenius</a:t>
            </a:r>
            <a:r>
              <a:rPr lang="en-US" sz="1200" kern="1200" dirty="0">
                <a:solidFill>
                  <a:schemeClr val="tx1"/>
                </a:solidFill>
                <a:effectLst/>
                <a:latin typeface="+mn-lt"/>
                <a:ea typeface="+mn-ea"/>
                <a:cs typeface="+mn-cs"/>
              </a:rPr>
              <a:t> was also an expert in Semitic philology, bringing a scientific rather than theological approach to its study, and a founder of Phoenician studies.</a:t>
            </a:r>
            <a:endParaRPr lang="en-US" dirty="0">
              <a:effectLst/>
            </a:endParaRPr>
          </a:p>
          <a:p>
            <a:endParaRPr lang="en-US" dirty="0"/>
          </a:p>
          <a:p>
            <a:r>
              <a:rPr lang="en-US" sz="1200" kern="1200" dirty="0">
                <a:solidFill>
                  <a:schemeClr val="tx1"/>
                </a:solidFill>
                <a:effectLst/>
                <a:latin typeface="+mn-lt"/>
                <a:ea typeface="+mn-ea"/>
                <a:cs typeface="+mn-cs"/>
              </a:rPr>
              <a:t>Wilhelm </a:t>
            </a:r>
            <a:r>
              <a:rPr lang="en-US" sz="1200" kern="1200" dirty="0" err="1">
                <a:solidFill>
                  <a:schemeClr val="tx1"/>
                </a:solidFill>
                <a:effectLst/>
                <a:latin typeface="+mn-lt"/>
                <a:ea typeface="+mn-ea"/>
                <a:cs typeface="+mn-cs"/>
              </a:rPr>
              <a:t>Gesenius</a:t>
            </a:r>
            <a:r>
              <a:rPr lang="en-US" sz="1200" kern="1200" dirty="0">
                <a:solidFill>
                  <a:schemeClr val="tx1"/>
                </a:solidFill>
                <a:effectLst/>
                <a:latin typeface="+mn-lt"/>
                <a:ea typeface="+mn-ea"/>
                <a:cs typeface="+mn-cs"/>
              </a:rPr>
              <a:t> (1786-1842). </a:t>
            </a:r>
            <a:r>
              <a:rPr lang="en-US" sz="1200" i="1" kern="1200" dirty="0" err="1">
                <a:solidFill>
                  <a:schemeClr val="tx1"/>
                </a:solidFill>
                <a:effectLst/>
                <a:latin typeface="+mn-lt"/>
                <a:ea typeface="+mn-ea"/>
                <a:cs typeface="+mn-cs"/>
              </a:rPr>
              <a:t>Scripturae</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linguaeque</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phoeniciae</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monumenta</a:t>
            </a:r>
            <a:r>
              <a:rPr lang="en-US" sz="1200" i="1"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Lipsiae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Vogelii</a:t>
            </a:r>
            <a:r>
              <a:rPr lang="en-US" sz="1200" kern="1200" dirty="0">
                <a:solidFill>
                  <a:schemeClr val="tx1"/>
                </a:solidFill>
                <a:effectLst/>
                <a:latin typeface="+mn-lt"/>
                <a:ea typeface="+mn-ea"/>
                <a:cs typeface="+mn-cs"/>
              </a:rPr>
              <a:t>, 1837.</a:t>
            </a:r>
            <a:endParaRPr lang="en-US" dirty="0">
              <a:effectLst/>
            </a:endParaRPr>
          </a:p>
          <a:p>
            <a:r>
              <a:rPr lang="en-US" sz="1200" kern="1200" dirty="0">
                <a:solidFill>
                  <a:schemeClr val="tx1"/>
                </a:solidFill>
                <a:effectLst/>
                <a:latin typeface="+mn-lt"/>
                <a:ea typeface="+mn-ea"/>
                <a:cs typeface="+mn-cs"/>
              </a:rPr>
              <a:t>Sterling Memorial Library, General Collections, Fmk6 +G33 (presented by E.E. Salisbury in 1870)</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This work, aggregating all 70 Phoenician inscriptions then known to exist, established </a:t>
            </a:r>
            <a:r>
              <a:rPr lang="en-US" sz="1200" kern="1200" dirty="0" err="1">
                <a:solidFill>
                  <a:schemeClr val="tx1"/>
                </a:solidFill>
                <a:effectLst/>
                <a:latin typeface="+mn-lt"/>
                <a:ea typeface="+mn-ea"/>
                <a:cs typeface="+mn-cs"/>
              </a:rPr>
              <a:t>Gesenius</a:t>
            </a:r>
            <a:r>
              <a:rPr lang="en-US" sz="1200" kern="1200" dirty="0">
                <a:solidFill>
                  <a:schemeClr val="tx1"/>
                </a:solidFill>
                <a:effectLst/>
                <a:latin typeface="+mn-lt"/>
                <a:ea typeface="+mn-ea"/>
                <a:cs typeface="+mn-cs"/>
              </a:rPr>
              <a:t>’ stature in Phoenician studies.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21</a:t>
            </a:fld>
            <a:endParaRPr lang="en-US"/>
          </a:p>
        </p:txBody>
      </p:sp>
    </p:spTree>
    <p:extLst>
      <p:ext uri="{BB962C8B-B14F-4D97-AF65-F5344CB8AC3E}">
        <p14:creationId xmlns:p14="http://schemas.microsoft.com/office/powerpoint/2010/main" val="10065009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Eli Smith (1801-1857, Class of 1821), and his wife Sarah </a:t>
            </a:r>
            <a:r>
              <a:rPr lang="en-US" sz="1200" kern="1200" dirty="0" err="1">
                <a:solidFill>
                  <a:schemeClr val="tx1"/>
                </a:solidFill>
                <a:effectLst/>
                <a:latin typeface="+mn-lt"/>
                <a:ea typeface="+mn-ea"/>
                <a:cs typeface="+mn-cs"/>
              </a:rPr>
              <a:t>Lanman</a:t>
            </a:r>
            <a:r>
              <a:rPr lang="en-US" sz="1200" kern="1200" dirty="0">
                <a:solidFill>
                  <a:schemeClr val="tx1"/>
                </a:solidFill>
                <a:effectLst/>
                <a:latin typeface="+mn-lt"/>
                <a:ea typeface="+mn-ea"/>
                <a:cs typeface="+mn-cs"/>
              </a:rPr>
              <a:t> Huntington Smith (1802-1836)</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Reproduction of portrait of Eli Smith (1801-1857) with his wife Sarah </a:t>
            </a:r>
            <a:r>
              <a:rPr lang="en-US" sz="1200" kern="1200" dirty="0" err="1">
                <a:solidFill>
                  <a:schemeClr val="tx1"/>
                </a:solidFill>
                <a:effectLst/>
                <a:latin typeface="+mn-lt"/>
                <a:ea typeface="+mn-ea"/>
                <a:cs typeface="+mn-cs"/>
              </a:rPr>
              <a:t>Lanman</a:t>
            </a:r>
            <a:r>
              <a:rPr lang="en-US" sz="1200" kern="1200" dirty="0">
                <a:solidFill>
                  <a:schemeClr val="tx1"/>
                </a:solidFill>
                <a:effectLst/>
                <a:latin typeface="+mn-lt"/>
                <a:ea typeface="+mn-ea"/>
                <a:cs typeface="+mn-cs"/>
              </a:rPr>
              <a:t> Huntington Smith (1802-1836)</a:t>
            </a:r>
            <a:endParaRPr lang="en-US" dirty="0">
              <a:effectLst/>
            </a:endParaRPr>
          </a:p>
          <a:p>
            <a:r>
              <a:rPr lang="en-US" sz="1200" kern="1200" dirty="0">
                <a:solidFill>
                  <a:schemeClr val="tx1"/>
                </a:solidFill>
                <a:effectLst/>
                <a:latin typeface="+mn-lt"/>
                <a:ea typeface="+mn-ea"/>
                <a:cs typeface="+mn-cs"/>
              </a:rPr>
              <a:t>Andover Newton Theological School, Franklin Trask Library, Special Collections and Archives</a:t>
            </a:r>
            <a:endParaRPr lang="en-US" dirty="0">
              <a:effectLst/>
            </a:endParaRPr>
          </a:p>
          <a:p>
            <a:endParaRPr lang="en-US" dirty="0"/>
          </a:p>
          <a:p>
            <a:r>
              <a:rPr lang="en-US" sz="1200" kern="1200" dirty="0">
                <a:solidFill>
                  <a:schemeClr val="tx1"/>
                </a:solidFill>
                <a:effectLst/>
                <a:latin typeface="+mn-lt"/>
                <a:ea typeface="+mn-ea"/>
                <a:cs typeface="+mn-cs"/>
              </a:rPr>
              <a:t>Reproduction of manuscript of the Arabic translation of the Bible (Matthew 3:6-10), 1852-1860.</a:t>
            </a:r>
            <a:endParaRPr lang="en-US" dirty="0">
              <a:effectLst/>
            </a:endParaRPr>
          </a:p>
          <a:p>
            <a:r>
              <a:rPr lang="en-US" sz="1200" kern="1200" dirty="0">
                <a:solidFill>
                  <a:schemeClr val="tx1"/>
                </a:solidFill>
                <a:effectLst/>
                <a:latin typeface="+mn-lt"/>
                <a:ea typeface="+mn-ea"/>
                <a:cs typeface="+mn-cs"/>
              </a:rPr>
              <a:t>Special Collections Library, Near East School of Theology, Beirut</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The right-hand page shows the translation by Smith’s assistant, the author and scholar </a:t>
            </a:r>
            <a:r>
              <a:rPr lang="en-US" sz="1200" kern="1200" dirty="0" err="1">
                <a:solidFill>
                  <a:schemeClr val="tx1"/>
                </a:solidFill>
                <a:effectLst/>
                <a:latin typeface="+mn-lt"/>
                <a:ea typeface="+mn-ea"/>
                <a:cs typeface="+mn-cs"/>
              </a:rPr>
              <a:t>Buṭrus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al-Bustāni</a:t>
            </a:r>
            <a:r>
              <a:rPr lang="en-US" sz="1200" kern="1200" dirty="0">
                <a:solidFill>
                  <a:schemeClr val="tx1"/>
                </a:solidFill>
                <a:effectLst/>
                <a:latin typeface="+mn-lt"/>
                <a:ea typeface="+mn-ea"/>
                <a:cs typeface="+mn-cs"/>
              </a:rPr>
              <a:t>̄ (1819-1883), in his own hand, with Smith’s corrections in pencil and </a:t>
            </a:r>
            <a:r>
              <a:rPr lang="en-US" sz="1200" kern="1200" dirty="0" err="1">
                <a:solidFill>
                  <a:schemeClr val="tx1"/>
                </a:solidFill>
                <a:effectLst/>
                <a:latin typeface="+mn-lt"/>
                <a:ea typeface="+mn-ea"/>
                <a:cs typeface="+mn-cs"/>
              </a:rPr>
              <a:t>al-Bustāni</a:t>
            </a:r>
            <a:r>
              <a:rPr lang="en-US" sz="1200" kern="1200" dirty="0">
                <a:solidFill>
                  <a:schemeClr val="tx1"/>
                </a:solidFill>
                <a:effectLst/>
                <a:latin typeface="+mn-lt"/>
                <a:ea typeface="+mn-ea"/>
                <a:cs typeface="+mn-cs"/>
              </a:rPr>
              <a:t>̄’s alternative suggestions in red. The left-hand page is a fair copy made by the poet </a:t>
            </a:r>
            <a:r>
              <a:rPr lang="en-US" sz="1200" kern="1200" dirty="0" err="1">
                <a:solidFill>
                  <a:schemeClr val="tx1"/>
                </a:solidFill>
                <a:effectLst/>
                <a:latin typeface="+mn-lt"/>
                <a:ea typeface="+mn-ea"/>
                <a:cs typeface="+mn-cs"/>
              </a:rPr>
              <a:t>Nāṣīf</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al-Yāziji</a:t>
            </a:r>
            <a:r>
              <a:rPr lang="en-US" sz="1200" kern="1200" dirty="0">
                <a:solidFill>
                  <a:schemeClr val="tx1"/>
                </a:solidFill>
                <a:effectLst/>
                <a:latin typeface="+mn-lt"/>
                <a:ea typeface="+mn-ea"/>
                <a:cs typeface="+mn-cs"/>
              </a:rPr>
              <a:t>̄ (1800-1871), with additional corrections by Smith. Both </a:t>
            </a:r>
            <a:r>
              <a:rPr lang="en-US" sz="1200" kern="1200" dirty="0" err="1">
                <a:solidFill>
                  <a:schemeClr val="tx1"/>
                </a:solidFill>
                <a:effectLst/>
                <a:latin typeface="+mn-lt"/>
                <a:ea typeface="+mn-ea"/>
                <a:cs typeface="+mn-cs"/>
              </a:rPr>
              <a:t>al-Bustāni</a:t>
            </a:r>
            <a:r>
              <a:rPr lang="en-US" sz="1200" kern="1200" dirty="0">
                <a:solidFill>
                  <a:schemeClr val="tx1"/>
                </a:solidFill>
                <a:effectLst/>
                <a:latin typeface="+mn-lt"/>
                <a:ea typeface="+mn-ea"/>
                <a:cs typeface="+mn-cs"/>
              </a:rPr>
              <a:t>̄ and </a:t>
            </a:r>
            <a:r>
              <a:rPr lang="en-US" sz="1200" kern="1200" dirty="0" err="1">
                <a:solidFill>
                  <a:schemeClr val="tx1"/>
                </a:solidFill>
                <a:effectLst/>
                <a:latin typeface="+mn-lt"/>
                <a:ea typeface="+mn-ea"/>
                <a:cs typeface="+mn-cs"/>
              </a:rPr>
              <a:t>al-Yāziji</a:t>
            </a:r>
            <a:r>
              <a:rPr lang="en-US" sz="1200" kern="1200" dirty="0">
                <a:solidFill>
                  <a:schemeClr val="tx1"/>
                </a:solidFill>
                <a:effectLst/>
                <a:latin typeface="+mn-lt"/>
                <a:ea typeface="+mn-ea"/>
                <a:cs typeface="+mn-cs"/>
              </a:rPr>
              <a:t>̄ came from villages located on Mount Lebanon, and would later became important figures in the 19</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-century </a:t>
            </a:r>
            <a:r>
              <a:rPr lang="en-US" sz="1200" i="1" kern="1200" dirty="0" err="1">
                <a:solidFill>
                  <a:schemeClr val="tx1"/>
                </a:solidFill>
                <a:effectLst/>
                <a:latin typeface="+mn-lt"/>
                <a:ea typeface="+mn-ea"/>
                <a:cs typeface="+mn-cs"/>
              </a:rPr>
              <a:t>nahd</a:t>
            </a:r>
            <a:r>
              <a:rPr lang="en-US" sz="1200" i="1" kern="1200" dirty="0">
                <a:solidFill>
                  <a:schemeClr val="tx1"/>
                </a:solidFill>
                <a:effectLst/>
                <a:latin typeface="+mn-lt"/>
                <a:ea typeface="+mn-ea"/>
                <a:cs typeface="+mn-cs"/>
              </a:rPr>
              <a:t>̣̣ah</a:t>
            </a:r>
            <a:r>
              <a:rPr lang="en-US" sz="1200" kern="1200" dirty="0">
                <a:solidFill>
                  <a:schemeClr val="tx1"/>
                </a:solidFill>
                <a:effectLst/>
                <a:latin typeface="+mn-lt"/>
                <a:ea typeface="+mn-ea"/>
                <a:cs typeface="+mn-cs"/>
              </a:rPr>
              <a:t> (revival) of Arabic literature.</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22</a:t>
            </a:fld>
            <a:endParaRPr lang="en-US"/>
          </a:p>
        </p:txBody>
      </p:sp>
    </p:spTree>
    <p:extLst>
      <p:ext uri="{BB962C8B-B14F-4D97-AF65-F5344CB8AC3E}">
        <p14:creationId xmlns:p14="http://schemas.microsoft.com/office/powerpoint/2010/main" val="41145215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Homer, Demosthenes, and Cicero by Thomas Crawford</a:t>
            </a:r>
            <a:r>
              <a:rPr lang="en-US" baseline="0" dirty="0"/>
              <a:t> (1814-1857)</a:t>
            </a:r>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23</a:t>
            </a:fld>
            <a:endParaRPr lang="en-US"/>
          </a:p>
        </p:txBody>
      </p:sp>
    </p:spTree>
    <p:extLst>
      <p:ext uri="{BB962C8B-B14F-4D97-AF65-F5344CB8AC3E}">
        <p14:creationId xmlns:p14="http://schemas.microsoft.com/office/powerpoint/2010/main" val="2668181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
            </a:r>
            <a:r>
              <a:rPr lang="en-US" dirty="0" err="1"/>
              <a:t>Salisburys</a:t>
            </a:r>
            <a:r>
              <a:rPr lang="en-US" dirty="0"/>
              <a:t> of</a:t>
            </a:r>
            <a:r>
              <a:rPr lang="en-US" baseline="0" dirty="0"/>
              <a:t> Worcester, Mass.</a:t>
            </a:r>
          </a:p>
          <a:p>
            <a:endParaRPr lang="en-US" baseline="0" dirty="0"/>
          </a:p>
          <a:p>
            <a:r>
              <a:rPr lang="en-US" baseline="0" dirty="0"/>
              <a:t>Stephen Salisbury I (1746-1829)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--his wife, Elizabeth Tuckerman Salisbury (1768-1851)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Samuel Salisbury (1739-1818)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--his wife, Elizabeth Sewall Salisbury (1750-1789)</a:t>
            </a:r>
          </a:p>
          <a:p>
            <a:endParaRPr lang="en-US" baseline="0" dirty="0"/>
          </a:p>
          <a:p>
            <a:r>
              <a:rPr lang="en-US" baseline="0" dirty="0"/>
              <a:t>Salisbury Mansion, built 1772 by Stephen Salisbury (1746-1829)</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2</a:t>
            </a:fld>
            <a:endParaRPr lang="en-US"/>
          </a:p>
        </p:txBody>
      </p:sp>
    </p:spTree>
    <p:extLst>
      <p:ext uri="{BB962C8B-B14F-4D97-AF65-F5344CB8AC3E}">
        <p14:creationId xmlns:p14="http://schemas.microsoft.com/office/powerpoint/2010/main" val="17420429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Reproduction of copy of vote to appoint E.E. Salisbury as Professor of Arabic and Sanskrit, August 17, 1841.</a:t>
            </a:r>
            <a:endParaRPr lang="en-US" dirty="0">
              <a:effectLst/>
            </a:endParaRPr>
          </a:p>
          <a:p>
            <a:r>
              <a:rPr lang="en-US" sz="1200" kern="1200" dirty="0">
                <a:solidFill>
                  <a:schemeClr val="tx1"/>
                </a:solidFill>
                <a:effectLst/>
                <a:latin typeface="+mn-lt"/>
                <a:ea typeface="+mn-ea"/>
                <a:cs typeface="+mn-cs"/>
              </a:rPr>
              <a:t>Sterling Memorial Library, Manuscripts &amp; Archives, MS 429, box 6, folder 260</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24</a:t>
            </a:fld>
            <a:endParaRPr lang="en-US"/>
          </a:p>
        </p:txBody>
      </p:sp>
    </p:spTree>
    <p:extLst>
      <p:ext uri="{BB962C8B-B14F-4D97-AF65-F5344CB8AC3E}">
        <p14:creationId xmlns:p14="http://schemas.microsoft.com/office/powerpoint/2010/main" val="20845804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623EA1-087D-4595-B991-E69E9BAE51A4}" type="slidenum">
              <a:rPr lang="en-US" smtClean="0"/>
              <a:t>25</a:t>
            </a:fld>
            <a:endParaRPr lang="en-US"/>
          </a:p>
        </p:txBody>
      </p:sp>
    </p:spTree>
    <p:extLst>
      <p:ext uri="{BB962C8B-B14F-4D97-AF65-F5344CB8AC3E}">
        <p14:creationId xmlns:p14="http://schemas.microsoft.com/office/powerpoint/2010/main" val="26503433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a:solidFill>
                  <a:schemeClr val="tx1"/>
                </a:solidFill>
                <a:effectLst/>
                <a:latin typeface="+mn-lt"/>
                <a:ea typeface="+mn-ea"/>
                <a:cs typeface="+mn-cs"/>
              </a:rPr>
              <a:t>Romain</a:t>
            </a:r>
            <a:r>
              <a:rPr lang="en-US" sz="1200" kern="1200" dirty="0">
                <a:solidFill>
                  <a:schemeClr val="tx1"/>
                </a:solidFill>
                <a:effectLst/>
                <a:latin typeface="+mn-lt"/>
                <a:ea typeface="+mn-ea"/>
                <a:cs typeface="+mn-cs"/>
              </a:rPr>
              <a:t> Merlin (1793-1876) and </a:t>
            </a:r>
            <a:r>
              <a:rPr lang="en-US" sz="1200" kern="1200" dirty="0" err="1">
                <a:solidFill>
                  <a:schemeClr val="tx1"/>
                </a:solidFill>
                <a:effectLst/>
                <a:latin typeface="+mn-lt"/>
                <a:ea typeface="+mn-ea"/>
                <a:cs typeface="+mn-cs"/>
              </a:rPr>
              <a:t>Grangeret</a:t>
            </a:r>
            <a:r>
              <a:rPr lang="en-US" sz="1200" kern="1200" dirty="0">
                <a:solidFill>
                  <a:schemeClr val="tx1"/>
                </a:solidFill>
                <a:effectLst/>
                <a:latin typeface="+mn-lt"/>
                <a:ea typeface="+mn-ea"/>
                <a:cs typeface="+mn-cs"/>
              </a:rPr>
              <a:t> de Lagrange (1790-1859). </a:t>
            </a:r>
            <a:r>
              <a:rPr lang="en-US" sz="1200" i="1" kern="1200" dirty="0" err="1">
                <a:solidFill>
                  <a:schemeClr val="tx1"/>
                </a:solidFill>
                <a:effectLst/>
                <a:latin typeface="+mn-lt"/>
                <a:ea typeface="+mn-ea"/>
                <a:cs typeface="+mn-cs"/>
              </a:rPr>
              <a:t>Bibliothèque</a:t>
            </a:r>
            <a:r>
              <a:rPr lang="en-US" sz="1200" i="1" kern="1200" dirty="0">
                <a:solidFill>
                  <a:schemeClr val="tx1"/>
                </a:solidFill>
                <a:effectLst/>
                <a:latin typeface="+mn-lt"/>
                <a:ea typeface="+mn-ea"/>
                <a:cs typeface="+mn-cs"/>
              </a:rPr>
              <a:t> de M. le baron Silvestre de </a:t>
            </a:r>
            <a:r>
              <a:rPr lang="en-US" sz="1200" i="1" kern="1200" dirty="0" err="1">
                <a:solidFill>
                  <a:schemeClr val="tx1"/>
                </a:solidFill>
                <a:effectLst/>
                <a:latin typeface="+mn-lt"/>
                <a:ea typeface="+mn-ea"/>
                <a:cs typeface="+mn-cs"/>
              </a:rPr>
              <a:t>Sacy</a:t>
            </a:r>
            <a:r>
              <a:rPr lang="en-US" sz="1200" i="1"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Paris: </a:t>
            </a:r>
            <a:r>
              <a:rPr lang="en-US" sz="1200" kern="1200" dirty="0" err="1">
                <a:solidFill>
                  <a:schemeClr val="tx1"/>
                </a:solidFill>
                <a:effectLst/>
                <a:latin typeface="+mn-lt"/>
                <a:ea typeface="+mn-ea"/>
                <a:cs typeface="+mn-cs"/>
              </a:rPr>
              <a:t>Imprimerie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royale</a:t>
            </a:r>
            <a:r>
              <a:rPr lang="en-US" sz="1200" kern="1200" dirty="0">
                <a:solidFill>
                  <a:schemeClr val="tx1"/>
                </a:solidFill>
                <a:effectLst/>
                <a:latin typeface="+mn-lt"/>
                <a:ea typeface="+mn-ea"/>
                <a:cs typeface="+mn-cs"/>
              </a:rPr>
              <a:t>, 1842-1847.</a:t>
            </a:r>
            <a:endParaRPr lang="en-US" dirty="0">
              <a:effectLst/>
            </a:endParaRPr>
          </a:p>
          <a:p>
            <a:r>
              <a:rPr lang="en-US" sz="1200" kern="1200" dirty="0">
                <a:solidFill>
                  <a:schemeClr val="tx1"/>
                </a:solidFill>
                <a:effectLst/>
                <a:latin typeface="+mn-lt"/>
                <a:ea typeface="+mn-ea"/>
                <a:cs typeface="+mn-cs"/>
              </a:rPr>
              <a:t>Sterling Memorial Library, General Collections, X345 S58 842 (gift of Morris F. Tyler, 1909)</a:t>
            </a:r>
            <a:endParaRPr lang="en-US" dirty="0">
              <a:effectLst/>
            </a:endParaRPr>
          </a:p>
          <a:p>
            <a:endParaRPr lang="de-DE" sz="1200" b="1" i="0" kern="1200" dirty="0">
              <a:solidFill>
                <a:schemeClr val="tx1"/>
              </a:solidFill>
              <a:effectLst/>
              <a:latin typeface="+mn-lt"/>
              <a:ea typeface="+mn-ea"/>
              <a:cs typeface="+mn-cs"/>
            </a:endParaRPr>
          </a:p>
          <a:p>
            <a:endParaRPr lang="de-DE" sz="1200" b="1" i="0" kern="1200" dirty="0">
              <a:solidFill>
                <a:schemeClr val="tx1"/>
              </a:solidFill>
              <a:effectLst/>
              <a:latin typeface="+mn-lt"/>
              <a:ea typeface="+mn-ea"/>
              <a:cs typeface="+mn-cs"/>
            </a:endParaRPr>
          </a:p>
          <a:p>
            <a:r>
              <a:rPr lang="de-DE" sz="1200" b="1" i="0" kern="1200" dirty="0">
                <a:solidFill>
                  <a:schemeClr val="tx1"/>
                </a:solidFill>
                <a:effectLst/>
                <a:latin typeface="+mn-lt"/>
                <a:ea typeface="+mn-ea"/>
                <a:cs typeface="+mn-cs"/>
              </a:rPr>
              <a:t>„The Oriental“</a:t>
            </a:r>
          </a:p>
          <a:p>
            <a:r>
              <a:rPr lang="de-DE" sz="1200" b="0" i="0" kern="1200" dirty="0">
                <a:solidFill>
                  <a:schemeClr val="tx1"/>
                </a:solidFill>
                <a:effectLst/>
                <a:latin typeface="+mn-lt"/>
                <a:ea typeface="+mn-ea"/>
                <a:cs typeface="+mn-cs"/>
              </a:rPr>
              <a:t>Friedrich Ritter von Amerling (1803-1887) Austro-Hungarian Artist</a:t>
            </a:r>
          </a:p>
          <a:p>
            <a:endParaRPr lang="de-DE" sz="1200" b="0" i="0" kern="1200" dirty="0">
              <a:solidFill>
                <a:schemeClr val="tx1"/>
              </a:solidFill>
              <a:effectLst/>
              <a:latin typeface="+mn-lt"/>
              <a:ea typeface="+mn-ea"/>
              <a:cs typeface="+mn-cs"/>
            </a:endParaRPr>
          </a:p>
          <a:p>
            <a:r>
              <a:rPr lang="de-DE" sz="1200" b="0" i="0" kern="1200" dirty="0">
                <a:solidFill>
                  <a:schemeClr val="tx1"/>
                </a:solidFill>
                <a:effectLst/>
                <a:latin typeface="+mn-lt"/>
                <a:ea typeface="+mn-ea"/>
                <a:cs typeface="+mn-cs"/>
              </a:rPr>
              <a:t>Originally found here: https://www.flickr.com/photos/sunnybrook100/2057890127/ </a:t>
            </a:r>
          </a:p>
          <a:p>
            <a:endParaRPr lang="en-US" dirty="0"/>
          </a:p>
        </p:txBody>
      </p:sp>
      <p:sp>
        <p:nvSpPr>
          <p:cNvPr id="4" name="Slide Number Placeholder 3"/>
          <p:cNvSpPr>
            <a:spLocks noGrp="1"/>
          </p:cNvSpPr>
          <p:nvPr>
            <p:ph type="sldNum" sz="quarter" idx="10"/>
          </p:nvPr>
        </p:nvSpPr>
        <p:spPr/>
        <p:txBody>
          <a:bodyPr/>
          <a:lstStyle/>
          <a:p>
            <a:fld id="{CD623EA1-087D-4595-B991-E69E9BAE51A4}" type="slidenum">
              <a:rPr lang="en-US" smtClean="0"/>
              <a:t>27</a:t>
            </a:fld>
            <a:endParaRPr lang="en-US"/>
          </a:p>
        </p:txBody>
      </p:sp>
    </p:spTree>
    <p:extLst>
      <p:ext uri="{BB962C8B-B14F-4D97-AF65-F5344CB8AC3E}">
        <p14:creationId xmlns:p14="http://schemas.microsoft.com/office/powerpoint/2010/main" val="27932090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28</a:t>
            </a:fld>
            <a:endParaRPr lang="en-US"/>
          </a:p>
        </p:txBody>
      </p:sp>
    </p:spTree>
    <p:extLst>
      <p:ext uri="{BB962C8B-B14F-4D97-AF65-F5344CB8AC3E}">
        <p14:creationId xmlns:p14="http://schemas.microsoft.com/office/powerpoint/2010/main" val="30646186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Whitney graduated from Williams College in 1845. He worked in banking and on geological surveys for several years before entering Yale College in 1849 in the new Department of Philosophy and the Arts. He would become Salisbury’s most famous and brilliant student.</a:t>
            </a:r>
            <a:endParaRPr lang="en-US" dirty="0">
              <a:effectLst/>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Hadley (Class of 1842) had been a tutor of Greek at Yale from 1845-1848. In 1848 he was made assistant professor, and succeeded Woolsey as professor of Greek when Woolsey became president of Yale College in 1851. He was well versed in Latin and several European languages, was active in the American Oriental Society, and was a contributor to </a:t>
            </a:r>
            <a:r>
              <a:rPr lang="en-US" sz="1200" i="1" kern="1200" dirty="0">
                <a:solidFill>
                  <a:schemeClr val="tx1"/>
                </a:solidFill>
                <a:effectLst/>
                <a:latin typeface="+mn-lt"/>
                <a:ea typeface="+mn-ea"/>
                <a:cs typeface="+mn-cs"/>
              </a:rPr>
              <a:t>Webster’s Dictionary</a:t>
            </a:r>
            <a:r>
              <a:rPr lang="en-US" sz="1200" kern="1200" dirty="0">
                <a:solidFill>
                  <a:schemeClr val="tx1"/>
                </a:solidFill>
                <a:effectLst/>
                <a:latin typeface="+mn-lt"/>
                <a:ea typeface="+mn-ea"/>
                <a:cs typeface="+mn-cs"/>
              </a:rPr>
              <a:t>. His popular Yale lectures on Roman law were published posthumously.</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29</a:t>
            </a:fld>
            <a:endParaRPr lang="en-US"/>
          </a:p>
        </p:txBody>
      </p:sp>
    </p:spTree>
    <p:extLst>
      <p:ext uri="{BB962C8B-B14F-4D97-AF65-F5344CB8AC3E}">
        <p14:creationId xmlns:p14="http://schemas.microsoft.com/office/powerpoint/2010/main" val="36168900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William Dwight Whitney (1827-1894). Autograph manuscript copy in Sanskrit of the </a:t>
            </a:r>
            <a:r>
              <a:rPr lang="en-US" sz="1200" i="1" kern="1200" dirty="0">
                <a:solidFill>
                  <a:schemeClr val="tx1"/>
                </a:solidFill>
                <a:effectLst/>
                <a:latin typeface="+mn-lt"/>
                <a:ea typeface="+mn-ea"/>
                <a:cs typeface="+mn-cs"/>
              </a:rPr>
              <a:t>Atharvaveda</a:t>
            </a:r>
            <a:r>
              <a:rPr lang="en-US" sz="1200" kern="1200" dirty="0">
                <a:solidFill>
                  <a:schemeClr val="tx1"/>
                </a:solidFill>
                <a:effectLst/>
                <a:latin typeface="+mn-lt"/>
                <a:ea typeface="+mn-ea"/>
                <a:cs typeface="+mn-cs"/>
              </a:rPr>
              <a:t>, with notes about source manuscripts (ca. 1853).</a:t>
            </a:r>
            <a:endParaRPr lang="en-US" dirty="0">
              <a:effectLst/>
            </a:endParaRPr>
          </a:p>
          <a:p>
            <a:r>
              <a:rPr lang="en-US" sz="1200" kern="1200" dirty="0" err="1">
                <a:solidFill>
                  <a:schemeClr val="tx1"/>
                </a:solidFill>
                <a:effectLst/>
                <a:latin typeface="+mn-lt"/>
                <a:ea typeface="+mn-ea"/>
                <a:cs typeface="+mn-cs"/>
              </a:rPr>
              <a:t>Beinecke</a:t>
            </a:r>
            <a:r>
              <a:rPr lang="en-US" sz="1200" kern="1200" dirty="0">
                <a:solidFill>
                  <a:schemeClr val="tx1"/>
                </a:solidFill>
                <a:effectLst/>
                <a:latin typeface="+mn-lt"/>
                <a:ea typeface="+mn-ea"/>
                <a:cs typeface="+mn-cs"/>
              </a:rPr>
              <a:t> Rare Book &amp; Manuscript Library, GEN MSS 1125</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The manuscript, Whitney’s own transcription of the Sanskrit text of the </a:t>
            </a:r>
            <a:r>
              <a:rPr lang="en-US" sz="1200" i="1" kern="1200" dirty="0">
                <a:solidFill>
                  <a:schemeClr val="tx1"/>
                </a:solidFill>
                <a:effectLst/>
                <a:latin typeface="+mn-lt"/>
                <a:ea typeface="+mn-ea"/>
                <a:cs typeface="+mn-cs"/>
              </a:rPr>
              <a:t>Atharvaveda</a:t>
            </a:r>
            <a:r>
              <a:rPr lang="en-US" sz="1200" kern="1200" dirty="0">
                <a:solidFill>
                  <a:schemeClr val="tx1"/>
                </a:solidFill>
                <a:effectLst/>
                <a:latin typeface="+mn-lt"/>
                <a:ea typeface="+mn-ea"/>
                <a:cs typeface="+mn-cs"/>
              </a:rPr>
              <a:t>, shows his editorial process, including a simple paper tool he devised to keep track of line numberings. References to additional texts are indicated in purple ink.</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b="1" kern="1200" dirty="0">
                <a:solidFill>
                  <a:schemeClr val="tx1"/>
                </a:solidFill>
                <a:effectLst/>
                <a:latin typeface="+mn-lt"/>
                <a:ea typeface="+mn-ea"/>
                <a:cs typeface="+mn-cs"/>
              </a:rPr>
              <a:t>Case 6a: Item 5</a:t>
            </a:r>
            <a:endParaRPr lang="en-US" dirty="0">
              <a:effectLst/>
            </a:endParaRPr>
          </a:p>
          <a:p>
            <a:r>
              <a:rPr lang="en-US" sz="1200" kern="1200" dirty="0">
                <a:solidFill>
                  <a:schemeClr val="tx1"/>
                </a:solidFill>
                <a:effectLst/>
                <a:latin typeface="+mn-lt"/>
                <a:ea typeface="+mn-ea"/>
                <a:cs typeface="+mn-cs"/>
              </a:rPr>
              <a:t>Rudolf von Roth (1821-1895) and William Dwight Whitney (1827-1894), eds. </a:t>
            </a:r>
            <a:r>
              <a:rPr lang="en-US" sz="1200" i="1" kern="1200" dirty="0" err="1">
                <a:solidFill>
                  <a:schemeClr val="tx1"/>
                </a:solidFill>
                <a:effectLst/>
                <a:latin typeface="+mn-lt"/>
                <a:ea typeface="+mn-ea"/>
                <a:cs typeface="+mn-cs"/>
              </a:rPr>
              <a:t>Atharva</a:t>
            </a:r>
            <a:r>
              <a:rPr lang="en-US" sz="1200" i="1" kern="1200" dirty="0">
                <a:solidFill>
                  <a:schemeClr val="tx1"/>
                </a:solidFill>
                <a:effectLst/>
                <a:latin typeface="+mn-lt"/>
                <a:ea typeface="+mn-ea"/>
                <a:cs typeface="+mn-cs"/>
              </a:rPr>
              <a:t> Veda </a:t>
            </a:r>
            <a:r>
              <a:rPr lang="en-US" sz="1200" i="1" kern="1200" dirty="0" err="1">
                <a:solidFill>
                  <a:schemeClr val="tx1"/>
                </a:solidFill>
                <a:effectLst/>
                <a:latin typeface="+mn-lt"/>
                <a:ea typeface="+mn-ea"/>
                <a:cs typeface="+mn-cs"/>
              </a:rPr>
              <a:t>Sanhita</a:t>
            </a:r>
            <a:r>
              <a:rPr lang="en-US" sz="1200" kern="1200" dirty="0">
                <a:solidFill>
                  <a:schemeClr val="tx1"/>
                </a:solidFill>
                <a:effectLst/>
                <a:latin typeface="+mn-lt"/>
                <a:ea typeface="+mn-ea"/>
                <a:cs typeface="+mn-cs"/>
              </a:rPr>
              <a:t>, vol. 1 (text). Berlin: F. </a:t>
            </a:r>
            <a:r>
              <a:rPr lang="en-US" sz="1200" kern="1200" dirty="0" err="1">
                <a:solidFill>
                  <a:schemeClr val="tx1"/>
                </a:solidFill>
                <a:effectLst/>
                <a:latin typeface="+mn-lt"/>
                <a:ea typeface="+mn-ea"/>
                <a:cs typeface="+mn-cs"/>
              </a:rPr>
              <a:t>Dümmler</a:t>
            </a:r>
            <a:r>
              <a:rPr lang="en-US" sz="1200" kern="1200" dirty="0">
                <a:solidFill>
                  <a:schemeClr val="tx1"/>
                </a:solidFill>
                <a:effectLst/>
                <a:latin typeface="+mn-lt"/>
                <a:ea typeface="+mn-ea"/>
                <a:cs typeface="+mn-cs"/>
              </a:rPr>
              <a:t>, 1856.</a:t>
            </a:r>
            <a:endParaRPr lang="en-US" dirty="0">
              <a:effectLst/>
            </a:endParaRPr>
          </a:p>
          <a:p>
            <a:r>
              <a:rPr lang="en-US" sz="1200" kern="1200" dirty="0">
                <a:solidFill>
                  <a:schemeClr val="tx1"/>
                </a:solidFill>
                <a:effectLst/>
                <a:latin typeface="+mn-lt"/>
                <a:ea typeface="+mn-ea"/>
                <a:cs typeface="+mn-cs"/>
              </a:rPr>
              <a:t>Sterling Memorial Library, Semitic Reference Collection (bequest of Emily H. Whitney in memory of her father)</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Although both Roth and Whitney are credited, the </a:t>
            </a:r>
            <a:r>
              <a:rPr lang="en-US" sz="1200" i="1" kern="1200" dirty="0" err="1">
                <a:solidFill>
                  <a:schemeClr val="tx1"/>
                </a:solidFill>
                <a:effectLst/>
                <a:latin typeface="+mn-lt"/>
                <a:ea typeface="+mn-ea"/>
                <a:cs typeface="+mn-cs"/>
              </a:rPr>
              <a:t>Atharva</a:t>
            </a:r>
            <a:r>
              <a:rPr lang="en-US" sz="1200" kern="1200" dirty="0" err="1">
                <a:solidFill>
                  <a:schemeClr val="tx1"/>
                </a:solidFill>
                <a:effectLst/>
                <a:latin typeface="+mn-lt"/>
                <a:ea typeface="+mn-ea"/>
                <a:cs typeface="+mn-cs"/>
              </a:rPr>
              <a:t>’s</a:t>
            </a:r>
            <a:r>
              <a:rPr lang="en-US" sz="1200" kern="1200" dirty="0">
                <a:solidFill>
                  <a:schemeClr val="tx1"/>
                </a:solidFill>
                <a:effectLst/>
                <a:latin typeface="+mn-lt"/>
                <a:ea typeface="+mn-ea"/>
                <a:cs typeface="+mn-cs"/>
              </a:rPr>
              <a:t> first volume was principally Whitney’s work. Roth was to prepare the second volume of notes and critical apparatus, but was sidetracked by other Sanskrit research. Whitney finally completed the second volume himself, but it was not published until 1905, after both men had died. It was edited by Charles Rockwell </a:t>
            </a:r>
            <a:r>
              <a:rPr lang="en-US" sz="1200" kern="1200" dirty="0" err="1">
                <a:solidFill>
                  <a:schemeClr val="tx1"/>
                </a:solidFill>
                <a:effectLst/>
                <a:latin typeface="+mn-lt"/>
                <a:ea typeface="+mn-ea"/>
                <a:cs typeface="+mn-cs"/>
              </a:rPr>
              <a:t>Lanman</a:t>
            </a:r>
            <a:r>
              <a:rPr lang="en-US" sz="1200" kern="1200" dirty="0">
                <a:solidFill>
                  <a:schemeClr val="tx1"/>
                </a:solidFill>
                <a:effectLst/>
                <a:latin typeface="+mn-lt"/>
                <a:ea typeface="+mn-ea"/>
                <a:cs typeface="+mn-cs"/>
              </a:rPr>
              <a:t> (1850-1941), Professor of Sanskrit at Harvard, and one of Whitney’s students at Yale.</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30</a:t>
            </a:fld>
            <a:endParaRPr lang="en-US"/>
          </a:p>
        </p:txBody>
      </p:sp>
    </p:spTree>
    <p:extLst>
      <p:ext uri="{BB962C8B-B14F-4D97-AF65-F5344CB8AC3E}">
        <p14:creationId xmlns:p14="http://schemas.microsoft.com/office/powerpoint/2010/main" val="30230911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31</a:t>
            </a:fld>
            <a:endParaRPr lang="en-US"/>
          </a:p>
        </p:txBody>
      </p:sp>
    </p:spTree>
    <p:extLst>
      <p:ext uri="{BB962C8B-B14F-4D97-AF65-F5344CB8AC3E}">
        <p14:creationId xmlns:p14="http://schemas.microsoft.com/office/powerpoint/2010/main" val="33442890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Dana (Class of 1833) served as Yale professor of natural history and geology from 1850 to 1894. His son, Edward Salisbury Dana (1849-1935, Class of 1870 and Professor of Physics, 1890-1917), was named after his dear friend.</a:t>
            </a:r>
            <a:endParaRPr lang="en-US" dirty="0">
              <a:effectLst/>
            </a:endParaRPr>
          </a:p>
          <a:p>
            <a:endParaRPr lang="en-US" dirty="0"/>
          </a:p>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32</a:t>
            </a:fld>
            <a:endParaRPr lang="en-US"/>
          </a:p>
        </p:txBody>
      </p:sp>
    </p:spTree>
    <p:extLst>
      <p:ext uri="{BB962C8B-B14F-4D97-AF65-F5344CB8AC3E}">
        <p14:creationId xmlns:p14="http://schemas.microsoft.com/office/powerpoint/2010/main" val="25428306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33</a:t>
            </a:fld>
            <a:endParaRPr lang="en-US"/>
          </a:p>
        </p:txBody>
      </p:sp>
    </p:spTree>
    <p:extLst>
      <p:ext uri="{BB962C8B-B14F-4D97-AF65-F5344CB8AC3E}">
        <p14:creationId xmlns:p14="http://schemas.microsoft.com/office/powerpoint/2010/main" val="15328465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EES was inspired by</a:t>
            </a:r>
            <a:r>
              <a:rPr lang="en-US" baseline="0" dirty="0"/>
              <a:t> the Trinity College Library, which he would have known from his time there in 1842. Interestingly, its appearance during his day prefigured TCL’s appearance only a decade or so later…</a:t>
            </a:r>
            <a:endParaRPr lang="en-US" dirty="0"/>
          </a:p>
        </p:txBody>
      </p:sp>
      <p:sp>
        <p:nvSpPr>
          <p:cNvPr id="4" name="Slide Number Placeholder 3"/>
          <p:cNvSpPr>
            <a:spLocks noGrp="1"/>
          </p:cNvSpPr>
          <p:nvPr>
            <p:ph type="sldNum" sz="quarter" idx="10"/>
          </p:nvPr>
        </p:nvSpPr>
        <p:spPr/>
        <p:txBody>
          <a:bodyPr/>
          <a:lstStyle/>
          <a:p>
            <a:fld id="{CD623EA1-087D-4595-B991-E69E9BAE51A4}" type="slidenum">
              <a:rPr lang="en-US" smtClean="0"/>
              <a:t>34</a:t>
            </a:fld>
            <a:endParaRPr lang="en-US"/>
          </a:p>
        </p:txBody>
      </p:sp>
    </p:spTree>
    <p:extLst>
      <p:ext uri="{BB962C8B-B14F-4D97-AF65-F5344CB8AC3E}">
        <p14:creationId xmlns:p14="http://schemas.microsoft.com/office/powerpoint/2010/main" val="31335798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Central New Haven in 1830; EES would have been a</a:t>
            </a:r>
            <a:r>
              <a:rPr lang="en-US" baseline="0" dirty="0"/>
              <a:t> sophomore or junior</a:t>
            </a:r>
            <a:r>
              <a:rPr lang="en-US" dirty="0"/>
              <a:t> there at that time.</a:t>
            </a:r>
          </a:p>
          <a:p>
            <a:endParaRPr lang="en-US" dirty="0"/>
          </a:p>
          <a:p>
            <a:r>
              <a:rPr lang="en-US" dirty="0"/>
              <a:t>The</a:t>
            </a:r>
            <a:r>
              <a:rPr lang="en-US" baseline="0" dirty="0"/>
              <a:t> College library would have been located in the farthest chapel, the “New Chapel”</a:t>
            </a:r>
          </a:p>
          <a:p>
            <a:endParaRPr lang="en-US" baseline="0" dirty="0"/>
          </a:p>
          <a:p>
            <a:r>
              <a:rPr lang="en-US" baseline="0" dirty="0"/>
              <a:t>I cannot show any images of EES as a young man, however I can at least show images of the Yale campus when “she” was still only ~130 years old… less time had passed b/t founding &amp; EES’ time, than has passed b/t then &amp; now!)</a:t>
            </a:r>
          </a:p>
          <a:p>
            <a:endParaRPr lang="en-US" baseline="0" dirty="0"/>
          </a:p>
          <a:p>
            <a:r>
              <a:rPr lang="en-US" dirty="0"/>
              <a:t>Artist: Alexander Jackson Davis, American, 1803 - 1892</a:t>
            </a:r>
          </a:p>
          <a:p>
            <a:r>
              <a:rPr lang="en-US" b="1" dirty="0"/>
              <a:t>New Haven CT. Yale College and State House in 1830</a:t>
            </a:r>
          </a:p>
          <a:p>
            <a:r>
              <a:rPr lang="en-US" dirty="0"/>
              <a:t>ca. 1830</a:t>
            </a:r>
          </a:p>
          <a:p>
            <a:r>
              <a:rPr lang="en-US" dirty="0"/>
              <a:t>Watercolor on light cardboard</a:t>
            </a:r>
          </a:p>
          <a:p>
            <a:r>
              <a:rPr lang="en-US" dirty="0"/>
              <a:t>12.7 x 17.5 cm (5 x 6 7/8 in. ) (sheet)</a:t>
            </a:r>
          </a:p>
          <a:p>
            <a:r>
              <a:rPr lang="en-US" dirty="0"/>
              <a:t>Gift of Rev. Anson Phelps Stokes, B.A. 1896, M.A.(Hon.) 1900, L.L.B. 1921</a:t>
            </a:r>
          </a:p>
          <a:p>
            <a:r>
              <a:rPr lang="en-US" dirty="0"/>
              <a:t>1929.779.84</a:t>
            </a:r>
          </a:p>
          <a:p>
            <a:r>
              <a:rPr lang="en-US" dirty="0"/>
              <a:t>http://artgallery.yale.edu/collections/objects/36034</a:t>
            </a:r>
          </a:p>
        </p:txBody>
      </p:sp>
      <p:sp>
        <p:nvSpPr>
          <p:cNvPr id="4" name="Slide Number Placeholder 3"/>
          <p:cNvSpPr>
            <a:spLocks noGrp="1"/>
          </p:cNvSpPr>
          <p:nvPr>
            <p:ph type="sldNum" sz="quarter" idx="10"/>
          </p:nvPr>
        </p:nvSpPr>
        <p:spPr/>
        <p:txBody>
          <a:bodyPr/>
          <a:lstStyle/>
          <a:p>
            <a:fld id="{CD623EA1-087D-4595-B991-E69E9BAE51A4}" type="slidenum">
              <a:rPr lang="en-US" smtClean="0"/>
              <a:t>3</a:t>
            </a:fld>
            <a:endParaRPr lang="en-US"/>
          </a:p>
        </p:txBody>
      </p:sp>
    </p:spTree>
    <p:extLst>
      <p:ext uri="{BB962C8B-B14F-4D97-AF65-F5344CB8AC3E}">
        <p14:creationId xmlns:p14="http://schemas.microsoft.com/office/powerpoint/2010/main" val="11116470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623EA1-087D-4595-B991-E69E9BAE51A4}" type="slidenum">
              <a:rPr lang="en-US" smtClean="0"/>
              <a:t>35</a:t>
            </a:fld>
            <a:endParaRPr lang="en-US"/>
          </a:p>
        </p:txBody>
      </p:sp>
    </p:spTree>
    <p:extLst>
      <p:ext uri="{BB962C8B-B14F-4D97-AF65-F5344CB8AC3E}">
        <p14:creationId xmlns:p14="http://schemas.microsoft.com/office/powerpoint/2010/main" val="27381832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Reproduction of portrait of Evelyn </a:t>
            </a:r>
            <a:r>
              <a:rPr lang="en-US" sz="1200" kern="1200" dirty="0" err="1">
                <a:solidFill>
                  <a:schemeClr val="tx1"/>
                </a:solidFill>
                <a:effectLst/>
                <a:latin typeface="+mn-lt"/>
                <a:ea typeface="+mn-ea"/>
                <a:cs typeface="+mn-cs"/>
              </a:rPr>
              <a:t>MacCurdy</a:t>
            </a:r>
            <a:r>
              <a:rPr lang="en-US" sz="1200" kern="1200" dirty="0">
                <a:solidFill>
                  <a:schemeClr val="tx1"/>
                </a:solidFill>
                <a:effectLst/>
                <a:latin typeface="+mn-lt"/>
                <a:ea typeface="+mn-ea"/>
                <a:cs typeface="+mn-cs"/>
              </a:rPr>
              <a:t> Salisbury (1823-1917)</a:t>
            </a:r>
            <a:endParaRPr lang="en-US" dirty="0">
              <a:effectLst/>
            </a:endParaRPr>
          </a:p>
          <a:p>
            <a:r>
              <a:rPr lang="en-US" sz="1200" kern="1200" dirty="0" err="1">
                <a:solidFill>
                  <a:schemeClr val="tx1"/>
                </a:solidFill>
                <a:effectLst/>
                <a:latin typeface="+mn-lt"/>
                <a:ea typeface="+mn-ea"/>
                <a:cs typeface="+mn-cs"/>
              </a:rPr>
              <a:t>MacCurdy</a:t>
            </a:r>
            <a:r>
              <a:rPr lang="en-US" sz="1200" kern="1200" dirty="0">
                <a:solidFill>
                  <a:schemeClr val="tx1"/>
                </a:solidFill>
                <a:effectLst/>
                <a:latin typeface="+mn-lt"/>
                <a:ea typeface="+mn-ea"/>
                <a:cs typeface="+mn-cs"/>
              </a:rPr>
              <a:t>-Salisbury Educational Foundation</a:t>
            </a:r>
            <a:endParaRPr lang="en-US" dirty="0">
              <a:effectLst/>
            </a:endParaRPr>
          </a:p>
        </p:txBody>
      </p:sp>
      <p:sp>
        <p:nvSpPr>
          <p:cNvPr id="4" name="Slide Number Placeholder 3"/>
          <p:cNvSpPr>
            <a:spLocks noGrp="1"/>
          </p:cNvSpPr>
          <p:nvPr>
            <p:ph type="sldNum" sz="quarter" idx="10"/>
          </p:nvPr>
        </p:nvSpPr>
        <p:spPr/>
        <p:txBody>
          <a:bodyPr/>
          <a:lstStyle/>
          <a:p>
            <a:fld id="{EF01AE06-E52C-47AE-A6C2-4C2565463B87}" type="slidenum">
              <a:rPr lang="en-US" smtClean="0"/>
              <a:t>36</a:t>
            </a:fld>
            <a:endParaRPr lang="en-US"/>
          </a:p>
        </p:txBody>
      </p:sp>
    </p:spTree>
    <p:extLst>
      <p:ext uri="{BB962C8B-B14F-4D97-AF65-F5344CB8AC3E}">
        <p14:creationId xmlns:p14="http://schemas.microsoft.com/office/powerpoint/2010/main" val="5088000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623EA1-087D-4595-B991-E69E9BAE51A4}" type="slidenum">
              <a:rPr lang="en-US" smtClean="0"/>
              <a:t>39</a:t>
            </a:fld>
            <a:endParaRPr lang="en-US"/>
          </a:p>
        </p:txBody>
      </p:sp>
    </p:spTree>
    <p:extLst>
      <p:ext uri="{BB962C8B-B14F-4D97-AF65-F5344CB8AC3E}">
        <p14:creationId xmlns:p14="http://schemas.microsoft.com/office/powerpoint/2010/main" val="14712631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40</a:t>
            </a:fld>
            <a:endParaRPr lang="en-US"/>
          </a:p>
        </p:txBody>
      </p:sp>
    </p:spTree>
    <p:extLst>
      <p:ext uri="{BB962C8B-B14F-4D97-AF65-F5344CB8AC3E}">
        <p14:creationId xmlns:p14="http://schemas.microsoft.com/office/powerpoint/2010/main" val="40568356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623EA1-087D-4595-B991-E69E9BAE51A4}" type="slidenum">
              <a:rPr lang="en-US" smtClean="0"/>
              <a:t>41</a:t>
            </a:fld>
            <a:endParaRPr lang="en-US"/>
          </a:p>
        </p:txBody>
      </p:sp>
    </p:spTree>
    <p:extLst>
      <p:ext uri="{BB962C8B-B14F-4D97-AF65-F5344CB8AC3E}">
        <p14:creationId xmlns:p14="http://schemas.microsoft.com/office/powerpoint/2010/main" val="31264385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42</a:t>
            </a:fld>
            <a:endParaRPr lang="en-US"/>
          </a:p>
        </p:txBody>
      </p:sp>
    </p:spTree>
    <p:extLst>
      <p:ext uri="{BB962C8B-B14F-4D97-AF65-F5344CB8AC3E}">
        <p14:creationId xmlns:p14="http://schemas.microsoft.com/office/powerpoint/2010/main" val="1091158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a:solidFill>
                  <a:schemeClr val="tx1"/>
                </a:solidFill>
                <a:effectLst/>
                <a:latin typeface="+mn-lt"/>
                <a:ea typeface="+mn-ea"/>
                <a:cs typeface="+mn-cs"/>
              </a:rPr>
              <a:t>Muḥammad</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Aḥmad</a:t>
            </a:r>
            <a:r>
              <a:rPr lang="en-US" sz="1200" kern="1200" dirty="0">
                <a:solidFill>
                  <a:schemeClr val="tx1"/>
                </a:solidFill>
                <a:effectLst/>
                <a:latin typeface="+mn-lt"/>
                <a:ea typeface="+mn-ea"/>
                <a:cs typeface="+mn-cs"/>
              </a:rPr>
              <a:t> al-Mahdī (1848-1885). Reproduction of </a:t>
            </a:r>
            <a:r>
              <a:rPr lang="en-US" sz="1200" i="1" kern="1200" dirty="0" err="1">
                <a:solidFill>
                  <a:schemeClr val="tx1"/>
                </a:solidFill>
                <a:effectLst/>
                <a:latin typeface="+mn-lt"/>
                <a:ea typeface="+mn-ea"/>
                <a:cs typeface="+mn-cs"/>
              </a:rPr>
              <a:t>Rasāʾil</a:t>
            </a:r>
            <a:r>
              <a:rPr lang="en-US" sz="1200" kern="1200" dirty="0">
                <a:solidFill>
                  <a:schemeClr val="tx1"/>
                </a:solidFill>
                <a:effectLst/>
                <a:latin typeface="+mn-lt"/>
                <a:ea typeface="+mn-ea"/>
                <a:cs typeface="+mn-cs"/>
              </a:rPr>
              <a:t>. After 1885.</a:t>
            </a:r>
            <a:endParaRPr lang="en-US" dirty="0">
              <a:effectLst/>
            </a:endParaRPr>
          </a:p>
          <a:p>
            <a:r>
              <a:rPr lang="en-US" sz="1200" kern="1200" dirty="0" err="1">
                <a:solidFill>
                  <a:schemeClr val="tx1"/>
                </a:solidFill>
                <a:effectLst/>
                <a:latin typeface="+mn-lt"/>
                <a:ea typeface="+mn-ea"/>
                <a:cs typeface="+mn-cs"/>
              </a:rPr>
              <a:t>Beinecke</a:t>
            </a:r>
            <a:r>
              <a:rPr lang="en-US" sz="1200" kern="1200" dirty="0">
                <a:solidFill>
                  <a:schemeClr val="tx1"/>
                </a:solidFill>
                <a:effectLst/>
                <a:latin typeface="+mn-lt"/>
                <a:ea typeface="+mn-ea"/>
                <a:cs typeface="+mn-cs"/>
              </a:rPr>
              <a:t> Rare Book &amp; Manuscript Library, </a:t>
            </a:r>
            <a:r>
              <a:rPr lang="en-US" sz="1200" kern="1200" dirty="0" err="1">
                <a:solidFill>
                  <a:schemeClr val="tx1"/>
                </a:solidFill>
                <a:effectLst/>
                <a:latin typeface="+mn-lt"/>
                <a:ea typeface="+mn-ea"/>
                <a:cs typeface="+mn-cs"/>
              </a:rPr>
              <a:t>Landberg</a:t>
            </a:r>
            <a:r>
              <a:rPr lang="en-US" sz="1200" kern="1200" dirty="0">
                <a:solidFill>
                  <a:schemeClr val="tx1"/>
                </a:solidFill>
                <a:effectLst/>
                <a:latin typeface="+mn-lt"/>
                <a:ea typeface="+mn-ea"/>
                <a:cs typeface="+mn-cs"/>
              </a:rPr>
              <a:t> MSS 543</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43</a:t>
            </a:fld>
            <a:endParaRPr lang="en-US"/>
          </a:p>
        </p:txBody>
      </p:sp>
    </p:spTree>
    <p:extLst>
      <p:ext uri="{BB962C8B-B14F-4D97-AF65-F5344CB8AC3E}">
        <p14:creationId xmlns:p14="http://schemas.microsoft.com/office/powerpoint/2010/main" val="18566693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Arabic MSS 417: Quran</a:t>
            </a:r>
          </a:p>
          <a:p>
            <a:r>
              <a:rPr lang="en-US" dirty="0" err="1"/>
              <a:t>Wellcome</a:t>
            </a:r>
            <a:r>
              <a:rPr lang="en-US" dirty="0"/>
              <a:t>-Kraus</a:t>
            </a:r>
            <a:r>
              <a:rPr lang="en-US" baseline="0" dirty="0"/>
              <a:t> collection (</a:t>
            </a:r>
            <a:r>
              <a:rPr lang="en-US" baseline="0" dirty="0" err="1"/>
              <a:t>acq</a:t>
            </a:r>
            <a:r>
              <a:rPr lang="en-US" baseline="0" dirty="0"/>
              <a:t>. 1949)</a:t>
            </a:r>
            <a:endParaRPr lang="en-US" dirty="0"/>
          </a:p>
        </p:txBody>
      </p:sp>
      <p:sp>
        <p:nvSpPr>
          <p:cNvPr id="4" name="Slide Number Placeholder 3"/>
          <p:cNvSpPr>
            <a:spLocks noGrp="1"/>
          </p:cNvSpPr>
          <p:nvPr>
            <p:ph type="sldNum" sz="quarter" idx="10"/>
          </p:nvPr>
        </p:nvSpPr>
        <p:spPr/>
        <p:txBody>
          <a:bodyPr/>
          <a:lstStyle/>
          <a:p>
            <a:fld id="{CD623EA1-087D-4595-B991-E69E9BAE51A4}" type="slidenum">
              <a:rPr lang="en-US" smtClean="0"/>
              <a:t>45</a:t>
            </a:fld>
            <a:endParaRPr lang="en-US"/>
          </a:p>
        </p:txBody>
      </p:sp>
    </p:spTree>
    <p:extLst>
      <p:ext uri="{BB962C8B-B14F-4D97-AF65-F5344CB8AC3E}">
        <p14:creationId xmlns:p14="http://schemas.microsoft.com/office/powerpoint/2010/main" val="30427220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a:solidFill>
                  <a:schemeClr val="tx1"/>
                </a:solidFill>
                <a:effectLst/>
                <a:latin typeface="+mn-lt"/>
                <a:ea typeface="+mn-ea"/>
                <a:cs typeface="+mn-cs"/>
              </a:rPr>
              <a:t>Muḥammad</a:t>
            </a:r>
            <a:r>
              <a:rPr lang="en-US" sz="1200" kern="1200" dirty="0">
                <a:solidFill>
                  <a:schemeClr val="tx1"/>
                </a:solidFill>
                <a:effectLst/>
                <a:latin typeface="+mn-lt"/>
                <a:ea typeface="+mn-ea"/>
                <a:cs typeface="+mn-cs"/>
              </a:rPr>
              <a:t> ibn </a:t>
            </a:r>
            <a:r>
              <a:rPr lang="en-US" sz="1200" kern="1200" dirty="0" err="1">
                <a:solidFill>
                  <a:schemeClr val="tx1"/>
                </a:solidFill>
                <a:effectLst/>
                <a:latin typeface="+mn-lt"/>
                <a:ea typeface="+mn-ea"/>
                <a:cs typeface="+mn-cs"/>
              </a:rPr>
              <a:t>Sulaymān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al-Jazūli</a:t>
            </a:r>
            <a:r>
              <a:rPr lang="en-US" sz="1200" kern="1200" dirty="0">
                <a:solidFill>
                  <a:schemeClr val="tx1"/>
                </a:solidFill>
                <a:effectLst/>
                <a:latin typeface="+mn-lt"/>
                <a:ea typeface="+mn-ea"/>
                <a:cs typeface="+mn-cs"/>
              </a:rPr>
              <a:t>̄ (d. 1465). Reproduction of </a:t>
            </a:r>
            <a:r>
              <a:rPr lang="en-US" sz="1200" i="1" kern="1200" dirty="0" err="1">
                <a:solidFill>
                  <a:schemeClr val="tx1"/>
                </a:solidFill>
                <a:effectLst/>
                <a:latin typeface="+mn-lt"/>
                <a:ea typeface="+mn-ea"/>
                <a:cs typeface="+mn-cs"/>
              </a:rPr>
              <a:t>Kitāb</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dalāʾil</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al-khayrāt</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wa-shawāriq</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al-anwār</a:t>
            </a:r>
            <a:r>
              <a:rPr lang="en-US" sz="1200" i="1" kern="1200" dirty="0">
                <a:solidFill>
                  <a:schemeClr val="tx1"/>
                </a:solidFill>
                <a:effectLst/>
                <a:latin typeface="+mn-lt"/>
                <a:ea typeface="+mn-ea"/>
                <a:cs typeface="+mn-cs"/>
              </a:rPr>
              <a:t> fī dhikr </a:t>
            </a:r>
            <a:r>
              <a:rPr lang="en-US" sz="1200" i="1" kern="1200" dirty="0" err="1">
                <a:solidFill>
                  <a:schemeClr val="tx1"/>
                </a:solidFill>
                <a:effectLst/>
                <a:latin typeface="+mn-lt"/>
                <a:ea typeface="+mn-ea"/>
                <a:cs typeface="+mn-cs"/>
              </a:rPr>
              <a:t>al-ṣalāh</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ʻala</a:t>
            </a:r>
            <a:r>
              <a:rPr lang="en-US" sz="1200" i="1" kern="1200" dirty="0">
                <a:solidFill>
                  <a:schemeClr val="tx1"/>
                </a:solidFill>
                <a:effectLst/>
                <a:latin typeface="+mn-lt"/>
                <a:ea typeface="+mn-ea"/>
                <a:cs typeface="+mn-cs"/>
              </a:rPr>
              <a:t>́ al-</a:t>
            </a:r>
            <a:r>
              <a:rPr lang="en-US" sz="1200" i="1" kern="1200" dirty="0" err="1">
                <a:solidFill>
                  <a:schemeClr val="tx1"/>
                </a:solidFill>
                <a:effectLst/>
                <a:latin typeface="+mn-lt"/>
                <a:ea typeface="+mn-ea"/>
                <a:cs typeface="+mn-cs"/>
              </a:rPr>
              <a:t>Nabi</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al-mukhtār</a:t>
            </a:r>
            <a:r>
              <a:rPr lang="en-US" sz="1200" kern="1200" dirty="0">
                <a:solidFill>
                  <a:schemeClr val="tx1"/>
                </a:solidFill>
                <a:effectLst/>
                <a:latin typeface="+mn-lt"/>
                <a:ea typeface="+mn-ea"/>
                <a:cs typeface="+mn-cs"/>
              </a:rPr>
              <a:t>. Before 1865.</a:t>
            </a:r>
            <a:endParaRPr lang="en-US" dirty="0">
              <a:effectLst/>
            </a:endParaRPr>
          </a:p>
          <a:p>
            <a:r>
              <a:rPr lang="en-US" sz="1200" kern="1200" dirty="0" err="1">
                <a:solidFill>
                  <a:schemeClr val="tx1"/>
                </a:solidFill>
                <a:effectLst/>
                <a:latin typeface="+mn-lt"/>
                <a:ea typeface="+mn-ea"/>
                <a:cs typeface="+mn-cs"/>
              </a:rPr>
              <a:t>Beinecke</a:t>
            </a:r>
            <a:r>
              <a:rPr lang="en-US" sz="1200" kern="1200" dirty="0">
                <a:solidFill>
                  <a:schemeClr val="tx1"/>
                </a:solidFill>
                <a:effectLst/>
                <a:latin typeface="+mn-lt"/>
                <a:ea typeface="+mn-ea"/>
                <a:cs typeface="+mn-cs"/>
              </a:rPr>
              <a:t> Rare Book &amp; Manuscript Library, Arabic MSS 317</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CD623EA1-087D-4595-B991-E69E9BAE51A4}" type="slidenum">
              <a:rPr lang="en-US" smtClean="0"/>
              <a:t>46</a:t>
            </a:fld>
            <a:endParaRPr lang="en-US"/>
          </a:p>
        </p:txBody>
      </p:sp>
    </p:spTree>
    <p:extLst>
      <p:ext uri="{BB962C8B-B14F-4D97-AF65-F5344CB8AC3E}">
        <p14:creationId xmlns:p14="http://schemas.microsoft.com/office/powerpoint/2010/main" val="27008203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a:solidFill>
                  <a:schemeClr val="tx1"/>
                </a:solidFill>
                <a:effectLst/>
                <a:latin typeface="+mn-lt"/>
                <a:ea typeface="+mn-ea"/>
                <a:cs typeface="+mn-cs"/>
              </a:rPr>
              <a:t>Niẓāmi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Ganjavi</a:t>
            </a:r>
            <a:r>
              <a:rPr lang="en-US" sz="1200" kern="1200" dirty="0">
                <a:solidFill>
                  <a:schemeClr val="tx1"/>
                </a:solidFill>
                <a:effectLst/>
                <a:latin typeface="+mn-lt"/>
                <a:ea typeface="+mn-ea"/>
                <a:cs typeface="+mn-cs"/>
              </a:rPr>
              <a:t>̄ (1140 or 1141-1202 or 1203). Reproduction of </a:t>
            </a:r>
            <a:r>
              <a:rPr lang="en-US" sz="1200" i="1" kern="1200" dirty="0" err="1">
                <a:solidFill>
                  <a:schemeClr val="tx1"/>
                </a:solidFill>
                <a:effectLst/>
                <a:latin typeface="+mn-lt"/>
                <a:ea typeface="+mn-ea"/>
                <a:cs typeface="+mn-cs"/>
              </a:rPr>
              <a:t>Khamsah</a:t>
            </a:r>
            <a:r>
              <a:rPr lang="en-US" sz="1200" kern="1200" dirty="0">
                <a:solidFill>
                  <a:schemeClr val="tx1"/>
                </a:solidFill>
                <a:effectLst/>
                <a:latin typeface="+mn-lt"/>
                <a:ea typeface="+mn-ea"/>
                <a:cs typeface="+mn-cs"/>
              </a:rPr>
              <a:t>. 1779 or 1780. </a:t>
            </a:r>
            <a:r>
              <a:rPr lang="en-US" sz="1200" kern="1200" dirty="0" err="1">
                <a:solidFill>
                  <a:schemeClr val="tx1"/>
                </a:solidFill>
                <a:effectLst/>
                <a:latin typeface="+mn-lt"/>
                <a:ea typeface="+mn-ea"/>
                <a:cs typeface="+mn-cs"/>
              </a:rPr>
              <a:t>Beinecke</a:t>
            </a:r>
            <a:r>
              <a:rPr lang="en-US" sz="1200" kern="1200" dirty="0">
                <a:solidFill>
                  <a:schemeClr val="tx1"/>
                </a:solidFill>
                <a:effectLst/>
                <a:latin typeface="+mn-lt"/>
                <a:ea typeface="+mn-ea"/>
                <a:cs typeface="+mn-cs"/>
              </a:rPr>
              <a:t> Rare Book &amp; Manuscript Library, Persian MSS +93</a:t>
            </a:r>
            <a:endParaRPr lang="en-US" dirty="0">
              <a:effectLst/>
            </a:endParaRPr>
          </a:p>
        </p:txBody>
      </p:sp>
      <p:sp>
        <p:nvSpPr>
          <p:cNvPr id="4" name="Slide Number Placeholder 3"/>
          <p:cNvSpPr>
            <a:spLocks noGrp="1"/>
          </p:cNvSpPr>
          <p:nvPr>
            <p:ph type="sldNum" sz="quarter" idx="10"/>
          </p:nvPr>
        </p:nvSpPr>
        <p:spPr/>
        <p:txBody>
          <a:bodyPr/>
          <a:lstStyle/>
          <a:p>
            <a:fld id="{CD623EA1-087D-4595-B991-E69E9BAE51A4}" type="slidenum">
              <a:rPr lang="en-US" smtClean="0"/>
              <a:t>47</a:t>
            </a:fld>
            <a:endParaRPr lang="en-US"/>
          </a:p>
        </p:txBody>
      </p:sp>
    </p:spTree>
    <p:extLst>
      <p:ext uri="{BB962C8B-B14F-4D97-AF65-F5344CB8AC3E}">
        <p14:creationId xmlns:p14="http://schemas.microsoft.com/office/powerpoint/2010/main" val="27344838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dirty="0"/>
              <a:t>Ezra Stiles MS</a:t>
            </a:r>
            <a:r>
              <a:rPr lang="en-US" baseline="0" dirty="0"/>
              <a:t> of </a:t>
            </a:r>
            <a:r>
              <a:rPr lang="en-US" sz="1200" b="0" i="0" kern="1200" dirty="0">
                <a:solidFill>
                  <a:schemeClr val="tx1"/>
                </a:solidFill>
                <a:effectLst/>
                <a:latin typeface="+mn-lt"/>
                <a:ea typeface="+mn-ea"/>
                <a:cs typeface="+mn-cs"/>
              </a:rPr>
              <a:t>The antiquities of the Church of Alexandria, [Egypt],</a:t>
            </a:r>
            <a:r>
              <a:rPr lang="en-US" sz="1200" b="0" i="0" kern="1200" baseline="0" dirty="0">
                <a:solidFill>
                  <a:schemeClr val="tx1"/>
                </a:solidFill>
                <a:effectLst/>
                <a:latin typeface="+mn-lt"/>
                <a:ea typeface="+mn-ea"/>
                <a:cs typeface="+mn-cs"/>
              </a:rPr>
              <a:t> by </a:t>
            </a:r>
            <a:r>
              <a:rPr lang="en-US" sz="1200" b="0" i="0" u="none" strike="noStrike" kern="1200" dirty="0" err="1">
                <a:solidFill>
                  <a:schemeClr val="tx1"/>
                </a:solidFill>
                <a:effectLst/>
                <a:latin typeface="+mn-lt"/>
                <a:ea typeface="+mn-ea"/>
                <a:cs typeface="+mn-cs"/>
                <a:hlinkClick r:id="rId3"/>
              </a:rPr>
              <a:t>Eutychius</a:t>
            </a:r>
            <a:r>
              <a:rPr lang="en-US" sz="1200" b="0" i="0" u="none" strike="noStrike" kern="1200" dirty="0">
                <a:solidFill>
                  <a:schemeClr val="tx1"/>
                </a:solidFill>
                <a:effectLst/>
                <a:latin typeface="+mn-lt"/>
                <a:ea typeface="+mn-ea"/>
                <a:cs typeface="+mn-cs"/>
                <a:hlinkClick r:id="rId3"/>
              </a:rPr>
              <a:t>, Patriarch of Alexandria, 877-940</a:t>
            </a:r>
            <a:r>
              <a:rPr lang="en-US" sz="1200" b="0" i="0" u="none" strike="noStrike" kern="1200" dirty="0">
                <a:solidFill>
                  <a:schemeClr val="tx1"/>
                </a:solidFill>
                <a:effectLst/>
                <a:latin typeface="+mn-lt"/>
                <a:ea typeface="+mn-ea"/>
                <a:cs typeface="+mn-cs"/>
              </a:rPr>
              <a:t>,</a:t>
            </a:r>
            <a:r>
              <a:rPr lang="en-US" sz="1200" b="0" i="0" u="none" strike="noStrike"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From Hebrew notebook 51-56.</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Folder marked: Theo 22. </a:t>
            </a:r>
          </a:p>
          <a:p>
            <a:pPr fontAlgn="base"/>
            <a:endParaRPr lang="en-US" sz="1200" kern="1200" dirty="0">
              <a:solidFill>
                <a:schemeClr val="tx1"/>
              </a:solidFill>
              <a:effectLst/>
              <a:latin typeface="+mn-lt"/>
              <a:ea typeface="+mn-ea"/>
              <a:cs typeface="+mn-cs"/>
            </a:endParaRPr>
          </a:p>
          <a:p>
            <a:pPr fontAlgn="base"/>
            <a:r>
              <a:rPr lang="en-US" sz="1200" kern="1200" dirty="0">
                <a:solidFill>
                  <a:schemeClr val="tx1"/>
                </a:solidFill>
                <a:effectLst/>
                <a:latin typeface="+mn-lt"/>
                <a:ea typeface="+mn-ea"/>
                <a:cs typeface="+mn-cs"/>
              </a:rPr>
              <a:t>Copied</a:t>
            </a:r>
            <a:r>
              <a:rPr lang="en-US" sz="1200" kern="1200" baseline="0" dirty="0">
                <a:solidFill>
                  <a:schemeClr val="tx1"/>
                </a:solidFill>
                <a:effectLst/>
                <a:latin typeface="+mn-lt"/>
                <a:ea typeface="+mn-ea"/>
                <a:cs typeface="+mn-cs"/>
              </a:rPr>
              <a:t> 1769.</a:t>
            </a:r>
            <a:endParaRPr lang="en-US" sz="1200"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http://brbl-dl.library.yale.edu/vufind/Record/3444959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Sketch of Rabbi </a:t>
            </a:r>
            <a:r>
              <a:rPr lang="en-US" sz="1200" b="0" i="0" kern="1200" dirty="0" err="1">
                <a:solidFill>
                  <a:schemeClr val="tx1"/>
                </a:solidFill>
                <a:effectLst/>
                <a:latin typeface="+mn-lt"/>
                <a:ea typeface="+mn-ea"/>
                <a:cs typeface="+mn-cs"/>
              </a:rPr>
              <a:t>Karigal</a:t>
            </a:r>
            <a:r>
              <a:rPr lang="en-US" sz="1200" b="0" i="0" kern="1200" dirty="0">
                <a:solidFill>
                  <a:schemeClr val="tx1"/>
                </a:solidFill>
                <a:effectLst/>
                <a:latin typeface="+mn-lt"/>
                <a:ea typeface="+mn-ea"/>
                <a:cs typeface="+mn-cs"/>
              </a:rPr>
              <a:t> MS Vault</a:t>
            </a:r>
            <a:r>
              <a:rPr lang="en-US" sz="1200" b="0" i="0" kern="1200" baseline="0" dirty="0">
                <a:solidFill>
                  <a:schemeClr val="tx1"/>
                </a:solidFill>
                <a:effectLst/>
                <a:latin typeface="+mn-lt"/>
                <a:ea typeface="+mn-ea"/>
                <a:cs typeface="+mn-cs"/>
              </a:rPr>
              <a:t> Stiles </a:t>
            </a:r>
            <a:r>
              <a:rPr lang="en-US" sz="1200" b="0" i="0" kern="1200" dirty="0">
                <a:solidFill>
                  <a:schemeClr val="tx1"/>
                </a:solidFill>
                <a:effectLst/>
                <a:latin typeface="+mn-lt"/>
                <a:ea typeface="+mn-ea"/>
                <a:cs typeface="+mn-cs"/>
              </a:rPr>
              <a:t>by St. John </a:t>
            </a:r>
            <a:r>
              <a:rPr lang="en-US" sz="1200" b="0" i="0" kern="1200" dirty="0" err="1">
                <a:solidFill>
                  <a:schemeClr val="tx1"/>
                </a:solidFill>
                <a:effectLst/>
                <a:latin typeface="+mn-lt"/>
                <a:ea typeface="+mn-ea"/>
                <a:cs typeface="+mn-cs"/>
              </a:rPr>
              <a:t>Honeywood</a:t>
            </a: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http://brbl-dl.library.yale.edu/vufind/Record/3772874</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Ezra</a:t>
            </a:r>
            <a:r>
              <a:rPr lang="en-US" sz="1200" b="0" i="0" kern="1200" baseline="0" dirty="0">
                <a:solidFill>
                  <a:schemeClr val="tx1"/>
                </a:solidFill>
                <a:effectLst/>
                <a:latin typeface="+mn-lt"/>
                <a:ea typeface="+mn-ea"/>
                <a:cs typeface="+mn-cs"/>
              </a:rPr>
              <a:t> Stiles MS Vault Stiles by St. John </a:t>
            </a:r>
            <a:r>
              <a:rPr lang="en-US" sz="1200" b="0" i="0" kern="1200" baseline="0" dirty="0" err="1">
                <a:solidFill>
                  <a:schemeClr val="tx1"/>
                </a:solidFill>
                <a:effectLst/>
                <a:latin typeface="+mn-lt"/>
                <a:ea typeface="+mn-ea"/>
                <a:cs typeface="+mn-cs"/>
              </a:rPr>
              <a:t>Honeywood</a:t>
            </a: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http://brbl-dl.library.yale.edu/vufind/Record/3762042</a:t>
            </a:r>
          </a:p>
        </p:txBody>
      </p:sp>
      <p:sp>
        <p:nvSpPr>
          <p:cNvPr id="4" name="Slide Number Placeholder 3"/>
          <p:cNvSpPr>
            <a:spLocks noGrp="1"/>
          </p:cNvSpPr>
          <p:nvPr>
            <p:ph type="sldNum" sz="quarter" idx="10"/>
          </p:nvPr>
        </p:nvSpPr>
        <p:spPr/>
        <p:txBody>
          <a:bodyPr/>
          <a:lstStyle/>
          <a:p>
            <a:fld id="{EF01AE06-E52C-47AE-A6C2-4C2565463B87}" type="slidenum">
              <a:rPr lang="en-US" smtClean="0"/>
              <a:t>4</a:t>
            </a:fld>
            <a:endParaRPr lang="en-US"/>
          </a:p>
        </p:txBody>
      </p:sp>
    </p:spTree>
    <p:extLst>
      <p:ext uri="{BB962C8B-B14F-4D97-AF65-F5344CB8AC3E}">
        <p14:creationId xmlns:p14="http://schemas.microsoft.com/office/powerpoint/2010/main" val="40055269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623EA1-087D-4595-B991-E69E9BAE51A4}" type="slidenum">
              <a:rPr lang="en-US" smtClean="0"/>
              <a:t>48</a:t>
            </a:fld>
            <a:endParaRPr lang="en-US"/>
          </a:p>
        </p:txBody>
      </p:sp>
    </p:spTree>
    <p:extLst>
      <p:ext uri="{BB962C8B-B14F-4D97-AF65-F5344CB8AC3E}">
        <p14:creationId xmlns:p14="http://schemas.microsoft.com/office/powerpoint/2010/main" val="386941081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Reproduction of </a:t>
            </a:r>
            <a:r>
              <a:rPr lang="en-US" sz="1200" i="1" kern="1200" dirty="0" err="1">
                <a:solidFill>
                  <a:schemeClr val="tx1"/>
                </a:solidFill>
                <a:effectLst/>
                <a:latin typeface="+mn-lt"/>
                <a:ea typeface="+mn-ea"/>
                <a:cs typeface="+mn-cs"/>
              </a:rPr>
              <a:t>Qurʼān</a:t>
            </a:r>
            <a:r>
              <a:rPr lang="en-US" sz="1200" kern="1200" dirty="0">
                <a:solidFill>
                  <a:schemeClr val="tx1"/>
                </a:solidFill>
                <a:effectLst/>
                <a:latin typeface="+mn-lt"/>
                <a:ea typeface="+mn-ea"/>
                <a:cs typeface="+mn-cs"/>
              </a:rPr>
              <a:t>. 13</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century.</a:t>
            </a:r>
            <a:endParaRPr lang="en-US" dirty="0">
              <a:effectLst/>
            </a:endParaRPr>
          </a:p>
          <a:p>
            <a:r>
              <a:rPr lang="en-US" sz="1200" kern="1200" dirty="0" err="1">
                <a:solidFill>
                  <a:schemeClr val="tx1"/>
                </a:solidFill>
                <a:effectLst/>
                <a:latin typeface="+mn-lt"/>
                <a:ea typeface="+mn-ea"/>
                <a:cs typeface="+mn-cs"/>
              </a:rPr>
              <a:t>Beinecke</a:t>
            </a:r>
            <a:r>
              <a:rPr lang="en-US" sz="1200" kern="1200" dirty="0">
                <a:solidFill>
                  <a:schemeClr val="tx1"/>
                </a:solidFill>
                <a:effectLst/>
                <a:latin typeface="+mn-lt"/>
                <a:ea typeface="+mn-ea"/>
                <a:cs typeface="+mn-cs"/>
              </a:rPr>
              <a:t> Rare Book &amp; Manuscript Library, Arabic MSS Suppl. 80</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49</a:t>
            </a:fld>
            <a:endParaRPr lang="en-US"/>
          </a:p>
        </p:txBody>
      </p:sp>
    </p:spTree>
    <p:extLst>
      <p:ext uri="{BB962C8B-B14F-4D97-AF65-F5344CB8AC3E}">
        <p14:creationId xmlns:p14="http://schemas.microsoft.com/office/powerpoint/2010/main" val="269956307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a:solidFill>
                  <a:schemeClr val="tx1"/>
                </a:solidFill>
                <a:effectLst/>
                <a:latin typeface="+mn-lt"/>
                <a:ea typeface="+mn-ea"/>
                <a:cs typeface="+mn-cs"/>
              </a:rPr>
              <a:t>Burhān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al-Dīn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al-Zarnūji</a:t>
            </a:r>
            <a:r>
              <a:rPr lang="en-US" sz="1200" kern="1200" dirty="0">
                <a:solidFill>
                  <a:schemeClr val="tx1"/>
                </a:solidFill>
                <a:effectLst/>
                <a:latin typeface="+mn-lt"/>
                <a:ea typeface="+mn-ea"/>
                <a:cs typeface="+mn-cs"/>
              </a:rPr>
              <a:t>̄ (active 12th century-13th century). Reproduction of </a:t>
            </a:r>
            <a:r>
              <a:rPr lang="en-US" sz="1200" i="1" kern="1200" dirty="0" err="1">
                <a:solidFill>
                  <a:schemeClr val="tx1"/>
                </a:solidFill>
                <a:effectLst/>
                <a:latin typeface="+mn-lt"/>
                <a:ea typeface="+mn-ea"/>
                <a:cs typeface="+mn-cs"/>
              </a:rPr>
              <a:t>Taʻlīm</a:t>
            </a:r>
            <a:r>
              <a:rPr lang="en-US" sz="1200" i="1" kern="1200" dirty="0">
                <a:solidFill>
                  <a:schemeClr val="tx1"/>
                </a:solidFill>
                <a:effectLst/>
                <a:latin typeface="+mn-lt"/>
                <a:ea typeface="+mn-ea"/>
                <a:cs typeface="+mn-cs"/>
              </a:rPr>
              <a:t> al-</a:t>
            </a:r>
            <a:r>
              <a:rPr lang="en-US" sz="1200" i="1" kern="1200" dirty="0" err="1">
                <a:solidFill>
                  <a:schemeClr val="tx1"/>
                </a:solidFill>
                <a:effectLst/>
                <a:latin typeface="+mn-lt"/>
                <a:ea typeface="+mn-ea"/>
                <a:cs typeface="+mn-cs"/>
              </a:rPr>
              <a:t>mutaʻallim</a:t>
            </a:r>
            <a:r>
              <a:rPr lang="en-US" sz="1200" i="1" kern="1200" dirty="0">
                <a:solidFill>
                  <a:schemeClr val="tx1"/>
                </a:solidFill>
                <a:effectLst/>
                <a:latin typeface="+mn-lt"/>
                <a:ea typeface="+mn-ea"/>
                <a:cs typeface="+mn-cs"/>
              </a:rPr>
              <a:t> fī </a:t>
            </a:r>
            <a:r>
              <a:rPr lang="en-US" sz="1200" i="1" kern="1200" dirty="0" err="1">
                <a:solidFill>
                  <a:schemeClr val="tx1"/>
                </a:solidFill>
                <a:effectLst/>
                <a:latin typeface="+mn-lt"/>
                <a:ea typeface="+mn-ea"/>
                <a:cs typeface="+mn-cs"/>
              </a:rPr>
              <a:t>ṭarīq</a:t>
            </a:r>
            <a:r>
              <a:rPr lang="en-US" sz="1200" i="1" kern="1200" dirty="0">
                <a:solidFill>
                  <a:schemeClr val="tx1"/>
                </a:solidFill>
                <a:effectLst/>
                <a:latin typeface="+mn-lt"/>
                <a:ea typeface="+mn-ea"/>
                <a:cs typeface="+mn-cs"/>
              </a:rPr>
              <a:t> al-</a:t>
            </a:r>
            <a:r>
              <a:rPr lang="en-US" sz="1200" i="1" kern="1200" dirty="0" err="1">
                <a:solidFill>
                  <a:schemeClr val="tx1"/>
                </a:solidFill>
                <a:effectLst/>
                <a:latin typeface="+mn-lt"/>
                <a:ea typeface="+mn-ea"/>
                <a:cs typeface="+mn-cs"/>
              </a:rPr>
              <a:t>taʻallum</a:t>
            </a:r>
            <a:r>
              <a:rPr lang="en-US" sz="1200" kern="1200" dirty="0">
                <a:solidFill>
                  <a:schemeClr val="tx1"/>
                </a:solidFill>
                <a:effectLst/>
                <a:latin typeface="+mn-lt"/>
                <a:ea typeface="+mn-ea"/>
                <a:cs typeface="+mn-cs"/>
              </a:rPr>
              <a:t>. 17</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century. </a:t>
            </a:r>
            <a:endParaRPr lang="en-US" dirty="0">
              <a:effectLst/>
            </a:endParaRPr>
          </a:p>
          <a:p>
            <a:r>
              <a:rPr lang="en-US" sz="1200" kern="1200" dirty="0" err="1">
                <a:solidFill>
                  <a:schemeClr val="tx1"/>
                </a:solidFill>
                <a:effectLst/>
                <a:latin typeface="+mn-lt"/>
                <a:ea typeface="+mn-ea"/>
                <a:cs typeface="+mn-cs"/>
              </a:rPr>
              <a:t>Beinecke</a:t>
            </a:r>
            <a:r>
              <a:rPr lang="en-US" sz="1200" kern="1200" dirty="0">
                <a:solidFill>
                  <a:schemeClr val="tx1"/>
                </a:solidFill>
                <a:effectLst/>
                <a:latin typeface="+mn-lt"/>
                <a:ea typeface="+mn-ea"/>
                <a:cs typeface="+mn-cs"/>
              </a:rPr>
              <a:t> Rare Book &amp; Manuscript Library, Arabic MSS Suppl. 166</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50</a:t>
            </a:fld>
            <a:endParaRPr lang="en-US"/>
          </a:p>
        </p:txBody>
      </p:sp>
    </p:spTree>
    <p:extLst>
      <p:ext uri="{BB962C8B-B14F-4D97-AF65-F5344CB8AC3E}">
        <p14:creationId xmlns:p14="http://schemas.microsoft.com/office/powerpoint/2010/main" val="195617754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a:solidFill>
                  <a:schemeClr val="tx1"/>
                </a:solidFill>
                <a:effectLst/>
                <a:latin typeface="+mn-lt"/>
                <a:ea typeface="+mn-ea"/>
                <a:cs typeface="+mn-cs"/>
              </a:rPr>
              <a:t>Sūdi</a:t>
            </a:r>
            <a:r>
              <a:rPr lang="en-US" sz="1200" kern="1200" dirty="0">
                <a:solidFill>
                  <a:schemeClr val="tx1"/>
                </a:solidFill>
                <a:effectLst/>
                <a:latin typeface="+mn-lt"/>
                <a:ea typeface="+mn-ea"/>
                <a:cs typeface="+mn-cs"/>
              </a:rPr>
              <a:t>̄ Efendi </a:t>
            </a:r>
            <a:r>
              <a:rPr lang="en-US" sz="1200" kern="1200" dirty="0" err="1">
                <a:solidFill>
                  <a:schemeClr val="tx1"/>
                </a:solidFill>
                <a:effectLst/>
                <a:latin typeface="+mn-lt"/>
                <a:ea typeface="+mn-ea"/>
                <a:cs typeface="+mn-cs"/>
              </a:rPr>
              <a:t>Bosnalı</a:t>
            </a:r>
            <a:r>
              <a:rPr lang="en-US" sz="1200" kern="1200" dirty="0">
                <a:solidFill>
                  <a:schemeClr val="tx1"/>
                </a:solidFill>
                <a:effectLst/>
                <a:latin typeface="+mn-lt"/>
                <a:ea typeface="+mn-ea"/>
                <a:cs typeface="+mn-cs"/>
              </a:rPr>
              <a:t> (d. ca. 1596). Reproduction of </a:t>
            </a:r>
            <a:r>
              <a:rPr lang="en-US" sz="1200" i="1" kern="1200" dirty="0" err="1">
                <a:solidFill>
                  <a:schemeClr val="tx1"/>
                </a:solidFill>
                <a:effectLst/>
                <a:latin typeface="+mn-lt"/>
                <a:ea typeface="+mn-ea"/>
                <a:cs typeface="+mn-cs"/>
              </a:rPr>
              <a:t>Kitāb</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qawaʻid-i</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Qurʾān</a:t>
            </a:r>
            <a:r>
              <a:rPr lang="en-US" sz="1200" kern="1200" dirty="0">
                <a:solidFill>
                  <a:schemeClr val="tx1"/>
                </a:solidFill>
                <a:effectLst/>
                <a:latin typeface="+mn-lt"/>
                <a:ea typeface="+mn-ea"/>
                <a:cs typeface="+mn-cs"/>
              </a:rPr>
              <a:t>. 1693. </a:t>
            </a:r>
            <a:endParaRPr lang="en-US" dirty="0">
              <a:effectLst/>
            </a:endParaRPr>
          </a:p>
          <a:p>
            <a:r>
              <a:rPr lang="en-US" sz="1200" kern="1200" dirty="0" err="1">
                <a:solidFill>
                  <a:schemeClr val="tx1"/>
                </a:solidFill>
                <a:effectLst/>
                <a:latin typeface="+mn-lt"/>
                <a:ea typeface="+mn-ea"/>
                <a:cs typeface="+mn-cs"/>
              </a:rPr>
              <a:t>Beinecke</a:t>
            </a:r>
            <a:r>
              <a:rPr lang="en-US" sz="1200" kern="1200" dirty="0">
                <a:solidFill>
                  <a:schemeClr val="tx1"/>
                </a:solidFill>
                <a:effectLst/>
                <a:latin typeface="+mn-lt"/>
                <a:ea typeface="+mn-ea"/>
                <a:cs typeface="+mn-cs"/>
              </a:rPr>
              <a:t> Rare Book &amp; Manuscript Library, Arabic MSS Suppl. 218</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51</a:t>
            </a:fld>
            <a:endParaRPr lang="en-US"/>
          </a:p>
        </p:txBody>
      </p:sp>
    </p:spTree>
    <p:extLst>
      <p:ext uri="{BB962C8B-B14F-4D97-AF65-F5344CB8AC3E}">
        <p14:creationId xmlns:p14="http://schemas.microsoft.com/office/powerpoint/2010/main" val="343294721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Reproduction of </a:t>
            </a:r>
            <a:r>
              <a:rPr lang="en-US" sz="1200" i="1" kern="1200" dirty="0" err="1">
                <a:solidFill>
                  <a:schemeClr val="tx1"/>
                </a:solidFill>
                <a:effectLst/>
                <a:latin typeface="+mn-lt"/>
                <a:ea typeface="+mn-ea"/>
                <a:cs typeface="+mn-cs"/>
              </a:rPr>
              <a:t>Qurʼān</a:t>
            </a:r>
            <a:r>
              <a:rPr lang="en-US" sz="1200" kern="1200" dirty="0">
                <a:solidFill>
                  <a:schemeClr val="tx1"/>
                </a:solidFill>
                <a:effectLst/>
                <a:latin typeface="+mn-lt"/>
                <a:ea typeface="+mn-ea"/>
                <a:cs typeface="+mn-cs"/>
              </a:rPr>
              <a:t>, 1834.</a:t>
            </a:r>
            <a:endParaRPr lang="en-US" dirty="0">
              <a:effectLst/>
            </a:endParaRPr>
          </a:p>
          <a:p>
            <a:r>
              <a:rPr lang="en-US" sz="1200" kern="1200" dirty="0" err="1">
                <a:solidFill>
                  <a:schemeClr val="tx1"/>
                </a:solidFill>
                <a:effectLst/>
                <a:latin typeface="+mn-lt"/>
                <a:ea typeface="+mn-ea"/>
                <a:cs typeface="+mn-cs"/>
              </a:rPr>
              <a:t>Beinecke</a:t>
            </a:r>
            <a:r>
              <a:rPr lang="en-US" sz="1200" kern="1200" dirty="0">
                <a:solidFill>
                  <a:schemeClr val="tx1"/>
                </a:solidFill>
                <a:effectLst/>
                <a:latin typeface="+mn-lt"/>
                <a:ea typeface="+mn-ea"/>
                <a:cs typeface="+mn-cs"/>
              </a:rPr>
              <a:t> Rare Book &amp; Manuscript Library, Hartford Seminary Arabic MSS 1262</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53</a:t>
            </a:fld>
            <a:endParaRPr lang="en-US"/>
          </a:p>
        </p:txBody>
      </p:sp>
    </p:spTree>
    <p:extLst>
      <p:ext uri="{BB962C8B-B14F-4D97-AF65-F5344CB8AC3E}">
        <p14:creationId xmlns:p14="http://schemas.microsoft.com/office/powerpoint/2010/main" val="188473952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623EA1-087D-4595-B991-E69E9BAE51A4}" type="slidenum">
              <a:rPr lang="en-US" smtClean="0"/>
              <a:t>54</a:t>
            </a:fld>
            <a:endParaRPr lang="en-US"/>
          </a:p>
        </p:txBody>
      </p:sp>
    </p:spTree>
    <p:extLst>
      <p:ext uri="{BB962C8B-B14F-4D97-AF65-F5344CB8AC3E}">
        <p14:creationId xmlns:p14="http://schemas.microsoft.com/office/powerpoint/2010/main" val="16814600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a:solidFill>
                  <a:schemeClr val="tx1"/>
                </a:solidFill>
                <a:effectLst/>
                <a:latin typeface="+mn-lt"/>
                <a:ea typeface="+mn-ea"/>
                <a:cs typeface="+mn-cs"/>
              </a:rPr>
              <a:t>Ḥarīri</a:t>
            </a:r>
            <a:r>
              <a:rPr lang="en-US" sz="1200" kern="1200" dirty="0">
                <a:solidFill>
                  <a:schemeClr val="tx1"/>
                </a:solidFill>
                <a:effectLst/>
                <a:latin typeface="+mn-lt"/>
                <a:ea typeface="+mn-ea"/>
                <a:cs typeface="+mn-cs"/>
              </a:rPr>
              <a:t>̄ (1054-1122). Reproduction of </a:t>
            </a:r>
            <a:r>
              <a:rPr lang="en-US" sz="1200" i="1" kern="1200" dirty="0" err="1">
                <a:solidFill>
                  <a:schemeClr val="tx1"/>
                </a:solidFill>
                <a:effectLst/>
                <a:latin typeface="+mn-lt"/>
                <a:ea typeface="+mn-ea"/>
                <a:cs typeface="+mn-cs"/>
              </a:rPr>
              <a:t>Maqāmāt</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al-Ḥarīri</a:t>
            </a:r>
            <a:r>
              <a:rPr lang="en-US" sz="1200" i="1"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18</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cent.</a:t>
            </a:r>
            <a:endParaRPr lang="en-US" dirty="0">
              <a:effectLst/>
            </a:endParaRPr>
          </a:p>
          <a:p>
            <a:r>
              <a:rPr lang="en-US" sz="1200" kern="1200" dirty="0" err="1">
                <a:solidFill>
                  <a:schemeClr val="tx1"/>
                </a:solidFill>
                <a:effectLst/>
                <a:latin typeface="+mn-lt"/>
                <a:ea typeface="+mn-ea"/>
                <a:cs typeface="+mn-cs"/>
              </a:rPr>
              <a:t>Beinecke</a:t>
            </a:r>
            <a:r>
              <a:rPr lang="en-US" sz="1200" kern="1200" dirty="0">
                <a:solidFill>
                  <a:schemeClr val="tx1"/>
                </a:solidFill>
                <a:effectLst/>
                <a:latin typeface="+mn-lt"/>
                <a:ea typeface="+mn-ea"/>
                <a:cs typeface="+mn-cs"/>
              </a:rPr>
              <a:t> Rare Book &amp; Manuscript Library, Hartford Seminary Arabic MSS 275</a:t>
            </a:r>
            <a:endParaRPr lang="en-US" dirty="0">
              <a:effectLst/>
            </a:endParaRPr>
          </a:p>
        </p:txBody>
      </p:sp>
      <p:sp>
        <p:nvSpPr>
          <p:cNvPr id="4" name="Slide Number Placeholder 3"/>
          <p:cNvSpPr>
            <a:spLocks noGrp="1"/>
          </p:cNvSpPr>
          <p:nvPr>
            <p:ph type="sldNum" sz="quarter" idx="10"/>
          </p:nvPr>
        </p:nvSpPr>
        <p:spPr/>
        <p:txBody>
          <a:bodyPr/>
          <a:lstStyle/>
          <a:p>
            <a:fld id="{CD623EA1-087D-4595-B991-E69E9BAE51A4}" type="slidenum">
              <a:rPr lang="en-US" smtClean="0"/>
              <a:t>55</a:t>
            </a:fld>
            <a:endParaRPr lang="en-US"/>
          </a:p>
        </p:txBody>
      </p:sp>
    </p:spTree>
    <p:extLst>
      <p:ext uri="{BB962C8B-B14F-4D97-AF65-F5344CB8AC3E}">
        <p14:creationId xmlns:p14="http://schemas.microsoft.com/office/powerpoint/2010/main" val="173715885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56</a:t>
            </a:fld>
            <a:endParaRPr lang="en-US"/>
          </a:p>
        </p:txBody>
      </p:sp>
    </p:spTree>
    <p:extLst>
      <p:ext uri="{BB962C8B-B14F-4D97-AF65-F5344CB8AC3E}">
        <p14:creationId xmlns:p14="http://schemas.microsoft.com/office/powerpoint/2010/main" val="109994868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57</a:t>
            </a:fld>
            <a:endParaRPr lang="en-US"/>
          </a:p>
        </p:txBody>
      </p:sp>
    </p:spTree>
    <p:extLst>
      <p:ext uri="{BB962C8B-B14F-4D97-AF65-F5344CB8AC3E}">
        <p14:creationId xmlns:p14="http://schemas.microsoft.com/office/powerpoint/2010/main" val="36933677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58</a:t>
            </a:fld>
            <a:endParaRPr lang="en-US"/>
          </a:p>
        </p:txBody>
      </p:sp>
    </p:spTree>
    <p:extLst>
      <p:ext uri="{BB962C8B-B14F-4D97-AF65-F5344CB8AC3E}">
        <p14:creationId xmlns:p14="http://schemas.microsoft.com/office/powerpoint/2010/main" val="37250915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http://www.andrewgrahamdixon.com/archive/itp-177-blackboard-by-winslow-homer.html</a:t>
            </a:r>
            <a:r>
              <a:rPr lang="en-US" baseline="0" dirty="0"/>
              <a:t> </a:t>
            </a:r>
            <a:endParaRPr lang="en-US" dirty="0"/>
          </a:p>
          <a:p>
            <a:endParaRPr lang="en-US" dirty="0"/>
          </a:p>
          <a:p>
            <a:r>
              <a:rPr lang="en-US" dirty="0"/>
              <a:t>“Blackboard,” by Winslow Homer, 1877</a:t>
            </a:r>
          </a:p>
          <a:p>
            <a:endParaRPr lang="en-US" dirty="0"/>
          </a:p>
          <a:p>
            <a:r>
              <a:rPr lang="en-US" sz="1200" kern="1200" dirty="0">
                <a:solidFill>
                  <a:schemeClr val="tx1"/>
                </a:solidFill>
                <a:effectLst/>
                <a:latin typeface="+mn-lt"/>
                <a:ea typeface="+mn-ea"/>
                <a:cs typeface="+mn-cs"/>
              </a:rPr>
              <a:t>Clarence Deming, “Yale Wars of the Conic Sections,” in the </a:t>
            </a:r>
            <a:r>
              <a:rPr lang="en-US" sz="1200" i="1" kern="1200" dirty="0">
                <a:solidFill>
                  <a:schemeClr val="tx1"/>
                </a:solidFill>
                <a:effectLst/>
                <a:latin typeface="+mn-lt"/>
                <a:ea typeface="+mn-ea"/>
                <a:cs typeface="+mn-cs"/>
              </a:rPr>
              <a:t>Independent</a:t>
            </a:r>
            <a:r>
              <a:rPr lang="en-US" sz="1200" kern="1200" dirty="0">
                <a:solidFill>
                  <a:schemeClr val="tx1"/>
                </a:solidFill>
                <a:effectLst/>
                <a:latin typeface="+mn-lt"/>
                <a:ea typeface="+mn-ea"/>
                <a:cs typeface="+mn-cs"/>
              </a:rPr>
              <a:t>, v. 56, no. 2886 (March 24, 1904), pp. 667-669 (</a:t>
            </a:r>
            <a:r>
              <a:rPr lang="en-US" sz="1200" u="sng" kern="1200" dirty="0">
                <a:solidFill>
                  <a:schemeClr val="tx1"/>
                </a:solidFill>
                <a:effectLst/>
                <a:latin typeface="+mn-lt"/>
                <a:ea typeface="+mn-ea"/>
                <a:cs typeface="+mn-cs"/>
                <a:hlinkClick r:id="rId3"/>
              </a:rPr>
              <a:t>http://bit.ly/2cCyvwo</a:t>
            </a:r>
            <a:r>
              <a:rPr lang="en-US" sz="1200" kern="1200" dirty="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5</a:t>
            </a:fld>
            <a:endParaRPr lang="en-US"/>
          </a:p>
        </p:txBody>
      </p:sp>
    </p:spTree>
    <p:extLst>
      <p:ext uri="{BB962C8B-B14F-4D97-AF65-F5344CB8AC3E}">
        <p14:creationId xmlns:p14="http://schemas.microsoft.com/office/powerpoint/2010/main" val="3086875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Case 1b.2</a:t>
            </a:r>
            <a:endParaRPr lang="en-US" b="0" dirty="0">
              <a:effectLst/>
            </a:endParaRPr>
          </a:p>
          <a:p>
            <a:r>
              <a:rPr lang="en-US" dirty="0"/>
              <a:t>*Yb71 832s Class album MSSA</a:t>
            </a:r>
          </a:p>
          <a:p>
            <a:r>
              <a:rPr lang="en-US" sz="1200" kern="1200" dirty="0">
                <a:solidFill>
                  <a:schemeClr val="tx1"/>
                </a:solidFill>
                <a:effectLst/>
                <a:latin typeface="+mn-lt"/>
                <a:ea typeface="+mn-ea"/>
                <a:cs typeface="+mn-cs"/>
              </a:rPr>
              <a:t>gift of the estate of E.E. Salisbury</a:t>
            </a:r>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6</a:t>
            </a:fld>
            <a:endParaRPr lang="en-US"/>
          </a:p>
        </p:txBody>
      </p:sp>
    </p:spTree>
    <p:extLst>
      <p:ext uri="{BB962C8B-B14F-4D97-AF65-F5344CB8AC3E}">
        <p14:creationId xmlns:p14="http://schemas.microsoft.com/office/powerpoint/2010/main" val="4224310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Case 1b.2</a:t>
            </a:r>
            <a:endParaRPr lang="en-US" b="0" dirty="0">
              <a:effectLst/>
            </a:endParaRPr>
          </a:p>
          <a:p>
            <a:r>
              <a:rPr lang="en-US" dirty="0"/>
              <a:t>*Yb71 832s Class album MSSA</a:t>
            </a:r>
          </a:p>
          <a:p>
            <a:r>
              <a:rPr lang="en-US" sz="1200" kern="1200" dirty="0">
                <a:solidFill>
                  <a:schemeClr val="tx1"/>
                </a:solidFill>
                <a:effectLst/>
                <a:latin typeface="+mn-lt"/>
                <a:ea typeface="+mn-ea"/>
                <a:cs typeface="+mn-cs"/>
              </a:rPr>
              <a:t>gift of the estate of E.E. Salisbury</a:t>
            </a:r>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7</a:t>
            </a:fld>
            <a:endParaRPr lang="en-US"/>
          </a:p>
        </p:txBody>
      </p:sp>
    </p:spTree>
    <p:extLst>
      <p:ext uri="{BB962C8B-B14F-4D97-AF65-F5344CB8AC3E}">
        <p14:creationId xmlns:p14="http://schemas.microsoft.com/office/powerpoint/2010/main" val="32203669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http://www.americanantiquarian.org/Exhibitions/Dance/danceimages/tricolored.jpg</a:t>
            </a:r>
          </a:p>
          <a:p>
            <a:endParaRPr lang="en-US" dirty="0"/>
          </a:p>
          <a:p>
            <a:r>
              <a:rPr lang="en-US" dirty="0"/>
              <a:t>Bust of Anna Quincy Waterston (1812-1899</a:t>
            </a:r>
            <a:r>
              <a:rPr lang="en-US" dirty="0" smtClean="0"/>
              <a:t>), in the Smithsonian, </a:t>
            </a:r>
            <a:r>
              <a:rPr lang="en-US" dirty="0"/>
              <a:t>by </a:t>
            </a:r>
            <a:r>
              <a:rPr lang="en-US" dirty="0" err="1"/>
              <a:t>Edmonia</a:t>
            </a:r>
            <a:r>
              <a:rPr lang="en-US" dirty="0"/>
              <a:t> Lewis</a:t>
            </a:r>
            <a:r>
              <a:rPr lang="en-US" baseline="0" dirty="0"/>
              <a:t> (African-American sculptress, 1844-1907</a:t>
            </a:r>
            <a:r>
              <a:rPr lang="en-US" baseline="0" dirty="0" smtClean="0"/>
              <a:t>)</a:t>
            </a:r>
          </a:p>
          <a:p>
            <a:endParaRPr lang="en-US" baseline="0" dirty="0" smtClean="0"/>
          </a:p>
          <a:p>
            <a:r>
              <a:rPr lang="en-US" baseline="0" dirty="0" smtClean="0"/>
              <a:t>http://americanart.si.edu/collections/search/artwork/?id=14632</a:t>
            </a:r>
            <a:endParaRPr lang="en-US" baseline="0" dirty="0"/>
          </a:p>
          <a:p>
            <a:endParaRPr lang="en-US" baseline="0" dirty="0"/>
          </a:p>
          <a:p>
            <a:r>
              <a:rPr lang="en-US" dirty="0"/>
              <a:t>https://</a:t>
            </a:r>
            <a:r>
              <a:rPr lang="en-US" dirty="0" smtClean="0"/>
              <a:t>hcl.harvard.edu:8001/libraries/houghton/exhibits/emancipation/case69.cfm</a:t>
            </a:r>
          </a:p>
          <a:p>
            <a:endParaRPr lang="en-US" dirty="0" smtClean="0"/>
          </a:p>
          <a:p>
            <a:r>
              <a:rPr lang="en-US" dirty="0" smtClean="0"/>
              <a:t>http://www.aljazeera.com/indepth/features/2017/02/edmonia-lewis-african-american-trailblazer-170201071933432.html</a:t>
            </a:r>
          </a:p>
          <a:p>
            <a:endParaRPr lang="en-US" smtClean="0"/>
          </a:p>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9</a:t>
            </a:fld>
            <a:endParaRPr lang="en-US"/>
          </a:p>
        </p:txBody>
      </p:sp>
    </p:spTree>
    <p:extLst>
      <p:ext uri="{BB962C8B-B14F-4D97-AF65-F5344CB8AC3E}">
        <p14:creationId xmlns:p14="http://schemas.microsoft.com/office/powerpoint/2010/main" val="12750759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01AE06-E52C-47AE-A6C2-4C2565463B87}" type="slidenum">
              <a:rPr lang="en-US" smtClean="0"/>
              <a:t>11</a:t>
            </a:fld>
            <a:endParaRPr lang="en-US"/>
          </a:p>
        </p:txBody>
      </p:sp>
    </p:spTree>
    <p:extLst>
      <p:ext uri="{BB962C8B-B14F-4D97-AF65-F5344CB8AC3E}">
        <p14:creationId xmlns:p14="http://schemas.microsoft.com/office/powerpoint/2010/main" val="27332974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88D9121-41A2-495C-A6E0-562CFBAA3064}" type="datetimeFigureOut">
              <a:rPr lang="en-US" smtClean="0"/>
              <a:t>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FEE0B0-978F-42C6-9DDE-E26DB685066B}" type="slidenum">
              <a:rPr lang="en-US" smtClean="0"/>
              <a:t>‹#›</a:t>
            </a:fld>
            <a:endParaRPr lang="en-US"/>
          </a:p>
        </p:txBody>
      </p:sp>
    </p:spTree>
    <p:extLst>
      <p:ext uri="{BB962C8B-B14F-4D97-AF65-F5344CB8AC3E}">
        <p14:creationId xmlns:p14="http://schemas.microsoft.com/office/powerpoint/2010/main" val="1429062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8D9121-41A2-495C-A6E0-562CFBAA3064}" type="datetimeFigureOut">
              <a:rPr lang="en-US" smtClean="0"/>
              <a:t>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FEE0B0-978F-42C6-9DDE-E26DB685066B}" type="slidenum">
              <a:rPr lang="en-US" smtClean="0"/>
              <a:t>‹#›</a:t>
            </a:fld>
            <a:endParaRPr lang="en-US"/>
          </a:p>
        </p:txBody>
      </p:sp>
    </p:spTree>
    <p:extLst>
      <p:ext uri="{BB962C8B-B14F-4D97-AF65-F5344CB8AC3E}">
        <p14:creationId xmlns:p14="http://schemas.microsoft.com/office/powerpoint/2010/main" val="1178200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8D9121-41A2-495C-A6E0-562CFBAA3064}" type="datetimeFigureOut">
              <a:rPr lang="en-US" smtClean="0"/>
              <a:t>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FEE0B0-978F-42C6-9DDE-E26DB685066B}" type="slidenum">
              <a:rPr lang="en-US" smtClean="0"/>
              <a:t>‹#›</a:t>
            </a:fld>
            <a:endParaRPr lang="en-US"/>
          </a:p>
        </p:txBody>
      </p:sp>
    </p:spTree>
    <p:extLst>
      <p:ext uri="{BB962C8B-B14F-4D97-AF65-F5344CB8AC3E}">
        <p14:creationId xmlns:p14="http://schemas.microsoft.com/office/powerpoint/2010/main" val="1125072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8D9121-41A2-495C-A6E0-562CFBAA3064}" type="datetimeFigureOut">
              <a:rPr lang="en-US" smtClean="0"/>
              <a:t>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FEE0B0-978F-42C6-9DDE-E26DB685066B}" type="slidenum">
              <a:rPr lang="en-US" smtClean="0"/>
              <a:t>‹#›</a:t>
            </a:fld>
            <a:endParaRPr lang="en-US"/>
          </a:p>
        </p:txBody>
      </p:sp>
    </p:spTree>
    <p:extLst>
      <p:ext uri="{BB962C8B-B14F-4D97-AF65-F5344CB8AC3E}">
        <p14:creationId xmlns:p14="http://schemas.microsoft.com/office/powerpoint/2010/main" val="823177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8D9121-41A2-495C-A6E0-562CFBAA3064}" type="datetimeFigureOut">
              <a:rPr lang="en-US" smtClean="0"/>
              <a:t>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FEE0B0-978F-42C6-9DDE-E26DB685066B}" type="slidenum">
              <a:rPr lang="en-US" smtClean="0"/>
              <a:t>‹#›</a:t>
            </a:fld>
            <a:endParaRPr lang="en-US"/>
          </a:p>
        </p:txBody>
      </p:sp>
    </p:spTree>
    <p:extLst>
      <p:ext uri="{BB962C8B-B14F-4D97-AF65-F5344CB8AC3E}">
        <p14:creationId xmlns:p14="http://schemas.microsoft.com/office/powerpoint/2010/main" val="1924613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88D9121-41A2-495C-A6E0-562CFBAA3064}" type="datetimeFigureOut">
              <a:rPr lang="en-US" smtClean="0"/>
              <a:t>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FEE0B0-978F-42C6-9DDE-E26DB685066B}" type="slidenum">
              <a:rPr lang="en-US" smtClean="0"/>
              <a:t>‹#›</a:t>
            </a:fld>
            <a:endParaRPr lang="en-US"/>
          </a:p>
        </p:txBody>
      </p:sp>
    </p:spTree>
    <p:extLst>
      <p:ext uri="{BB962C8B-B14F-4D97-AF65-F5344CB8AC3E}">
        <p14:creationId xmlns:p14="http://schemas.microsoft.com/office/powerpoint/2010/main" val="171446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88D9121-41A2-495C-A6E0-562CFBAA3064}" type="datetimeFigureOut">
              <a:rPr lang="en-US" smtClean="0"/>
              <a:t>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FEE0B0-978F-42C6-9DDE-E26DB685066B}" type="slidenum">
              <a:rPr lang="en-US" smtClean="0"/>
              <a:t>‹#›</a:t>
            </a:fld>
            <a:endParaRPr lang="en-US"/>
          </a:p>
        </p:txBody>
      </p:sp>
    </p:spTree>
    <p:extLst>
      <p:ext uri="{BB962C8B-B14F-4D97-AF65-F5344CB8AC3E}">
        <p14:creationId xmlns:p14="http://schemas.microsoft.com/office/powerpoint/2010/main" val="12026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88D9121-41A2-495C-A6E0-562CFBAA3064}" type="datetimeFigureOut">
              <a:rPr lang="en-US" smtClean="0"/>
              <a:t>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FEE0B0-978F-42C6-9DDE-E26DB685066B}" type="slidenum">
              <a:rPr lang="en-US" smtClean="0"/>
              <a:t>‹#›</a:t>
            </a:fld>
            <a:endParaRPr lang="en-US"/>
          </a:p>
        </p:txBody>
      </p:sp>
    </p:spTree>
    <p:extLst>
      <p:ext uri="{BB962C8B-B14F-4D97-AF65-F5344CB8AC3E}">
        <p14:creationId xmlns:p14="http://schemas.microsoft.com/office/powerpoint/2010/main" val="40897033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8D9121-41A2-495C-A6E0-562CFBAA3064}" type="datetimeFigureOut">
              <a:rPr lang="en-US" smtClean="0"/>
              <a:t>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FEE0B0-978F-42C6-9DDE-E26DB685066B}" type="slidenum">
              <a:rPr lang="en-US" smtClean="0"/>
              <a:t>‹#›</a:t>
            </a:fld>
            <a:endParaRPr lang="en-US"/>
          </a:p>
        </p:txBody>
      </p:sp>
    </p:spTree>
    <p:extLst>
      <p:ext uri="{BB962C8B-B14F-4D97-AF65-F5344CB8AC3E}">
        <p14:creationId xmlns:p14="http://schemas.microsoft.com/office/powerpoint/2010/main" val="1585855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8D9121-41A2-495C-A6E0-562CFBAA3064}" type="datetimeFigureOut">
              <a:rPr lang="en-US" smtClean="0"/>
              <a:t>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FEE0B0-978F-42C6-9DDE-E26DB685066B}" type="slidenum">
              <a:rPr lang="en-US" smtClean="0"/>
              <a:t>‹#›</a:t>
            </a:fld>
            <a:endParaRPr lang="en-US"/>
          </a:p>
        </p:txBody>
      </p:sp>
    </p:spTree>
    <p:extLst>
      <p:ext uri="{BB962C8B-B14F-4D97-AF65-F5344CB8AC3E}">
        <p14:creationId xmlns:p14="http://schemas.microsoft.com/office/powerpoint/2010/main" val="97885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8D9121-41A2-495C-A6E0-562CFBAA3064}" type="datetimeFigureOut">
              <a:rPr lang="en-US" smtClean="0"/>
              <a:t>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FEE0B0-978F-42C6-9DDE-E26DB685066B}" type="slidenum">
              <a:rPr lang="en-US" smtClean="0"/>
              <a:t>‹#›</a:t>
            </a:fld>
            <a:endParaRPr lang="en-US"/>
          </a:p>
        </p:txBody>
      </p:sp>
    </p:spTree>
    <p:extLst>
      <p:ext uri="{BB962C8B-B14F-4D97-AF65-F5344CB8AC3E}">
        <p14:creationId xmlns:p14="http://schemas.microsoft.com/office/powerpoint/2010/main" val="759994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8D9121-41A2-495C-A6E0-562CFBAA3064}" type="datetimeFigureOut">
              <a:rPr lang="en-US" smtClean="0"/>
              <a:t>2/1/2017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FEE0B0-978F-42C6-9DDE-E26DB685066B}" type="slidenum">
              <a:rPr lang="en-US" smtClean="0"/>
              <a:t>‹#›</a:t>
            </a:fld>
            <a:endParaRPr lang="en-US"/>
          </a:p>
        </p:txBody>
      </p:sp>
    </p:spTree>
    <p:extLst>
      <p:ext uri="{BB962C8B-B14F-4D97-AF65-F5344CB8AC3E}">
        <p14:creationId xmlns:p14="http://schemas.microsoft.com/office/powerpoint/2010/main" val="21676066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38.jpeg"/></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3.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8.jpg"/></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51.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2.tiff"/><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microsoft.com/office/2007/relationships/hdphoto" Target="../media/hdphoto2.wdp"/><Relationship Id="rId4" Type="http://schemas.openxmlformats.org/officeDocument/2006/relationships/image" Target="../media/image53.png"/></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56.png"/></Relationships>
</file>

<file path=ppt/slides/_rels/slide3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hyperlink" Target="http://findit.library.yale.edu/catalog/digcoll:2306250"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61.jpg"/></Relationships>
</file>

<file path=ppt/slides/_rels/slide37.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67.jpeg"/></Relationships>
</file>

<file path=ppt/slides/_rels/slide4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42.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72.jpeg"/></Relationships>
</file>

<file path=ppt/slides/_rels/slide44.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4.jp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75.JPG"/></Relationships>
</file>

<file path=ppt/slides/_rels/slide46.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79.png"/></Relationships>
</file>

<file path=ppt/slides/_rels/slide49.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50.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84.jp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85.jp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86.jp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87.jpg"/></Relationships>
</file>

<file path=ppt/slides/_rels/slide56.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90.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1030942"/>
            <a:ext cx="12192000" cy="7888942"/>
          </a:xfr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58420" y="703385"/>
            <a:ext cx="2065717" cy="3054062"/>
          </a:xfrm>
          <a:prstGeom prst="rect">
            <a:avLst/>
          </a:prstGeom>
        </p:spPr>
      </p:pic>
    </p:spTree>
    <p:extLst>
      <p:ext uri="{BB962C8B-B14F-4D97-AF65-F5344CB8AC3E}">
        <p14:creationId xmlns:p14="http://schemas.microsoft.com/office/powerpoint/2010/main" val="39604335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le:Theodore Dwight Woolsey, Yale College Class of 182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056611" y="166173"/>
            <a:ext cx="3481070" cy="435133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73166" y="397110"/>
            <a:ext cx="4441371" cy="3046988"/>
          </a:xfrm>
          <a:prstGeom prst="rect">
            <a:avLst/>
          </a:prstGeom>
          <a:noFill/>
        </p:spPr>
        <p:txBody>
          <a:bodyPr wrap="square" rtlCol="0">
            <a:spAutoFit/>
          </a:bodyPr>
          <a:lstStyle/>
          <a:p>
            <a:r>
              <a:rPr lang="en-US" sz="3200" b="1" dirty="0">
                <a:latin typeface="Papyrus" panose="03070502060502030205" pitchFamily="66" charset="0"/>
              </a:rPr>
              <a:t>Theodore Dwight Woolsey, </a:t>
            </a:r>
          </a:p>
          <a:p>
            <a:r>
              <a:rPr lang="en-US" sz="3200" b="1" dirty="0">
                <a:latin typeface="Papyrus" panose="03070502060502030205" pitchFamily="66" charset="0"/>
              </a:rPr>
              <a:t>1801-1889</a:t>
            </a:r>
          </a:p>
          <a:p>
            <a:r>
              <a:rPr lang="en-US" sz="3200" b="1" dirty="0">
                <a:latin typeface="Papyrus" panose="03070502060502030205" pitchFamily="66" charset="0"/>
              </a:rPr>
              <a:t>Yale prof. of Greek,</a:t>
            </a:r>
          </a:p>
          <a:p>
            <a:r>
              <a:rPr lang="en-US" sz="3200" b="1" dirty="0">
                <a:latin typeface="Papyrus" panose="03070502060502030205" pitchFamily="66" charset="0"/>
              </a:rPr>
              <a:t>Pres. of Yale, </a:t>
            </a:r>
          </a:p>
          <a:p>
            <a:r>
              <a:rPr lang="en-US" sz="3200" b="1" dirty="0">
                <a:latin typeface="Papyrus" panose="03070502060502030205" pitchFamily="66" charset="0"/>
              </a:rPr>
              <a:t>1846-1871</a:t>
            </a:r>
          </a:p>
        </p:txBody>
      </p:sp>
      <p:pic>
        <p:nvPicPr>
          <p:cNvPr id="2" name="Picture 1"/>
          <p:cNvPicPr>
            <a:picLocks noChangeAspect="1"/>
          </p:cNvPicPr>
          <p:nvPr/>
        </p:nvPicPr>
        <p:blipFill>
          <a:blip r:embed="rId3"/>
          <a:stretch>
            <a:fillRect/>
          </a:stretch>
        </p:blipFill>
        <p:spPr>
          <a:xfrm>
            <a:off x="8537681" y="166173"/>
            <a:ext cx="3654319" cy="5885603"/>
          </a:xfrm>
          <a:prstGeom prst="rect">
            <a:avLst/>
          </a:prstGeom>
        </p:spPr>
      </p:pic>
      <p:pic>
        <p:nvPicPr>
          <p:cNvPr id="3" name="Picture 2"/>
          <p:cNvPicPr>
            <a:picLocks noChangeAspect="1"/>
          </p:cNvPicPr>
          <p:nvPr/>
        </p:nvPicPr>
        <p:blipFill>
          <a:blip r:embed="rId4"/>
          <a:stretch>
            <a:fillRect/>
          </a:stretch>
        </p:blipFill>
        <p:spPr>
          <a:xfrm>
            <a:off x="0" y="4096273"/>
            <a:ext cx="3084843" cy="2761727"/>
          </a:xfrm>
          <a:prstGeom prst="rect">
            <a:avLst/>
          </a:prstGeom>
        </p:spPr>
      </p:pic>
      <p:sp>
        <p:nvSpPr>
          <p:cNvPr id="6" name="Speech Bubble: Oval 5"/>
          <p:cNvSpPr/>
          <p:nvPr/>
        </p:nvSpPr>
        <p:spPr>
          <a:xfrm>
            <a:off x="2316480" y="3820160"/>
            <a:ext cx="6221201" cy="1930400"/>
          </a:xfrm>
          <a:prstGeom prst="wedgeEllipseCallout">
            <a:avLst>
              <a:gd name="adj1" fmla="val -51559"/>
              <a:gd name="adj2" fmla="val 50403"/>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5" name="TextBox 4"/>
          <p:cNvSpPr txBox="1"/>
          <p:nvPr/>
        </p:nvSpPr>
        <p:spPr>
          <a:xfrm>
            <a:off x="3084843" y="4458878"/>
            <a:ext cx="5547360" cy="769441"/>
          </a:xfrm>
          <a:prstGeom prst="rect">
            <a:avLst/>
          </a:prstGeom>
          <a:noFill/>
        </p:spPr>
        <p:txBody>
          <a:bodyPr wrap="square" rtlCol="0">
            <a:spAutoFit/>
          </a:bodyPr>
          <a:lstStyle/>
          <a:p>
            <a:r>
              <a:rPr lang="en-US" sz="4400" b="1" dirty="0">
                <a:latin typeface="Papyrus" panose="03070502060502030205" pitchFamily="66" charset="0"/>
              </a:rPr>
              <a:t>“…a perfect stick…!”</a:t>
            </a:r>
          </a:p>
        </p:txBody>
      </p:sp>
    </p:spTree>
    <p:extLst>
      <p:ext uri="{BB962C8B-B14F-4D97-AF65-F5344CB8AC3E}">
        <p14:creationId xmlns:p14="http://schemas.microsoft.com/office/powerpoint/2010/main" val="3598337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614" y="-291829"/>
            <a:ext cx="4568386" cy="7618028"/>
          </a:xfrm>
          <a:prstGeom prst="rect">
            <a:avLst/>
          </a:prstGeom>
        </p:spPr>
      </p:pic>
      <p:sp>
        <p:nvSpPr>
          <p:cNvPr id="3" name="TextBox 2"/>
          <p:cNvSpPr txBox="1"/>
          <p:nvPr/>
        </p:nvSpPr>
        <p:spPr>
          <a:xfrm>
            <a:off x="5529943" y="1023257"/>
            <a:ext cx="5900056" cy="2554545"/>
          </a:xfrm>
          <a:prstGeom prst="rect">
            <a:avLst/>
          </a:prstGeom>
          <a:noFill/>
        </p:spPr>
        <p:txBody>
          <a:bodyPr wrap="square" rtlCol="0">
            <a:spAutoFit/>
          </a:bodyPr>
          <a:lstStyle/>
          <a:p>
            <a:r>
              <a:rPr lang="en-US" sz="3200" b="1" dirty="0">
                <a:latin typeface="Papyrus" panose="03070502060502030205" pitchFamily="66" charset="0"/>
              </a:rPr>
              <a:t>Josiah Willard Gibbs,  Sr. (1790-1861)</a:t>
            </a:r>
          </a:p>
          <a:p>
            <a:r>
              <a:rPr lang="en-US" sz="3200" b="1" dirty="0">
                <a:latin typeface="Papyrus" panose="03070502060502030205" pitchFamily="66" charset="0"/>
              </a:rPr>
              <a:t>American linguist &amp; theologian</a:t>
            </a:r>
          </a:p>
          <a:p>
            <a:r>
              <a:rPr lang="en-US" sz="3200" b="1" dirty="0">
                <a:latin typeface="Papyrus" panose="03070502060502030205" pitchFamily="66" charset="0"/>
              </a:rPr>
              <a:t>Professor of </a:t>
            </a:r>
          </a:p>
          <a:p>
            <a:r>
              <a:rPr lang="en-US" sz="3200" b="1" dirty="0">
                <a:latin typeface="Papyrus" panose="03070502060502030205" pitchFamily="66" charset="0"/>
              </a:rPr>
              <a:t>Sacred Literature at Yale</a:t>
            </a:r>
            <a:endParaRPr lang="en-US" b="1" dirty="0">
              <a:latin typeface="Papyrus" panose="03070502060502030205" pitchFamily="66" charset="0"/>
            </a:endParaRPr>
          </a:p>
        </p:txBody>
      </p:sp>
    </p:spTree>
    <p:extLst>
      <p:ext uri="{BB962C8B-B14F-4D97-AF65-F5344CB8AC3E}">
        <p14:creationId xmlns:p14="http://schemas.microsoft.com/office/powerpoint/2010/main" val="3567750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freepages.genealogy.rootsweb.ancestry.com/~woolsey/resources/descends/woolgen/ots/salisabied.gif"/>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71521" y="-428017"/>
            <a:ext cx="9877500" cy="77237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3729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5400000">
            <a:off x="607567" y="913455"/>
            <a:ext cx="7307641" cy="5480731"/>
          </a:xfrm>
        </p:spPr>
      </p:pic>
      <p:sp>
        <p:nvSpPr>
          <p:cNvPr id="3" name="TextBox 2"/>
          <p:cNvSpPr txBox="1"/>
          <p:nvPr/>
        </p:nvSpPr>
        <p:spPr>
          <a:xfrm>
            <a:off x="7239000" y="857250"/>
            <a:ext cx="4362450" cy="3170099"/>
          </a:xfrm>
          <a:prstGeom prst="rect">
            <a:avLst/>
          </a:prstGeom>
          <a:noFill/>
        </p:spPr>
        <p:txBody>
          <a:bodyPr wrap="square" rtlCol="0">
            <a:spAutoFit/>
          </a:bodyPr>
          <a:lstStyle/>
          <a:p>
            <a:r>
              <a:rPr lang="en-US" sz="4000" b="1" dirty="0">
                <a:latin typeface="Papyrus" panose="03070502060502030205" pitchFamily="66" charset="0"/>
              </a:rPr>
              <a:t>Passport for “Edward Elbridge Salisbury, lady, and two servants” issued in London</a:t>
            </a:r>
          </a:p>
        </p:txBody>
      </p:sp>
    </p:spTree>
    <p:extLst>
      <p:ext uri="{BB962C8B-B14F-4D97-AF65-F5344CB8AC3E}">
        <p14:creationId xmlns:p14="http://schemas.microsoft.com/office/powerpoint/2010/main" val="33096709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90457" y="609600"/>
            <a:ext cx="6063342" cy="1567543"/>
          </a:xfrm>
        </p:spPr>
        <p:txBody>
          <a:bodyPr>
            <a:normAutofit lnSpcReduction="10000"/>
          </a:bodyPr>
          <a:lstStyle/>
          <a:p>
            <a:pPr marL="0" indent="0">
              <a:buNone/>
            </a:pPr>
            <a:r>
              <a:rPr lang="en-US" sz="3200" b="1" dirty="0">
                <a:latin typeface="Papyrus" panose="03070502060502030205" pitchFamily="66" charset="0"/>
              </a:rPr>
              <a:t>Horace Hayman Wilson, </a:t>
            </a:r>
          </a:p>
          <a:p>
            <a:pPr marL="0" indent="0">
              <a:buNone/>
            </a:pPr>
            <a:r>
              <a:rPr lang="en-US" sz="3200" b="1" dirty="0">
                <a:latin typeface="Papyrus" panose="03070502060502030205" pitchFamily="66" charset="0"/>
              </a:rPr>
              <a:t>Oxford </a:t>
            </a:r>
            <a:r>
              <a:rPr lang="en-US" sz="3200" b="1" dirty="0" err="1">
                <a:latin typeface="Papyrus" panose="03070502060502030205" pitchFamily="66" charset="0"/>
              </a:rPr>
              <a:t>Sanskritist</a:t>
            </a:r>
            <a:endParaRPr lang="en-US" sz="3200" b="1" dirty="0">
              <a:latin typeface="Papyrus" panose="03070502060502030205" pitchFamily="66" charset="0"/>
            </a:endParaRPr>
          </a:p>
          <a:p>
            <a:pPr marL="0" indent="0">
              <a:buNone/>
            </a:pPr>
            <a:r>
              <a:rPr lang="en-US" sz="3200" b="1" dirty="0">
                <a:latin typeface="Papyrus" panose="03070502060502030205" pitchFamily="66" charset="0"/>
              </a:rPr>
              <a:t>1786-1860</a:t>
            </a:r>
          </a:p>
        </p:txBody>
      </p:sp>
      <p:pic>
        <p:nvPicPr>
          <p:cNvPr id="2050" name="Picture 2" descr="http://www.wellandantiquemaps.co.uk/sites/default/files/irun/uc_product/images/GENERAL-VIEW-FROM-MERTON-FIELD-Oxford-by-F-Mackenzie-J-Le-Keux-c-1836.jpg"/>
          <p:cNvPicPr>
            <a:picLocks noChangeAspect="1" noChangeArrowheads="1"/>
          </p:cNvPicPr>
          <p:nvPr/>
        </p:nvPicPr>
        <p:blipFill rotWithShape="1">
          <a:blip r:embed="rId3">
            <a:extLst>
              <a:ext uri="{28A0092B-C50C-407E-A947-70E740481C1C}">
                <a14:useLocalDpi xmlns:a14="http://schemas.microsoft.com/office/drawing/2010/main" val="0"/>
              </a:ext>
            </a:extLst>
          </a:blip>
          <a:srcRect l="7564" t="9986" r="7215" b="4019"/>
          <a:stretch/>
        </p:blipFill>
        <p:spPr bwMode="auto">
          <a:xfrm>
            <a:off x="3663040" y="2560794"/>
            <a:ext cx="8556173" cy="571976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a:stretch>
            <a:fillRect/>
          </a:stretch>
        </p:blipFill>
        <p:spPr>
          <a:xfrm>
            <a:off x="-140583" y="0"/>
            <a:ext cx="4596782" cy="5627096"/>
          </a:xfrm>
          <a:prstGeom prst="rect">
            <a:avLst/>
          </a:prstGeom>
        </p:spPr>
      </p:pic>
    </p:spTree>
    <p:extLst>
      <p:ext uri="{BB962C8B-B14F-4D97-AF65-F5344CB8AC3E}">
        <p14:creationId xmlns:p14="http://schemas.microsoft.com/office/powerpoint/2010/main" val="36872488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804034" y="0"/>
            <a:ext cx="8583931" cy="6858000"/>
          </a:xfrm>
          <a:prstGeom prst="rect">
            <a:avLst/>
          </a:prstGeom>
        </p:spPr>
      </p:pic>
      <p:sp>
        <p:nvSpPr>
          <p:cNvPr id="3" name="TextBox 2"/>
          <p:cNvSpPr txBox="1"/>
          <p:nvPr/>
        </p:nvSpPr>
        <p:spPr>
          <a:xfrm>
            <a:off x="1695449" y="533400"/>
            <a:ext cx="8801100" cy="1200329"/>
          </a:xfrm>
          <a:prstGeom prst="rect">
            <a:avLst/>
          </a:prstGeom>
          <a:noFill/>
        </p:spPr>
        <p:txBody>
          <a:bodyPr wrap="square" rtlCol="0">
            <a:spAutoFit/>
          </a:bodyPr>
          <a:lstStyle/>
          <a:p>
            <a:pPr algn="ctr"/>
            <a:r>
              <a:rPr lang="en-US" sz="3600" b="1" dirty="0">
                <a:latin typeface="Papyrus" panose="03070502060502030205" pitchFamily="66" charset="0"/>
              </a:rPr>
              <a:t>Americans on the Grand Tour, </a:t>
            </a:r>
          </a:p>
          <a:p>
            <a:pPr algn="ctr"/>
            <a:r>
              <a:rPr lang="en-US" sz="3600" b="1" dirty="0">
                <a:latin typeface="Papyrus" panose="03070502060502030205" pitchFamily="66" charset="0"/>
              </a:rPr>
              <a:t>early 19</a:t>
            </a:r>
            <a:r>
              <a:rPr lang="en-US" sz="3600" b="1" baseline="30000" dirty="0">
                <a:latin typeface="Papyrus" panose="03070502060502030205" pitchFamily="66" charset="0"/>
              </a:rPr>
              <a:t>th</a:t>
            </a:r>
            <a:r>
              <a:rPr lang="en-US" sz="3600" b="1" dirty="0">
                <a:latin typeface="Papyrus" panose="03070502060502030205" pitchFamily="66" charset="0"/>
              </a:rPr>
              <a:t> century</a:t>
            </a:r>
          </a:p>
        </p:txBody>
      </p:sp>
    </p:spTree>
    <p:extLst>
      <p:ext uri="{BB962C8B-B14F-4D97-AF65-F5344CB8AC3E}">
        <p14:creationId xmlns:p14="http://schemas.microsoft.com/office/powerpoint/2010/main" val="26743645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8860" t="10185" r="7011" b="9325"/>
          <a:stretch/>
        </p:blipFill>
        <p:spPr>
          <a:xfrm>
            <a:off x="7772401" y="1372656"/>
            <a:ext cx="4180114" cy="5334001"/>
          </a:xfrm>
          <a:prstGeom prst="rect">
            <a:avLst/>
          </a:prstGeom>
        </p:spPr>
      </p:pic>
      <p:pic>
        <p:nvPicPr>
          <p:cNvPr id="6146" name="Picture 2" descr="https://upload.wikimedia.org/wikipedia/commons/thumb/b/b1/Silvestre_de_Sacy.jpg/371px-Silvestre_de_Sac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371" y="229218"/>
            <a:ext cx="4871084" cy="630221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298291" y="1139734"/>
            <a:ext cx="5361296" cy="2554545"/>
          </a:xfrm>
          <a:prstGeom prst="rect">
            <a:avLst/>
          </a:prstGeom>
          <a:noFill/>
        </p:spPr>
        <p:txBody>
          <a:bodyPr wrap="square" rtlCol="0">
            <a:spAutoFit/>
          </a:bodyPr>
          <a:lstStyle/>
          <a:p>
            <a:r>
              <a:rPr lang="en-US" sz="3200" b="1" dirty="0">
                <a:latin typeface="Papyrus" panose="03070502060502030205" pitchFamily="66" charset="0"/>
              </a:rPr>
              <a:t>Baron Silvestre De </a:t>
            </a:r>
            <a:r>
              <a:rPr lang="en-US" sz="3200" b="1" dirty="0" err="1">
                <a:latin typeface="Papyrus" panose="03070502060502030205" pitchFamily="66" charset="0"/>
              </a:rPr>
              <a:t>Sacy</a:t>
            </a:r>
            <a:r>
              <a:rPr lang="en-US" sz="3200" b="1" dirty="0">
                <a:latin typeface="Papyrus" panose="03070502060502030205" pitchFamily="66" charset="0"/>
              </a:rPr>
              <a:t>, </a:t>
            </a:r>
          </a:p>
          <a:p>
            <a:r>
              <a:rPr lang="en-US" sz="3200" b="1" dirty="0">
                <a:latin typeface="Papyrus" panose="03070502060502030205" pitchFamily="66" charset="0"/>
              </a:rPr>
              <a:t>1758-1838,</a:t>
            </a:r>
          </a:p>
          <a:p>
            <a:endParaRPr lang="en-US" sz="3200" b="1" dirty="0">
              <a:latin typeface="Papyrus" panose="03070502060502030205" pitchFamily="66" charset="0"/>
            </a:endParaRPr>
          </a:p>
          <a:p>
            <a:pPr algn="r"/>
            <a:r>
              <a:rPr lang="en-US" sz="3200" b="1" dirty="0">
                <a:latin typeface="Papyrus" panose="03070502060502030205" pitchFamily="66" charset="0"/>
              </a:rPr>
              <a:t> </a:t>
            </a:r>
            <a:r>
              <a:rPr lang="en-US" sz="3200" b="1" dirty="0" err="1">
                <a:latin typeface="Papyrus" panose="03070502060502030205" pitchFamily="66" charset="0"/>
              </a:rPr>
              <a:t>Garcin</a:t>
            </a:r>
            <a:r>
              <a:rPr lang="en-US" sz="3200" b="1" dirty="0">
                <a:latin typeface="Papyrus" panose="03070502060502030205" pitchFamily="66" charset="0"/>
              </a:rPr>
              <a:t> de </a:t>
            </a:r>
            <a:r>
              <a:rPr lang="en-US" sz="3200" b="1" dirty="0" err="1">
                <a:latin typeface="Papyrus" panose="03070502060502030205" pitchFamily="66" charset="0"/>
              </a:rPr>
              <a:t>Tassy</a:t>
            </a:r>
            <a:r>
              <a:rPr lang="en-US" sz="3200" b="1" dirty="0">
                <a:latin typeface="Papyrus" panose="03070502060502030205" pitchFamily="66" charset="0"/>
              </a:rPr>
              <a:t>, </a:t>
            </a:r>
          </a:p>
          <a:p>
            <a:pPr algn="r"/>
            <a:r>
              <a:rPr lang="en-US" sz="3200" b="1" dirty="0">
                <a:latin typeface="Papyrus" panose="03070502060502030205" pitchFamily="66" charset="0"/>
              </a:rPr>
              <a:t>1794-1878</a:t>
            </a:r>
          </a:p>
        </p:txBody>
      </p:sp>
      <p:sp>
        <p:nvSpPr>
          <p:cNvPr id="3" name="TextBox 2"/>
          <p:cNvSpPr txBox="1"/>
          <p:nvPr/>
        </p:nvSpPr>
        <p:spPr>
          <a:xfrm>
            <a:off x="1581150" y="361311"/>
            <a:ext cx="8064914" cy="646331"/>
          </a:xfrm>
          <a:prstGeom prst="rect">
            <a:avLst/>
          </a:prstGeom>
          <a:noFill/>
        </p:spPr>
        <p:txBody>
          <a:bodyPr wrap="square" rtlCol="0">
            <a:spAutoFit/>
          </a:bodyPr>
          <a:lstStyle/>
          <a:p>
            <a:pPr algn="ctr"/>
            <a:r>
              <a:rPr lang="en-US" sz="3600" b="1" dirty="0">
                <a:latin typeface="Papyrus" panose="03070502060502030205" pitchFamily="66" charset="0"/>
              </a:rPr>
              <a:t>The great Orientalist scholars of Paris</a:t>
            </a:r>
            <a:endParaRPr lang="en-US" b="1" dirty="0">
              <a:latin typeface="Papyrus" panose="03070502060502030205" pitchFamily="66" charset="0"/>
            </a:endParaRPr>
          </a:p>
        </p:txBody>
      </p:sp>
    </p:spTree>
    <p:extLst>
      <p:ext uri="{BB962C8B-B14F-4D97-AF65-F5344CB8AC3E}">
        <p14:creationId xmlns:p14="http://schemas.microsoft.com/office/powerpoint/2010/main" val="28730986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Franz Bopp - Imagines philologoru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15151" y="710291"/>
            <a:ext cx="4554606" cy="552763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887597" y="710291"/>
            <a:ext cx="5437003" cy="3046988"/>
          </a:xfrm>
          <a:prstGeom prst="rect">
            <a:avLst/>
          </a:prstGeom>
          <a:noFill/>
        </p:spPr>
        <p:txBody>
          <a:bodyPr wrap="square" rtlCol="0">
            <a:spAutoFit/>
          </a:bodyPr>
          <a:lstStyle/>
          <a:p>
            <a:r>
              <a:rPr lang="en-US" sz="3200" b="1" dirty="0">
                <a:latin typeface="Papyrus" panose="03070502060502030205" pitchFamily="66" charset="0"/>
              </a:rPr>
              <a:t>Franz Bopp, 1791-1867</a:t>
            </a:r>
          </a:p>
          <a:p>
            <a:endParaRPr lang="en-US" sz="3200" b="1" dirty="0">
              <a:latin typeface="Papyrus" panose="03070502060502030205" pitchFamily="66" charset="0"/>
            </a:endParaRPr>
          </a:p>
          <a:p>
            <a:r>
              <a:rPr lang="en-US" sz="3200" b="1" dirty="0">
                <a:latin typeface="Papyrus" panose="03070502060502030205" pitchFamily="66" charset="0"/>
              </a:rPr>
              <a:t>Professor of Sanskrit &amp; Comparative Grammar </a:t>
            </a:r>
          </a:p>
          <a:p>
            <a:r>
              <a:rPr lang="en-US" sz="3200" b="1" dirty="0">
                <a:latin typeface="Papyrus" panose="03070502060502030205" pitchFamily="66" charset="0"/>
              </a:rPr>
              <a:t>at the University of Berlin, 1821-1867</a:t>
            </a:r>
          </a:p>
        </p:txBody>
      </p:sp>
    </p:spTree>
    <p:extLst>
      <p:ext uri="{BB962C8B-B14F-4D97-AF65-F5344CB8AC3E}">
        <p14:creationId xmlns:p14="http://schemas.microsoft.com/office/powerpoint/2010/main" val="23637489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33500" y="-142875"/>
            <a:ext cx="9525000" cy="7143750"/>
          </a:xfrm>
          <a:prstGeom prst="rect">
            <a:avLst/>
          </a:prstGeom>
        </p:spPr>
      </p:pic>
      <p:sp>
        <p:nvSpPr>
          <p:cNvPr id="3" name="TextBox 2"/>
          <p:cNvSpPr txBox="1"/>
          <p:nvPr/>
        </p:nvSpPr>
        <p:spPr>
          <a:xfrm>
            <a:off x="1962150" y="342900"/>
            <a:ext cx="8534400" cy="584775"/>
          </a:xfrm>
          <a:prstGeom prst="rect">
            <a:avLst/>
          </a:prstGeom>
          <a:noFill/>
        </p:spPr>
        <p:txBody>
          <a:bodyPr wrap="square" rtlCol="0">
            <a:spAutoFit/>
          </a:bodyPr>
          <a:lstStyle/>
          <a:p>
            <a:r>
              <a:rPr lang="en-US" sz="3200" b="1" dirty="0">
                <a:solidFill>
                  <a:schemeClr val="bg1"/>
                </a:solidFill>
                <a:latin typeface="Papyrus" panose="03070502060502030205" pitchFamily="66" charset="0"/>
              </a:rPr>
              <a:t>Christmas market in Germany, 19</a:t>
            </a:r>
            <a:r>
              <a:rPr lang="en-US" sz="3200" b="1" baseline="30000" dirty="0">
                <a:solidFill>
                  <a:schemeClr val="bg1"/>
                </a:solidFill>
                <a:latin typeface="Papyrus" panose="03070502060502030205" pitchFamily="66" charset="0"/>
              </a:rPr>
              <a:t>th</a:t>
            </a:r>
            <a:r>
              <a:rPr lang="en-US" sz="3200" b="1" dirty="0">
                <a:solidFill>
                  <a:schemeClr val="bg1"/>
                </a:solidFill>
                <a:latin typeface="Papyrus" panose="03070502060502030205" pitchFamily="66" charset="0"/>
              </a:rPr>
              <a:t> century</a:t>
            </a:r>
          </a:p>
        </p:txBody>
      </p:sp>
    </p:spTree>
    <p:extLst>
      <p:ext uri="{BB962C8B-B14F-4D97-AF65-F5344CB8AC3E}">
        <p14:creationId xmlns:p14="http://schemas.microsoft.com/office/powerpoint/2010/main" val="456154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847709" y="-158111"/>
            <a:ext cx="10868041" cy="7149461"/>
          </a:xfrm>
          <a:prstGeom prst="rect">
            <a:avLst/>
          </a:prstGeom>
        </p:spPr>
      </p:pic>
      <p:sp>
        <p:nvSpPr>
          <p:cNvPr id="5" name="TextBox 4"/>
          <p:cNvSpPr txBox="1"/>
          <p:nvPr/>
        </p:nvSpPr>
        <p:spPr>
          <a:xfrm>
            <a:off x="2705100" y="552450"/>
            <a:ext cx="8267700" cy="707886"/>
          </a:xfrm>
          <a:prstGeom prst="rect">
            <a:avLst/>
          </a:prstGeom>
          <a:noFill/>
        </p:spPr>
        <p:txBody>
          <a:bodyPr wrap="square" rtlCol="0">
            <a:spAutoFit/>
          </a:bodyPr>
          <a:lstStyle/>
          <a:p>
            <a:r>
              <a:rPr lang="en-US" sz="4000" b="1" dirty="0">
                <a:latin typeface="Papyrus" panose="03070502060502030205" pitchFamily="66" charset="0"/>
              </a:rPr>
              <a:t>The University of Berlin, ca. 1850</a:t>
            </a:r>
          </a:p>
        </p:txBody>
      </p:sp>
    </p:spTree>
    <p:extLst>
      <p:ext uri="{BB962C8B-B14F-4D97-AF65-F5344CB8AC3E}">
        <p14:creationId xmlns:p14="http://schemas.microsoft.com/office/powerpoint/2010/main" val="42016810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alisbury Mansion - Worcester, MA, United Stat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069" y="2014147"/>
            <a:ext cx="6478620" cy="431908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rotWithShape="1">
          <a:blip r:embed="rId4"/>
          <a:srcRect l="12285" t="8567" b="2889"/>
          <a:stretch/>
        </p:blipFill>
        <p:spPr>
          <a:xfrm>
            <a:off x="8793804" y="390040"/>
            <a:ext cx="3022771" cy="3783647"/>
          </a:xfrm>
          <a:prstGeom prst="rect">
            <a:avLst/>
          </a:prstGeom>
        </p:spPr>
      </p:pic>
      <p:pic>
        <p:nvPicPr>
          <p:cNvPr id="1030" name="Picture 6" descr="http://www.worcesterart.org/collection/Early_American/Artists/stuart/stephen/large.jpg"/>
          <p:cNvPicPr>
            <a:picLocks noChangeAspect="1" noChangeArrowheads="1"/>
          </p:cNvPicPr>
          <p:nvPr/>
        </p:nvPicPr>
        <p:blipFill rotWithShape="1">
          <a:blip r:embed="rId5">
            <a:extLst>
              <a:ext uri="{28A0092B-C50C-407E-A947-70E740481C1C}">
                <a14:useLocalDpi xmlns:a14="http://schemas.microsoft.com/office/drawing/2010/main" val="0"/>
              </a:ext>
            </a:extLst>
          </a:blip>
          <a:srcRect l="5512" t="9297" b="3316"/>
          <a:stretch/>
        </p:blipFill>
        <p:spPr bwMode="auto">
          <a:xfrm>
            <a:off x="407389" y="603115"/>
            <a:ext cx="2735342" cy="307542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www.worcesterart.org/collection/Early_American/Artists/harding/elizabeth/large.jpg"/>
          <p:cNvPicPr>
            <a:picLocks noChangeAspect="1" noChangeArrowheads="1"/>
          </p:cNvPicPr>
          <p:nvPr/>
        </p:nvPicPr>
        <p:blipFill rotWithShape="1">
          <a:blip r:embed="rId6">
            <a:extLst>
              <a:ext uri="{28A0092B-C50C-407E-A947-70E740481C1C}">
                <a14:useLocalDpi xmlns:a14="http://schemas.microsoft.com/office/drawing/2010/main" val="0"/>
              </a:ext>
            </a:extLst>
          </a:blip>
          <a:srcRect l="6160" b="8579"/>
          <a:stretch/>
        </p:blipFill>
        <p:spPr bwMode="auto">
          <a:xfrm>
            <a:off x="407390" y="3112851"/>
            <a:ext cx="2732455" cy="322037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http://www.worcesterart.org/collection/Early_American/Artists/gullager/elizabeth/large.jpg"/>
          <p:cNvPicPr/>
          <p:nvPr/>
        </p:nvPicPr>
        <p:blipFill rotWithShape="1">
          <a:blip r:embed="rId7">
            <a:extLst>
              <a:ext uri="{28A0092B-C50C-407E-A947-70E740481C1C}">
                <a14:useLocalDpi xmlns:a14="http://schemas.microsoft.com/office/drawing/2010/main" val="0"/>
              </a:ext>
            </a:extLst>
          </a:blip>
          <a:srcRect l="7769" b="4894"/>
          <a:stretch/>
        </p:blipFill>
        <p:spPr bwMode="auto">
          <a:xfrm>
            <a:off x="8793804" y="2960471"/>
            <a:ext cx="3022771" cy="3615428"/>
          </a:xfrm>
          <a:prstGeom prst="rect">
            <a:avLst/>
          </a:prstGeom>
          <a:noFill/>
          <a:ln>
            <a:noFill/>
          </a:ln>
        </p:spPr>
      </p:pic>
      <p:sp>
        <p:nvSpPr>
          <p:cNvPr id="2" name="TextBox 1"/>
          <p:cNvSpPr txBox="1"/>
          <p:nvPr/>
        </p:nvSpPr>
        <p:spPr>
          <a:xfrm>
            <a:off x="3516954" y="326345"/>
            <a:ext cx="5276850" cy="1446550"/>
          </a:xfrm>
          <a:prstGeom prst="rect">
            <a:avLst/>
          </a:prstGeom>
          <a:noFill/>
        </p:spPr>
        <p:txBody>
          <a:bodyPr wrap="square" rtlCol="0">
            <a:spAutoFit/>
          </a:bodyPr>
          <a:lstStyle/>
          <a:p>
            <a:r>
              <a:rPr lang="en-US" sz="4400" b="1" dirty="0">
                <a:latin typeface="Papyrus" panose="03070502060502030205" pitchFamily="66" charset="0"/>
              </a:rPr>
              <a:t>The </a:t>
            </a:r>
            <a:r>
              <a:rPr lang="en-US" sz="4400" b="1" dirty="0" err="1">
                <a:latin typeface="Papyrus" panose="03070502060502030205" pitchFamily="66" charset="0"/>
              </a:rPr>
              <a:t>Salisburys</a:t>
            </a:r>
            <a:r>
              <a:rPr lang="en-US" sz="4400" b="1" dirty="0">
                <a:latin typeface="Papyrus" panose="03070502060502030205" pitchFamily="66" charset="0"/>
              </a:rPr>
              <a:t> </a:t>
            </a:r>
          </a:p>
          <a:p>
            <a:r>
              <a:rPr lang="en-US" sz="4400" b="1" dirty="0">
                <a:latin typeface="Papyrus" panose="03070502060502030205" pitchFamily="66" charset="0"/>
              </a:rPr>
              <a:t>of Worcester, Mass.</a:t>
            </a:r>
          </a:p>
        </p:txBody>
      </p:sp>
    </p:spTree>
    <p:extLst>
      <p:ext uri="{BB962C8B-B14F-4D97-AF65-F5344CB8AC3E}">
        <p14:creationId xmlns:p14="http://schemas.microsoft.com/office/powerpoint/2010/main" val="17037350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86383" y="-257805"/>
            <a:ext cx="7354111" cy="8286321"/>
          </a:xfrm>
          <a:prstGeom prst="rect">
            <a:avLst/>
          </a:prstGeom>
        </p:spPr>
      </p:pic>
      <p:sp>
        <p:nvSpPr>
          <p:cNvPr id="2" name="TextBox 1"/>
          <p:cNvSpPr txBox="1"/>
          <p:nvPr/>
        </p:nvSpPr>
        <p:spPr>
          <a:xfrm>
            <a:off x="7239000" y="457200"/>
            <a:ext cx="4514850" cy="1569660"/>
          </a:xfrm>
          <a:prstGeom prst="rect">
            <a:avLst/>
          </a:prstGeom>
          <a:noFill/>
        </p:spPr>
        <p:txBody>
          <a:bodyPr wrap="square" rtlCol="0">
            <a:spAutoFit/>
          </a:bodyPr>
          <a:lstStyle/>
          <a:p>
            <a:r>
              <a:rPr lang="en-US" sz="3200" b="1" dirty="0">
                <a:latin typeface="Papyrus" panose="03070502060502030205" pitchFamily="66" charset="0"/>
              </a:rPr>
              <a:t>Edward dreams of Yale and prepares himself for a possible career…</a:t>
            </a:r>
          </a:p>
        </p:txBody>
      </p:sp>
      <p:sp>
        <p:nvSpPr>
          <p:cNvPr id="3" name="TextBox 2"/>
          <p:cNvSpPr txBox="1"/>
          <p:nvPr/>
        </p:nvSpPr>
        <p:spPr>
          <a:xfrm>
            <a:off x="350195" y="6128426"/>
            <a:ext cx="5680953" cy="400110"/>
          </a:xfrm>
          <a:prstGeom prst="rect">
            <a:avLst/>
          </a:prstGeom>
          <a:noFill/>
        </p:spPr>
        <p:txBody>
          <a:bodyPr wrap="square" rtlCol="0">
            <a:spAutoFit/>
          </a:bodyPr>
          <a:lstStyle/>
          <a:p>
            <a:r>
              <a:rPr lang="en-US" sz="2000" b="1" dirty="0">
                <a:latin typeface="Papyrus" panose="03070502060502030205" pitchFamily="66" charset="0"/>
              </a:rPr>
              <a:t>YUAG 1983.1.33 </a:t>
            </a:r>
          </a:p>
        </p:txBody>
      </p:sp>
    </p:spTree>
    <p:extLst>
      <p:ext uri="{BB962C8B-B14F-4D97-AF65-F5344CB8AC3E}">
        <p14:creationId xmlns:p14="http://schemas.microsoft.com/office/powerpoint/2010/main" val="5637951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8164272" y="247471"/>
            <a:ext cx="3640160" cy="4072567"/>
          </a:xfrm>
          <a:prstGeom prst="rect">
            <a:avLst/>
          </a:prstGeom>
        </p:spPr>
      </p:pic>
      <p:sp>
        <p:nvSpPr>
          <p:cNvPr id="5" name="TextBox 4"/>
          <p:cNvSpPr txBox="1"/>
          <p:nvPr/>
        </p:nvSpPr>
        <p:spPr>
          <a:xfrm>
            <a:off x="8164272" y="4459008"/>
            <a:ext cx="3640160" cy="1569660"/>
          </a:xfrm>
          <a:prstGeom prst="rect">
            <a:avLst/>
          </a:prstGeom>
          <a:noFill/>
        </p:spPr>
        <p:txBody>
          <a:bodyPr wrap="square" rtlCol="0">
            <a:spAutoFit/>
          </a:bodyPr>
          <a:lstStyle/>
          <a:p>
            <a:r>
              <a:rPr lang="en-US" sz="2400" b="1" dirty="0">
                <a:latin typeface="Papyrus" panose="03070502060502030205" pitchFamily="66" charset="0"/>
              </a:rPr>
              <a:t>Wilhelm </a:t>
            </a:r>
            <a:r>
              <a:rPr lang="en-US" sz="2400" b="1" dirty="0" err="1">
                <a:latin typeface="Papyrus" panose="03070502060502030205" pitchFamily="66" charset="0"/>
              </a:rPr>
              <a:t>Gesenius</a:t>
            </a:r>
            <a:r>
              <a:rPr lang="en-US" sz="2400" b="1" dirty="0">
                <a:latin typeface="Papyrus" panose="03070502060502030205" pitchFamily="66" charset="0"/>
              </a:rPr>
              <a:t>, </a:t>
            </a:r>
          </a:p>
          <a:p>
            <a:r>
              <a:rPr lang="en-US" sz="2400" b="1" dirty="0">
                <a:latin typeface="Papyrus" panose="03070502060502030205" pitchFamily="66" charset="0"/>
              </a:rPr>
              <a:t>1786-18</a:t>
            </a:r>
            <a:r>
              <a:rPr lang="en-US" sz="2400" dirty="0">
                <a:latin typeface="Papyrus" panose="03070502060502030205" pitchFamily="66" charset="0"/>
              </a:rPr>
              <a:t>4</a:t>
            </a:r>
            <a:r>
              <a:rPr lang="en-US" sz="2400" b="1" dirty="0">
                <a:latin typeface="Papyrus" panose="03070502060502030205" pitchFamily="66" charset="0"/>
              </a:rPr>
              <a:t>2</a:t>
            </a:r>
          </a:p>
          <a:p>
            <a:r>
              <a:rPr lang="en-US" sz="2400" b="1" dirty="0">
                <a:latin typeface="Papyrus" panose="03070502060502030205" pitchFamily="66" charset="0"/>
              </a:rPr>
              <a:t>Professor of Theology, </a:t>
            </a:r>
          </a:p>
          <a:p>
            <a:r>
              <a:rPr lang="en-US" sz="2400" b="1" dirty="0">
                <a:latin typeface="Papyrus" panose="03070502060502030205" pitchFamily="66" charset="0"/>
              </a:rPr>
              <a:t>Halle University</a:t>
            </a:r>
          </a:p>
        </p:txBody>
      </p:sp>
      <p:pic>
        <p:nvPicPr>
          <p:cNvPr id="9" name="Picture 8"/>
          <p:cNvPicPr>
            <a:picLocks noChangeAspect="1"/>
          </p:cNvPicPr>
          <p:nvPr/>
        </p:nvPicPr>
        <p:blipFill>
          <a:blip r:embed="rId4" cstate="print">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466928" y="1447800"/>
            <a:ext cx="8397736" cy="6298302"/>
          </a:xfrm>
          <a:prstGeom prst="rect">
            <a:avLst/>
          </a:prstGeom>
        </p:spPr>
      </p:pic>
      <p:sp>
        <p:nvSpPr>
          <p:cNvPr id="10" name="TextBox 9"/>
          <p:cNvSpPr txBox="1"/>
          <p:nvPr/>
        </p:nvSpPr>
        <p:spPr>
          <a:xfrm>
            <a:off x="514360" y="247471"/>
            <a:ext cx="7416448" cy="830997"/>
          </a:xfrm>
          <a:prstGeom prst="rect">
            <a:avLst/>
          </a:prstGeom>
          <a:noFill/>
        </p:spPr>
        <p:txBody>
          <a:bodyPr wrap="square" rtlCol="0">
            <a:spAutoFit/>
          </a:bodyPr>
          <a:lstStyle/>
          <a:p>
            <a:r>
              <a:rPr lang="en-US" sz="2400" b="1" i="1" dirty="0" err="1">
                <a:latin typeface="Papyrus" panose="03070502060502030205" pitchFamily="66" charset="0"/>
              </a:rPr>
              <a:t>Scripturae</a:t>
            </a:r>
            <a:r>
              <a:rPr lang="en-US" sz="2400" b="1" i="1" dirty="0">
                <a:latin typeface="Papyrus" panose="03070502060502030205" pitchFamily="66" charset="0"/>
              </a:rPr>
              <a:t> </a:t>
            </a:r>
            <a:r>
              <a:rPr lang="en-US" sz="2400" b="1" i="1" dirty="0" err="1">
                <a:latin typeface="Papyrus" panose="03070502060502030205" pitchFamily="66" charset="0"/>
              </a:rPr>
              <a:t>Linguaeque</a:t>
            </a:r>
            <a:r>
              <a:rPr lang="en-US" sz="2400" b="1" i="1" dirty="0">
                <a:latin typeface="Papyrus" panose="03070502060502030205" pitchFamily="66" charset="0"/>
              </a:rPr>
              <a:t> </a:t>
            </a:r>
            <a:r>
              <a:rPr lang="en-US" sz="2400" b="1" i="1" dirty="0" err="1">
                <a:latin typeface="Papyrus" panose="03070502060502030205" pitchFamily="66" charset="0"/>
              </a:rPr>
              <a:t>Phoeniciae</a:t>
            </a:r>
            <a:r>
              <a:rPr lang="en-US" sz="2400" b="1" i="1" dirty="0">
                <a:latin typeface="Papyrus" panose="03070502060502030205" pitchFamily="66" charset="0"/>
              </a:rPr>
              <a:t> </a:t>
            </a:r>
            <a:r>
              <a:rPr lang="en-US" sz="2400" b="1" i="1" dirty="0" err="1">
                <a:latin typeface="Papyrus" panose="03070502060502030205" pitchFamily="66" charset="0"/>
              </a:rPr>
              <a:t>Monumenta</a:t>
            </a:r>
            <a:r>
              <a:rPr lang="en-US" sz="2400" b="1" dirty="0">
                <a:latin typeface="Papyrus" panose="03070502060502030205" pitchFamily="66" charset="0"/>
              </a:rPr>
              <a:t> (Leipzig: 1837)</a:t>
            </a:r>
          </a:p>
        </p:txBody>
      </p:sp>
      <p:sp>
        <p:nvSpPr>
          <p:cNvPr id="2" name="TextBox 1"/>
          <p:cNvSpPr txBox="1"/>
          <p:nvPr/>
        </p:nvSpPr>
        <p:spPr>
          <a:xfrm>
            <a:off x="136187" y="6225702"/>
            <a:ext cx="6206247" cy="400110"/>
          </a:xfrm>
          <a:prstGeom prst="rect">
            <a:avLst/>
          </a:prstGeom>
          <a:noFill/>
        </p:spPr>
        <p:txBody>
          <a:bodyPr wrap="square" rtlCol="0">
            <a:spAutoFit/>
          </a:bodyPr>
          <a:lstStyle/>
          <a:p>
            <a:r>
              <a:rPr lang="en-US" sz="2000" b="1" dirty="0">
                <a:latin typeface="Papyrus" panose="03070502060502030205" pitchFamily="66" charset="0"/>
              </a:rPr>
              <a:t>Fmk6 +G33 (presented by E.E. Salisbury in 1870)</a:t>
            </a:r>
            <a:endParaRPr lang="en-US" sz="2000" dirty="0"/>
          </a:p>
        </p:txBody>
      </p:sp>
    </p:spTree>
    <p:extLst>
      <p:ext uri="{BB962C8B-B14F-4D97-AF65-F5344CB8AC3E}">
        <p14:creationId xmlns:p14="http://schemas.microsoft.com/office/powerpoint/2010/main" val="40640209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950" y="303225"/>
            <a:ext cx="5107308" cy="6078120"/>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16408" t="5400" r="6682" b="8460"/>
          <a:stretch/>
        </p:blipFill>
        <p:spPr>
          <a:xfrm>
            <a:off x="5871056" y="1702562"/>
            <a:ext cx="6904604" cy="5155438"/>
          </a:xfrm>
          <a:prstGeom prst="rect">
            <a:avLst/>
          </a:prstGeom>
        </p:spPr>
      </p:pic>
      <p:sp>
        <p:nvSpPr>
          <p:cNvPr id="5" name="TextBox 4"/>
          <p:cNvSpPr txBox="1"/>
          <p:nvPr/>
        </p:nvSpPr>
        <p:spPr>
          <a:xfrm>
            <a:off x="5871056" y="275710"/>
            <a:ext cx="6551159" cy="1200329"/>
          </a:xfrm>
          <a:prstGeom prst="rect">
            <a:avLst/>
          </a:prstGeom>
          <a:noFill/>
        </p:spPr>
        <p:txBody>
          <a:bodyPr wrap="square" rtlCol="0">
            <a:spAutoFit/>
          </a:bodyPr>
          <a:lstStyle/>
          <a:p>
            <a:r>
              <a:rPr lang="en-US" sz="2400" b="1" dirty="0">
                <a:latin typeface="Papyrus" panose="03070502060502030205" pitchFamily="66" charset="0"/>
              </a:rPr>
              <a:t>Eli Smith (1801-1857) </a:t>
            </a:r>
          </a:p>
          <a:p>
            <a:r>
              <a:rPr lang="en-US" sz="2400" b="1" dirty="0">
                <a:latin typeface="Papyrus" panose="03070502060502030205" pitchFamily="66" charset="0"/>
              </a:rPr>
              <a:t>and the new American translation of the Bible </a:t>
            </a:r>
          </a:p>
          <a:p>
            <a:r>
              <a:rPr lang="en-US" sz="2400" b="1" dirty="0">
                <a:latin typeface="Papyrus" panose="03070502060502030205" pitchFamily="66" charset="0"/>
              </a:rPr>
              <a:t>into Arabic</a:t>
            </a:r>
          </a:p>
        </p:txBody>
      </p:sp>
    </p:spTree>
    <p:extLst>
      <p:ext uri="{BB962C8B-B14F-4D97-AF65-F5344CB8AC3E}">
        <p14:creationId xmlns:p14="http://schemas.microsoft.com/office/powerpoint/2010/main" val="16177376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224113" y="205527"/>
            <a:ext cx="2601744" cy="3547833"/>
          </a:xfrm>
          <a:prstGeom prst="rect">
            <a:avLst/>
          </a:prstGeom>
        </p:spPr>
      </p:pic>
      <p:pic>
        <p:nvPicPr>
          <p:cNvPr id="4" name="Content Placeholder 3"/>
          <p:cNvPicPr>
            <a:picLocks noGrp="1" noChangeAspect="1"/>
          </p:cNvPicPr>
          <p:nvPr>
            <p:ph idx="1"/>
          </p:nvPr>
        </p:nvPicPr>
        <p:blipFill>
          <a:blip r:embed="rId4"/>
          <a:stretch>
            <a:fillRect/>
          </a:stretch>
        </p:blipFill>
        <p:spPr>
          <a:xfrm>
            <a:off x="1147863" y="2314781"/>
            <a:ext cx="2310697" cy="3196354"/>
          </a:xfrm>
          <a:prstGeom prst="rect">
            <a:avLst/>
          </a:prstGeom>
        </p:spPr>
      </p:pic>
      <p:pic>
        <p:nvPicPr>
          <p:cNvPr id="6" name="Picture 5"/>
          <p:cNvPicPr>
            <a:picLocks noChangeAspect="1"/>
          </p:cNvPicPr>
          <p:nvPr/>
        </p:nvPicPr>
        <p:blipFill>
          <a:blip r:embed="rId5"/>
          <a:stretch>
            <a:fillRect/>
          </a:stretch>
        </p:blipFill>
        <p:spPr>
          <a:xfrm>
            <a:off x="224113" y="4316200"/>
            <a:ext cx="2736121" cy="3638056"/>
          </a:xfrm>
          <a:prstGeom prst="rect">
            <a:avLst/>
          </a:prstGeom>
        </p:spPr>
      </p:pic>
      <p:sp>
        <p:nvSpPr>
          <p:cNvPr id="7" name="TextBox 6"/>
          <p:cNvSpPr txBox="1"/>
          <p:nvPr/>
        </p:nvSpPr>
        <p:spPr>
          <a:xfrm>
            <a:off x="3458560" y="365125"/>
            <a:ext cx="8506460" cy="1815882"/>
          </a:xfrm>
          <a:prstGeom prst="rect">
            <a:avLst/>
          </a:prstGeom>
          <a:noFill/>
        </p:spPr>
        <p:txBody>
          <a:bodyPr wrap="square" rtlCol="0">
            <a:spAutoFit/>
          </a:bodyPr>
          <a:lstStyle/>
          <a:p>
            <a:r>
              <a:rPr lang="en-US" sz="2800" b="1" dirty="0">
                <a:latin typeface="Papyrus" panose="03070502060502030205" pitchFamily="66" charset="0"/>
              </a:rPr>
              <a:t>Salisbury’s first gift to Yale: </a:t>
            </a:r>
          </a:p>
          <a:p>
            <a:r>
              <a:rPr lang="en-US" sz="2800" b="1" dirty="0">
                <a:latin typeface="Papyrus" panose="03070502060502030205" pitchFamily="66" charset="0"/>
              </a:rPr>
              <a:t>Copies of busts of Cicero, Homer, and Demosthenes </a:t>
            </a:r>
          </a:p>
          <a:p>
            <a:r>
              <a:rPr lang="en-US" sz="2800" b="1" dirty="0">
                <a:latin typeface="Papyrus" panose="03070502060502030205" pitchFamily="66" charset="0"/>
              </a:rPr>
              <a:t>by Thomas Crawford (1814-1857) </a:t>
            </a:r>
          </a:p>
          <a:p>
            <a:r>
              <a:rPr lang="en-US" sz="2800" b="1" dirty="0">
                <a:latin typeface="Papyrus" panose="03070502060502030205" pitchFamily="66" charset="0"/>
              </a:rPr>
              <a:t>Gifted to Yale’s new Trumbull Art Gallery</a:t>
            </a:r>
          </a:p>
        </p:txBody>
      </p:sp>
      <p:grpSp>
        <p:nvGrpSpPr>
          <p:cNvPr id="9" name="Group 8"/>
          <p:cNvGrpSpPr/>
          <p:nvPr/>
        </p:nvGrpSpPr>
        <p:grpSpPr>
          <a:xfrm>
            <a:off x="4163437" y="2451370"/>
            <a:ext cx="7801583" cy="5835162"/>
            <a:chOff x="4137643" y="2181006"/>
            <a:chExt cx="7547531" cy="6105526"/>
          </a:xfrm>
        </p:grpSpPr>
        <p:pic>
          <p:nvPicPr>
            <p:cNvPr id="3" name="Picture 2"/>
            <p:cNvPicPr>
              <a:picLocks noChangeAspect="1"/>
            </p:cNvPicPr>
            <p:nvPr/>
          </p:nvPicPr>
          <p:blipFill>
            <a:blip r:embed="rId6"/>
            <a:stretch>
              <a:fillRect/>
            </a:stretch>
          </p:blipFill>
          <p:spPr>
            <a:xfrm>
              <a:off x="4137643" y="2181006"/>
              <a:ext cx="4999562" cy="6105525"/>
            </a:xfrm>
            <a:prstGeom prst="rect">
              <a:avLst/>
            </a:prstGeom>
          </p:spPr>
        </p:pic>
        <p:pic>
          <p:nvPicPr>
            <p:cNvPr id="1026" name="Picture 2" descr="https://upload.wikimedia.org/wikipedia/commons/thumb/9/93/Freedom_1.jpg/320px-Freedom_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37174" y="2181007"/>
              <a:ext cx="3048000" cy="6105525"/>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013033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2" name="TextBox 1"/>
          <p:cNvSpPr txBox="1"/>
          <p:nvPr/>
        </p:nvSpPr>
        <p:spPr>
          <a:xfrm>
            <a:off x="1657350" y="133350"/>
            <a:ext cx="8686800" cy="1077218"/>
          </a:xfrm>
          <a:prstGeom prst="rect">
            <a:avLst/>
          </a:prstGeom>
          <a:noFill/>
        </p:spPr>
        <p:txBody>
          <a:bodyPr wrap="square" rtlCol="0">
            <a:spAutoFit/>
          </a:bodyPr>
          <a:lstStyle/>
          <a:p>
            <a:pPr algn="ctr"/>
            <a:r>
              <a:rPr lang="en-US" sz="3200" b="1" dirty="0">
                <a:solidFill>
                  <a:schemeClr val="bg1"/>
                </a:solidFill>
                <a:latin typeface="Papyrus" panose="03070502060502030205" pitchFamily="66" charset="0"/>
              </a:rPr>
              <a:t>Yale Corporation vote to appoint Salisbury </a:t>
            </a:r>
          </a:p>
          <a:p>
            <a:pPr algn="ctr"/>
            <a:r>
              <a:rPr lang="en-US" sz="3200" b="1" dirty="0">
                <a:solidFill>
                  <a:schemeClr val="bg1"/>
                </a:solidFill>
                <a:latin typeface="Papyrus" panose="03070502060502030205" pitchFamily="66" charset="0"/>
              </a:rPr>
              <a:t>as Professor of Arabic and Sanskrit</a:t>
            </a:r>
          </a:p>
        </p:txBody>
      </p:sp>
    </p:spTree>
    <p:extLst>
      <p:ext uri="{BB962C8B-B14F-4D97-AF65-F5344CB8AC3E}">
        <p14:creationId xmlns:p14="http://schemas.microsoft.com/office/powerpoint/2010/main" val="7781681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3"/>
          <a:stretch>
            <a:fillRect/>
          </a:stretch>
        </p:blipFill>
        <p:spPr>
          <a:xfrm>
            <a:off x="1413582" y="-1533589"/>
            <a:ext cx="9582550" cy="6448554"/>
          </a:xfrm>
          <a:prstGeom prst="rect">
            <a:avLst/>
          </a:prstGeom>
        </p:spPr>
      </p:pic>
      <p:sp>
        <p:nvSpPr>
          <p:cNvPr id="7" name="TextBox 6"/>
          <p:cNvSpPr txBox="1"/>
          <p:nvPr/>
        </p:nvSpPr>
        <p:spPr>
          <a:xfrm>
            <a:off x="2996119" y="5225142"/>
            <a:ext cx="5799538" cy="646331"/>
          </a:xfrm>
          <a:prstGeom prst="rect">
            <a:avLst/>
          </a:prstGeom>
          <a:noFill/>
        </p:spPr>
        <p:txBody>
          <a:bodyPr wrap="square" rtlCol="0">
            <a:spAutoFit/>
          </a:bodyPr>
          <a:lstStyle/>
          <a:p>
            <a:r>
              <a:rPr lang="en-US" sz="3600" b="1" dirty="0" err="1">
                <a:latin typeface="Papyrus" panose="03070502060502030205" pitchFamily="66" charset="0"/>
              </a:rPr>
              <a:t>Universität</a:t>
            </a:r>
            <a:r>
              <a:rPr lang="en-US" sz="3600" b="1" dirty="0">
                <a:latin typeface="Papyrus" panose="03070502060502030205" pitchFamily="66" charset="0"/>
              </a:rPr>
              <a:t> Bonn, ca. 1830</a:t>
            </a:r>
          </a:p>
        </p:txBody>
      </p:sp>
    </p:spTree>
    <p:extLst>
      <p:ext uri="{BB962C8B-B14F-4D97-AF65-F5344CB8AC3E}">
        <p14:creationId xmlns:p14="http://schemas.microsoft.com/office/powerpoint/2010/main" val="19888737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l="29221"/>
          <a:stretch/>
        </p:blipFill>
        <p:spPr>
          <a:xfrm>
            <a:off x="6520009" y="799219"/>
            <a:ext cx="10713621" cy="6058781"/>
          </a:xfrm>
          <a:prstGeom prst="rect">
            <a:avLst/>
          </a:prstGeom>
        </p:spPr>
      </p:pic>
      <p:sp>
        <p:nvSpPr>
          <p:cNvPr id="5" name="TextBox 4"/>
          <p:cNvSpPr txBox="1"/>
          <p:nvPr/>
        </p:nvSpPr>
        <p:spPr>
          <a:xfrm>
            <a:off x="321807" y="362801"/>
            <a:ext cx="7616848" cy="5016758"/>
          </a:xfrm>
          <a:prstGeom prst="rect">
            <a:avLst/>
          </a:prstGeom>
          <a:noFill/>
        </p:spPr>
        <p:txBody>
          <a:bodyPr wrap="square" rtlCol="0">
            <a:spAutoFit/>
          </a:bodyPr>
          <a:lstStyle/>
          <a:p>
            <a:r>
              <a:rPr lang="en-US" sz="3200" kern="2000" dirty="0">
                <a:latin typeface="Papyrus" panose="03070502060502030205" pitchFamily="66" charset="0"/>
              </a:rPr>
              <a:t>“</a:t>
            </a:r>
            <a:r>
              <a:rPr lang="en-US" sz="3200" b="1" kern="2000" dirty="0">
                <a:latin typeface="Papyrus" panose="03070502060502030205" pitchFamily="66" charset="0"/>
              </a:rPr>
              <a:t>Oh my darling books! A day will come when you are laid out on the salesroom table, and others will buy and possess you—persons, perhaps, less worthy of you than your old master. Yet how dear to me are they all! Have I not chosen them one by one, gathered them all in with the sweat of my brow? I do love you all!”</a:t>
            </a:r>
          </a:p>
          <a:p>
            <a:endParaRPr lang="en-US" sz="3200" b="1" kern="2000" dirty="0">
              <a:latin typeface="Papyrus" panose="03070502060502030205" pitchFamily="66" charset="0"/>
            </a:endParaRPr>
          </a:p>
          <a:p>
            <a:r>
              <a:rPr lang="en-US" sz="3200" b="1" kern="2000" dirty="0">
                <a:latin typeface="Papyrus" panose="03070502060502030205" pitchFamily="66" charset="0"/>
              </a:rPr>
              <a:t>--attributed to Silvestre de </a:t>
            </a:r>
            <a:r>
              <a:rPr lang="en-US" sz="3200" b="1" kern="2000" dirty="0" err="1">
                <a:latin typeface="Papyrus" panose="03070502060502030205" pitchFamily="66" charset="0"/>
              </a:rPr>
              <a:t>Sacy</a:t>
            </a:r>
            <a:endParaRPr lang="en-US" sz="3200" b="1" kern="2000" dirty="0">
              <a:latin typeface="Papyrus" panose="03070502060502030205" pitchFamily="66" charset="0"/>
            </a:endParaRPr>
          </a:p>
        </p:txBody>
      </p:sp>
    </p:spTree>
    <p:extLst>
      <p:ext uri="{BB962C8B-B14F-4D97-AF65-F5344CB8AC3E}">
        <p14:creationId xmlns:p14="http://schemas.microsoft.com/office/powerpoint/2010/main" val="33000822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Content Placeholder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8164286" y="1885909"/>
            <a:ext cx="4002534" cy="4972091"/>
          </a:xfrm>
        </p:spPr>
      </p:pic>
      <p:sp>
        <p:nvSpPr>
          <p:cNvPr id="5" name="Rectangle: Rounded Corners 4"/>
          <p:cNvSpPr/>
          <p:nvPr/>
        </p:nvSpPr>
        <p:spPr>
          <a:xfrm>
            <a:off x="233464" y="252919"/>
            <a:ext cx="1809345" cy="1632990"/>
          </a:xfrm>
          <a:prstGeom prst="round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473" y="5875070"/>
            <a:ext cx="5090160" cy="982930"/>
          </a:xfrm>
        </p:spPr>
        <p:txBody>
          <a:bodyPr>
            <a:normAutofit/>
          </a:bodyPr>
          <a:lstStyle/>
          <a:p>
            <a:r>
              <a:rPr lang="en-US" sz="3200" b="1" dirty="0" err="1">
                <a:solidFill>
                  <a:schemeClr val="bg1"/>
                </a:solidFill>
                <a:latin typeface="Papyrus" panose="03070502060502030205" pitchFamily="66" charset="0"/>
              </a:rPr>
              <a:t>Mme</a:t>
            </a:r>
            <a:r>
              <a:rPr lang="en-US" sz="3200" b="1" dirty="0">
                <a:solidFill>
                  <a:schemeClr val="bg1"/>
                </a:solidFill>
                <a:latin typeface="Papyrus" panose="03070502060502030205" pitchFamily="66" charset="0"/>
              </a:rPr>
              <a:t> </a:t>
            </a:r>
            <a:r>
              <a:rPr lang="en-US" sz="3200" b="1" dirty="0" err="1">
                <a:solidFill>
                  <a:schemeClr val="bg1"/>
                </a:solidFill>
                <a:latin typeface="Papyrus" panose="03070502060502030205" pitchFamily="66" charset="0"/>
              </a:rPr>
              <a:t>Ve</a:t>
            </a:r>
            <a:r>
              <a:rPr lang="en-US" sz="3200" b="1" dirty="0">
                <a:solidFill>
                  <a:schemeClr val="bg1"/>
                </a:solidFill>
                <a:latin typeface="Papyrus" panose="03070502060502030205" pitchFamily="66" charset="0"/>
              </a:rPr>
              <a:t> </a:t>
            </a:r>
            <a:r>
              <a:rPr lang="en-US" sz="3200" b="1" dirty="0" err="1">
                <a:solidFill>
                  <a:schemeClr val="bg1"/>
                </a:solidFill>
                <a:latin typeface="Papyrus" panose="03070502060502030205" pitchFamily="66" charset="0"/>
              </a:rPr>
              <a:t>Dondey-Dupre</a:t>
            </a:r>
            <a:endParaRPr lang="en-US" sz="3200" b="1" dirty="0">
              <a:solidFill>
                <a:schemeClr val="bg1"/>
              </a:solidFill>
              <a:latin typeface="Papyrus" panose="03070502060502030205" pitchFamily="66" charset="0"/>
            </a:endParaRPr>
          </a:p>
        </p:txBody>
      </p:sp>
      <p:sp>
        <p:nvSpPr>
          <p:cNvPr id="6" name="TextBox 5"/>
          <p:cNvSpPr txBox="1"/>
          <p:nvPr/>
        </p:nvSpPr>
        <p:spPr>
          <a:xfrm>
            <a:off x="427912" y="6135702"/>
            <a:ext cx="6420255" cy="461665"/>
          </a:xfrm>
          <a:prstGeom prst="rect">
            <a:avLst/>
          </a:prstGeom>
          <a:noFill/>
        </p:spPr>
        <p:txBody>
          <a:bodyPr wrap="square" rtlCol="0">
            <a:spAutoFit/>
          </a:bodyPr>
          <a:lstStyle/>
          <a:p>
            <a:r>
              <a:rPr lang="en-US" sz="2400" b="1" dirty="0">
                <a:solidFill>
                  <a:schemeClr val="bg1"/>
                </a:solidFill>
                <a:latin typeface="Papyrus" panose="03070502060502030205" pitchFamily="66" charset="0"/>
              </a:rPr>
              <a:t>X345 S58 842 (gift of Morris F. Tyler, 1909)</a:t>
            </a:r>
          </a:p>
        </p:txBody>
      </p:sp>
    </p:spTree>
    <p:extLst>
      <p:ext uri="{BB962C8B-B14F-4D97-AF65-F5344CB8AC3E}">
        <p14:creationId xmlns:p14="http://schemas.microsoft.com/office/powerpoint/2010/main" val="805149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994317" y="0"/>
            <a:ext cx="10203366" cy="6858000"/>
          </a:xfrm>
          <a:prstGeom prst="rect">
            <a:avLst/>
          </a:prstGeom>
        </p:spPr>
      </p:pic>
      <p:sp>
        <p:nvSpPr>
          <p:cNvPr id="3" name="TextBox 2"/>
          <p:cNvSpPr txBox="1"/>
          <p:nvPr/>
        </p:nvSpPr>
        <p:spPr>
          <a:xfrm>
            <a:off x="6800850" y="72737"/>
            <a:ext cx="4210050" cy="584775"/>
          </a:xfrm>
          <a:prstGeom prst="rect">
            <a:avLst/>
          </a:prstGeom>
          <a:noFill/>
        </p:spPr>
        <p:txBody>
          <a:bodyPr wrap="square" rtlCol="0">
            <a:spAutoFit/>
          </a:bodyPr>
          <a:lstStyle/>
          <a:p>
            <a:r>
              <a:rPr lang="en-US" sz="3200" b="1" dirty="0">
                <a:latin typeface="Papyrus" panose="03070502060502030205" pitchFamily="66" charset="0"/>
              </a:rPr>
              <a:t>Yale College ca. 1843</a:t>
            </a:r>
          </a:p>
        </p:txBody>
      </p:sp>
    </p:spTree>
    <p:extLst>
      <p:ext uri="{BB962C8B-B14F-4D97-AF65-F5344CB8AC3E}">
        <p14:creationId xmlns:p14="http://schemas.microsoft.com/office/powerpoint/2010/main" val="3897061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148646" y="381000"/>
            <a:ext cx="3642554" cy="6019800"/>
          </a:xfrm>
          <a:prstGeom prst="rect">
            <a:avLst/>
          </a:prstGeom>
        </p:spPr>
      </p:pic>
      <p:pic>
        <p:nvPicPr>
          <p:cNvPr id="3" name="Picture 2"/>
          <p:cNvPicPr>
            <a:picLocks noChangeAspect="1"/>
          </p:cNvPicPr>
          <p:nvPr/>
        </p:nvPicPr>
        <p:blipFill>
          <a:blip r:embed="rId4"/>
          <a:stretch>
            <a:fillRect/>
          </a:stretch>
        </p:blipFill>
        <p:spPr>
          <a:xfrm>
            <a:off x="6191250" y="381000"/>
            <a:ext cx="4171950" cy="6049328"/>
          </a:xfrm>
          <a:prstGeom prst="rect">
            <a:avLst/>
          </a:prstGeom>
        </p:spPr>
      </p:pic>
      <p:sp>
        <p:nvSpPr>
          <p:cNvPr id="4" name="TextBox 3"/>
          <p:cNvSpPr txBox="1"/>
          <p:nvPr/>
        </p:nvSpPr>
        <p:spPr>
          <a:xfrm>
            <a:off x="723900" y="381000"/>
            <a:ext cx="3695700" cy="1077218"/>
          </a:xfrm>
          <a:prstGeom prst="rect">
            <a:avLst/>
          </a:prstGeom>
          <a:noFill/>
        </p:spPr>
        <p:txBody>
          <a:bodyPr wrap="square" rtlCol="0">
            <a:spAutoFit/>
          </a:bodyPr>
          <a:lstStyle/>
          <a:p>
            <a:r>
              <a:rPr lang="en-US" sz="3200" b="1" dirty="0">
                <a:latin typeface="Papyrus" panose="03070502060502030205" pitchFamily="66" charset="0"/>
              </a:rPr>
              <a:t>James Hadley (1821-1872)</a:t>
            </a:r>
          </a:p>
        </p:txBody>
      </p:sp>
      <p:sp>
        <p:nvSpPr>
          <p:cNvPr id="5" name="TextBox 4"/>
          <p:cNvSpPr txBox="1"/>
          <p:nvPr/>
        </p:nvSpPr>
        <p:spPr>
          <a:xfrm>
            <a:off x="7215946" y="381000"/>
            <a:ext cx="4585529" cy="1077218"/>
          </a:xfrm>
          <a:prstGeom prst="rect">
            <a:avLst/>
          </a:prstGeom>
          <a:noFill/>
        </p:spPr>
        <p:txBody>
          <a:bodyPr wrap="square" rtlCol="0">
            <a:spAutoFit/>
          </a:bodyPr>
          <a:lstStyle/>
          <a:p>
            <a:pPr algn="r"/>
            <a:r>
              <a:rPr lang="en-US" sz="3200" b="1" dirty="0">
                <a:latin typeface="Papyrus" panose="03070502060502030205" pitchFamily="66" charset="0"/>
              </a:rPr>
              <a:t>William Dwight Whitney (1827-1894)</a:t>
            </a:r>
          </a:p>
        </p:txBody>
      </p:sp>
    </p:spTree>
    <p:extLst>
      <p:ext uri="{BB962C8B-B14F-4D97-AF65-F5344CB8AC3E}">
        <p14:creationId xmlns:p14="http://schemas.microsoft.com/office/powerpoint/2010/main" val="56964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1817914" y="365125"/>
            <a:ext cx="8860971" cy="6576502"/>
          </a:xfrm>
          <a:prstGeom prst="rect">
            <a:avLst/>
          </a:prstGeom>
        </p:spPr>
      </p:pic>
      <p:sp>
        <p:nvSpPr>
          <p:cNvPr id="5" name="TextBox 4"/>
          <p:cNvSpPr txBox="1"/>
          <p:nvPr/>
        </p:nvSpPr>
        <p:spPr>
          <a:xfrm>
            <a:off x="1186774" y="365125"/>
            <a:ext cx="10019490" cy="646331"/>
          </a:xfrm>
          <a:prstGeom prst="rect">
            <a:avLst/>
          </a:prstGeom>
          <a:noFill/>
        </p:spPr>
        <p:txBody>
          <a:bodyPr wrap="square" rtlCol="0">
            <a:spAutoFit/>
          </a:bodyPr>
          <a:lstStyle/>
          <a:p>
            <a:pPr algn="ctr"/>
            <a:r>
              <a:rPr lang="en-US" sz="3600" b="1" dirty="0">
                <a:latin typeface="Papyrus" panose="03070502060502030205" pitchFamily="66" charset="0"/>
              </a:rPr>
              <a:t>Yale College &amp; State House, 1830</a:t>
            </a:r>
          </a:p>
        </p:txBody>
      </p:sp>
      <p:sp>
        <p:nvSpPr>
          <p:cNvPr id="6" name="TextBox 5"/>
          <p:cNvSpPr txBox="1"/>
          <p:nvPr/>
        </p:nvSpPr>
        <p:spPr>
          <a:xfrm>
            <a:off x="7840493" y="6389696"/>
            <a:ext cx="2643838" cy="400110"/>
          </a:xfrm>
          <a:prstGeom prst="rect">
            <a:avLst/>
          </a:prstGeom>
          <a:noFill/>
        </p:spPr>
        <p:txBody>
          <a:bodyPr wrap="square" rtlCol="0">
            <a:spAutoFit/>
          </a:bodyPr>
          <a:lstStyle/>
          <a:p>
            <a:r>
              <a:rPr lang="en-US" sz="2000" b="1" dirty="0">
                <a:latin typeface="Papyrus" panose="03070502060502030205" pitchFamily="66" charset="0"/>
              </a:rPr>
              <a:t>YUAG 1929.779.84</a:t>
            </a:r>
          </a:p>
        </p:txBody>
      </p:sp>
    </p:spTree>
    <p:extLst>
      <p:ext uri="{BB962C8B-B14F-4D97-AF65-F5344CB8AC3E}">
        <p14:creationId xmlns:p14="http://schemas.microsoft.com/office/powerpoint/2010/main" val="34600890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5749" y="1082861"/>
            <a:ext cx="8525155" cy="5432239"/>
          </a:xfrm>
          <a:prstGeom prst="rect">
            <a:avLst/>
          </a:prstGeom>
        </p:spPr>
      </p:pic>
      <p:pic>
        <p:nvPicPr>
          <p:cNvPr id="2" name="Picture 1"/>
          <p:cNvPicPr>
            <a:picLocks noChangeAspect="1"/>
          </p:cNvPicPr>
          <p:nvPr/>
        </p:nvPicPr>
        <p:blipFill>
          <a:blip r:embed="rId4" cstate="print">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8105774" y="190500"/>
            <a:ext cx="3857625" cy="5143500"/>
          </a:xfrm>
          <a:prstGeom prst="rect">
            <a:avLst/>
          </a:prstGeom>
        </p:spPr>
      </p:pic>
      <p:sp>
        <p:nvSpPr>
          <p:cNvPr id="4" name="TextBox 3"/>
          <p:cNvSpPr txBox="1"/>
          <p:nvPr/>
        </p:nvSpPr>
        <p:spPr>
          <a:xfrm>
            <a:off x="438150" y="190500"/>
            <a:ext cx="7181850" cy="646331"/>
          </a:xfrm>
          <a:prstGeom prst="rect">
            <a:avLst/>
          </a:prstGeom>
          <a:noFill/>
        </p:spPr>
        <p:txBody>
          <a:bodyPr wrap="square" rtlCol="0">
            <a:spAutoFit/>
          </a:bodyPr>
          <a:lstStyle/>
          <a:p>
            <a:r>
              <a:rPr lang="en-US" sz="3600" b="1" dirty="0">
                <a:latin typeface="Papyrus" panose="03070502060502030205" pitchFamily="66" charset="0"/>
              </a:rPr>
              <a:t>Editing the Atharvaveda</a:t>
            </a:r>
          </a:p>
        </p:txBody>
      </p:sp>
      <p:sp>
        <p:nvSpPr>
          <p:cNvPr id="5" name="TextBox 4"/>
          <p:cNvSpPr txBox="1"/>
          <p:nvPr/>
        </p:nvSpPr>
        <p:spPr>
          <a:xfrm>
            <a:off x="647700" y="5702587"/>
            <a:ext cx="4114800" cy="584775"/>
          </a:xfrm>
          <a:prstGeom prst="rect">
            <a:avLst/>
          </a:prstGeom>
          <a:noFill/>
        </p:spPr>
        <p:txBody>
          <a:bodyPr wrap="square" rtlCol="0">
            <a:spAutoFit/>
          </a:bodyPr>
          <a:lstStyle/>
          <a:p>
            <a:r>
              <a:rPr lang="en-US" sz="3200" b="1" dirty="0">
                <a:latin typeface="Papyrus" panose="03070502060502030205" pitchFamily="66" charset="0"/>
              </a:rPr>
              <a:t>GEN MSS 1125</a:t>
            </a:r>
          </a:p>
        </p:txBody>
      </p:sp>
      <p:sp>
        <p:nvSpPr>
          <p:cNvPr id="13" name="TextBox 12"/>
          <p:cNvSpPr txBox="1"/>
          <p:nvPr/>
        </p:nvSpPr>
        <p:spPr>
          <a:xfrm>
            <a:off x="8863012" y="4841557"/>
            <a:ext cx="3328988" cy="1569660"/>
          </a:xfrm>
          <a:prstGeom prst="rect">
            <a:avLst/>
          </a:prstGeom>
          <a:noFill/>
        </p:spPr>
        <p:txBody>
          <a:bodyPr wrap="square" rtlCol="0">
            <a:spAutoFit/>
          </a:bodyPr>
          <a:lstStyle/>
          <a:p>
            <a:r>
              <a:rPr lang="en-US" sz="2400" b="1" dirty="0">
                <a:solidFill>
                  <a:schemeClr val="tx2">
                    <a:lumMod val="75000"/>
                  </a:schemeClr>
                </a:solidFill>
                <a:latin typeface="Papyrus" panose="03070502060502030205" pitchFamily="66" charset="0"/>
              </a:rPr>
              <a:t>Semitic Reference Collection (bequest of Emily H. Whitney in memory of her father)</a:t>
            </a:r>
          </a:p>
        </p:txBody>
      </p:sp>
    </p:spTree>
    <p:extLst>
      <p:ext uri="{BB962C8B-B14F-4D97-AF65-F5344CB8AC3E}">
        <p14:creationId xmlns:p14="http://schemas.microsoft.com/office/powerpoint/2010/main" val="40326027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19101" y="294573"/>
            <a:ext cx="5186362" cy="4967989"/>
          </a:xfrm>
          <a:prstGeom prst="rect">
            <a:avLst/>
          </a:prstGeom>
        </p:spPr>
      </p:pic>
      <p:sp>
        <p:nvSpPr>
          <p:cNvPr id="3" name="TextBox 2"/>
          <p:cNvSpPr txBox="1"/>
          <p:nvPr/>
        </p:nvSpPr>
        <p:spPr>
          <a:xfrm>
            <a:off x="6134100" y="590550"/>
            <a:ext cx="5695950" cy="4154984"/>
          </a:xfrm>
          <a:prstGeom prst="rect">
            <a:avLst/>
          </a:prstGeom>
          <a:noFill/>
        </p:spPr>
        <p:txBody>
          <a:bodyPr wrap="square" rtlCol="0">
            <a:spAutoFit/>
          </a:bodyPr>
          <a:lstStyle/>
          <a:p>
            <a:r>
              <a:rPr lang="en-US" sz="4400" b="1" dirty="0">
                <a:latin typeface="Papyrus" panose="03070502060502030205" pitchFamily="66" charset="0"/>
              </a:rPr>
              <a:t>“Dear </a:t>
            </a:r>
          </a:p>
          <a:p>
            <a:r>
              <a:rPr lang="en-US" sz="4400" b="1" dirty="0">
                <a:latin typeface="Papyrus" panose="03070502060502030205" pitchFamily="66" charset="0"/>
              </a:rPr>
              <a:t>Yale Corporation…</a:t>
            </a:r>
          </a:p>
          <a:p>
            <a:endParaRPr lang="en-US" sz="4400" b="1" dirty="0">
              <a:latin typeface="Papyrus" panose="03070502060502030205" pitchFamily="66" charset="0"/>
            </a:endParaRPr>
          </a:p>
          <a:p>
            <a:r>
              <a:rPr lang="en-US" sz="4400" b="1" dirty="0">
                <a:latin typeface="Papyrus" panose="03070502060502030205" pitchFamily="66" charset="0"/>
              </a:rPr>
              <a:t>…very respectfully yours,</a:t>
            </a:r>
          </a:p>
          <a:p>
            <a:r>
              <a:rPr lang="en-US" sz="4400" b="1" dirty="0">
                <a:latin typeface="Papyrus" panose="03070502060502030205" pitchFamily="66" charset="0"/>
              </a:rPr>
              <a:t>Edward”</a:t>
            </a:r>
          </a:p>
        </p:txBody>
      </p:sp>
    </p:spTree>
    <p:extLst>
      <p:ext uri="{BB962C8B-B14F-4D97-AF65-F5344CB8AC3E}">
        <p14:creationId xmlns:p14="http://schemas.microsoft.com/office/powerpoint/2010/main" val="32712464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866418" y="305296"/>
            <a:ext cx="2772382" cy="3371354"/>
          </a:xfrm>
          <a:prstGeom prst="rect">
            <a:avLst/>
          </a:prstGeom>
        </p:spPr>
      </p:pic>
      <p:pic>
        <p:nvPicPr>
          <p:cNvPr id="3" name="Picture 2"/>
          <p:cNvPicPr>
            <a:picLocks noChangeAspect="1"/>
          </p:cNvPicPr>
          <p:nvPr/>
        </p:nvPicPr>
        <p:blipFill>
          <a:blip r:embed="rId4"/>
          <a:stretch>
            <a:fillRect/>
          </a:stretch>
        </p:blipFill>
        <p:spPr>
          <a:xfrm>
            <a:off x="5867909" y="171946"/>
            <a:ext cx="5828281" cy="6133108"/>
          </a:xfrm>
          <a:prstGeom prst="rect">
            <a:avLst/>
          </a:prstGeom>
        </p:spPr>
      </p:pic>
      <p:sp>
        <p:nvSpPr>
          <p:cNvPr id="4" name="TextBox 3"/>
          <p:cNvSpPr txBox="1"/>
          <p:nvPr/>
        </p:nvSpPr>
        <p:spPr>
          <a:xfrm>
            <a:off x="838200" y="4076700"/>
            <a:ext cx="4514850" cy="1077218"/>
          </a:xfrm>
          <a:prstGeom prst="rect">
            <a:avLst/>
          </a:prstGeom>
          <a:noFill/>
        </p:spPr>
        <p:txBody>
          <a:bodyPr wrap="square" rtlCol="0">
            <a:spAutoFit/>
          </a:bodyPr>
          <a:lstStyle/>
          <a:p>
            <a:r>
              <a:rPr lang="en-US" sz="3200" b="1" dirty="0">
                <a:latin typeface="Papyrus" panose="03070502060502030205" pitchFamily="66" charset="0"/>
              </a:rPr>
              <a:t>James Dwight Dana </a:t>
            </a:r>
          </a:p>
          <a:p>
            <a:r>
              <a:rPr lang="en-US" sz="3200" b="1" dirty="0">
                <a:latin typeface="Papyrus" panose="03070502060502030205" pitchFamily="66" charset="0"/>
              </a:rPr>
              <a:t>(1813-1895)</a:t>
            </a:r>
          </a:p>
        </p:txBody>
      </p:sp>
    </p:spTree>
    <p:extLst>
      <p:ext uri="{BB962C8B-B14F-4D97-AF65-F5344CB8AC3E}">
        <p14:creationId xmlns:p14="http://schemas.microsoft.com/office/powerpoint/2010/main" val="23540518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5400000">
            <a:off x="112977" y="1090348"/>
            <a:ext cx="5801784" cy="4351338"/>
          </a:xfrm>
        </p:spPr>
      </p:pic>
      <p:sp>
        <p:nvSpPr>
          <p:cNvPr id="5" name="TextBox 4"/>
          <p:cNvSpPr txBox="1"/>
          <p:nvPr/>
        </p:nvSpPr>
        <p:spPr>
          <a:xfrm>
            <a:off x="5464630" y="1027906"/>
            <a:ext cx="6509656" cy="3046988"/>
          </a:xfrm>
          <a:prstGeom prst="rect">
            <a:avLst/>
          </a:prstGeom>
          <a:noFill/>
        </p:spPr>
        <p:txBody>
          <a:bodyPr wrap="square" rtlCol="0">
            <a:spAutoFit/>
          </a:bodyPr>
          <a:lstStyle/>
          <a:p>
            <a:r>
              <a:rPr lang="en-US" sz="3200" b="1" dirty="0">
                <a:latin typeface="Papyrus" panose="03070502060502030205" pitchFamily="66" charset="0"/>
              </a:rPr>
              <a:t>Edward Elbridge Salisbury bookplates</a:t>
            </a:r>
          </a:p>
          <a:p>
            <a:endParaRPr lang="en-US" sz="3200" b="1" dirty="0">
              <a:latin typeface="Papyrus" panose="03070502060502030205" pitchFamily="66" charset="0"/>
            </a:endParaRPr>
          </a:p>
          <a:p>
            <a:r>
              <a:rPr lang="en-US" sz="3200" b="1" dirty="0">
                <a:latin typeface="Papyrus" panose="03070502060502030205" pitchFamily="66" charset="0"/>
              </a:rPr>
              <a:t>--found in most (all?) of the items donated to the Yale College Library in 1870</a:t>
            </a:r>
          </a:p>
        </p:txBody>
      </p:sp>
    </p:spTree>
    <p:extLst>
      <p:ext uri="{BB962C8B-B14F-4D97-AF65-F5344CB8AC3E}">
        <p14:creationId xmlns:p14="http://schemas.microsoft.com/office/powerpoint/2010/main" val="37129474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838200" y="365125"/>
            <a:ext cx="4653345" cy="5811838"/>
          </a:xfrm>
          <a:prstGeom prst="rect">
            <a:avLst/>
          </a:prstGeom>
        </p:spPr>
      </p:pic>
      <p:sp>
        <p:nvSpPr>
          <p:cNvPr id="5" name="TextBox 4"/>
          <p:cNvSpPr txBox="1"/>
          <p:nvPr/>
        </p:nvSpPr>
        <p:spPr>
          <a:xfrm>
            <a:off x="5878287" y="892629"/>
            <a:ext cx="5508170" cy="2585323"/>
          </a:xfrm>
          <a:prstGeom prst="rect">
            <a:avLst/>
          </a:prstGeom>
          <a:noFill/>
        </p:spPr>
        <p:txBody>
          <a:bodyPr wrap="square" rtlCol="0">
            <a:spAutoFit/>
          </a:bodyPr>
          <a:lstStyle/>
          <a:p>
            <a:r>
              <a:rPr lang="en-US" sz="5400" b="1" dirty="0">
                <a:latin typeface="Papyrus" panose="03070502060502030205" pitchFamily="66" charset="0"/>
              </a:rPr>
              <a:t>Yale College Library, </a:t>
            </a:r>
          </a:p>
          <a:p>
            <a:r>
              <a:rPr lang="en-US" sz="5400" b="1" dirty="0">
                <a:latin typeface="Papyrus" panose="03070502060502030205" pitchFamily="66" charset="0"/>
              </a:rPr>
              <a:t>ca. 1846</a:t>
            </a:r>
          </a:p>
        </p:txBody>
      </p:sp>
      <p:sp>
        <p:nvSpPr>
          <p:cNvPr id="6" name="TextBox 5"/>
          <p:cNvSpPr txBox="1"/>
          <p:nvPr/>
        </p:nvSpPr>
        <p:spPr>
          <a:xfrm>
            <a:off x="5878286" y="5253633"/>
            <a:ext cx="5606141" cy="646331"/>
          </a:xfrm>
          <a:prstGeom prst="rect">
            <a:avLst/>
          </a:prstGeom>
          <a:noFill/>
        </p:spPr>
        <p:txBody>
          <a:bodyPr wrap="square" rtlCol="0">
            <a:spAutoFit/>
          </a:bodyPr>
          <a:lstStyle/>
          <a:p>
            <a:r>
              <a:rPr lang="en-US" dirty="0">
                <a:latin typeface="Papyrus" panose="03070502060502030205" pitchFamily="66" charset="0"/>
              </a:rPr>
              <a:t>Photo: Henry Austin, 1804-1891</a:t>
            </a:r>
          </a:p>
          <a:p>
            <a:r>
              <a:rPr lang="en-US" dirty="0">
                <a:latin typeface="Papyrus" panose="03070502060502030205" pitchFamily="66" charset="0"/>
                <a:hlinkClick r:id="rId4"/>
              </a:rPr>
              <a:t>http://findit.library.yale.edu/catalog/digcoll:2306250</a:t>
            </a:r>
            <a:endParaRPr lang="en-US" dirty="0">
              <a:latin typeface="Papyrus" panose="03070502060502030205" pitchFamily="66" charset="0"/>
            </a:endParaRPr>
          </a:p>
        </p:txBody>
      </p:sp>
    </p:spTree>
    <p:extLst>
      <p:ext uri="{BB962C8B-B14F-4D97-AF65-F5344CB8AC3E}">
        <p14:creationId xmlns:p14="http://schemas.microsoft.com/office/powerpoint/2010/main" val="27024240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38250" y="0"/>
            <a:ext cx="5143499" cy="6858000"/>
          </a:xfrm>
        </p:spPr>
      </p:pic>
      <p:sp>
        <p:nvSpPr>
          <p:cNvPr id="3" name="TextBox 2"/>
          <p:cNvSpPr txBox="1"/>
          <p:nvPr/>
        </p:nvSpPr>
        <p:spPr>
          <a:xfrm>
            <a:off x="6648448" y="365125"/>
            <a:ext cx="5105402" cy="3970318"/>
          </a:xfrm>
          <a:prstGeom prst="rect">
            <a:avLst/>
          </a:prstGeom>
          <a:noFill/>
        </p:spPr>
        <p:txBody>
          <a:bodyPr wrap="square" rtlCol="0">
            <a:spAutoFit/>
          </a:bodyPr>
          <a:lstStyle/>
          <a:p>
            <a:r>
              <a:rPr lang="en-US" sz="3600" b="1" i="1" dirty="0" err="1">
                <a:latin typeface="Papyrus" panose="03070502060502030205" pitchFamily="66" charset="0"/>
              </a:rPr>
              <a:t>Machvmetis</a:t>
            </a:r>
            <a:r>
              <a:rPr lang="en-US" sz="3600" b="1" i="1" dirty="0">
                <a:latin typeface="Papyrus" panose="03070502060502030205" pitchFamily="66" charset="0"/>
              </a:rPr>
              <a:t> </a:t>
            </a:r>
            <a:r>
              <a:rPr lang="en-US" sz="3600" b="1" i="1" dirty="0" err="1">
                <a:latin typeface="Papyrus" panose="03070502060502030205" pitchFamily="66" charset="0"/>
              </a:rPr>
              <a:t>Saracenorvm</a:t>
            </a:r>
            <a:r>
              <a:rPr lang="en-US" sz="3600" b="1" i="1" dirty="0">
                <a:latin typeface="Papyrus" panose="03070502060502030205" pitchFamily="66" charset="0"/>
              </a:rPr>
              <a:t>…</a:t>
            </a:r>
            <a:r>
              <a:rPr lang="en-US" sz="3600" b="1" dirty="0">
                <a:latin typeface="Papyrus" panose="03070502060502030205" pitchFamily="66" charset="0"/>
              </a:rPr>
              <a:t> </a:t>
            </a:r>
          </a:p>
          <a:p>
            <a:r>
              <a:rPr lang="en-US" sz="3600" b="1" dirty="0">
                <a:latin typeface="Papyrus" panose="03070502060502030205" pitchFamily="66" charset="0"/>
              </a:rPr>
              <a:t>Basle: 1543.</a:t>
            </a:r>
          </a:p>
          <a:p>
            <a:endParaRPr lang="en-US" sz="3600" b="1" dirty="0">
              <a:latin typeface="Papyrus" panose="03070502060502030205" pitchFamily="66" charset="0"/>
            </a:endParaRPr>
          </a:p>
          <a:p>
            <a:r>
              <a:rPr lang="en-US" sz="3600" b="1" dirty="0">
                <a:latin typeface="Papyrus" panose="03070502060502030205" pitchFamily="66" charset="0"/>
              </a:rPr>
              <a:t>First translation of the Quran into a </a:t>
            </a:r>
          </a:p>
          <a:p>
            <a:r>
              <a:rPr lang="en-US" sz="3600" b="1" dirty="0">
                <a:latin typeface="Papyrus" panose="03070502060502030205" pitchFamily="66" charset="0"/>
              </a:rPr>
              <a:t>European language.</a:t>
            </a:r>
          </a:p>
        </p:txBody>
      </p:sp>
      <p:sp>
        <p:nvSpPr>
          <p:cNvPr id="6" name="TextBox 5"/>
          <p:cNvSpPr txBox="1"/>
          <p:nvPr/>
        </p:nvSpPr>
        <p:spPr>
          <a:xfrm>
            <a:off x="6648448" y="5429250"/>
            <a:ext cx="4800600" cy="954107"/>
          </a:xfrm>
          <a:prstGeom prst="rect">
            <a:avLst/>
          </a:prstGeom>
          <a:noFill/>
        </p:spPr>
        <p:txBody>
          <a:bodyPr wrap="square" rtlCol="0">
            <a:spAutoFit/>
          </a:bodyPr>
          <a:lstStyle/>
          <a:p>
            <a:r>
              <a:rPr lang="en-US" sz="2800" b="1" dirty="0">
                <a:latin typeface="Papyrus" panose="03070502060502030205" pitchFamily="66" charset="0"/>
              </a:rPr>
              <a:t>Fod31 +F1543 </a:t>
            </a:r>
          </a:p>
          <a:p>
            <a:r>
              <a:rPr lang="en-US" sz="2800" b="1" dirty="0">
                <a:latin typeface="Papyrus" panose="03070502060502030205" pitchFamily="66" charset="0"/>
              </a:rPr>
              <a:t> Salisbury’s Oriental Library</a:t>
            </a:r>
          </a:p>
        </p:txBody>
      </p:sp>
    </p:spTree>
    <p:extLst>
      <p:ext uri="{BB962C8B-B14F-4D97-AF65-F5344CB8AC3E}">
        <p14:creationId xmlns:p14="http://schemas.microsoft.com/office/powerpoint/2010/main" val="33490309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 y="1516566"/>
            <a:ext cx="4486805" cy="5341434"/>
          </a:xfrm>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8056" t="17778" r="7500" b="16944"/>
          <a:stretch/>
        </p:blipFill>
        <p:spPr>
          <a:xfrm>
            <a:off x="5562600" y="0"/>
            <a:ext cx="6629400" cy="5124701"/>
          </a:xfrm>
          <a:prstGeom prst="rect">
            <a:avLst/>
          </a:prstGeom>
        </p:spPr>
      </p:pic>
      <p:sp>
        <p:nvSpPr>
          <p:cNvPr id="6" name="TextBox 5"/>
          <p:cNvSpPr txBox="1"/>
          <p:nvPr/>
        </p:nvSpPr>
        <p:spPr>
          <a:xfrm>
            <a:off x="5829300" y="4556125"/>
            <a:ext cx="5257800" cy="461665"/>
          </a:xfrm>
          <a:prstGeom prst="rect">
            <a:avLst/>
          </a:prstGeom>
          <a:noFill/>
        </p:spPr>
        <p:txBody>
          <a:bodyPr wrap="square" rtlCol="0">
            <a:spAutoFit/>
          </a:bodyPr>
          <a:lstStyle/>
          <a:p>
            <a:pPr algn="ctr"/>
            <a:r>
              <a:rPr lang="en-US" sz="2400" b="1" dirty="0">
                <a:solidFill>
                  <a:schemeClr val="bg1"/>
                </a:solidFill>
                <a:latin typeface="Papyrus" panose="03070502060502030205" pitchFamily="66" charset="0"/>
              </a:rPr>
              <a:t>237 Church Street, New Haven</a:t>
            </a:r>
          </a:p>
        </p:txBody>
      </p:sp>
      <p:sp>
        <p:nvSpPr>
          <p:cNvPr id="7" name="TextBox 6"/>
          <p:cNvSpPr txBox="1"/>
          <p:nvPr/>
        </p:nvSpPr>
        <p:spPr>
          <a:xfrm>
            <a:off x="231534" y="275915"/>
            <a:ext cx="4652699" cy="1077218"/>
          </a:xfrm>
          <a:prstGeom prst="rect">
            <a:avLst/>
          </a:prstGeom>
          <a:noFill/>
        </p:spPr>
        <p:txBody>
          <a:bodyPr wrap="square" rtlCol="0">
            <a:spAutoFit/>
          </a:bodyPr>
          <a:lstStyle/>
          <a:p>
            <a:r>
              <a:rPr lang="en-US" sz="3200" b="1" dirty="0">
                <a:latin typeface="Papyrus" panose="03070502060502030205" pitchFamily="66" charset="0"/>
              </a:rPr>
              <a:t>Evelyn </a:t>
            </a:r>
            <a:r>
              <a:rPr lang="en-US" sz="3200" b="1" dirty="0" err="1">
                <a:latin typeface="Papyrus" panose="03070502060502030205" pitchFamily="66" charset="0"/>
              </a:rPr>
              <a:t>MacCurdy</a:t>
            </a:r>
            <a:r>
              <a:rPr lang="en-US" sz="3200" b="1" dirty="0">
                <a:latin typeface="Papyrus" panose="03070502060502030205" pitchFamily="66" charset="0"/>
              </a:rPr>
              <a:t> Salisbury (1823-1917)</a:t>
            </a:r>
          </a:p>
        </p:txBody>
      </p:sp>
    </p:spTree>
    <p:extLst>
      <p:ext uri="{BB962C8B-B14F-4D97-AF65-F5344CB8AC3E}">
        <p14:creationId xmlns:p14="http://schemas.microsoft.com/office/powerpoint/2010/main" val="37432537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5802924" cy="6858000"/>
          </a:xfrm>
          <a:prstGeom prst="rect">
            <a:avLst/>
          </a:prstGeom>
        </p:spPr>
      </p:pic>
      <p:sp>
        <p:nvSpPr>
          <p:cNvPr id="3" name="TextBox 2"/>
          <p:cNvSpPr txBox="1"/>
          <p:nvPr/>
        </p:nvSpPr>
        <p:spPr>
          <a:xfrm>
            <a:off x="6155472" y="800100"/>
            <a:ext cx="5712677" cy="3539430"/>
          </a:xfrm>
          <a:prstGeom prst="rect">
            <a:avLst/>
          </a:prstGeom>
          <a:noFill/>
        </p:spPr>
        <p:txBody>
          <a:bodyPr wrap="square" rtlCol="0">
            <a:spAutoFit/>
          </a:bodyPr>
          <a:lstStyle/>
          <a:p>
            <a:r>
              <a:rPr lang="en-US" sz="3200" b="1" dirty="0">
                <a:latin typeface="Papyrus" panose="03070502060502030205" pitchFamily="66" charset="0"/>
              </a:rPr>
              <a:t>George Grant </a:t>
            </a:r>
            <a:r>
              <a:rPr lang="en-US" sz="3200" b="1" dirty="0" err="1">
                <a:latin typeface="Papyrus" panose="03070502060502030205" pitchFamily="66" charset="0"/>
              </a:rPr>
              <a:t>MacCurdy</a:t>
            </a:r>
            <a:r>
              <a:rPr lang="en-US" sz="3200" b="1" dirty="0">
                <a:latin typeface="Papyrus" panose="03070502060502030205" pitchFamily="66" charset="0"/>
              </a:rPr>
              <a:t> (1863-1947)</a:t>
            </a:r>
          </a:p>
          <a:p>
            <a:endParaRPr lang="en-US" sz="3200" b="1" dirty="0">
              <a:latin typeface="Papyrus" panose="03070502060502030205" pitchFamily="66" charset="0"/>
            </a:endParaRPr>
          </a:p>
          <a:p>
            <a:r>
              <a:rPr lang="en-US" sz="3200" b="1" dirty="0">
                <a:latin typeface="Papyrus" panose="03070502060502030205" pitchFamily="66" charset="0"/>
              </a:rPr>
              <a:t>Curator of Archaeology and Anthropology, </a:t>
            </a:r>
          </a:p>
          <a:p>
            <a:r>
              <a:rPr lang="en-US" sz="3200" b="1" dirty="0">
                <a:latin typeface="Papyrus" panose="03070502060502030205" pitchFamily="66" charset="0"/>
              </a:rPr>
              <a:t>Peabody Museum </a:t>
            </a:r>
          </a:p>
          <a:p>
            <a:r>
              <a:rPr lang="en-US" sz="3200" b="1" dirty="0">
                <a:latin typeface="Papyrus" panose="03070502060502030205" pitchFamily="66" charset="0"/>
              </a:rPr>
              <a:t>(1902-1931)</a:t>
            </a:r>
          </a:p>
        </p:txBody>
      </p:sp>
    </p:spTree>
    <p:extLst>
      <p:ext uri="{BB962C8B-B14F-4D97-AF65-F5344CB8AC3E}">
        <p14:creationId xmlns:p14="http://schemas.microsoft.com/office/powerpoint/2010/main" val="28754652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1162" y="-1066800"/>
            <a:ext cx="6700838" cy="8934450"/>
          </a:xfrm>
          <a:prstGeom prst="rect">
            <a:avLst/>
          </a:prstGeom>
        </p:spPr>
      </p:pic>
      <p:sp>
        <p:nvSpPr>
          <p:cNvPr id="3" name="TextBox 2"/>
          <p:cNvSpPr txBox="1"/>
          <p:nvPr/>
        </p:nvSpPr>
        <p:spPr>
          <a:xfrm>
            <a:off x="876300" y="571500"/>
            <a:ext cx="4210050" cy="3046988"/>
          </a:xfrm>
          <a:prstGeom prst="rect">
            <a:avLst/>
          </a:prstGeom>
          <a:noFill/>
        </p:spPr>
        <p:txBody>
          <a:bodyPr wrap="square" rtlCol="0">
            <a:spAutoFit/>
          </a:bodyPr>
          <a:lstStyle/>
          <a:p>
            <a:r>
              <a:rPr lang="en-US" sz="3200" b="1" dirty="0">
                <a:latin typeface="Papyrus" panose="03070502060502030205" pitchFamily="66" charset="0"/>
              </a:rPr>
              <a:t>Edward Elbridge Salisbury’s later donations, and reflections upon his “absurdly named professorship.”</a:t>
            </a:r>
          </a:p>
        </p:txBody>
      </p:sp>
    </p:spTree>
    <p:extLst>
      <p:ext uri="{BB962C8B-B14F-4D97-AF65-F5344CB8AC3E}">
        <p14:creationId xmlns:p14="http://schemas.microsoft.com/office/powerpoint/2010/main" val="5986385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5400000">
            <a:off x="1119895" y="857250"/>
            <a:ext cx="6858000" cy="5143500"/>
          </a:xfrm>
        </p:spPr>
      </p:pic>
      <p:sp>
        <p:nvSpPr>
          <p:cNvPr id="6" name="TextBox 5"/>
          <p:cNvSpPr txBox="1"/>
          <p:nvPr/>
        </p:nvSpPr>
        <p:spPr>
          <a:xfrm>
            <a:off x="7693364" y="391886"/>
            <a:ext cx="4019665" cy="1077218"/>
          </a:xfrm>
          <a:prstGeom prst="rect">
            <a:avLst/>
          </a:prstGeom>
          <a:noFill/>
        </p:spPr>
        <p:txBody>
          <a:bodyPr wrap="square" rtlCol="0">
            <a:spAutoFit/>
          </a:bodyPr>
          <a:lstStyle/>
          <a:p>
            <a:r>
              <a:rPr lang="en-US" sz="3200" b="1" dirty="0">
                <a:latin typeface="Papyrus" panose="03070502060502030205" pitchFamily="66" charset="0"/>
              </a:rPr>
              <a:t>Salisbury MSS 64</a:t>
            </a:r>
          </a:p>
          <a:p>
            <a:pPr algn="r"/>
            <a:r>
              <a:rPr lang="ar-EG" sz="3200" b="1" dirty="0">
                <a:latin typeface="Papyrus" panose="03070502060502030205" pitchFamily="66" charset="0"/>
              </a:rPr>
              <a:t>شرح الرسالة الزيدونية</a:t>
            </a:r>
          </a:p>
        </p:txBody>
      </p:sp>
      <p:sp>
        <p:nvSpPr>
          <p:cNvPr id="8" name="TextBox 7"/>
          <p:cNvSpPr txBox="1"/>
          <p:nvPr/>
        </p:nvSpPr>
        <p:spPr>
          <a:xfrm>
            <a:off x="7924800" y="2571750"/>
            <a:ext cx="4093029" cy="2062103"/>
          </a:xfrm>
          <a:prstGeom prst="rect">
            <a:avLst/>
          </a:prstGeom>
          <a:noFill/>
        </p:spPr>
        <p:txBody>
          <a:bodyPr wrap="square" rtlCol="0">
            <a:spAutoFit/>
          </a:bodyPr>
          <a:lstStyle/>
          <a:p>
            <a:r>
              <a:rPr lang="en-US" sz="3200" b="1" dirty="0">
                <a:latin typeface="Papyrus" panose="03070502060502030205" pitchFamily="66" charset="0"/>
              </a:rPr>
              <a:t>De </a:t>
            </a:r>
            <a:r>
              <a:rPr lang="en-US" sz="3200" b="1" dirty="0" err="1">
                <a:latin typeface="Papyrus" panose="03070502060502030205" pitchFamily="66" charset="0"/>
              </a:rPr>
              <a:t>Sacy’s</a:t>
            </a:r>
            <a:r>
              <a:rPr lang="en-US" sz="3200" b="1" dirty="0">
                <a:latin typeface="Papyrus" panose="03070502060502030205" pitchFamily="66" charset="0"/>
              </a:rPr>
              <a:t> encounter with </a:t>
            </a:r>
          </a:p>
          <a:p>
            <a:r>
              <a:rPr lang="en-US" sz="3200" b="1" dirty="0" err="1">
                <a:latin typeface="Papyrus" panose="03070502060502030205" pitchFamily="66" charset="0"/>
              </a:rPr>
              <a:t>Rifaah</a:t>
            </a:r>
            <a:r>
              <a:rPr lang="en-US" sz="3200" b="1" dirty="0">
                <a:latin typeface="Papyrus" panose="03070502060502030205" pitchFamily="66" charset="0"/>
              </a:rPr>
              <a:t> Rafi al-</a:t>
            </a:r>
            <a:r>
              <a:rPr lang="en-US" sz="3200" b="1" dirty="0" err="1">
                <a:latin typeface="Papyrus" panose="03070502060502030205" pitchFamily="66" charset="0"/>
              </a:rPr>
              <a:t>Tahtawi</a:t>
            </a:r>
            <a:endParaRPr lang="en-US" sz="3200" dirty="0"/>
          </a:p>
        </p:txBody>
      </p:sp>
      <p:pic>
        <p:nvPicPr>
          <p:cNvPr id="2" name="Picture 1"/>
          <p:cNvPicPr>
            <a:picLocks noChangeAspect="1"/>
          </p:cNvPicPr>
          <p:nvPr/>
        </p:nvPicPr>
        <p:blipFill>
          <a:blip r:embed="rId4"/>
          <a:stretch>
            <a:fillRect/>
          </a:stretch>
        </p:blipFill>
        <p:spPr>
          <a:xfrm>
            <a:off x="3334202" y="3010636"/>
            <a:ext cx="4299176" cy="4190263"/>
          </a:xfrm>
          <a:prstGeom prst="rect">
            <a:avLst/>
          </a:prstGeom>
        </p:spPr>
      </p:pic>
    </p:spTree>
    <p:extLst>
      <p:ext uri="{BB962C8B-B14F-4D97-AF65-F5344CB8AC3E}">
        <p14:creationId xmlns:p14="http://schemas.microsoft.com/office/powerpoint/2010/main" val="1285389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0"/>
            <a:ext cx="5431536" cy="6858000"/>
          </a:xfrm>
          <a:prstGeom prst="rect">
            <a:avLst/>
          </a:prstGeom>
        </p:spPr>
      </p:pic>
      <p:sp>
        <p:nvSpPr>
          <p:cNvPr id="3" name="TextBox 2"/>
          <p:cNvSpPr txBox="1"/>
          <p:nvPr/>
        </p:nvSpPr>
        <p:spPr>
          <a:xfrm>
            <a:off x="5738849" y="169504"/>
            <a:ext cx="5428034" cy="1938992"/>
          </a:xfrm>
          <a:prstGeom prst="rect">
            <a:avLst/>
          </a:prstGeom>
          <a:noFill/>
        </p:spPr>
        <p:txBody>
          <a:bodyPr wrap="square" rtlCol="0">
            <a:spAutoFit/>
          </a:bodyPr>
          <a:lstStyle/>
          <a:p>
            <a:r>
              <a:rPr lang="en-US" sz="2400" b="1" dirty="0">
                <a:latin typeface="Papyrus" panose="03070502060502030205" pitchFamily="66" charset="0"/>
              </a:rPr>
              <a:t>Ezra Stiles’ copy (1769) </a:t>
            </a:r>
          </a:p>
          <a:p>
            <a:r>
              <a:rPr lang="en-US" sz="2400" b="1" dirty="0">
                <a:latin typeface="Papyrus" panose="03070502060502030205" pitchFamily="66" charset="0"/>
              </a:rPr>
              <a:t>of “The Antiquities of the Church of Alexandria” </a:t>
            </a:r>
          </a:p>
          <a:p>
            <a:r>
              <a:rPr lang="en-US" sz="2400" b="1" dirty="0">
                <a:latin typeface="Papyrus" panose="03070502060502030205" pitchFamily="66" charset="0"/>
              </a:rPr>
              <a:t>by </a:t>
            </a:r>
            <a:r>
              <a:rPr lang="en-US" sz="2400" b="1" dirty="0" err="1">
                <a:latin typeface="Papyrus" panose="03070502060502030205" pitchFamily="66" charset="0"/>
              </a:rPr>
              <a:t>Eutychius</a:t>
            </a:r>
            <a:r>
              <a:rPr lang="en-US" sz="2400" b="1" dirty="0">
                <a:latin typeface="Papyrus" panose="03070502060502030205" pitchFamily="66" charset="0"/>
              </a:rPr>
              <a:t>, Patriarch of Alexandria, 877-940</a:t>
            </a:r>
          </a:p>
        </p:txBody>
      </p:sp>
      <p:pic>
        <p:nvPicPr>
          <p:cNvPr id="4" name="Picture 3"/>
          <p:cNvPicPr>
            <a:picLocks noChangeAspect="1"/>
          </p:cNvPicPr>
          <p:nvPr/>
        </p:nvPicPr>
        <p:blipFill>
          <a:blip r:embed="rId4"/>
          <a:stretch>
            <a:fillRect/>
          </a:stretch>
        </p:blipFill>
        <p:spPr>
          <a:xfrm>
            <a:off x="5771722" y="2957208"/>
            <a:ext cx="2681144" cy="3900791"/>
          </a:xfrm>
          <a:prstGeom prst="rect">
            <a:avLst/>
          </a:prstGeom>
        </p:spPr>
      </p:pic>
      <p:pic>
        <p:nvPicPr>
          <p:cNvPr id="5" name="Picture 4"/>
          <p:cNvPicPr>
            <a:picLocks noChangeAspect="1"/>
          </p:cNvPicPr>
          <p:nvPr/>
        </p:nvPicPr>
        <p:blipFill>
          <a:blip r:embed="rId5"/>
          <a:stretch>
            <a:fillRect/>
          </a:stretch>
        </p:blipFill>
        <p:spPr>
          <a:xfrm>
            <a:off x="8793052" y="2311661"/>
            <a:ext cx="3382476" cy="4546339"/>
          </a:xfrm>
          <a:prstGeom prst="rect">
            <a:avLst/>
          </a:prstGeom>
        </p:spPr>
      </p:pic>
      <p:sp>
        <p:nvSpPr>
          <p:cNvPr id="6" name="TextBox 5"/>
          <p:cNvSpPr txBox="1"/>
          <p:nvPr/>
        </p:nvSpPr>
        <p:spPr>
          <a:xfrm>
            <a:off x="8803532" y="6070060"/>
            <a:ext cx="4552545" cy="584775"/>
          </a:xfrm>
          <a:prstGeom prst="rect">
            <a:avLst/>
          </a:prstGeom>
          <a:noFill/>
        </p:spPr>
        <p:txBody>
          <a:bodyPr wrap="square" rtlCol="0">
            <a:spAutoFit/>
          </a:bodyPr>
          <a:lstStyle/>
          <a:p>
            <a:r>
              <a:rPr lang="en-US" sz="3200" b="1" dirty="0">
                <a:latin typeface="Papyrus" panose="03070502060502030205" pitchFamily="66" charset="0"/>
              </a:rPr>
              <a:t>MS Vault Stiles</a:t>
            </a:r>
          </a:p>
        </p:txBody>
      </p:sp>
    </p:spTree>
    <p:extLst>
      <p:ext uri="{BB962C8B-B14F-4D97-AF65-F5344CB8AC3E}">
        <p14:creationId xmlns:p14="http://schemas.microsoft.com/office/powerpoint/2010/main" val="23356815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5400000">
            <a:off x="-310243" y="857250"/>
            <a:ext cx="6858000" cy="5143500"/>
          </a:xfr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l="3333" t="13442" r="9524" b="11872"/>
          <a:stretch/>
        </p:blipFill>
        <p:spPr>
          <a:xfrm>
            <a:off x="4852307" y="599545"/>
            <a:ext cx="6792686" cy="4366193"/>
          </a:xfrm>
          <a:prstGeom prst="rect">
            <a:avLst/>
          </a:prstGeom>
        </p:spPr>
      </p:pic>
      <p:sp>
        <p:nvSpPr>
          <p:cNvPr id="3" name="TextBox 2"/>
          <p:cNvSpPr txBox="1"/>
          <p:nvPr/>
        </p:nvSpPr>
        <p:spPr>
          <a:xfrm>
            <a:off x="6134100" y="5410200"/>
            <a:ext cx="5219700" cy="954107"/>
          </a:xfrm>
          <a:prstGeom prst="rect">
            <a:avLst/>
          </a:prstGeom>
          <a:noFill/>
        </p:spPr>
        <p:txBody>
          <a:bodyPr wrap="square" rtlCol="0">
            <a:spAutoFit/>
          </a:bodyPr>
          <a:lstStyle/>
          <a:p>
            <a:r>
              <a:rPr lang="en-US" sz="2800" b="1" dirty="0">
                <a:latin typeface="Papyrus" panose="03070502060502030205" pitchFamily="66" charset="0"/>
              </a:rPr>
              <a:t>Salisbury MSS 7</a:t>
            </a:r>
          </a:p>
          <a:p>
            <a:r>
              <a:rPr lang="ar-EG" sz="2800" b="1" dirty="0">
                <a:latin typeface="Papyrus" panose="03070502060502030205" pitchFamily="66" charset="0"/>
              </a:rPr>
              <a:t>درة الغواص في أوهام الخواص</a:t>
            </a:r>
          </a:p>
        </p:txBody>
      </p:sp>
    </p:spTree>
    <p:extLst>
      <p:ext uri="{BB962C8B-B14F-4D97-AF65-F5344CB8AC3E}">
        <p14:creationId xmlns:p14="http://schemas.microsoft.com/office/powerpoint/2010/main" val="29086683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8078920" y="1063"/>
            <a:ext cx="4212021" cy="6862444"/>
          </a:xfrm>
          <a:prstGeom prst="rect">
            <a:avLst/>
          </a:prstGeom>
        </p:spPr>
      </p:pic>
      <p:sp>
        <p:nvSpPr>
          <p:cNvPr id="5" name="TextBox 4"/>
          <p:cNvSpPr txBox="1"/>
          <p:nvPr/>
        </p:nvSpPr>
        <p:spPr>
          <a:xfrm>
            <a:off x="2210220" y="430439"/>
            <a:ext cx="5442858" cy="1569660"/>
          </a:xfrm>
          <a:prstGeom prst="rect">
            <a:avLst/>
          </a:prstGeom>
          <a:noFill/>
        </p:spPr>
        <p:txBody>
          <a:bodyPr wrap="square" rtlCol="0">
            <a:spAutoFit/>
          </a:bodyPr>
          <a:lstStyle/>
          <a:p>
            <a:r>
              <a:rPr lang="en-US" sz="3200" b="1" dirty="0">
                <a:latin typeface="Papyrus" panose="03070502060502030205" pitchFamily="66" charset="0"/>
              </a:rPr>
              <a:t>Carlo </a:t>
            </a:r>
            <a:r>
              <a:rPr lang="en-US" sz="3200" b="1" dirty="0" err="1">
                <a:latin typeface="Papyrus" panose="03070502060502030205" pitchFamily="66" charset="0"/>
              </a:rPr>
              <a:t>Landberg</a:t>
            </a:r>
            <a:r>
              <a:rPr lang="en-US" sz="3200" b="1" dirty="0">
                <a:latin typeface="Papyrus" panose="03070502060502030205" pitchFamily="66" charset="0"/>
              </a:rPr>
              <a:t>, 1848-1924</a:t>
            </a:r>
          </a:p>
          <a:p>
            <a:pPr algn="r"/>
            <a:r>
              <a:rPr lang="en-US" sz="3200" b="1" dirty="0">
                <a:latin typeface="Papyrus" panose="03070502060502030205" pitchFamily="66" charset="0"/>
              </a:rPr>
              <a:t>Prominent Swedish Orientalist</a:t>
            </a:r>
          </a:p>
        </p:txBody>
      </p:sp>
      <p:pic>
        <p:nvPicPr>
          <p:cNvPr id="8" name="Picture 7"/>
          <p:cNvPicPr>
            <a:picLocks noChangeAspect="1"/>
          </p:cNvPicPr>
          <p:nvPr/>
        </p:nvPicPr>
        <p:blipFill>
          <a:blip r:embed="rId4"/>
          <a:stretch>
            <a:fillRect/>
          </a:stretch>
        </p:blipFill>
        <p:spPr>
          <a:xfrm>
            <a:off x="0" y="2452463"/>
            <a:ext cx="3452615" cy="4405537"/>
          </a:xfrm>
          <a:prstGeom prst="rect">
            <a:avLst/>
          </a:prstGeom>
        </p:spPr>
      </p:pic>
      <p:sp>
        <p:nvSpPr>
          <p:cNvPr id="9" name="TextBox 8"/>
          <p:cNvSpPr txBox="1"/>
          <p:nvPr/>
        </p:nvSpPr>
        <p:spPr>
          <a:xfrm>
            <a:off x="3722914" y="4360468"/>
            <a:ext cx="4085707" cy="2062103"/>
          </a:xfrm>
          <a:prstGeom prst="rect">
            <a:avLst/>
          </a:prstGeom>
          <a:noFill/>
        </p:spPr>
        <p:txBody>
          <a:bodyPr wrap="square" rtlCol="0">
            <a:spAutoFit/>
          </a:bodyPr>
          <a:lstStyle/>
          <a:p>
            <a:r>
              <a:rPr lang="en-US" sz="3200" b="1" dirty="0">
                <a:latin typeface="Papyrus" panose="03070502060502030205" pitchFamily="66" charset="0"/>
              </a:rPr>
              <a:t>Collection gifted to Yale by </a:t>
            </a:r>
          </a:p>
          <a:p>
            <a:r>
              <a:rPr lang="en-US" sz="3200" b="1" dirty="0">
                <a:latin typeface="Papyrus" panose="03070502060502030205" pitchFamily="66" charset="0"/>
              </a:rPr>
              <a:t>Morris K. Jessup in 1900</a:t>
            </a:r>
          </a:p>
        </p:txBody>
      </p:sp>
    </p:spTree>
    <p:extLst>
      <p:ext uri="{BB962C8B-B14F-4D97-AF65-F5344CB8AC3E}">
        <p14:creationId xmlns:p14="http://schemas.microsoft.com/office/powerpoint/2010/main" val="416545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p:spPr>
      </p:pic>
      <p:sp>
        <p:nvSpPr>
          <p:cNvPr id="3" name="TextBox 2"/>
          <p:cNvSpPr txBox="1"/>
          <p:nvPr/>
        </p:nvSpPr>
        <p:spPr>
          <a:xfrm>
            <a:off x="7772400" y="5600700"/>
            <a:ext cx="4229100" cy="1077218"/>
          </a:xfrm>
          <a:prstGeom prst="rect">
            <a:avLst/>
          </a:prstGeom>
          <a:noFill/>
        </p:spPr>
        <p:txBody>
          <a:bodyPr wrap="square" rtlCol="0">
            <a:spAutoFit/>
          </a:bodyPr>
          <a:lstStyle/>
          <a:p>
            <a:r>
              <a:rPr lang="en-US" sz="3200" b="1" dirty="0" err="1">
                <a:latin typeface="Papyrus" panose="03070502060502030205" pitchFamily="66" charset="0"/>
              </a:rPr>
              <a:t>Landberg</a:t>
            </a:r>
            <a:r>
              <a:rPr lang="en-US" sz="3200" b="1" dirty="0">
                <a:latin typeface="Papyrus" panose="03070502060502030205" pitchFamily="66" charset="0"/>
              </a:rPr>
              <a:t> MSS 365</a:t>
            </a:r>
          </a:p>
          <a:p>
            <a:r>
              <a:rPr lang="ar-EG" sz="3200" b="1" dirty="0">
                <a:latin typeface="Papyrus" panose="03070502060502030205" pitchFamily="66" charset="0"/>
              </a:rPr>
              <a:t>ذكر كلام الناس في منبع النيل</a:t>
            </a:r>
            <a:endParaRPr lang="en-US" sz="3200" b="1" dirty="0">
              <a:latin typeface="Papyrus" panose="03070502060502030205" pitchFamily="66" charset="0"/>
            </a:endParaRPr>
          </a:p>
        </p:txBody>
      </p:sp>
    </p:spTree>
    <p:extLst>
      <p:ext uri="{BB962C8B-B14F-4D97-AF65-F5344CB8AC3E}">
        <p14:creationId xmlns:p14="http://schemas.microsoft.com/office/powerpoint/2010/main" val="40595642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94216" y="365125"/>
            <a:ext cx="5801784" cy="4351338"/>
          </a:xfr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4191000" y="65315"/>
            <a:ext cx="9144000" cy="6858000"/>
          </a:xfrm>
          <a:prstGeom prst="rect">
            <a:avLst/>
          </a:prstGeom>
        </p:spPr>
      </p:pic>
      <p:sp>
        <p:nvSpPr>
          <p:cNvPr id="3" name="TextBox 2"/>
          <p:cNvSpPr txBox="1"/>
          <p:nvPr/>
        </p:nvSpPr>
        <p:spPr>
          <a:xfrm>
            <a:off x="294216" y="5105400"/>
            <a:ext cx="4906434" cy="1200329"/>
          </a:xfrm>
          <a:prstGeom prst="rect">
            <a:avLst/>
          </a:prstGeom>
          <a:noFill/>
        </p:spPr>
        <p:txBody>
          <a:bodyPr wrap="square" rtlCol="0">
            <a:spAutoFit/>
          </a:bodyPr>
          <a:lstStyle/>
          <a:p>
            <a:r>
              <a:rPr lang="en-US" sz="3600" b="1" dirty="0" err="1">
                <a:latin typeface="Papyrus" panose="03070502060502030205" pitchFamily="66" charset="0"/>
              </a:rPr>
              <a:t>Landberg</a:t>
            </a:r>
            <a:r>
              <a:rPr lang="en-US" sz="3600" b="1" dirty="0">
                <a:latin typeface="Papyrus" panose="03070502060502030205" pitchFamily="66" charset="0"/>
              </a:rPr>
              <a:t> MSS 543</a:t>
            </a:r>
          </a:p>
          <a:p>
            <a:r>
              <a:rPr lang="ar-EG" sz="3600" b="1" dirty="0">
                <a:latin typeface="Papyrus" panose="03070502060502030205" pitchFamily="66" charset="0"/>
              </a:rPr>
              <a:t>رسائل المهدي</a:t>
            </a:r>
            <a:endParaRPr lang="en-US" sz="3600" b="1" dirty="0">
              <a:latin typeface="Papyrus" panose="03070502060502030205" pitchFamily="66" charset="0"/>
            </a:endParaRPr>
          </a:p>
        </p:txBody>
      </p:sp>
    </p:spTree>
    <p:extLst>
      <p:ext uri="{BB962C8B-B14F-4D97-AF65-F5344CB8AC3E}">
        <p14:creationId xmlns:p14="http://schemas.microsoft.com/office/powerpoint/2010/main" val="243717204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537631" y="365125"/>
            <a:ext cx="4161902" cy="6080280"/>
          </a:xfrm>
          <a:prstGeom prst="rect">
            <a:avLst/>
          </a:prstGeom>
        </p:spPr>
      </p:pic>
      <p:sp>
        <p:nvSpPr>
          <p:cNvPr id="3" name="TextBox 2"/>
          <p:cNvSpPr txBox="1"/>
          <p:nvPr/>
        </p:nvSpPr>
        <p:spPr>
          <a:xfrm>
            <a:off x="5084955" y="631371"/>
            <a:ext cx="5321787" cy="2554545"/>
          </a:xfrm>
          <a:prstGeom prst="rect">
            <a:avLst/>
          </a:prstGeom>
          <a:noFill/>
        </p:spPr>
        <p:txBody>
          <a:bodyPr wrap="square" rtlCol="0">
            <a:spAutoFit/>
          </a:bodyPr>
          <a:lstStyle/>
          <a:p>
            <a:r>
              <a:rPr lang="en-US" sz="3200" b="1" dirty="0" err="1">
                <a:latin typeface="Papyrus" panose="03070502060502030205" pitchFamily="66" charset="0"/>
              </a:rPr>
              <a:t>Wellcome</a:t>
            </a:r>
            <a:r>
              <a:rPr lang="en-US" sz="3200" b="1" dirty="0">
                <a:latin typeface="Papyrus" panose="03070502060502030205" pitchFamily="66" charset="0"/>
              </a:rPr>
              <a:t>-Kraus Collection</a:t>
            </a:r>
          </a:p>
          <a:p>
            <a:endParaRPr lang="en-US" sz="3200" b="1" dirty="0">
              <a:latin typeface="Papyrus" panose="03070502060502030205" pitchFamily="66" charset="0"/>
            </a:endParaRPr>
          </a:p>
          <a:p>
            <a:r>
              <a:rPr lang="en-US" sz="3200" b="1" dirty="0">
                <a:latin typeface="Papyrus" panose="03070502060502030205" pitchFamily="66" charset="0"/>
              </a:rPr>
              <a:t>Sold to Yale in 1949 by “bookseller extraordinaire” H.P. Kraus, 1907-1988</a:t>
            </a:r>
          </a:p>
        </p:txBody>
      </p:sp>
    </p:spTree>
    <p:extLst>
      <p:ext uri="{BB962C8B-B14F-4D97-AF65-F5344CB8AC3E}">
        <p14:creationId xmlns:p14="http://schemas.microsoft.com/office/powerpoint/2010/main" val="587047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8344" y="36059"/>
            <a:ext cx="5399314" cy="4049486"/>
          </a:xfr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4000" y="1714500"/>
            <a:ext cx="6858000" cy="5143500"/>
          </a:xfrm>
          <a:prstGeom prst="rect">
            <a:avLst/>
          </a:prstGeom>
        </p:spPr>
      </p:pic>
      <p:sp>
        <p:nvSpPr>
          <p:cNvPr id="5" name="TextBox 4"/>
          <p:cNvSpPr txBox="1"/>
          <p:nvPr/>
        </p:nvSpPr>
        <p:spPr>
          <a:xfrm>
            <a:off x="5962650" y="144840"/>
            <a:ext cx="6877050" cy="1569660"/>
          </a:xfrm>
          <a:prstGeom prst="rect">
            <a:avLst/>
          </a:prstGeom>
          <a:noFill/>
        </p:spPr>
        <p:txBody>
          <a:bodyPr wrap="square" rtlCol="0">
            <a:spAutoFit/>
          </a:bodyPr>
          <a:lstStyle/>
          <a:p>
            <a:r>
              <a:rPr lang="en-US" sz="3200" b="1" dirty="0">
                <a:latin typeface="Papyrus" panose="03070502060502030205" pitchFamily="66" charset="0"/>
              </a:rPr>
              <a:t>Arabic MSS 417</a:t>
            </a:r>
          </a:p>
          <a:p>
            <a:r>
              <a:rPr lang="en-US" sz="3200" b="1" dirty="0">
                <a:latin typeface="Papyrus" panose="03070502060502030205" pitchFamily="66" charset="0"/>
              </a:rPr>
              <a:t>Quran </a:t>
            </a:r>
          </a:p>
          <a:p>
            <a:r>
              <a:rPr lang="en-US" sz="3200" b="1" dirty="0">
                <a:latin typeface="Papyrus" panose="03070502060502030205" pitchFamily="66" charset="0"/>
              </a:rPr>
              <a:t>looted from Benin massacre, 1897</a:t>
            </a:r>
          </a:p>
        </p:txBody>
      </p:sp>
    </p:spTree>
    <p:extLst>
      <p:ext uri="{BB962C8B-B14F-4D97-AF65-F5344CB8AC3E}">
        <p14:creationId xmlns:p14="http://schemas.microsoft.com/office/powerpoint/2010/main" val="1378153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927100" y="0"/>
            <a:ext cx="10541000" cy="7905750"/>
          </a:xfrm>
        </p:spPr>
      </p:pic>
      <p:sp>
        <p:nvSpPr>
          <p:cNvPr id="3" name="TextBox 2"/>
          <p:cNvSpPr txBox="1"/>
          <p:nvPr/>
        </p:nvSpPr>
        <p:spPr>
          <a:xfrm>
            <a:off x="1371600" y="209550"/>
            <a:ext cx="4114800" cy="1200329"/>
          </a:xfrm>
          <a:prstGeom prst="rect">
            <a:avLst/>
          </a:prstGeom>
          <a:noFill/>
        </p:spPr>
        <p:txBody>
          <a:bodyPr wrap="square" rtlCol="0">
            <a:spAutoFit/>
          </a:bodyPr>
          <a:lstStyle/>
          <a:p>
            <a:r>
              <a:rPr lang="en-US" sz="3600" b="1" dirty="0">
                <a:solidFill>
                  <a:schemeClr val="bg1"/>
                </a:solidFill>
                <a:latin typeface="Papyrus" panose="03070502060502030205" pitchFamily="66" charset="0"/>
              </a:rPr>
              <a:t>Arabic MSS 317</a:t>
            </a:r>
          </a:p>
          <a:p>
            <a:r>
              <a:rPr lang="ar-EG" sz="3600" b="1" dirty="0">
                <a:solidFill>
                  <a:schemeClr val="bg1"/>
                </a:solidFill>
                <a:latin typeface="Papyrus" panose="03070502060502030205" pitchFamily="66" charset="0"/>
              </a:rPr>
              <a:t>دلائل الخيرات</a:t>
            </a:r>
            <a:endParaRPr lang="en-US" sz="3600" b="1" dirty="0">
              <a:solidFill>
                <a:schemeClr val="bg1"/>
              </a:solidFill>
              <a:latin typeface="Papyrus" panose="03070502060502030205" pitchFamily="66" charset="0"/>
            </a:endParaRPr>
          </a:p>
        </p:txBody>
      </p:sp>
    </p:spTree>
    <p:extLst>
      <p:ext uri="{BB962C8B-B14F-4D97-AF65-F5344CB8AC3E}">
        <p14:creationId xmlns:p14="http://schemas.microsoft.com/office/powerpoint/2010/main" val="59775391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1790279" y="0"/>
            <a:ext cx="4581143" cy="6858000"/>
          </a:xfrm>
          <a:prstGeom prst="rect">
            <a:avLst/>
          </a:prstGeom>
        </p:spPr>
      </p:pic>
      <p:sp>
        <p:nvSpPr>
          <p:cNvPr id="5" name="TextBox 4"/>
          <p:cNvSpPr txBox="1"/>
          <p:nvPr/>
        </p:nvSpPr>
        <p:spPr>
          <a:xfrm>
            <a:off x="6705600" y="587829"/>
            <a:ext cx="4093029" cy="2062103"/>
          </a:xfrm>
          <a:prstGeom prst="rect">
            <a:avLst/>
          </a:prstGeom>
          <a:noFill/>
        </p:spPr>
        <p:txBody>
          <a:bodyPr wrap="square" rtlCol="0">
            <a:spAutoFit/>
          </a:bodyPr>
          <a:lstStyle/>
          <a:p>
            <a:r>
              <a:rPr lang="en-US" sz="3200" b="1" dirty="0">
                <a:latin typeface="Papyrus" panose="03070502060502030205" pitchFamily="66" charset="0"/>
              </a:rPr>
              <a:t>Persian MSS +93</a:t>
            </a:r>
          </a:p>
          <a:p>
            <a:endParaRPr lang="en-US" sz="3200" b="1" dirty="0">
              <a:latin typeface="Papyrus" panose="03070502060502030205" pitchFamily="66" charset="0"/>
            </a:endParaRPr>
          </a:p>
          <a:p>
            <a:r>
              <a:rPr lang="en-US" sz="3200" b="1" dirty="0" err="1">
                <a:latin typeface="Papyrus" panose="03070502060502030205" pitchFamily="66" charset="0"/>
              </a:rPr>
              <a:t>Khamsah</a:t>
            </a:r>
            <a:r>
              <a:rPr lang="en-US" sz="3200" b="1" dirty="0">
                <a:latin typeface="Papyrus" panose="03070502060502030205" pitchFamily="66" charset="0"/>
              </a:rPr>
              <a:t> of </a:t>
            </a:r>
            <a:r>
              <a:rPr lang="en-US" sz="3200" b="1" dirty="0" err="1">
                <a:latin typeface="Papyrus" panose="03070502060502030205" pitchFamily="66" charset="0"/>
              </a:rPr>
              <a:t>Nizami</a:t>
            </a:r>
            <a:r>
              <a:rPr lang="en-US" sz="3200" b="1" dirty="0">
                <a:latin typeface="Papyrus" panose="03070502060502030205" pitchFamily="66" charset="0"/>
              </a:rPr>
              <a:t>, the Red Princess</a:t>
            </a:r>
          </a:p>
        </p:txBody>
      </p:sp>
    </p:spTree>
    <p:extLst>
      <p:ext uri="{BB962C8B-B14F-4D97-AF65-F5344CB8AC3E}">
        <p14:creationId xmlns:p14="http://schemas.microsoft.com/office/powerpoint/2010/main" val="306443133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8502274" y="0"/>
            <a:ext cx="3689726" cy="5936358"/>
          </a:xfrm>
          <a:prstGeom prst="rect">
            <a:avLst/>
          </a:prstGeom>
        </p:spPr>
      </p:pic>
      <p:pic>
        <p:nvPicPr>
          <p:cNvPr id="2" name="Picture 1"/>
          <p:cNvPicPr>
            <a:picLocks noChangeAspect="1"/>
          </p:cNvPicPr>
          <p:nvPr/>
        </p:nvPicPr>
        <p:blipFill>
          <a:blip r:embed="rId4"/>
          <a:stretch>
            <a:fillRect/>
          </a:stretch>
        </p:blipFill>
        <p:spPr>
          <a:xfrm>
            <a:off x="0" y="2352675"/>
            <a:ext cx="6858000" cy="4505325"/>
          </a:xfrm>
          <a:prstGeom prst="rect">
            <a:avLst/>
          </a:prstGeom>
        </p:spPr>
      </p:pic>
      <p:sp>
        <p:nvSpPr>
          <p:cNvPr id="5" name="TextBox 4"/>
          <p:cNvSpPr txBox="1"/>
          <p:nvPr/>
        </p:nvSpPr>
        <p:spPr>
          <a:xfrm>
            <a:off x="3389971" y="425029"/>
            <a:ext cx="5112303" cy="3970318"/>
          </a:xfrm>
          <a:prstGeom prst="rect">
            <a:avLst/>
          </a:prstGeom>
          <a:noFill/>
        </p:spPr>
        <p:txBody>
          <a:bodyPr wrap="square" rtlCol="0">
            <a:spAutoFit/>
          </a:bodyPr>
          <a:lstStyle/>
          <a:p>
            <a:r>
              <a:rPr lang="en-US" sz="3600" b="1" dirty="0">
                <a:latin typeface="Papyrus" panose="03070502060502030205" pitchFamily="66" charset="0"/>
              </a:rPr>
              <a:t>Oskar </a:t>
            </a:r>
            <a:r>
              <a:rPr lang="en-US" sz="3600" b="1" dirty="0" err="1">
                <a:latin typeface="Papyrus" panose="03070502060502030205" pitchFamily="66" charset="0"/>
              </a:rPr>
              <a:t>Rescher</a:t>
            </a:r>
            <a:r>
              <a:rPr lang="en-US" sz="3600" b="1" dirty="0">
                <a:latin typeface="Papyrus" panose="03070502060502030205" pitchFamily="66" charset="0"/>
              </a:rPr>
              <a:t>, </a:t>
            </a:r>
          </a:p>
          <a:p>
            <a:r>
              <a:rPr lang="en-US" sz="3600" b="1" dirty="0">
                <a:latin typeface="Papyrus" panose="03070502060502030205" pitchFamily="66" charset="0"/>
              </a:rPr>
              <a:t>1883-1972</a:t>
            </a:r>
          </a:p>
          <a:p>
            <a:r>
              <a:rPr lang="en-US" sz="3600" b="1" dirty="0">
                <a:latin typeface="Papyrus" panose="03070502060502030205" pitchFamily="66" charset="0"/>
              </a:rPr>
              <a:t>German-Turkish scholar</a:t>
            </a:r>
          </a:p>
          <a:p>
            <a:endParaRPr lang="en-US" sz="3600" b="1" dirty="0">
              <a:latin typeface="Papyrus" panose="03070502060502030205" pitchFamily="66" charset="0"/>
            </a:endParaRPr>
          </a:p>
          <a:p>
            <a:r>
              <a:rPr lang="en-US" sz="3600" b="1" dirty="0">
                <a:latin typeface="Papyrus" panose="03070502060502030205" pitchFamily="66" charset="0"/>
              </a:rPr>
              <a:t>Yale’s “</a:t>
            </a:r>
            <a:r>
              <a:rPr lang="en-US" sz="3600" b="1" dirty="0" err="1">
                <a:latin typeface="Papyrus" panose="03070502060502030205" pitchFamily="66" charset="0"/>
              </a:rPr>
              <a:t>Rescher</a:t>
            </a:r>
            <a:r>
              <a:rPr lang="en-US" sz="3600" b="1" dirty="0">
                <a:latin typeface="Papyrus" panose="03070502060502030205" pitchFamily="66" charset="0"/>
              </a:rPr>
              <a:t> Collection” added </a:t>
            </a:r>
          </a:p>
          <a:p>
            <a:r>
              <a:rPr lang="en-US" sz="3600" b="1" dirty="0">
                <a:latin typeface="Papyrus" panose="03070502060502030205" pitchFamily="66" charset="0"/>
              </a:rPr>
              <a:t>after his death in 1972</a:t>
            </a:r>
          </a:p>
        </p:txBody>
      </p:sp>
    </p:spTree>
    <p:extLst>
      <p:ext uri="{BB962C8B-B14F-4D97-AF65-F5344CB8AC3E}">
        <p14:creationId xmlns:p14="http://schemas.microsoft.com/office/powerpoint/2010/main" val="4676387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121402" y="0"/>
            <a:ext cx="9949196" cy="6858000"/>
          </a:xfrm>
        </p:spPr>
      </p:pic>
      <p:sp>
        <p:nvSpPr>
          <p:cNvPr id="3" name="TextBox 2"/>
          <p:cNvSpPr txBox="1"/>
          <p:nvPr/>
        </p:nvSpPr>
        <p:spPr>
          <a:xfrm>
            <a:off x="6705600" y="5238750"/>
            <a:ext cx="4212598" cy="954107"/>
          </a:xfrm>
          <a:prstGeom prst="rect">
            <a:avLst/>
          </a:prstGeom>
          <a:noFill/>
        </p:spPr>
        <p:txBody>
          <a:bodyPr wrap="square" rtlCol="0">
            <a:spAutoFit/>
          </a:bodyPr>
          <a:lstStyle/>
          <a:p>
            <a:r>
              <a:rPr lang="en-US" sz="2800" b="1" dirty="0">
                <a:latin typeface="Papyrus" panose="03070502060502030205" pitchFamily="66" charset="0"/>
              </a:rPr>
              <a:t>Arabic MSS Suppl. 80</a:t>
            </a:r>
          </a:p>
          <a:p>
            <a:r>
              <a:rPr lang="en-US" sz="2800" b="1" dirty="0">
                <a:latin typeface="Papyrus" panose="03070502060502030205" pitchFamily="66" charset="0"/>
              </a:rPr>
              <a:t>Quran, 13</a:t>
            </a:r>
            <a:r>
              <a:rPr lang="en-US" sz="2800" b="1" baseline="30000" dirty="0">
                <a:latin typeface="Papyrus" panose="03070502060502030205" pitchFamily="66" charset="0"/>
              </a:rPr>
              <a:t>th</a:t>
            </a:r>
            <a:r>
              <a:rPr lang="en-US" sz="2800" b="1" dirty="0">
                <a:latin typeface="Papyrus" panose="03070502060502030205" pitchFamily="66" charset="0"/>
              </a:rPr>
              <a:t> c.</a:t>
            </a:r>
          </a:p>
        </p:txBody>
      </p:sp>
    </p:spTree>
    <p:extLst>
      <p:ext uri="{BB962C8B-B14F-4D97-AF65-F5344CB8AC3E}">
        <p14:creationId xmlns:p14="http://schemas.microsoft.com/office/powerpoint/2010/main" val="905496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students blackboard 19th centur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10" y="-1673157"/>
            <a:ext cx="6443300" cy="962792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rotWithShape="1">
          <a:blip r:embed="rId4"/>
          <a:srcRect l="39574" t="37632" r="38245" b="29688"/>
          <a:stretch/>
        </p:blipFill>
        <p:spPr>
          <a:xfrm>
            <a:off x="5917340" y="330740"/>
            <a:ext cx="5989315" cy="49611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p:cNvSpPr txBox="1"/>
          <p:nvPr/>
        </p:nvSpPr>
        <p:spPr>
          <a:xfrm>
            <a:off x="486383" y="5680954"/>
            <a:ext cx="5119672" cy="954107"/>
          </a:xfrm>
          <a:prstGeom prst="rect">
            <a:avLst/>
          </a:prstGeom>
          <a:noFill/>
        </p:spPr>
        <p:txBody>
          <a:bodyPr wrap="square" rtlCol="0">
            <a:spAutoFit/>
          </a:bodyPr>
          <a:lstStyle/>
          <a:p>
            <a:r>
              <a:rPr lang="en-US" sz="2800" b="1" dirty="0">
                <a:solidFill>
                  <a:schemeClr val="bg1"/>
                </a:solidFill>
                <a:latin typeface="Papyrus" panose="03070502060502030205" pitchFamily="66" charset="0"/>
              </a:rPr>
              <a:t>“Blackboard” (1877)</a:t>
            </a:r>
          </a:p>
          <a:p>
            <a:r>
              <a:rPr lang="en-US" sz="2800" b="1" dirty="0">
                <a:solidFill>
                  <a:schemeClr val="bg1"/>
                </a:solidFill>
                <a:latin typeface="Papyrus" panose="03070502060502030205" pitchFamily="66" charset="0"/>
              </a:rPr>
              <a:t>Winslow Homer, 1836-1910</a:t>
            </a:r>
          </a:p>
        </p:txBody>
      </p:sp>
      <p:sp>
        <p:nvSpPr>
          <p:cNvPr id="4" name="TextBox 3"/>
          <p:cNvSpPr txBox="1"/>
          <p:nvPr/>
        </p:nvSpPr>
        <p:spPr>
          <a:xfrm>
            <a:off x="6673174" y="5680954"/>
            <a:ext cx="5233481" cy="954107"/>
          </a:xfrm>
          <a:prstGeom prst="rect">
            <a:avLst/>
          </a:prstGeom>
          <a:noFill/>
        </p:spPr>
        <p:txBody>
          <a:bodyPr wrap="square" rtlCol="0">
            <a:spAutoFit/>
          </a:bodyPr>
          <a:lstStyle/>
          <a:p>
            <a:pPr algn="r"/>
            <a:r>
              <a:rPr lang="en-US" sz="2800" b="1" dirty="0">
                <a:latin typeface="Papyrus" panose="03070502060502030205" pitchFamily="66" charset="0"/>
              </a:rPr>
              <a:t>From “The Yale Wars </a:t>
            </a:r>
          </a:p>
          <a:p>
            <a:pPr algn="r"/>
            <a:r>
              <a:rPr lang="en-US" sz="2800" b="1" dirty="0">
                <a:latin typeface="Papyrus" panose="03070502060502030205" pitchFamily="66" charset="0"/>
              </a:rPr>
              <a:t>of the Conic Sections,” 1904</a:t>
            </a:r>
          </a:p>
        </p:txBody>
      </p:sp>
    </p:spTree>
    <p:extLst>
      <p:ext uri="{BB962C8B-B14F-4D97-AF65-F5344CB8AC3E}">
        <p14:creationId xmlns:p14="http://schemas.microsoft.com/office/powerpoint/2010/main" val="88088266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109328" y="0"/>
            <a:ext cx="9973343" cy="6858000"/>
          </a:xfrm>
        </p:spPr>
      </p:pic>
      <p:sp>
        <p:nvSpPr>
          <p:cNvPr id="3" name="TextBox 2"/>
          <p:cNvSpPr txBox="1"/>
          <p:nvPr/>
        </p:nvSpPr>
        <p:spPr>
          <a:xfrm>
            <a:off x="1962150" y="533400"/>
            <a:ext cx="4533900" cy="830997"/>
          </a:xfrm>
          <a:prstGeom prst="rect">
            <a:avLst/>
          </a:prstGeom>
          <a:noFill/>
        </p:spPr>
        <p:txBody>
          <a:bodyPr wrap="square" rtlCol="0">
            <a:spAutoFit/>
          </a:bodyPr>
          <a:lstStyle/>
          <a:p>
            <a:r>
              <a:rPr lang="en-US" sz="2400" b="1" dirty="0">
                <a:latin typeface="Papyrus" panose="03070502060502030205" pitchFamily="66" charset="0"/>
              </a:rPr>
              <a:t>Arabic MSS Suppl. 166</a:t>
            </a:r>
          </a:p>
          <a:p>
            <a:r>
              <a:rPr lang="ar-EG" sz="2400" b="1" dirty="0">
                <a:latin typeface="Papyrus" panose="03070502060502030205" pitchFamily="66" charset="0"/>
              </a:rPr>
              <a:t>تعليم المتعلم في طريق التعلم</a:t>
            </a:r>
            <a:endParaRPr lang="en-US" sz="2400" b="1" dirty="0">
              <a:latin typeface="Papyrus" panose="03070502060502030205" pitchFamily="66" charset="0"/>
            </a:endParaRPr>
          </a:p>
        </p:txBody>
      </p:sp>
    </p:spTree>
    <p:extLst>
      <p:ext uri="{BB962C8B-B14F-4D97-AF65-F5344CB8AC3E}">
        <p14:creationId xmlns:p14="http://schemas.microsoft.com/office/powerpoint/2010/main" val="367432002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983008" y="-685800"/>
            <a:ext cx="9752559" cy="7848600"/>
          </a:xfrm>
        </p:spPr>
      </p:pic>
      <p:sp>
        <p:nvSpPr>
          <p:cNvPr id="3" name="TextBox 2"/>
          <p:cNvSpPr txBox="1"/>
          <p:nvPr/>
        </p:nvSpPr>
        <p:spPr>
          <a:xfrm>
            <a:off x="1714500" y="133350"/>
            <a:ext cx="4953000" cy="1077218"/>
          </a:xfrm>
          <a:prstGeom prst="rect">
            <a:avLst/>
          </a:prstGeom>
          <a:noFill/>
        </p:spPr>
        <p:txBody>
          <a:bodyPr wrap="square" rtlCol="0">
            <a:spAutoFit/>
          </a:bodyPr>
          <a:lstStyle/>
          <a:p>
            <a:r>
              <a:rPr lang="en-US" sz="3200" b="1" dirty="0">
                <a:latin typeface="Papyrus" panose="03070502060502030205" pitchFamily="66" charset="0"/>
              </a:rPr>
              <a:t>Arabic MSS Suppl. 218</a:t>
            </a:r>
          </a:p>
          <a:p>
            <a:r>
              <a:rPr lang="ar-EG" sz="3200" b="1" dirty="0">
                <a:latin typeface="Papyrus" panose="03070502060502030205" pitchFamily="66" charset="0"/>
              </a:rPr>
              <a:t>كتاب قوائد قرأن</a:t>
            </a:r>
            <a:endParaRPr lang="en-US" sz="3200" b="1" dirty="0">
              <a:latin typeface="Papyrus" panose="03070502060502030205" pitchFamily="66" charset="0"/>
            </a:endParaRPr>
          </a:p>
        </p:txBody>
      </p:sp>
    </p:spTree>
    <p:extLst>
      <p:ext uri="{BB962C8B-B14F-4D97-AF65-F5344CB8AC3E}">
        <p14:creationId xmlns:p14="http://schemas.microsoft.com/office/powerpoint/2010/main" val="233770835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48344" y="276517"/>
            <a:ext cx="5723844" cy="6011343"/>
          </a:xfrm>
          <a:prstGeom prst="rect">
            <a:avLst/>
          </a:prstGeom>
        </p:spPr>
      </p:pic>
      <p:sp>
        <p:nvSpPr>
          <p:cNvPr id="5" name="TextBox 4"/>
          <p:cNvSpPr txBox="1"/>
          <p:nvPr/>
        </p:nvSpPr>
        <p:spPr>
          <a:xfrm>
            <a:off x="6444343" y="740228"/>
            <a:ext cx="5225143" cy="2554545"/>
          </a:xfrm>
          <a:prstGeom prst="rect">
            <a:avLst/>
          </a:prstGeom>
          <a:noFill/>
        </p:spPr>
        <p:txBody>
          <a:bodyPr wrap="square" rtlCol="0">
            <a:spAutoFit/>
          </a:bodyPr>
          <a:lstStyle/>
          <a:p>
            <a:r>
              <a:rPr lang="en-US" sz="3200" b="1" dirty="0">
                <a:latin typeface="Papyrus" panose="03070502060502030205" pitchFamily="66" charset="0"/>
              </a:rPr>
              <a:t>Duncan Black MacDonald (1863-1943)</a:t>
            </a:r>
          </a:p>
          <a:p>
            <a:endParaRPr lang="en-US" sz="3200" b="1" dirty="0">
              <a:latin typeface="Papyrus" panose="03070502060502030205" pitchFamily="66" charset="0"/>
            </a:endParaRPr>
          </a:p>
          <a:p>
            <a:r>
              <a:rPr lang="en-US" sz="3200" b="1" dirty="0">
                <a:latin typeface="Papyrus" panose="03070502060502030205" pitchFamily="66" charset="0"/>
              </a:rPr>
              <a:t> &amp; the Hartford Seminary Collection</a:t>
            </a:r>
          </a:p>
        </p:txBody>
      </p:sp>
    </p:spTree>
    <p:extLst>
      <p:ext uri="{BB962C8B-B14F-4D97-AF65-F5344CB8AC3E}">
        <p14:creationId xmlns:p14="http://schemas.microsoft.com/office/powerpoint/2010/main" val="173036404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42975" y="0"/>
            <a:ext cx="10306050" cy="7729538"/>
          </a:xfrm>
        </p:spPr>
      </p:pic>
      <p:sp>
        <p:nvSpPr>
          <p:cNvPr id="3" name="TextBox 2"/>
          <p:cNvSpPr txBox="1"/>
          <p:nvPr/>
        </p:nvSpPr>
        <p:spPr>
          <a:xfrm>
            <a:off x="1314450" y="6194425"/>
            <a:ext cx="6000750" cy="461665"/>
          </a:xfrm>
          <a:prstGeom prst="rect">
            <a:avLst/>
          </a:prstGeom>
          <a:noFill/>
        </p:spPr>
        <p:txBody>
          <a:bodyPr wrap="square" rtlCol="0">
            <a:spAutoFit/>
          </a:bodyPr>
          <a:lstStyle/>
          <a:p>
            <a:r>
              <a:rPr lang="en-US" sz="2400" b="1" dirty="0">
                <a:solidFill>
                  <a:schemeClr val="bg1"/>
                </a:solidFill>
                <a:latin typeface="Papyrus" panose="03070502060502030205" pitchFamily="66" charset="0"/>
              </a:rPr>
              <a:t>Hartford Seminary Arabic MSS 1262</a:t>
            </a:r>
          </a:p>
        </p:txBody>
      </p:sp>
    </p:spTree>
    <p:extLst>
      <p:ext uri="{BB962C8B-B14F-4D97-AF65-F5344CB8AC3E}">
        <p14:creationId xmlns:p14="http://schemas.microsoft.com/office/powerpoint/2010/main" val="96414879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35855" y="0"/>
            <a:ext cx="9144000" cy="6858000"/>
          </a:xfrm>
        </p:spPr>
      </p:pic>
      <p:sp>
        <p:nvSpPr>
          <p:cNvPr id="2" name="TextBox 1"/>
          <p:cNvSpPr txBox="1"/>
          <p:nvPr/>
        </p:nvSpPr>
        <p:spPr>
          <a:xfrm>
            <a:off x="1638300" y="5912703"/>
            <a:ext cx="5391150" cy="830997"/>
          </a:xfrm>
          <a:prstGeom prst="rect">
            <a:avLst/>
          </a:prstGeom>
          <a:noFill/>
        </p:spPr>
        <p:txBody>
          <a:bodyPr wrap="square" rtlCol="0">
            <a:spAutoFit/>
          </a:bodyPr>
          <a:lstStyle/>
          <a:p>
            <a:r>
              <a:rPr lang="en-US" sz="2400" b="1" dirty="0">
                <a:latin typeface="Papyrus" panose="03070502060502030205" pitchFamily="66" charset="0"/>
              </a:rPr>
              <a:t>Hartford Seminary Arabic MSS 200</a:t>
            </a:r>
          </a:p>
          <a:p>
            <a:r>
              <a:rPr lang="ar-EG" sz="2400" b="1" dirty="0">
                <a:latin typeface="Papyrus" panose="03070502060502030205" pitchFamily="66" charset="0"/>
              </a:rPr>
              <a:t>إحياء علوم الدين</a:t>
            </a:r>
            <a:endParaRPr lang="en-US" sz="2400" b="1" dirty="0">
              <a:latin typeface="Papyrus" panose="03070502060502030205" pitchFamily="66" charset="0"/>
            </a:endParaRPr>
          </a:p>
        </p:txBody>
      </p:sp>
    </p:spTree>
    <p:extLst>
      <p:ext uri="{BB962C8B-B14F-4D97-AF65-F5344CB8AC3E}">
        <p14:creationId xmlns:p14="http://schemas.microsoft.com/office/powerpoint/2010/main" val="280042116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796643" y="0"/>
            <a:ext cx="5801784" cy="4351338"/>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3143" y="0"/>
            <a:ext cx="5143500" cy="6858000"/>
          </a:xfrm>
          <a:prstGeom prst="rect">
            <a:avLst/>
          </a:prstGeom>
        </p:spPr>
      </p:pic>
      <p:sp>
        <p:nvSpPr>
          <p:cNvPr id="6" name="TextBox 5"/>
          <p:cNvSpPr txBox="1"/>
          <p:nvPr/>
        </p:nvSpPr>
        <p:spPr>
          <a:xfrm>
            <a:off x="6090255" y="4645668"/>
            <a:ext cx="5508172" cy="1569660"/>
          </a:xfrm>
          <a:prstGeom prst="rect">
            <a:avLst/>
          </a:prstGeom>
          <a:noFill/>
        </p:spPr>
        <p:txBody>
          <a:bodyPr wrap="square" rtlCol="0">
            <a:spAutoFit/>
          </a:bodyPr>
          <a:lstStyle/>
          <a:p>
            <a:r>
              <a:rPr lang="en-US" sz="3200" b="1" dirty="0">
                <a:latin typeface="Papyrus" panose="03070502060502030205" pitchFamily="66" charset="0"/>
              </a:rPr>
              <a:t>Hartford Seminary </a:t>
            </a:r>
            <a:endParaRPr lang="ar-EG" sz="3200" b="1" dirty="0">
              <a:latin typeface="Papyrus" panose="03070502060502030205" pitchFamily="66" charset="0"/>
            </a:endParaRPr>
          </a:p>
          <a:p>
            <a:r>
              <a:rPr lang="en-US" sz="3200" b="1" dirty="0">
                <a:latin typeface="Papyrus" panose="03070502060502030205" pitchFamily="66" charset="0"/>
              </a:rPr>
              <a:t>Arabic MSS 275</a:t>
            </a:r>
          </a:p>
          <a:p>
            <a:pPr algn="r"/>
            <a:r>
              <a:rPr lang="ar-EG" sz="3200" b="1" dirty="0"/>
              <a:t>مقامات الحريري</a:t>
            </a:r>
            <a:endParaRPr lang="en-US" sz="3200" b="1" dirty="0"/>
          </a:p>
        </p:txBody>
      </p:sp>
    </p:spTree>
    <p:extLst>
      <p:ext uri="{BB962C8B-B14F-4D97-AF65-F5344CB8AC3E}">
        <p14:creationId xmlns:p14="http://schemas.microsoft.com/office/powerpoint/2010/main" val="365280616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2787748"/>
            <a:ext cx="12192000" cy="4070252"/>
          </a:xfrm>
          <a:prstGeom prst="rect">
            <a:avLst/>
          </a:prstGeom>
        </p:spPr>
      </p:pic>
      <p:sp>
        <p:nvSpPr>
          <p:cNvPr id="3" name="TextBox 2"/>
          <p:cNvSpPr txBox="1"/>
          <p:nvPr/>
        </p:nvSpPr>
        <p:spPr>
          <a:xfrm>
            <a:off x="590550" y="533400"/>
            <a:ext cx="10896600" cy="707886"/>
          </a:xfrm>
          <a:prstGeom prst="rect">
            <a:avLst/>
          </a:prstGeom>
          <a:noFill/>
        </p:spPr>
        <p:txBody>
          <a:bodyPr wrap="square" rtlCol="0">
            <a:spAutoFit/>
          </a:bodyPr>
          <a:lstStyle/>
          <a:p>
            <a:r>
              <a:rPr lang="en-US" sz="4000" b="1" dirty="0">
                <a:latin typeface="Papyrus" panose="03070502060502030205" pitchFamily="66" charset="0"/>
              </a:rPr>
              <a:t>Bringing the story up to today: where are we now?</a:t>
            </a:r>
          </a:p>
        </p:txBody>
      </p:sp>
    </p:spTree>
    <p:extLst>
      <p:ext uri="{BB962C8B-B14F-4D97-AF65-F5344CB8AC3E}">
        <p14:creationId xmlns:p14="http://schemas.microsoft.com/office/powerpoint/2010/main" val="513197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l="30135" t="22190" r="30246" b="22952"/>
          <a:stretch/>
        </p:blipFill>
        <p:spPr>
          <a:xfrm>
            <a:off x="7196971" y="0"/>
            <a:ext cx="4995029" cy="6916197"/>
          </a:xfrm>
          <a:prstGeom prst="rect">
            <a:avLst/>
          </a:prstGeom>
        </p:spPr>
      </p:pic>
      <p:pic>
        <p:nvPicPr>
          <p:cNvPr id="4" name="Picture 3"/>
          <p:cNvPicPr>
            <a:picLocks noChangeAspect="1"/>
          </p:cNvPicPr>
          <p:nvPr/>
        </p:nvPicPr>
        <p:blipFill>
          <a:blip r:embed="rId4"/>
          <a:stretch>
            <a:fillRect/>
          </a:stretch>
        </p:blipFill>
        <p:spPr>
          <a:xfrm>
            <a:off x="188591" y="4386938"/>
            <a:ext cx="1408298" cy="2091109"/>
          </a:xfrm>
          <a:prstGeom prst="rect">
            <a:avLst/>
          </a:prstGeom>
        </p:spPr>
      </p:pic>
      <p:sp>
        <p:nvSpPr>
          <p:cNvPr id="6" name="TextBox 5"/>
          <p:cNvSpPr txBox="1"/>
          <p:nvPr/>
        </p:nvSpPr>
        <p:spPr>
          <a:xfrm>
            <a:off x="188591" y="307521"/>
            <a:ext cx="6875030" cy="3877985"/>
          </a:xfrm>
          <a:prstGeom prst="rect">
            <a:avLst/>
          </a:prstGeom>
          <a:noFill/>
        </p:spPr>
        <p:txBody>
          <a:bodyPr wrap="square" rtlCol="0">
            <a:spAutoFit/>
          </a:bodyPr>
          <a:lstStyle/>
          <a:p>
            <a:r>
              <a:rPr lang="en-US" sz="5400" b="1" dirty="0">
                <a:latin typeface="Papyrus" panose="03070502060502030205" pitchFamily="66" charset="0"/>
              </a:rPr>
              <a:t>Thank you very much!</a:t>
            </a:r>
          </a:p>
          <a:p>
            <a:endParaRPr lang="en-US" sz="3200" b="1" dirty="0">
              <a:latin typeface="Papyrus" panose="03070502060502030205" pitchFamily="66" charset="0"/>
            </a:endParaRPr>
          </a:p>
          <a:p>
            <a:endParaRPr lang="en-US" sz="3200" b="1" dirty="0">
              <a:latin typeface="Papyrus" panose="03070502060502030205" pitchFamily="66" charset="0"/>
            </a:endParaRPr>
          </a:p>
          <a:p>
            <a:r>
              <a:rPr lang="en-US" sz="3200" b="1" dirty="0">
                <a:latin typeface="Papyrus" panose="03070502060502030205" pitchFamily="66" charset="0"/>
              </a:rPr>
              <a:t>Roberta L. Dougherty</a:t>
            </a:r>
          </a:p>
          <a:p>
            <a:r>
              <a:rPr lang="en-US" sz="3200" b="1" dirty="0">
                <a:latin typeface="Papyrus" panose="03070502060502030205" pitchFamily="66" charset="0"/>
              </a:rPr>
              <a:t>Librarian for Middle East Studies</a:t>
            </a:r>
          </a:p>
          <a:p>
            <a:r>
              <a:rPr lang="en-US" sz="3200" b="1" dirty="0">
                <a:latin typeface="Papyrus" panose="03070502060502030205" pitchFamily="66" charset="0"/>
              </a:rPr>
              <a:t>Yale University Library</a:t>
            </a:r>
          </a:p>
          <a:p>
            <a:r>
              <a:rPr lang="en-US" sz="3200" b="1" dirty="0">
                <a:latin typeface="Papyrus" panose="03070502060502030205" pitchFamily="66" charset="0"/>
              </a:rPr>
              <a:t>roberta.dougherty@yale.edu</a:t>
            </a:r>
          </a:p>
        </p:txBody>
      </p:sp>
    </p:spTree>
    <p:extLst>
      <p:ext uri="{BB962C8B-B14F-4D97-AF65-F5344CB8AC3E}">
        <p14:creationId xmlns:p14="http://schemas.microsoft.com/office/powerpoint/2010/main" val="27419623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138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147871" y="282936"/>
            <a:ext cx="9893528" cy="5936116"/>
          </a:xfrm>
        </p:spPr>
      </p:pic>
      <p:sp>
        <p:nvSpPr>
          <p:cNvPr id="5" name="TextBox 4"/>
          <p:cNvSpPr txBox="1"/>
          <p:nvPr/>
        </p:nvSpPr>
        <p:spPr>
          <a:xfrm>
            <a:off x="1353267" y="5613178"/>
            <a:ext cx="4950256" cy="461665"/>
          </a:xfrm>
          <a:prstGeom prst="rect">
            <a:avLst/>
          </a:prstGeom>
          <a:noFill/>
        </p:spPr>
        <p:txBody>
          <a:bodyPr wrap="square" rtlCol="0">
            <a:spAutoFit/>
          </a:bodyPr>
          <a:lstStyle/>
          <a:p>
            <a:r>
              <a:rPr lang="en-US" sz="2400" b="1" dirty="0">
                <a:solidFill>
                  <a:schemeClr val="bg1"/>
                </a:solidFill>
                <a:latin typeface="Papyrus" panose="03070502060502030205" pitchFamily="66" charset="0"/>
              </a:rPr>
              <a:t>*Yb71 832s Class album MSSA</a:t>
            </a:r>
          </a:p>
        </p:txBody>
      </p:sp>
    </p:spTree>
    <p:extLst>
      <p:ext uri="{BB962C8B-B14F-4D97-AF65-F5344CB8AC3E}">
        <p14:creationId xmlns:p14="http://schemas.microsoft.com/office/powerpoint/2010/main" val="1969323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4" descr="https://yale.app.box.com/representation/file_version_77184690545/image_2048/1.png"/>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 name="Picture 3"/>
          <p:cNvPicPr>
            <a:picLocks noChangeAspect="1"/>
          </p:cNvPicPr>
          <p:nvPr/>
        </p:nvPicPr>
        <p:blipFill rotWithShape="1">
          <a:blip r:embed="rId3"/>
          <a:srcRect l="1617" t="3333" r="1209" b="3546"/>
          <a:stretch/>
        </p:blipFill>
        <p:spPr>
          <a:xfrm>
            <a:off x="719846" y="228600"/>
            <a:ext cx="10797703" cy="6386209"/>
          </a:xfrm>
          <a:prstGeom prst="rect">
            <a:avLst/>
          </a:prstGeom>
          <a:effectLst>
            <a:softEdge rad="12700"/>
          </a:effectLst>
        </p:spPr>
      </p:pic>
      <p:sp>
        <p:nvSpPr>
          <p:cNvPr id="5" name="Rectangle: Rounded Corners 4"/>
          <p:cNvSpPr/>
          <p:nvPr/>
        </p:nvSpPr>
        <p:spPr>
          <a:xfrm>
            <a:off x="719846" y="1517515"/>
            <a:ext cx="5528554" cy="3929974"/>
          </a:xfrm>
          <a:prstGeom prst="round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353267" y="5613178"/>
            <a:ext cx="4950256" cy="461665"/>
          </a:xfrm>
          <a:prstGeom prst="rect">
            <a:avLst/>
          </a:prstGeom>
          <a:noFill/>
        </p:spPr>
        <p:txBody>
          <a:bodyPr wrap="square" rtlCol="0">
            <a:spAutoFit/>
          </a:bodyPr>
          <a:lstStyle/>
          <a:p>
            <a:r>
              <a:rPr lang="en-US" sz="2400" b="1" dirty="0">
                <a:solidFill>
                  <a:schemeClr val="bg1"/>
                </a:solidFill>
                <a:latin typeface="Papyrus" panose="03070502060502030205" pitchFamily="66" charset="0"/>
              </a:rPr>
              <a:t>*Yb71 832s Class album MSSA</a:t>
            </a:r>
          </a:p>
        </p:txBody>
      </p:sp>
    </p:spTree>
    <p:extLst>
      <p:ext uri="{BB962C8B-B14F-4D97-AF65-F5344CB8AC3E}">
        <p14:creationId xmlns:p14="http://schemas.microsoft.com/office/powerpoint/2010/main" val="4294808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13971" t="16171" r="17518" b="26241"/>
          <a:stretch/>
        </p:blipFill>
        <p:spPr>
          <a:xfrm>
            <a:off x="544749" y="486382"/>
            <a:ext cx="6264613" cy="3949431"/>
          </a:xfrm>
          <a:prstGeom prst="rect">
            <a:avLst/>
          </a:prstGeom>
        </p:spPr>
      </p:pic>
      <p:sp>
        <p:nvSpPr>
          <p:cNvPr id="3" name="TextBox 2"/>
          <p:cNvSpPr txBox="1"/>
          <p:nvPr/>
        </p:nvSpPr>
        <p:spPr>
          <a:xfrm>
            <a:off x="6965004" y="622570"/>
            <a:ext cx="4708187" cy="3046988"/>
          </a:xfrm>
          <a:prstGeom prst="rect">
            <a:avLst/>
          </a:prstGeom>
          <a:noFill/>
        </p:spPr>
        <p:txBody>
          <a:bodyPr wrap="square" rtlCol="0">
            <a:spAutoFit/>
          </a:bodyPr>
          <a:lstStyle/>
          <a:p>
            <a:r>
              <a:rPr lang="en-US" sz="4800" b="1" dirty="0">
                <a:latin typeface="Papyrus" panose="03070502060502030205" pitchFamily="66" charset="0"/>
              </a:rPr>
              <a:t>EES paraphrases Moses </a:t>
            </a:r>
          </a:p>
          <a:p>
            <a:r>
              <a:rPr lang="en-US" sz="4800" b="1" dirty="0">
                <a:latin typeface="Papyrus" panose="03070502060502030205" pitchFamily="66" charset="0"/>
              </a:rPr>
              <a:t>(Exodus 33:15) </a:t>
            </a:r>
          </a:p>
        </p:txBody>
      </p:sp>
      <p:sp>
        <p:nvSpPr>
          <p:cNvPr id="4" name="TextBox 3"/>
          <p:cNvSpPr txBox="1"/>
          <p:nvPr/>
        </p:nvSpPr>
        <p:spPr>
          <a:xfrm>
            <a:off x="544749" y="4922196"/>
            <a:ext cx="6031149" cy="461665"/>
          </a:xfrm>
          <a:prstGeom prst="rect">
            <a:avLst/>
          </a:prstGeom>
          <a:noFill/>
        </p:spPr>
        <p:txBody>
          <a:bodyPr wrap="square" rtlCol="0">
            <a:spAutoFit/>
          </a:bodyPr>
          <a:lstStyle/>
          <a:p>
            <a:r>
              <a:rPr lang="en-US" sz="2400" b="1" dirty="0">
                <a:latin typeface="Papyrus" panose="03070502060502030205" pitchFamily="66" charset="0"/>
              </a:rPr>
              <a:t>Yb71 832p Class album MSSA</a:t>
            </a:r>
          </a:p>
        </p:txBody>
      </p:sp>
    </p:spTree>
    <p:extLst>
      <p:ext uri="{BB962C8B-B14F-4D97-AF65-F5344CB8AC3E}">
        <p14:creationId xmlns:p14="http://schemas.microsoft.com/office/powerpoint/2010/main" val="823952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The Tricolored Quadrille Ball, New York City 183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4834" y="0"/>
            <a:ext cx="9507166" cy="699727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americanart.si.edu/exhibitions/online/lewis/waterston.jpg"/>
          <p:cNvPicPr>
            <a:picLocks noChangeAspect="1" noChangeArrowheads="1"/>
          </p:cNvPicPr>
          <p:nvPr/>
        </p:nvPicPr>
        <p:blipFill rotWithShape="1">
          <a:blip r:embed="rId4">
            <a:extLst>
              <a:ext uri="{28A0092B-C50C-407E-A947-70E740481C1C}">
                <a14:useLocalDpi xmlns:a14="http://schemas.microsoft.com/office/drawing/2010/main" val="0"/>
              </a:ext>
            </a:extLst>
          </a:blip>
          <a:srcRect t="5670" r="11694" b="39985"/>
          <a:stretch/>
        </p:blipFill>
        <p:spPr bwMode="auto">
          <a:xfrm>
            <a:off x="-496112" y="2947160"/>
            <a:ext cx="4260716" cy="391083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91829" y="350196"/>
            <a:ext cx="11342451" cy="954107"/>
          </a:xfrm>
          <a:prstGeom prst="rect">
            <a:avLst/>
          </a:prstGeom>
          <a:noFill/>
        </p:spPr>
        <p:txBody>
          <a:bodyPr wrap="square" rtlCol="0">
            <a:spAutoFit/>
          </a:bodyPr>
          <a:lstStyle/>
          <a:p>
            <a:r>
              <a:rPr lang="en-US" sz="2800" b="1" dirty="0">
                <a:solidFill>
                  <a:schemeClr val="bg1"/>
                </a:solidFill>
                <a:latin typeface="Papyrus" panose="03070502060502030205" pitchFamily="66" charset="0"/>
              </a:rPr>
              <a:t>Anna Quincy Waterston (1812-1899) and her diary of 1833</a:t>
            </a:r>
          </a:p>
          <a:p>
            <a:endParaRPr lang="en-US" sz="2800" b="1" dirty="0">
              <a:solidFill>
                <a:schemeClr val="bg1"/>
              </a:solidFill>
              <a:latin typeface="Papyrus" panose="03070502060502030205" pitchFamily="66" charset="0"/>
            </a:endParaRPr>
          </a:p>
        </p:txBody>
      </p:sp>
      <p:sp>
        <p:nvSpPr>
          <p:cNvPr id="3" name="Speech Bubble: Oval 2"/>
          <p:cNvSpPr/>
          <p:nvPr/>
        </p:nvSpPr>
        <p:spPr>
          <a:xfrm>
            <a:off x="1634246" y="1304303"/>
            <a:ext cx="6887184" cy="1642857"/>
          </a:xfrm>
          <a:prstGeom prst="wedgeEllipseCallout">
            <a:avLst>
              <a:gd name="adj1" fmla="val -29257"/>
              <a:gd name="adj2" fmla="val 159254"/>
            </a:avLst>
          </a:prstGeom>
        </p:spPr>
        <p:style>
          <a:lnRef idx="2">
            <a:schemeClr val="accent6"/>
          </a:lnRef>
          <a:fillRef idx="1">
            <a:schemeClr val="lt1"/>
          </a:fillRef>
          <a:effectRef idx="0">
            <a:schemeClr val="accent6"/>
          </a:effectRef>
          <a:fontRef idx="minor">
            <a:schemeClr val="dk1"/>
          </a:fontRef>
        </p:style>
        <p:txBody>
          <a:bodyPr rtlCol="0" anchor="ctr"/>
          <a:lstStyle/>
          <a:p>
            <a:r>
              <a:rPr lang="en-US" b="1" dirty="0">
                <a:solidFill>
                  <a:schemeClr val="bg1"/>
                </a:solidFill>
                <a:latin typeface="Papyrus" panose="03070502060502030205" pitchFamily="66" charset="0"/>
              </a:rPr>
              <a:t>“…Then came young Mr. Salisbury, with whom I </a:t>
            </a:r>
            <a:r>
              <a:rPr lang="en-US" b="1" i="1" dirty="0">
                <a:solidFill>
                  <a:schemeClr val="bg1"/>
                </a:solidFill>
                <a:latin typeface="Papyrus" panose="03070502060502030205" pitchFamily="66" charset="0"/>
              </a:rPr>
              <a:t>hammered thro’</a:t>
            </a:r>
            <a:r>
              <a:rPr lang="en-US" b="1" dirty="0">
                <a:solidFill>
                  <a:schemeClr val="bg1"/>
                </a:solidFill>
                <a:latin typeface="Papyrus" panose="03070502060502030205" pitchFamily="66" charset="0"/>
              </a:rPr>
              <a:t> a dance…”</a:t>
            </a:r>
          </a:p>
        </p:txBody>
      </p:sp>
      <p:sp>
        <p:nvSpPr>
          <p:cNvPr id="4" name="TextBox 3"/>
          <p:cNvSpPr txBox="1"/>
          <p:nvPr/>
        </p:nvSpPr>
        <p:spPr>
          <a:xfrm>
            <a:off x="2081719" y="1621597"/>
            <a:ext cx="5992238" cy="954107"/>
          </a:xfrm>
          <a:prstGeom prst="rect">
            <a:avLst/>
          </a:prstGeom>
          <a:noFill/>
        </p:spPr>
        <p:txBody>
          <a:bodyPr wrap="square" rtlCol="0">
            <a:spAutoFit/>
          </a:bodyPr>
          <a:lstStyle/>
          <a:p>
            <a:r>
              <a:rPr lang="en-US" sz="2800" b="1" dirty="0">
                <a:latin typeface="Papyrus" panose="03070502060502030205" pitchFamily="66" charset="0"/>
              </a:rPr>
              <a:t>“…Then came young Mr. Salisbury, </a:t>
            </a:r>
          </a:p>
          <a:p>
            <a:r>
              <a:rPr lang="en-US" sz="2800" b="1" dirty="0">
                <a:latin typeface="Papyrus" panose="03070502060502030205" pitchFamily="66" charset="0"/>
              </a:rPr>
              <a:t>with whom I </a:t>
            </a:r>
            <a:r>
              <a:rPr lang="en-US" sz="2800" b="1" i="1" dirty="0">
                <a:latin typeface="Papyrus" panose="03070502060502030205" pitchFamily="66" charset="0"/>
              </a:rPr>
              <a:t>hammered thro’</a:t>
            </a:r>
            <a:r>
              <a:rPr lang="en-US" sz="2800" b="1" dirty="0">
                <a:latin typeface="Papyrus" panose="03070502060502030205" pitchFamily="66" charset="0"/>
              </a:rPr>
              <a:t> a dance…”</a:t>
            </a:r>
            <a:endParaRPr lang="en-US" sz="2800" dirty="0"/>
          </a:p>
        </p:txBody>
      </p:sp>
    </p:spTree>
    <p:extLst>
      <p:ext uri="{BB962C8B-B14F-4D97-AF65-F5344CB8AC3E}">
        <p14:creationId xmlns:p14="http://schemas.microsoft.com/office/powerpoint/2010/main" val="16080731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1366</TotalTime>
  <Words>2014</Words>
  <Application>Microsoft Office PowerPoint</Application>
  <PresentationFormat>Widescreen</PresentationFormat>
  <Paragraphs>348</Paragraphs>
  <Slides>58</Slides>
  <Notes>49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58</vt:i4>
      </vt:variant>
    </vt:vector>
  </HeadingPairs>
  <TitlesOfParts>
    <vt:vector size="63" baseType="lpstr">
      <vt:lpstr>Arial</vt:lpstr>
      <vt:lpstr>Calibri</vt:lpstr>
      <vt:lpstr>Calibri Light</vt:lpstr>
      <vt:lpstr>Papyrus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Mme Ve Dondey-Dupre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Yale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Dougherty, Robin</dc:creator>
  <cp:lastModifiedBy>Dougherty, Robin</cp:lastModifiedBy>
  <cp:revision>94</cp:revision>
  <dcterms:created xsi:type="dcterms:W3CDTF">2016-08-05T19:05:05Z</dcterms:created>
  <dcterms:modified xsi:type="dcterms:W3CDTF">2017-02-01T18:26:05Z</dcterms:modified>
</cp:coreProperties>
</file>