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0" r:id="rId3"/>
    <p:sldId id="282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74" r:id="rId12"/>
    <p:sldId id="275" r:id="rId13"/>
    <p:sldId id="283" r:id="rId14"/>
    <p:sldId id="284" r:id="rId15"/>
    <p:sldId id="270" r:id="rId16"/>
    <p:sldId id="285" r:id="rId17"/>
    <p:sldId id="276" r:id="rId18"/>
    <p:sldId id="264" r:id="rId19"/>
    <p:sldId id="279" r:id="rId20"/>
    <p:sldId id="278" r:id="rId21"/>
    <p:sldId id="286" r:id="rId22"/>
    <p:sldId id="257" r:id="rId23"/>
    <p:sldId id="258" r:id="rId24"/>
    <p:sldId id="259" r:id="rId25"/>
    <p:sldId id="260" r:id="rId26"/>
    <p:sldId id="261" r:id="rId27"/>
    <p:sldId id="262" r:id="rId28"/>
    <p:sldId id="26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14" autoAdjust="0"/>
  </p:normalViewPr>
  <p:slideViewPr>
    <p:cSldViewPr snapToGrid="0">
      <p:cViewPr varScale="1">
        <p:scale>
          <a:sx n="68" d="100"/>
          <a:sy n="68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DB815-5A01-4E47-8970-59DFF31051D1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663F7-F92E-4BBB-8475-C6FB76A2A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9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http://plainfieldmahistory.org/wp-content/uploads/2012/12/HallockExperimental600_3933.jpg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and the next three slides</a:t>
            </a:r>
            <a:r>
              <a:rPr lang="en-US" baseline="0" dirty="0"/>
              <a:t> contain images from this blog post, about the first Arabic printing press in Lebanon (al-</a:t>
            </a:r>
            <a:r>
              <a:rPr lang="en-US" baseline="0" dirty="0" err="1"/>
              <a:t>Zakhir</a:t>
            </a:r>
            <a:r>
              <a:rPr lang="en-US" baseline="0" dirty="0"/>
              <a:t> Press at </a:t>
            </a:r>
            <a:r>
              <a:rPr lang="en-US" baseline="0" dirty="0" err="1"/>
              <a:t>Dayr</a:t>
            </a:r>
            <a:r>
              <a:rPr lang="en-US" baseline="0" dirty="0"/>
              <a:t> Mar </a:t>
            </a:r>
            <a:r>
              <a:rPr lang="en-US" baseline="0" dirty="0" err="1"/>
              <a:t>Yuhanna</a:t>
            </a:r>
            <a:r>
              <a:rPr lang="en-US" baseline="0" dirty="0"/>
              <a:t>, </a:t>
            </a:r>
            <a:r>
              <a:rPr lang="en-US" baseline="0" dirty="0" err="1"/>
              <a:t>estab</a:t>
            </a:r>
            <a:r>
              <a:rPr lang="en-US" baseline="0" dirty="0"/>
              <a:t>. 1734 and operating until 1899): https://blog.29lt.com/2009/01/05/the-first-arabic-press/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2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Punches</a:t>
            </a:r>
            <a:r>
              <a:rPr lang="en-US" baseline="0" dirty="0"/>
              <a:t> made of metal, “al-</a:t>
            </a:r>
            <a:r>
              <a:rPr lang="en-US" baseline="0" dirty="0" err="1"/>
              <a:t>Abahat</a:t>
            </a:r>
            <a:r>
              <a:rPr lang="en-US" baseline="0" dirty="0"/>
              <a:t>” (the fathers)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59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Matrices made from punches,</a:t>
            </a:r>
            <a:r>
              <a:rPr lang="en-US" baseline="0" dirty="0"/>
              <a:t> “al-</a:t>
            </a:r>
            <a:r>
              <a:rPr lang="en-US" baseline="0" dirty="0" err="1"/>
              <a:t>Ummahat</a:t>
            </a:r>
            <a:r>
              <a:rPr lang="en-US" baseline="0" dirty="0"/>
              <a:t>.” From matrices the lead letters will be created.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4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Composing stick, composing galley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985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16</a:t>
            </a:r>
            <a:r>
              <a:rPr lang="en-US" baseline="30000" dirty="0"/>
              <a:t>th</a:t>
            </a:r>
            <a:r>
              <a:rPr lang="en-US" dirty="0"/>
              <a:t>-c. Arabic punch from the collection</a:t>
            </a:r>
            <a:r>
              <a:rPr lang="en-US" baseline="0" dirty="0"/>
              <a:t> of the </a:t>
            </a:r>
            <a:r>
              <a:rPr lang="en-US" baseline="0" dirty="0" err="1"/>
              <a:t>Imprimerie</a:t>
            </a:r>
            <a:r>
              <a:rPr lang="en-US" baseline="0" dirty="0"/>
              <a:t> </a:t>
            </a:r>
            <a:r>
              <a:rPr lang="en-US" baseline="0" dirty="0" err="1"/>
              <a:t>Nationale</a:t>
            </a:r>
            <a:r>
              <a:rPr lang="en-US" baseline="0" dirty="0"/>
              <a:t>, from https://pbs.twimg.com/media/DNViIjiWsAAtNDg.jpg (Twitter page of https://twitter.com/BornaIz)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326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http://www.dlir.org/archive/archive/files/06774d3f75771739fc900b07615ea5a1.jpg</a:t>
            </a:r>
          </a:p>
          <a:p>
            <a:endParaRPr lang="en-US" dirty="0">
              <a:effectLst/>
            </a:endParaRPr>
          </a:p>
          <a:p>
            <a:r>
              <a:rPr lang="en-US" dirty="0">
                <a:effectLst/>
              </a:rPr>
              <a:t>Homan Hallock’s personnel card from ABCFM files (there is no portrait)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663F7-F92E-4BBB-8475-C6FB76A2AD8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207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7775DB-1C01-4545-AF5B-647DD8B1E1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1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6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4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5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50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3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7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31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4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7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4EA76-B17F-4E84-895F-68AF0DCDCB06}" type="datetimeFigureOut">
              <a:rPr lang="en-US" smtClean="0"/>
              <a:t>11/18/2017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29EBD-3B85-4388-A655-43977C296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33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t.pinterest.com/pin/194640015123184136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Papyrus" panose="03070502060502030205" pitchFamily="66" charset="0"/>
              </a:rPr>
              <a:t>Visualizing Scholarly Legitimacy through Script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Papyrus" panose="03070502060502030205" pitchFamily="66" charset="0"/>
              </a:rPr>
              <a:t>Edward Elbridge Salisbury </a:t>
            </a:r>
          </a:p>
          <a:p>
            <a:r>
              <a:rPr lang="en-US" sz="4000" b="1" dirty="0">
                <a:latin typeface="Papyrus" panose="03070502060502030205" pitchFamily="66" charset="0"/>
              </a:rPr>
              <a:t>and Arabic Type for the </a:t>
            </a:r>
            <a:r>
              <a:rPr lang="en-US" sz="4000" b="1" i="1" dirty="0">
                <a:latin typeface="Papyrus" panose="03070502060502030205" pitchFamily="66" charset="0"/>
              </a:rPr>
              <a:t>JAOS</a:t>
            </a:r>
          </a:p>
        </p:txBody>
      </p:sp>
    </p:spTree>
    <p:extLst>
      <p:ext uri="{BB962C8B-B14F-4D97-AF65-F5344CB8AC3E}">
        <p14:creationId xmlns:p14="http://schemas.microsoft.com/office/powerpoint/2010/main" val="2821877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74A5AE-B79B-4B01-83D6-D71F340C5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9000"/>
                    </a14:imgEffect>
                  </a14:imgLayer>
                </a14:imgProps>
              </a:ext>
            </a:extLst>
          </a:blip>
          <a:srcRect l="5349" t="-864" r="3716" b="31"/>
          <a:stretch/>
        </p:blipFill>
        <p:spPr>
          <a:xfrm>
            <a:off x="0" y="-104931"/>
            <a:ext cx="8246577" cy="68579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67608B-B921-4C0A-8074-78D7C7451A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40" t="1531" r="3554" b="18275"/>
          <a:stretch/>
        </p:blipFill>
        <p:spPr>
          <a:xfrm>
            <a:off x="7440118" y="1358261"/>
            <a:ext cx="4751882" cy="549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09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C7991E-DB81-4A6F-A270-215582DFBC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2" t="32881" r="50975" b="10546"/>
          <a:stretch/>
        </p:blipFill>
        <p:spPr>
          <a:xfrm>
            <a:off x="0" y="-1"/>
            <a:ext cx="6475751" cy="707535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2058E3-5F58-40F5-94FF-A7F72F8139B4}"/>
              </a:ext>
            </a:extLst>
          </p:cNvPr>
          <p:cNvSpPr txBox="1"/>
          <p:nvPr/>
        </p:nvSpPr>
        <p:spPr>
          <a:xfrm>
            <a:off x="6910466" y="1227891"/>
            <a:ext cx="4841823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Papyrus" panose="03070502060502030205" pitchFamily="66" charset="0"/>
              </a:rPr>
              <a:t>Arabic type used to print </a:t>
            </a:r>
            <a:r>
              <a:rPr lang="en-US" sz="2800" b="1" i="1" dirty="0">
                <a:latin typeface="Papyrus" panose="03070502060502030205" pitchFamily="66" charset="0"/>
              </a:rPr>
              <a:t>JAOS</a:t>
            </a:r>
            <a:r>
              <a:rPr lang="en-US" sz="2800" b="1" dirty="0">
                <a:latin typeface="Papyrus" panose="03070502060502030205" pitchFamily="66" charset="0"/>
              </a:rPr>
              <a:t> vol. 1 no. 3 (1847)</a:t>
            </a:r>
          </a:p>
        </p:txBody>
      </p:sp>
    </p:spTree>
    <p:extLst>
      <p:ext uri="{BB962C8B-B14F-4D97-AF65-F5344CB8AC3E}">
        <p14:creationId xmlns:p14="http://schemas.microsoft.com/office/powerpoint/2010/main" val="3331302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1F3274-DD75-4981-BE6C-162F89E67E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9" t="13427" r="55204" b="2928"/>
          <a:stretch/>
        </p:blipFill>
        <p:spPr>
          <a:xfrm>
            <a:off x="1289154" y="0"/>
            <a:ext cx="4691922" cy="68574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56CD35-D11D-4C15-B297-496A04FC2011}"/>
              </a:ext>
            </a:extLst>
          </p:cNvPr>
          <p:cNvSpPr txBox="1"/>
          <p:nvPr/>
        </p:nvSpPr>
        <p:spPr>
          <a:xfrm>
            <a:off x="6625652" y="1214203"/>
            <a:ext cx="4871804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Papyrus" panose="03070502060502030205" pitchFamily="66" charset="0"/>
              </a:rPr>
              <a:t>Armenian type used to print </a:t>
            </a:r>
            <a:r>
              <a:rPr lang="en-US" sz="2800" b="1" i="1" dirty="0">
                <a:latin typeface="Papyrus" panose="03070502060502030205" pitchFamily="66" charset="0"/>
              </a:rPr>
              <a:t>JAOS</a:t>
            </a:r>
            <a:r>
              <a:rPr lang="en-US" sz="2800" b="1" dirty="0">
                <a:latin typeface="Papyrus" panose="03070502060502030205" pitchFamily="66" charset="0"/>
              </a:rPr>
              <a:t> vol. 3 (1853) </a:t>
            </a:r>
          </a:p>
        </p:txBody>
      </p:sp>
    </p:spTree>
    <p:extLst>
      <p:ext uri="{BB962C8B-B14F-4D97-AF65-F5344CB8AC3E}">
        <p14:creationId xmlns:p14="http://schemas.microsoft.com/office/powerpoint/2010/main" val="19831314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93712B-D1FB-435E-84B8-6B41C65A0D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242" b="50000"/>
          <a:stretch/>
        </p:blipFill>
        <p:spPr>
          <a:xfrm>
            <a:off x="0" y="0"/>
            <a:ext cx="9889524" cy="27847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F06C614-322F-4BDD-85B4-56D2C17274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19" t="29697" r="54310" b="58485"/>
          <a:stretch/>
        </p:blipFill>
        <p:spPr>
          <a:xfrm>
            <a:off x="3689337" y="2597727"/>
            <a:ext cx="8502663" cy="17664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DB856C-9E22-4868-A3EF-EA8E5FDE2C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440" t="15455" r="3751" b="70606"/>
          <a:stretch/>
        </p:blipFill>
        <p:spPr>
          <a:xfrm>
            <a:off x="0" y="4156363"/>
            <a:ext cx="10193311" cy="27016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A4B95A-7FC6-4D5E-8E79-4FEAABB61413}"/>
              </a:ext>
            </a:extLst>
          </p:cNvPr>
          <p:cNvSpPr txBox="1"/>
          <p:nvPr/>
        </p:nvSpPr>
        <p:spPr>
          <a:xfrm>
            <a:off x="10058400" y="228600"/>
            <a:ext cx="176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Papyrus" panose="03070502060502030205" pitchFamily="66" charset="0"/>
              </a:rPr>
              <a:t>1847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7D8C63-8A9C-4769-9611-08B7DD63D2D1}"/>
              </a:ext>
            </a:extLst>
          </p:cNvPr>
          <p:cNvSpPr txBox="1"/>
          <p:nvPr/>
        </p:nvSpPr>
        <p:spPr>
          <a:xfrm>
            <a:off x="2415914" y="3105834"/>
            <a:ext cx="176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Papyrus" panose="03070502060502030205" pitchFamily="66" charset="0"/>
              </a:rPr>
              <a:t>1851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481A8-AA42-4523-AC63-BFF3F4AE7F22}"/>
              </a:ext>
            </a:extLst>
          </p:cNvPr>
          <p:cNvSpPr txBox="1"/>
          <p:nvPr/>
        </p:nvSpPr>
        <p:spPr>
          <a:xfrm>
            <a:off x="10425545" y="5184015"/>
            <a:ext cx="176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Papyrus" panose="03070502060502030205" pitchFamily="66" charset="0"/>
              </a:rPr>
              <a:t>1854</a:t>
            </a:r>
          </a:p>
        </p:txBody>
      </p:sp>
    </p:spTree>
    <p:extLst>
      <p:ext uri="{BB962C8B-B14F-4D97-AF65-F5344CB8AC3E}">
        <p14:creationId xmlns:p14="http://schemas.microsoft.com/office/powerpoint/2010/main" val="637347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9FCEBA-8AE9-4EB5-B681-FDCC5D6C3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83" y="835325"/>
            <a:ext cx="4233917" cy="5352661"/>
          </a:xfrm>
          <a:prstGeom prst="ellipse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1AF163-C556-4946-AD9A-A3DCA841804F}"/>
              </a:ext>
            </a:extLst>
          </p:cNvPr>
          <p:cNvSpPr txBox="1"/>
          <p:nvPr/>
        </p:nvSpPr>
        <p:spPr>
          <a:xfrm>
            <a:off x="4766872" y="1969678"/>
            <a:ext cx="4176122" cy="1459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D20735-5D41-4231-BD6F-B5978B4D5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453" y="254590"/>
            <a:ext cx="1300162" cy="1904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58C34C-CFE9-4431-AF2C-120012D68A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09"/>
          <a:stretch/>
        </p:blipFill>
        <p:spPr>
          <a:xfrm>
            <a:off x="6971565" y="370536"/>
            <a:ext cx="3129171" cy="3906041"/>
          </a:xfrm>
          <a:prstGeom prst="ellipse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5D2D7D-D0E1-44BB-A5D1-548001F44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3871" y="2207610"/>
            <a:ext cx="3115138" cy="3697827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058CBB-BF60-4703-87F5-2A5E60B219F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780" t="18686" r="8262" b="8385"/>
          <a:stretch/>
        </p:blipFill>
        <p:spPr>
          <a:xfrm>
            <a:off x="9318471" y="2122830"/>
            <a:ext cx="2562179" cy="4735170"/>
          </a:xfrm>
          <a:prstGeom prst="ellipse">
            <a:avLst/>
          </a:prstGeom>
        </p:spPr>
      </p:pic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1DD246FC-E6C8-4BEE-8D04-EBC02A1F9D83}"/>
              </a:ext>
            </a:extLst>
          </p:cNvPr>
          <p:cNvSpPr/>
          <p:nvPr/>
        </p:nvSpPr>
        <p:spPr>
          <a:xfrm>
            <a:off x="3422772" y="1369879"/>
            <a:ext cx="1686078" cy="317249"/>
          </a:xfrm>
          <a:prstGeom prst="leftRightArrow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C1B8C094-E981-4694-A0AB-A86B1B4E83E9}"/>
              </a:ext>
            </a:extLst>
          </p:cNvPr>
          <p:cNvSpPr/>
          <p:nvPr/>
        </p:nvSpPr>
        <p:spPr>
          <a:xfrm>
            <a:off x="6096000" y="950771"/>
            <a:ext cx="1472417" cy="311149"/>
          </a:xfrm>
          <a:prstGeom prst="leftRightArrow">
            <a:avLst/>
          </a:prstGeom>
          <a:solidFill>
            <a:srgbClr val="FFC00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8D7581E9-F306-485E-8C1C-D807A4645454}"/>
              </a:ext>
            </a:extLst>
          </p:cNvPr>
          <p:cNvSpPr/>
          <p:nvPr/>
        </p:nvSpPr>
        <p:spPr>
          <a:xfrm>
            <a:off x="3521382" y="3321247"/>
            <a:ext cx="809467" cy="340204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4A85C14A-8633-42A2-B77D-E960D48650A3}"/>
              </a:ext>
            </a:extLst>
          </p:cNvPr>
          <p:cNvSpPr/>
          <p:nvPr/>
        </p:nvSpPr>
        <p:spPr>
          <a:xfrm>
            <a:off x="6096000" y="3203089"/>
            <a:ext cx="1617248" cy="342762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2DA51453-5F16-478B-BCEA-0D3882D20071}"/>
              </a:ext>
            </a:extLst>
          </p:cNvPr>
          <p:cNvSpPr/>
          <p:nvPr/>
        </p:nvSpPr>
        <p:spPr>
          <a:xfrm>
            <a:off x="2489982" y="5845225"/>
            <a:ext cx="7863839" cy="342762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19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16B1A0-DD88-42B0-B129-F08360F035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31" t="58478" r="8110" b="3012"/>
          <a:stretch/>
        </p:blipFill>
        <p:spPr>
          <a:xfrm>
            <a:off x="2761956" y="2190750"/>
            <a:ext cx="6668087" cy="46672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CEE463-2E24-4B3E-86AE-CA90B7DE98D0}"/>
              </a:ext>
            </a:extLst>
          </p:cNvPr>
          <p:cNvSpPr txBox="1"/>
          <p:nvPr/>
        </p:nvSpPr>
        <p:spPr>
          <a:xfrm>
            <a:off x="548641" y="140678"/>
            <a:ext cx="111134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Papyrus" panose="03070502060502030205" pitchFamily="66" charset="0"/>
              </a:rPr>
              <a:t>“American Arabic” as Salisbury first saw it, in the Arabic translation of </a:t>
            </a:r>
            <a:r>
              <a:rPr lang="en-US" sz="2800" b="1" i="1" dirty="0">
                <a:latin typeface="Papyrus" panose="03070502060502030205" pitchFamily="66" charset="0"/>
              </a:rPr>
              <a:t>Imitation of Christ </a:t>
            </a:r>
            <a:r>
              <a:rPr lang="en-US" sz="2800" b="1" dirty="0">
                <a:latin typeface="Papyrus" panose="03070502060502030205" pitchFamily="66" charset="0"/>
              </a:rPr>
              <a:t>(attributed to Thomas à Kempis), pub. Beirut, 1842</a:t>
            </a:r>
          </a:p>
        </p:txBody>
      </p:sp>
    </p:spTree>
    <p:extLst>
      <p:ext uri="{BB962C8B-B14F-4D97-AF65-F5344CB8AC3E}">
        <p14:creationId xmlns:p14="http://schemas.microsoft.com/office/powerpoint/2010/main" val="364305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DF8A47-93C2-427B-9FC3-4346FB1A6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57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B8821-9F26-4553-A143-DF7A14A4E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080345A-7178-478F-AD6B-4B887B3C18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89169"/>
          </a:xfrm>
        </p:spPr>
      </p:pic>
    </p:spTree>
    <p:extLst>
      <p:ext uri="{BB962C8B-B14F-4D97-AF65-F5344CB8AC3E}">
        <p14:creationId xmlns:p14="http://schemas.microsoft.com/office/powerpoint/2010/main" val="2192869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lainfieldmahistory.org/wp-content/uploads/2012/12/HallockExperimental600_3933.jpg">
            <a:extLst>
              <a:ext uri="{FF2B5EF4-FFF2-40B4-BE49-F238E27FC236}">
                <a16:creationId xmlns:a16="http://schemas.microsoft.com/office/drawing/2014/main" id="{795FBC67-38DB-42D9-9BBB-2EE8A428D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21" y="0"/>
            <a:ext cx="4168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9377AC-7B63-4F1C-B60E-C65C4BAA4734}"/>
              </a:ext>
            </a:extLst>
          </p:cNvPr>
          <p:cNvSpPr txBox="1"/>
          <p:nvPr/>
        </p:nvSpPr>
        <p:spPr>
          <a:xfrm>
            <a:off x="6096000" y="1085288"/>
            <a:ext cx="4961744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Papyrus" panose="03070502060502030205" pitchFamily="66" charset="0"/>
              </a:rPr>
              <a:t>Homan Hallock’s experimental Arabic type, produced in 1864 </a:t>
            </a:r>
          </a:p>
        </p:txBody>
      </p:sp>
    </p:spTree>
    <p:extLst>
      <p:ext uri="{BB962C8B-B14F-4D97-AF65-F5344CB8AC3E}">
        <p14:creationId xmlns:p14="http://schemas.microsoft.com/office/powerpoint/2010/main" val="1554401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BC2DD-1C50-41F6-A4EE-82529E4FB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24" y="45068"/>
            <a:ext cx="4607871" cy="5757594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35DBC87-9732-46D2-8315-1CF9F2E11A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29425" y="0"/>
            <a:ext cx="4169664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E13B6A-267E-4A58-AB68-8689C9827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2142" y="1999024"/>
            <a:ext cx="4176122" cy="5279594"/>
          </a:xfrm>
          <a:prstGeom prst="rect">
            <a:avLst/>
          </a:prstGeom>
        </p:spPr>
      </p:pic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8DAD56B8-2684-48AC-BCD3-170BDB090DE8}"/>
              </a:ext>
            </a:extLst>
          </p:cNvPr>
          <p:cNvSpPr/>
          <p:nvPr/>
        </p:nvSpPr>
        <p:spPr>
          <a:xfrm>
            <a:off x="7695028" y="2349305"/>
            <a:ext cx="2124222" cy="1181685"/>
          </a:xfrm>
          <a:prstGeom prst="wedgeEllipseCallout">
            <a:avLst>
              <a:gd name="adj1" fmla="val 46374"/>
              <a:gd name="adj2" fmla="val 143478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051F2E-3F09-433F-AFEB-BA52DC607015}"/>
              </a:ext>
            </a:extLst>
          </p:cNvPr>
          <p:cNvSpPr txBox="1"/>
          <p:nvPr/>
        </p:nvSpPr>
        <p:spPr>
          <a:xfrm>
            <a:off x="7999089" y="2561605"/>
            <a:ext cx="173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Papyrus" panose="03070502060502030205" pitchFamily="66" charset="0"/>
              </a:rPr>
              <a:t>OMG</a:t>
            </a:r>
          </a:p>
          <a:p>
            <a:r>
              <a:rPr lang="en-US" sz="2400" b="1" dirty="0">
                <a:latin typeface="Papyrus" panose="03070502060502030205" pitchFamily="66" charset="0"/>
              </a:rPr>
              <a:t>STAHP</a:t>
            </a:r>
          </a:p>
        </p:txBody>
      </p:sp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FCFF5F48-2407-48B9-8881-97D3CF886C4D}"/>
              </a:ext>
            </a:extLst>
          </p:cNvPr>
          <p:cNvSpPr/>
          <p:nvPr/>
        </p:nvSpPr>
        <p:spPr>
          <a:xfrm>
            <a:off x="3085200" y="254764"/>
            <a:ext cx="1812695" cy="1292681"/>
          </a:xfrm>
          <a:prstGeom prst="wedgeEllipseCallout">
            <a:avLst>
              <a:gd name="adj1" fmla="val -64222"/>
              <a:gd name="adj2" fmla="val 74575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2F89A2-41B7-4D3A-A557-32A9E9F8B91F}"/>
              </a:ext>
            </a:extLst>
          </p:cNvPr>
          <p:cNvSpPr txBox="1"/>
          <p:nvPr/>
        </p:nvSpPr>
        <p:spPr>
          <a:xfrm>
            <a:off x="3376246" y="562708"/>
            <a:ext cx="1521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Papyrus" panose="03070502060502030205" pitchFamily="66" charset="0"/>
              </a:rPr>
              <a:t>Isn’t this better?</a:t>
            </a:r>
          </a:p>
        </p:txBody>
      </p:sp>
    </p:spTree>
    <p:extLst>
      <p:ext uri="{BB962C8B-B14F-4D97-AF65-F5344CB8AC3E}">
        <p14:creationId xmlns:p14="http://schemas.microsoft.com/office/powerpoint/2010/main" val="374076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66D2C6-11A5-46D7-B47A-1C5CDDAAF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786" y="1900550"/>
            <a:ext cx="5085743" cy="603354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48EA16-2310-4DEB-A4AF-1864E0251D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180" b="27432"/>
          <a:stretch/>
        </p:blipFill>
        <p:spPr>
          <a:xfrm>
            <a:off x="7274476" y="1690688"/>
            <a:ext cx="4171431" cy="5276537"/>
          </a:xfrm>
          <a:prstGeom prst="ellipse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50E19E-E66E-4F0E-9B9E-80F3EC13AFA1}"/>
              </a:ext>
            </a:extLst>
          </p:cNvPr>
          <p:cNvSpPr txBox="1"/>
          <p:nvPr/>
        </p:nvSpPr>
        <p:spPr>
          <a:xfrm>
            <a:off x="644786" y="365125"/>
            <a:ext cx="4905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Papyrus" panose="03070502060502030205" pitchFamily="66" charset="0"/>
              </a:rPr>
              <a:t>Rufus Anderson (1796-1880), missionary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BDB738-09C3-45D0-A8EE-DEF4F22A7B88}"/>
              </a:ext>
            </a:extLst>
          </p:cNvPr>
          <p:cNvSpPr txBox="1"/>
          <p:nvPr/>
        </p:nvSpPr>
        <p:spPr>
          <a:xfrm>
            <a:off x="5730529" y="365125"/>
            <a:ext cx="5903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latin typeface="Papyrus" panose="03070502060502030205" pitchFamily="66" charset="0"/>
              </a:rPr>
              <a:t>Edward Elbridge Salisbury (1814-1901), first professor of Arabic and Sanskrit language and literature in the Americas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0BFDD873-996D-4F01-991B-A58C6A91C61E}"/>
              </a:ext>
            </a:extLst>
          </p:cNvPr>
          <p:cNvSpPr/>
          <p:nvPr/>
        </p:nvSpPr>
        <p:spPr>
          <a:xfrm>
            <a:off x="6246055" y="2025749"/>
            <a:ext cx="2124222" cy="886264"/>
          </a:xfrm>
          <a:prstGeom prst="wedgeEllipseCallout">
            <a:avLst>
              <a:gd name="adj1" fmla="val 42401"/>
              <a:gd name="adj2" fmla="val 198240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70E058-FEAA-4D34-80CF-890AB9268E71}"/>
              </a:ext>
            </a:extLst>
          </p:cNvPr>
          <p:cNvSpPr txBox="1"/>
          <p:nvPr/>
        </p:nvSpPr>
        <p:spPr>
          <a:xfrm>
            <a:off x="6461473" y="2278965"/>
            <a:ext cx="1739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Papyrus" panose="03070502060502030205" pitchFamily="66" charset="0"/>
              </a:rPr>
              <a:t>Dear Rufus…</a:t>
            </a:r>
          </a:p>
        </p:txBody>
      </p:sp>
    </p:spTree>
    <p:extLst>
      <p:ext uri="{BB962C8B-B14F-4D97-AF65-F5344CB8AC3E}">
        <p14:creationId xmlns:p14="http://schemas.microsoft.com/office/powerpoint/2010/main" val="1981455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4FA83E-FE26-47B3-8C7E-458E9F189EC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" t="10711" r="5294" b="12350"/>
          <a:stretch/>
        </p:blipFill>
        <p:spPr>
          <a:xfrm>
            <a:off x="6096000" y="-1"/>
            <a:ext cx="6096000" cy="69443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B1083A-C4E3-45B6-AA5C-B6A121A9C285}"/>
              </a:ext>
            </a:extLst>
          </p:cNvPr>
          <p:cNvSpPr txBox="1"/>
          <p:nvPr/>
        </p:nvSpPr>
        <p:spPr>
          <a:xfrm>
            <a:off x="464695" y="779489"/>
            <a:ext cx="6096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Papyrus" panose="03070502060502030205" pitchFamily="66" charset="0"/>
              </a:rPr>
              <a:t>Thank you!</a:t>
            </a:r>
          </a:p>
          <a:p>
            <a:endParaRPr lang="en-US" sz="4800" b="1" dirty="0">
              <a:latin typeface="Papyrus" panose="03070502060502030205" pitchFamily="66" charset="0"/>
            </a:endParaRPr>
          </a:p>
          <a:p>
            <a:endParaRPr lang="en-US" sz="4800" b="1" dirty="0">
              <a:latin typeface="Papyrus" panose="03070502060502030205" pitchFamily="66" charset="0"/>
            </a:endParaRPr>
          </a:p>
          <a:p>
            <a:endParaRPr lang="en-US" sz="2400" b="1" dirty="0">
              <a:latin typeface="Papyrus" panose="03070502060502030205" pitchFamily="66" charset="0"/>
            </a:endParaRPr>
          </a:p>
          <a:p>
            <a:r>
              <a:rPr lang="en-US" sz="2800" b="1" dirty="0">
                <a:latin typeface="Papyrus" panose="03070502060502030205" pitchFamily="66" charset="0"/>
              </a:rPr>
              <a:t>Roberta L. Dougherty</a:t>
            </a:r>
          </a:p>
          <a:p>
            <a:r>
              <a:rPr lang="en-US" sz="2800" b="1" dirty="0">
                <a:latin typeface="Papyrus" panose="03070502060502030205" pitchFamily="66" charset="0"/>
              </a:rPr>
              <a:t>Librarian for Middle East Studies</a:t>
            </a:r>
          </a:p>
          <a:p>
            <a:r>
              <a:rPr lang="en-US" sz="2800" b="1" dirty="0">
                <a:latin typeface="Papyrus" panose="03070502060502030205" pitchFamily="66" charset="0"/>
              </a:rPr>
              <a:t>roberta.dougherty@yale.edu</a:t>
            </a:r>
          </a:p>
        </p:txBody>
      </p:sp>
    </p:spTree>
    <p:extLst>
      <p:ext uri="{BB962C8B-B14F-4D97-AF65-F5344CB8AC3E}">
        <p14:creationId xmlns:p14="http://schemas.microsoft.com/office/powerpoint/2010/main" val="772254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B90AD-2665-4FD3-8864-3A3CFC15C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78C70-C406-4B58-9D02-6FBC6D612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83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9950" y="1643062"/>
            <a:ext cx="53721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54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657" y="470082"/>
            <a:ext cx="7404370" cy="580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05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1857375"/>
            <a:ext cx="4191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27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0" y="1857375"/>
            <a:ext cx="41910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04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4121603"/>
            <a:ext cx="8691176" cy="2409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4656" y="349703"/>
            <a:ext cx="3539757" cy="472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39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844" y="655923"/>
            <a:ext cx="5852160" cy="574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14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dlir.org/archive/archive/files/06774d3f75771739fc900b07615ea5a1.jpg">
            <a:extLst>
              <a:ext uri="{FF2B5EF4-FFF2-40B4-BE49-F238E27FC236}">
                <a16:creationId xmlns:a16="http://schemas.microsoft.com/office/drawing/2014/main" id="{2F017FC9-6787-4651-A71C-52589A560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97" y="-100"/>
            <a:ext cx="10962646" cy="685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01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16B1A0-DD88-42B0-B129-F08360F035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169" y="-5261549"/>
            <a:ext cx="9089661" cy="1211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28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AB13D-349B-46D6-9ECF-DC04EA527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7E25E-DEEF-4117-990C-41293B54A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F6D18-24AA-4B67-ACC3-47F1F14E2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97" y="240515"/>
            <a:ext cx="11406605" cy="637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21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D01DF6-31D3-4623-8B59-3D977A140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702" y="91150"/>
            <a:ext cx="10016596" cy="667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163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01D657-30C6-4D4A-A4EA-A23DA5E3A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936" y="0"/>
            <a:ext cx="8774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95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16454D-4E21-4A57-A7EB-ACC43D1AD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687" y="0"/>
            <a:ext cx="8802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468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7C6E23D-3EE3-478C-89AD-F565B991A923}"/>
              </a:ext>
            </a:extLst>
          </p:cNvPr>
          <p:cNvGrpSpPr/>
          <p:nvPr/>
        </p:nvGrpSpPr>
        <p:grpSpPr>
          <a:xfrm>
            <a:off x="250371" y="229218"/>
            <a:ext cx="11941629" cy="6477439"/>
            <a:chOff x="250371" y="229218"/>
            <a:chExt cx="11941629" cy="64774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917C14A-A475-49F5-8D41-D6D8D56FD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860" t="10185" r="7011" b="9325"/>
            <a:stretch/>
          </p:blipFill>
          <p:spPr>
            <a:xfrm>
              <a:off x="7772401" y="1372656"/>
              <a:ext cx="4180114" cy="5334001"/>
            </a:xfrm>
            <a:prstGeom prst="ellipse">
              <a:avLst/>
            </a:prstGeom>
          </p:spPr>
        </p:pic>
        <p:pic>
          <p:nvPicPr>
            <p:cNvPr id="7" name="Picture 2" descr="https://upload.wikimedia.org/wikipedia/commons/thumb/b/b1/Silvestre_de_Sacy.jpg/371px-Silvestre_de_Sacy.jpg">
              <a:extLst>
                <a:ext uri="{FF2B5EF4-FFF2-40B4-BE49-F238E27FC236}">
                  <a16:creationId xmlns:a16="http://schemas.microsoft.com/office/drawing/2014/main" id="{480388B8-5746-4565-860D-5635D892A8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371" y="229218"/>
              <a:ext cx="4871084" cy="6302211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682A769-77A7-4FD5-ABD1-D65BA01CA9A9}"/>
                </a:ext>
              </a:extLst>
            </p:cNvPr>
            <p:cNvSpPr txBox="1"/>
            <p:nvPr/>
          </p:nvSpPr>
          <p:spPr>
            <a:xfrm>
              <a:off x="3298291" y="1139734"/>
              <a:ext cx="536129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latin typeface="Papyrus" panose="03070502060502030205" pitchFamily="66" charset="0"/>
                </a:rPr>
                <a:t>Baron Silvestre De </a:t>
              </a:r>
              <a:r>
                <a:rPr lang="en-US" sz="3200" b="1" dirty="0" err="1">
                  <a:latin typeface="Papyrus" panose="03070502060502030205" pitchFamily="66" charset="0"/>
                </a:rPr>
                <a:t>Sacy</a:t>
              </a:r>
              <a:r>
                <a:rPr lang="en-US" sz="3200" b="1" dirty="0">
                  <a:latin typeface="Papyrus" panose="03070502060502030205" pitchFamily="66" charset="0"/>
                </a:rPr>
                <a:t>, </a:t>
              </a:r>
            </a:p>
            <a:p>
              <a:r>
                <a:rPr lang="en-US" sz="3200" b="1" dirty="0">
                  <a:latin typeface="Papyrus" panose="03070502060502030205" pitchFamily="66" charset="0"/>
                </a:rPr>
                <a:t>1758-1838</a:t>
              </a:r>
            </a:p>
            <a:p>
              <a:endParaRPr lang="en-US" sz="3200" b="1" dirty="0">
                <a:latin typeface="Papyrus" panose="03070502060502030205" pitchFamily="66" charset="0"/>
              </a:endParaRPr>
            </a:p>
            <a:p>
              <a:pPr algn="r"/>
              <a:r>
                <a:rPr lang="en-US" sz="3200" b="1" dirty="0">
                  <a:latin typeface="Papyrus" panose="03070502060502030205" pitchFamily="66" charset="0"/>
                </a:rPr>
                <a:t> </a:t>
              </a:r>
              <a:r>
                <a:rPr lang="en-US" sz="3200" b="1" dirty="0" err="1">
                  <a:latin typeface="Papyrus" panose="03070502060502030205" pitchFamily="66" charset="0"/>
                </a:rPr>
                <a:t>Garcin</a:t>
              </a:r>
              <a:r>
                <a:rPr lang="en-US" sz="3200" b="1" dirty="0">
                  <a:latin typeface="Papyrus" panose="03070502060502030205" pitchFamily="66" charset="0"/>
                </a:rPr>
                <a:t> de </a:t>
              </a:r>
              <a:r>
                <a:rPr lang="en-US" sz="3200" b="1" dirty="0" err="1">
                  <a:latin typeface="Papyrus" panose="03070502060502030205" pitchFamily="66" charset="0"/>
                </a:rPr>
                <a:t>Tassy</a:t>
              </a:r>
              <a:r>
                <a:rPr lang="en-US" sz="3200" b="1" dirty="0">
                  <a:latin typeface="Papyrus" panose="03070502060502030205" pitchFamily="66" charset="0"/>
                </a:rPr>
                <a:t>, </a:t>
              </a:r>
            </a:p>
            <a:p>
              <a:pPr algn="r"/>
              <a:r>
                <a:rPr lang="en-US" sz="3200" b="1" dirty="0">
                  <a:latin typeface="Papyrus" panose="03070502060502030205" pitchFamily="66" charset="0"/>
                </a:rPr>
                <a:t>1794-1878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12EEBE4-E9C4-4D5C-852D-CB84DBC64E55}"/>
                </a:ext>
              </a:extLst>
            </p:cNvPr>
            <p:cNvSpPr txBox="1"/>
            <p:nvPr/>
          </p:nvSpPr>
          <p:spPr>
            <a:xfrm>
              <a:off x="4127086" y="229218"/>
              <a:ext cx="80649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latin typeface="Papyrus" panose="03070502060502030205" pitchFamily="66" charset="0"/>
                </a:rPr>
                <a:t>The great Orientalist scholars of Paris</a:t>
              </a:r>
              <a:endParaRPr lang="en-US" b="1" dirty="0">
                <a:latin typeface="Papyrus" panose="03070502060502030205" pitchFamily="66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15B85F1-35CD-4EB3-9643-3EDF5D1228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926"/>
          <a:stretch/>
        </p:blipFill>
        <p:spPr>
          <a:xfrm>
            <a:off x="3505406" y="3195146"/>
            <a:ext cx="3036950" cy="504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1F7E9-BA9A-49DE-A1D7-DBDDC457F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C1EEDC5-CB9C-4D56-8835-2B84EBC38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552" b="8452"/>
          <a:stretch/>
        </p:blipFill>
        <p:spPr>
          <a:xfrm rot="16200000">
            <a:off x="6452799" y="1488571"/>
            <a:ext cx="4118234" cy="4831832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4BEE48-0BAE-4DDD-AF42-2002609AB0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8" y="182562"/>
            <a:ext cx="5455817" cy="64928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A97D05-59D1-48A0-9BAC-56D1EBF3362F}"/>
              </a:ext>
            </a:extLst>
          </p:cNvPr>
          <p:cNvSpPr txBox="1"/>
          <p:nvPr/>
        </p:nvSpPr>
        <p:spPr>
          <a:xfrm>
            <a:off x="5906125" y="275710"/>
            <a:ext cx="6516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Papyrus" panose="03070502060502030205" pitchFamily="66" charset="0"/>
              </a:rPr>
              <a:t>Eli Smith (1801-1857), </a:t>
            </a:r>
          </a:p>
          <a:p>
            <a:r>
              <a:rPr lang="en-US" sz="3200" b="1" dirty="0">
                <a:latin typeface="Papyrus" panose="03070502060502030205" pitchFamily="66" charset="0"/>
              </a:rPr>
              <a:t>Homan Hallock,</a:t>
            </a:r>
          </a:p>
          <a:p>
            <a:r>
              <a:rPr lang="en-US" sz="3200" b="1" dirty="0">
                <a:latin typeface="Papyrus" panose="03070502060502030205" pitchFamily="66" charset="0"/>
              </a:rPr>
              <a:t>and the “American Arabic” font</a:t>
            </a:r>
          </a:p>
        </p:txBody>
      </p:sp>
    </p:spTree>
    <p:extLst>
      <p:ext uri="{BB962C8B-B14F-4D97-AF65-F5344CB8AC3E}">
        <p14:creationId xmlns:p14="http://schemas.microsoft.com/office/powerpoint/2010/main" val="3958993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341</Words>
  <Application>Microsoft Office PowerPoint</Application>
  <PresentationFormat>Widescreen</PresentationFormat>
  <Paragraphs>48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Papyrus</vt:lpstr>
      <vt:lpstr>Office Theme</vt:lpstr>
      <vt:lpstr>Visualizing Scholarly Legitimacy through Script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Dougherty, Robin</dc:creator>
  <cp:lastModifiedBy>Roberta Dougherty</cp:lastModifiedBy>
  <cp:revision>42</cp:revision>
  <dcterms:created xsi:type="dcterms:W3CDTF">2017-10-30T13:22:30Z</dcterms:created>
  <dcterms:modified xsi:type="dcterms:W3CDTF">2017-11-19T05:18:04Z</dcterms:modified>
</cp:coreProperties>
</file>