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handoutMasterIdLst>
    <p:handoutMasterId r:id="rId20"/>
  </p:handoutMasterIdLst>
  <p:sldIdLst>
    <p:sldId id="256" r:id="rId2"/>
    <p:sldId id="258" r:id="rId3"/>
    <p:sldId id="279" r:id="rId4"/>
    <p:sldId id="278" r:id="rId5"/>
    <p:sldId id="259" r:id="rId6"/>
    <p:sldId id="260" r:id="rId7"/>
    <p:sldId id="266" r:id="rId8"/>
    <p:sldId id="269" r:id="rId9"/>
    <p:sldId id="270" r:id="rId10"/>
    <p:sldId id="267" r:id="rId11"/>
    <p:sldId id="268" r:id="rId12"/>
    <p:sldId id="272" r:id="rId13"/>
    <p:sldId id="275" r:id="rId14"/>
    <p:sldId id="276" r:id="rId15"/>
    <p:sldId id="277" r:id="rId16"/>
    <p:sldId id="264" r:id="rId17"/>
    <p:sldId id="265" r:id="rId18"/>
  </p:sldIdLst>
  <p:sldSz cx="9144000" cy="5143500" type="screen16x9"/>
  <p:notesSz cx="7010400" cy="9296400"/>
  <p:embeddedFontLst>
    <p:embeddedFont>
      <p:font typeface="Roboto Condensed" panose="020B0604020202020204" charset="0"/>
      <p:regular r:id="rId21"/>
      <p:bold r:id="rId22"/>
      <p:italic r:id="rId23"/>
      <p:boldItalic r:id="rId24"/>
    </p:embeddedFont>
    <p:embeddedFont>
      <p:font typeface="Roboto" panose="020B0604020202020204" charset="0"/>
      <p:regular r:id="rId25"/>
      <p:bold r:id="rId26"/>
      <p:italic r:id="rId27"/>
      <p:boldItalic r:id="rId28"/>
    </p:embeddedFont>
    <p:embeddedFont>
      <p:font typeface="Calibri" panose="020F050202020403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784" autoAdjust="0"/>
  </p:normalViewPr>
  <p:slideViewPr>
    <p:cSldViewPr snapToGrid="0">
      <p:cViewPr varScale="1">
        <p:scale>
          <a:sx n="97" d="100"/>
          <a:sy n="97" d="100"/>
        </p:scale>
        <p:origin x="104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66624E5-F566-4DC3-A012-AFC3386D10ED}" type="datetimeFigureOut">
              <a:rPr lang="en-US" smtClean="0"/>
              <a:t>6/12/2018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46D4FB1-6BD7-43B0-8F9B-AC51B7C4D899}" type="slidenum">
              <a:rPr lang="en-US" smtClean="0"/>
              <a:t>‹#›</a:t>
            </a:fld>
            <a:endParaRPr lang="en-US"/>
          </a:p>
        </p:txBody>
      </p:sp>
    </p:spTree>
    <p:extLst>
      <p:ext uri="{BB962C8B-B14F-4D97-AF65-F5344CB8AC3E}">
        <p14:creationId xmlns:p14="http://schemas.microsoft.com/office/powerpoint/2010/main" val="903131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956449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468562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Coursera offers a class that is very good.  At the time I took it,</a:t>
            </a:r>
            <a:r>
              <a:rPr lang="en-US" baseline="0" dirty="0" smtClean="0"/>
              <a:t> it was free.  You only had to pay for the certificate of completion if you wanted the certificate.</a:t>
            </a:r>
          </a:p>
          <a:p>
            <a:r>
              <a:rPr lang="en-US" baseline="0" dirty="0" smtClean="0"/>
              <a:t>US Copyright Office offers information on copyright free to the public.  </a:t>
            </a:r>
          </a:p>
          <a:p>
            <a:r>
              <a:rPr lang="en-US" baseline="0" dirty="0" smtClean="0"/>
              <a:t>Even though everyone thinks we know a little about everything, I am not lawyer and cannot give legal advice.  I assist faculty with questions and lead them in the right direction to find the information they need.  </a:t>
            </a:r>
            <a:endParaRPr lang="en-US" dirty="0"/>
          </a:p>
        </p:txBody>
      </p:sp>
    </p:spTree>
    <p:extLst>
      <p:ext uri="{BB962C8B-B14F-4D97-AF65-F5344CB8AC3E}">
        <p14:creationId xmlns:p14="http://schemas.microsoft.com/office/powerpoint/2010/main" val="110404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smtClean="0"/>
              <a:t>Attention needs to be given to the legitimacy of publications.  Predatory publishers are very active and even offering fake conferences for those needing publishing/presentation activity for tenure.   Share your experiences.  </a:t>
            </a:r>
          </a:p>
          <a:p>
            <a:endParaRPr lang="en-US" dirty="0"/>
          </a:p>
        </p:txBody>
      </p:sp>
    </p:spTree>
    <p:extLst>
      <p:ext uri="{BB962C8B-B14F-4D97-AF65-F5344CB8AC3E}">
        <p14:creationId xmlns:p14="http://schemas.microsoft.com/office/powerpoint/2010/main" val="35573171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3170612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035696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00618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67210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Simply, how can we help our campus succeed</a:t>
            </a:r>
            <a:r>
              <a:rPr lang="en-US" baseline="0" dirty="0" smtClean="0"/>
              <a:t>? How can we assist with recruitment and especially reputation of a scholarly institution?</a:t>
            </a:r>
            <a:endParaRPr dirty="0"/>
          </a:p>
        </p:txBody>
      </p:sp>
    </p:spTree>
    <p:extLst>
      <p:ext uri="{BB962C8B-B14F-4D97-AF65-F5344CB8AC3E}">
        <p14:creationId xmlns:p14="http://schemas.microsoft.com/office/powerpoint/2010/main" val="1451603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Cooperatives are usually</a:t>
            </a:r>
            <a:r>
              <a:rPr lang="en-US" baseline="0" dirty="0" smtClean="0"/>
              <a:t> specific to areas or state.  The others have some cost associated with them.  There may be more, it is a big Open Access world out there.  This is why a conversation is important.  We can all glean from each others experience, successes and failures. </a:t>
            </a:r>
            <a:endParaRPr dirty="0"/>
          </a:p>
        </p:txBody>
      </p:sp>
    </p:spTree>
    <p:extLst>
      <p:ext uri="{BB962C8B-B14F-4D97-AF65-F5344CB8AC3E}">
        <p14:creationId xmlns:p14="http://schemas.microsoft.com/office/powerpoint/2010/main" val="3306899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no one knows about the opportunity</a:t>
            </a:r>
            <a:r>
              <a:rPr lang="en-US" baseline="0" dirty="0" smtClean="0"/>
              <a:t> then no one will use it.  When it comes down to it, we cannot make faculty do anything or should we.  The administration has the power to suggest or request processes to be completed in departments. </a:t>
            </a:r>
            <a:endParaRPr lang="en-US" dirty="0"/>
          </a:p>
        </p:txBody>
      </p:sp>
    </p:spTree>
    <p:extLst>
      <p:ext uri="{BB962C8B-B14F-4D97-AF65-F5344CB8AC3E}">
        <p14:creationId xmlns:p14="http://schemas.microsoft.com/office/powerpoint/2010/main" val="3221836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Thinking about what is already available and maybe</a:t>
            </a:r>
            <a:r>
              <a:rPr lang="en-US" baseline="0" dirty="0" smtClean="0"/>
              <a:t> we aren’t using.   What do you do at your university?  </a:t>
            </a:r>
            <a:endParaRPr lang="en-US" dirty="0"/>
          </a:p>
        </p:txBody>
      </p:sp>
    </p:spTree>
    <p:extLst>
      <p:ext uri="{BB962C8B-B14F-4D97-AF65-F5344CB8AC3E}">
        <p14:creationId xmlns:p14="http://schemas.microsoft.com/office/powerpoint/2010/main" val="674145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many portfolio types available for free with minimal benefits but can get the scholarship out there for research and collaboration.  Is there a popular one your campus uses?  </a:t>
            </a:r>
            <a:endParaRPr lang="en-US" dirty="0"/>
          </a:p>
        </p:txBody>
      </p:sp>
    </p:spTree>
    <p:extLst>
      <p:ext uri="{BB962C8B-B14F-4D97-AF65-F5344CB8AC3E}">
        <p14:creationId xmlns:p14="http://schemas.microsoft.com/office/powerpoint/2010/main" val="46544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Many of our students</a:t>
            </a:r>
            <a:r>
              <a:rPr lang="en-US" baseline="0" dirty="0" smtClean="0"/>
              <a:t> plan to continue their education into graduate school.  This is great experience for the student.  Sometimes it is highly competitive for students to get into graduate programs such as Veterinary studies.  Any extra they can put in their academic portfolio is a plus.  Please contact me if you are interested in more details regarding this process.</a:t>
            </a:r>
            <a:endParaRPr lang="en-US" dirty="0"/>
          </a:p>
        </p:txBody>
      </p:sp>
    </p:spTree>
    <p:extLst>
      <p:ext uri="{BB962C8B-B14F-4D97-AF65-F5344CB8AC3E}">
        <p14:creationId xmlns:p14="http://schemas.microsoft.com/office/powerpoint/2010/main" val="2040310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1" name="Shape 11"/>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Shape 1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1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18"/>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9" name="Shape 19"/>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0" name="Shape 2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Shape 2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Shape 2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Shape 2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6" name="Shape 26"/>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7" name="Shape 2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Shape 2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Shape 30"/>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 name="Shape 31"/>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2" name="Shape 3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Shape 3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5" name="Shape 3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 name="Shape 36"/>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7" name="Shape 3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lstStyle>
            <a:lvl1pPr marL="457200" lvl="0" indent="-304800" rtl="0">
              <a:spcBef>
                <a:spcPts val="0"/>
              </a:spcBef>
              <a:spcAft>
                <a:spcPts val="0"/>
              </a:spcAft>
              <a:buClr>
                <a:schemeClr val="lt1"/>
              </a:buClr>
              <a:buSzPts val="1200"/>
              <a:buChar char="●"/>
              <a:defRPr sz="1200">
                <a:solidFill>
                  <a:schemeClr val="lt1"/>
                </a:solidFill>
              </a:defRPr>
            </a:lvl1pPr>
            <a:lvl2pPr marL="914400" lvl="1" indent="-304800" rtl="0">
              <a:spcBef>
                <a:spcPts val="1600"/>
              </a:spcBef>
              <a:spcAft>
                <a:spcPts val="0"/>
              </a:spcAft>
              <a:buClr>
                <a:schemeClr val="lt1"/>
              </a:buClr>
              <a:buSzPts val="1200"/>
              <a:buChar char="○"/>
              <a:defRPr sz="1200">
                <a:solidFill>
                  <a:schemeClr val="lt1"/>
                </a:solidFill>
              </a:defRPr>
            </a:lvl2pPr>
            <a:lvl3pPr marL="1371600" lvl="2" indent="-304800" rtl="0">
              <a:spcBef>
                <a:spcPts val="1600"/>
              </a:spcBef>
              <a:spcAft>
                <a:spcPts val="0"/>
              </a:spcAft>
              <a:buClr>
                <a:schemeClr val="lt1"/>
              </a:buClr>
              <a:buSzPts val="1200"/>
              <a:buChar char="■"/>
              <a:defRPr sz="1200">
                <a:solidFill>
                  <a:schemeClr val="lt1"/>
                </a:solidFill>
              </a:defRPr>
            </a:lvl3pPr>
            <a:lvl4pPr marL="1828800" lvl="3" indent="-304800" rtl="0">
              <a:spcBef>
                <a:spcPts val="1600"/>
              </a:spcBef>
              <a:spcAft>
                <a:spcPts val="0"/>
              </a:spcAft>
              <a:buClr>
                <a:schemeClr val="lt1"/>
              </a:buClr>
              <a:buSzPts val="1200"/>
              <a:buChar char="●"/>
              <a:defRPr sz="1200">
                <a:solidFill>
                  <a:schemeClr val="lt1"/>
                </a:solidFill>
              </a:defRPr>
            </a:lvl4pPr>
            <a:lvl5pPr marL="2286000" lvl="4" indent="-304800" rtl="0">
              <a:spcBef>
                <a:spcPts val="1600"/>
              </a:spcBef>
              <a:spcAft>
                <a:spcPts val="0"/>
              </a:spcAft>
              <a:buClr>
                <a:schemeClr val="lt1"/>
              </a:buClr>
              <a:buSzPts val="1200"/>
              <a:buChar char="○"/>
              <a:defRPr sz="1200">
                <a:solidFill>
                  <a:schemeClr val="lt1"/>
                </a:solidFill>
              </a:defRPr>
            </a:lvl5pPr>
            <a:lvl6pPr marL="2743200" lvl="5" indent="-304800" rtl="0">
              <a:spcBef>
                <a:spcPts val="1600"/>
              </a:spcBef>
              <a:spcAft>
                <a:spcPts val="0"/>
              </a:spcAft>
              <a:buClr>
                <a:schemeClr val="lt1"/>
              </a:buClr>
              <a:buSzPts val="1200"/>
              <a:buChar char="■"/>
              <a:defRPr sz="1200">
                <a:solidFill>
                  <a:schemeClr val="lt1"/>
                </a:solidFill>
              </a:defRPr>
            </a:lvl6pPr>
            <a:lvl7pPr marL="3200400" lvl="6" indent="-304800" rtl="0">
              <a:spcBef>
                <a:spcPts val="1600"/>
              </a:spcBef>
              <a:spcAft>
                <a:spcPts val="0"/>
              </a:spcAft>
              <a:buClr>
                <a:schemeClr val="lt1"/>
              </a:buClr>
              <a:buSzPts val="1200"/>
              <a:buChar char="●"/>
              <a:defRPr sz="1200">
                <a:solidFill>
                  <a:schemeClr val="lt1"/>
                </a:solidFill>
              </a:defRPr>
            </a:lvl7pPr>
            <a:lvl8pPr marL="3657600" lvl="7" indent="-304800" rtl="0">
              <a:spcBef>
                <a:spcPts val="1600"/>
              </a:spcBef>
              <a:spcAft>
                <a:spcPts val="0"/>
              </a:spcAft>
              <a:buClr>
                <a:schemeClr val="lt1"/>
              </a:buClr>
              <a:buSzPts val="1200"/>
              <a:buChar char="○"/>
              <a:defRPr sz="1200">
                <a:solidFill>
                  <a:schemeClr val="lt1"/>
                </a:solidFill>
              </a:defRPr>
            </a:lvl8pPr>
            <a:lvl9pPr marL="4114800" lvl="8" indent="-304800" rtl="0">
              <a:spcBef>
                <a:spcPts val="1600"/>
              </a:spcBef>
              <a:spcAft>
                <a:spcPts val="1600"/>
              </a:spcAft>
              <a:buClr>
                <a:schemeClr val="lt1"/>
              </a:buClr>
              <a:buSzPts val="1200"/>
              <a:buChar char="■"/>
              <a:defRPr sz="1200">
                <a:solidFill>
                  <a:schemeClr val="lt1"/>
                </a:solidFill>
              </a:defRPr>
            </a:lvl9pPr>
          </a:lstStyle>
          <a:p>
            <a:endParaRPr/>
          </a:p>
        </p:txBody>
      </p:sp>
      <p:sp>
        <p:nvSpPr>
          <p:cNvPr id="38" name="Shape 3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endParaRPr/>
          </a:p>
        </p:txBody>
      </p:sp>
      <p:sp>
        <p:nvSpPr>
          <p:cNvPr id="41" name="Shape 4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Shape 5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1" name="Shape 51"/>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2" name="Shape 52"/>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3" name="Shape 5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75500" y="1258525"/>
            <a:ext cx="8222100" cy="1963500"/>
          </a:xfrm>
          <a:prstGeom prst="rect">
            <a:avLst/>
          </a:prstGeom>
        </p:spPr>
        <p:txBody>
          <a:bodyPr spcFirstLastPara="1" wrap="square" lIns="91425" tIns="91425" rIns="91425" bIns="91425" anchor="b" anchorCtr="0"/>
          <a:lstStyle>
            <a:lvl1pPr lvl="0" algn="ctr" rtl="0">
              <a:spcBef>
                <a:spcPts val="0"/>
              </a:spcBef>
              <a:spcAft>
                <a:spcPts val="0"/>
              </a:spcAft>
              <a:buClr>
                <a:schemeClr val="dk2"/>
              </a:buClr>
              <a:buSzPts val="12000"/>
              <a:buNone/>
              <a:defRPr sz="12000">
                <a:solidFill>
                  <a:schemeClr val="dk2"/>
                </a:solidFill>
              </a:defRPr>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endParaRPr/>
          </a:p>
        </p:txBody>
      </p:sp>
      <p:sp>
        <p:nvSpPr>
          <p:cNvPr id="56" name="Shape 56"/>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57" name="Shape 5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7376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lstStyle>
            <a:lvl1pPr lvl="0"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rtl="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rtl="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latin typeface="Roboto"/>
                <a:ea typeface="Roboto"/>
                <a:cs typeface="Roboto"/>
                <a:sym typeface="Roboto"/>
              </a:defRPr>
            </a:lvl1pPr>
            <a:lvl2pPr lvl="1" algn="r" rtl="0">
              <a:buNone/>
              <a:defRPr sz="1000">
                <a:solidFill>
                  <a:schemeClr val="lt2"/>
                </a:solidFill>
                <a:latin typeface="Roboto"/>
                <a:ea typeface="Roboto"/>
                <a:cs typeface="Roboto"/>
                <a:sym typeface="Roboto"/>
              </a:defRPr>
            </a:lvl2pPr>
            <a:lvl3pPr lvl="2" algn="r" rtl="0">
              <a:buNone/>
              <a:defRPr sz="1000">
                <a:solidFill>
                  <a:schemeClr val="lt2"/>
                </a:solidFill>
                <a:latin typeface="Roboto"/>
                <a:ea typeface="Roboto"/>
                <a:cs typeface="Roboto"/>
                <a:sym typeface="Roboto"/>
              </a:defRPr>
            </a:lvl3pPr>
            <a:lvl4pPr lvl="3" algn="r" rtl="0">
              <a:buNone/>
              <a:defRPr sz="1000">
                <a:solidFill>
                  <a:schemeClr val="lt2"/>
                </a:solidFill>
                <a:latin typeface="Roboto"/>
                <a:ea typeface="Roboto"/>
                <a:cs typeface="Roboto"/>
                <a:sym typeface="Roboto"/>
              </a:defRPr>
            </a:lvl4pPr>
            <a:lvl5pPr lvl="4" algn="r" rtl="0">
              <a:buNone/>
              <a:defRPr sz="1000">
                <a:solidFill>
                  <a:schemeClr val="lt2"/>
                </a:solidFill>
                <a:latin typeface="Roboto"/>
                <a:ea typeface="Roboto"/>
                <a:cs typeface="Roboto"/>
                <a:sym typeface="Roboto"/>
              </a:defRPr>
            </a:lvl5pPr>
            <a:lvl6pPr lvl="5" algn="r" rtl="0">
              <a:buNone/>
              <a:defRPr sz="1000">
                <a:solidFill>
                  <a:schemeClr val="lt2"/>
                </a:solidFill>
                <a:latin typeface="Roboto"/>
                <a:ea typeface="Roboto"/>
                <a:cs typeface="Roboto"/>
                <a:sym typeface="Roboto"/>
              </a:defRPr>
            </a:lvl6pPr>
            <a:lvl7pPr lvl="6" algn="r" rtl="0">
              <a:buNone/>
              <a:defRPr sz="1000">
                <a:solidFill>
                  <a:schemeClr val="lt2"/>
                </a:solidFill>
                <a:latin typeface="Roboto"/>
                <a:ea typeface="Roboto"/>
                <a:cs typeface="Roboto"/>
                <a:sym typeface="Roboto"/>
              </a:defRPr>
            </a:lvl7pPr>
            <a:lvl8pPr lvl="7" algn="r" rtl="0">
              <a:buNone/>
              <a:defRPr sz="1000">
                <a:solidFill>
                  <a:schemeClr val="lt2"/>
                </a:solidFill>
                <a:latin typeface="Roboto"/>
                <a:ea typeface="Roboto"/>
                <a:cs typeface="Roboto"/>
                <a:sym typeface="Roboto"/>
              </a:defRPr>
            </a:lvl8pPr>
            <a:lvl9pPr lvl="8" algn="r" rtl="0">
              <a:buNone/>
              <a:defRPr sz="1000">
                <a:solidFill>
                  <a:schemeClr val="lt2"/>
                </a:solidFill>
                <a:latin typeface="Roboto"/>
                <a:ea typeface="Roboto"/>
                <a:cs typeface="Roboto"/>
                <a:sym typeface="Roboto"/>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6" r:id="rId7"/>
    <p:sldLayoutId id="2147483657"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coursera.org/learn/copyright-for-educa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copyright.gov/title17/"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hyperlink" Target="http://www.adpn.org/" TargetMode="Externa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hyperlink" Target="https://na01.safelinks.protection.outlook.com/?url=https://secure-web.cisco.com/1d3cKIyK-9mBViH4Dqt13BMQyC1AMERctsoHHexkF3CGsulmYctVi1uczPeleJwB3NG-2bgHLnd3dFwy9cQBK96GD6sv0XmJ4nO5FVMjcEhpuPNu8PwJJ2CAUtfONTPNbrcyVR2geUivy41wLKWGDUattx0T_mN1UuXrTWoRbaHvk7niOy16Q12Zu5STV-EVFnXoZOkGMdIIDlTAp8WAMLUf15fSiE1rJpcxpd6Smg6vbzSuINnhb6eppybYUE7qwORCkyRt76b6w2dFyJd36XXpE8-joL6O7acNmNSlxXi4qSFIF6Jgl-JMssqtXCAr3yNb6F452ncFwp2wsHt6RhUphJFO4vUOXn7On74HrAy8fk8LzrGxGDfBXJr0a545i6SGs5sgxsxyow1d9Wq9Ab1tzTNiYyJUHl1MkV0ucaKY/https://about.galileo.usg.edu/&amp;data=02|01|bpotts3@liberty.edu|777575ea1ad34c27603b08d5bb408623|baf8218eb3024465a9934a39c97251b2|0|1|636620808175430232&amp;sdata=psAzGMzUc6iJXCWLcLJSYLcwm92QowND9GL9ItZunzY%3D&amp;reserved=0"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rcid.org/" TargetMode="External"/><Relationship Id="rId7" Type="http://schemas.openxmlformats.org/officeDocument/2006/relationships/hyperlink" Target="https://www.mendeley.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researchgate.net/" TargetMode="External"/><Relationship Id="rId5" Type="http://schemas.openxmlformats.org/officeDocument/2006/relationships/hyperlink" Target="https://www.linkedin.com/" TargetMode="External"/><Relationship Id="rId4" Type="http://schemas.openxmlformats.org/officeDocument/2006/relationships/hyperlink" Target="http://www.researcherid.com/Home.ac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ctrTitle"/>
          </p:nvPr>
        </p:nvSpPr>
        <p:spPr>
          <a:xfrm>
            <a:off x="390525" y="348100"/>
            <a:ext cx="5193300" cy="24048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b="1" dirty="0" smtClean="0">
                <a:solidFill>
                  <a:schemeClr val="accent6"/>
                </a:solidFill>
              </a:rPr>
              <a:t>Promote Campus Scholarship</a:t>
            </a:r>
            <a:endParaRPr b="1" dirty="0">
              <a:solidFill>
                <a:schemeClr val="accent6"/>
              </a:solidFill>
            </a:endParaRPr>
          </a:p>
        </p:txBody>
      </p:sp>
      <p:sp>
        <p:nvSpPr>
          <p:cNvPr id="66" name="Shape 66"/>
          <p:cNvSpPr txBox="1"/>
          <p:nvPr/>
        </p:nvSpPr>
        <p:spPr>
          <a:xfrm>
            <a:off x="241350" y="3314375"/>
            <a:ext cx="8467200" cy="1012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2400" dirty="0" smtClean="0">
                <a:solidFill>
                  <a:schemeClr val="lt1"/>
                </a:solidFill>
                <a:latin typeface="Roboto"/>
                <a:ea typeface="Roboto"/>
                <a:cs typeface="Roboto"/>
                <a:sym typeface="Roboto"/>
              </a:rPr>
              <a:t>Barbara Potts	       </a:t>
            </a:r>
            <a:r>
              <a:rPr lang="en" sz="2400" dirty="0">
                <a:solidFill>
                  <a:schemeClr val="lt1"/>
                </a:solidFill>
                <a:latin typeface="Roboto"/>
                <a:ea typeface="Roboto"/>
                <a:cs typeface="Roboto"/>
                <a:sym typeface="Roboto"/>
              </a:rPr>
              <a:t>	                  	</a:t>
            </a:r>
            <a:endParaRPr sz="2400" dirty="0">
              <a:solidFill>
                <a:schemeClr val="lt1"/>
              </a:solidFill>
              <a:latin typeface="Roboto"/>
              <a:ea typeface="Roboto"/>
              <a:cs typeface="Roboto"/>
              <a:sym typeface="Roboto"/>
            </a:endParaRPr>
          </a:p>
          <a:p>
            <a:pPr marL="0" lvl="0" indent="0" rtl="0">
              <a:spcBef>
                <a:spcPts val="0"/>
              </a:spcBef>
              <a:spcAft>
                <a:spcPts val="0"/>
              </a:spcAft>
              <a:buNone/>
            </a:pPr>
            <a:r>
              <a:rPr lang="en" sz="2400" dirty="0" smtClean="0">
                <a:solidFill>
                  <a:schemeClr val="lt1"/>
                </a:solidFill>
                <a:latin typeface="Roboto"/>
                <a:ea typeface="Roboto"/>
                <a:cs typeface="Roboto"/>
                <a:sym typeface="Roboto"/>
              </a:rPr>
              <a:t>Coordinator, Scholarly Communications</a:t>
            </a:r>
          </a:p>
          <a:p>
            <a:pPr marL="0" lvl="0" indent="0" rtl="0">
              <a:spcBef>
                <a:spcPts val="0"/>
              </a:spcBef>
              <a:spcAft>
                <a:spcPts val="0"/>
              </a:spcAft>
              <a:buNone/>
            </a:pPr>
            <a:r>
              <a:rPr lang="en" sz="2400" dirty="0" smtClean="0">
                <a:solidFill>
                  <a:schemeClr val="lt1"/>
                </a:solidFill>
                <a:latin typeface="Roboto"/>
                <a:ea typeface="Roboto"/>
                <a:cs typeface="Roboto"/>
                <a:sym typeface="Roboto"/>
              </a:rPr>
              <a:t>Jerry Falwell Library, Liberty University	</a:t>
            </a:r>
            <a:r>
              <a:rPr lang="en" sz="2400" dirty="0">
                <a:solidFill>
                  <a:schemeClr val="lt1"/>
                </a:solidFill>
                <a:latin typeface="Roboto"/>
                <a:ea typeface="Roboto"/>
                <a:cs typeface="Roboto"/>
                <a:sym typeface="Roboto"/>
              </a:rPr>
              <a:t>			</a:t>
            </a:r>
            <a:endParaRPr sz="2400" dirty="0">
              <a:solidFill>
                <a:schemeClr val="lt1"/>
              </a:solidFill>
              <a:latin typeface="Roboto"/>
              <a:ea typeface="Roboto"/>
              <a:cs typeface="Roboto"/>
              <a:sym typeface="Roboto"/>
            </a:endParaRPr>
          </a:p>
          <a:p>
            <a:pPr lvl="0"/>
            <a:r>
              <a:rPr lang="en-US" sz="2400" dirty="0">
                <a:solidFill>
                  <a:schemeClr val="lt1"/>
                </a:solidFill>
                <a:latin typeface="Roboto"/>
                <a:ea typeface="Roboto"/>
                <a:cs typeface="Roboto"/>
                <a:sym typeface="Roboto"/>
              </a:rPr>
              <a:t>bpotts3@liberty.edu</a:t>
            </a:r>
            <a:r>
              <a:rPr lang="en" sz="2400" dirty="0">
                <a:solidFill>
                  <a:schemeClr val="lt1"/>
                </a:solidFill>
                <a:latin typeface="Roboto"/>
                <a:ea typeface="Roboto"/>
                <a:cs typeface="Roboto"/>
                <a:sym typeface="Roboto"/>
              </a:rPr>
              <a:t>	</a:t>
            </a:r>
            <a:endParaRPr sz="2400" dirty="0">
              <a:solidFill>
                <a:schemeClr val="lt1"/>
              </a:solidFill>
              <a:latin typeface="Roboto"/>
              <a:ea typeface="Roboto"/>
              <a:cs typeface="Roboto"/>
              <a:sym typeface="Roboto"/>
            </a:endParaRPr>
          </a:p>
        </p:txBody>
      </p:sp>
      <p:pic>
        <p:nvPicPr>
          <p:cNvPr id="67" name="Shape 67"/>
          <p:cNvPicPr preferRelativeResize="0"/>
          <p:nvPr/>
        </p:nvPicPr>
        <p:blipFill>
          <a:blip r:embed="rId3">
            <a:alphaModFix/>
          </a:blip>
          <a:stretch>
            <a:fillRect/>
          </a:stretch>
        </p:blipFill>
        <p:spPr>
          <a:xfrm>
            <a:off x="5655375" y="263725"/>
            <a:ext cx="2914650" cy="4286250"/>
          </a:xfrm>
          <a:prstGeom prst="rect">
            <a:avLst/>
          </a:prstGeom>
          <a:noFill/>
          <a:ln>
            <a:noFill/>
          </a:ln>
        </p:spPr>
      </p:pic>
      <p:sp>
        <p:nvSpPr>
          <p:cNvPr id="68" name="Shape 68"/>
          <p:cNvSpPr txBox="1"/>
          <p:nvPr/>
        </p:nvSpPr>
        <p:spPr>
          <a:xfrm>
            <a:off x="5958300" y="4549975"/>
            <a:ext cx="2308800" cy="4548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2400" b="1">
                <a:solidFill>
                  <a:srgbClr val="FFFFFF"/>
                </a:solidFill>
                <a:latin typeface="Roboto Condensed"/>
                <a:ea typeface="Roboto Condensed"/>
                <a:cs typeface="Roboto Condensed"/>
                <a:sym typeface="Roboto Condensed"/>
              </a:rPr>
              <a:t>#ACLib18</a:t>
            </a:r>
            <a:endParaRPr sz="2400" b="1">
              <a:solidFill>
                <a:srgbClr val="FFFFFF"/>
              </a:solidFill>
              <a:latin typeface="Roboto Condensed"/>
              <a:ea typeface="Roboto Condensed"/>
              <a:cs typeface="Roboto Condensed"/>
              <a:sym typeface="Roboto Condense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Campus </a:t>
            </a:r>
            <a:r>
              <a:rPr lang="en-US" dirty="0" smtClean="0"/>
              <a:t>Idea for Students</a:t>
            </a:r>
            <a:endParaRPr lang="en-US" dirty="0"/>
          </a:p>
        </p:txBody>
      </p:sp>
      <p:sp>
        <p:nvSpPr>
          <p:cNvPr id="6" name="Text Placeholder 5"/>
          <p:cNvSpPr>
            <a:spLocks noGrp="1"/>
          </p:cNvSpPr>
          <p:nvPr>
            <p:ph type="body" idx="1"/>
          </p:nvPr>
        </p:nvSpPr>
        <p:spPr/>
        <p:txBody>
          <a:bodyPr/>
          <a:lstStyle/>
          <a:p>
            <a:pPr marL="114300" indent="0">
              <a:buNone/>
            </a:pPr>
            <a:r>
              <a:rPr lang="en-US" dirty="0"/>
              <a:t>Start a research symposia</a:t>
            </a:r>
          </a:p>
          <a:p>
            <a:pPr marL="939800" lvl="1" indent="-342900">
              <a:lnSpc>
                <a:spcPct val="100000"/>
              </a:lnSpc>
              <a:spcBef>
                <a:spcPts val="0"/>
              </a:spcBef>
              <a:buFont typeface="+mj-lt"/>
              <a:buAutoNum type="arabicPeriod"/>
            </a:pPr>
            <a:r>
              <a:rPr lang="en-US" dirty="0"/>
              <a:t>Create committee to </a:t>
            </a:r>
            <a:r>
              <a:rPr lang="en-US" dirty="0" smtClean="0"/>
              <a:t>create a research day or week</a:t>
            </a:r>
          </a:p>
          <a:p>
            <a:pPr marL="1397000" lvl="2" indent="-342900">
              <a:lnSpc>
                <a:spcPct val="100000"/>
              </a:lnSpc>
              <a:spcBef>
                <a:spcPts val="0"/>
              </a:spcBef>
              <a:buFont typeface="+mj-lt"/>
              <a:buAutoNum type="arabicPeriod"/>
            </a:pPr>
            <a:r>
              <a:rPr lang="en-US" dirty="0" smtClean="0"/>
              <a:t>Get administration approval for funding (hidden costs).</a:t>
            </a:r>
          </a:p>
          <a:p>
            <a:pPr marL="1397000" lvl="2" indent="-342900">
              <a:lnSpc>
                <a:spcPct val="100000"/>
              </a:lnSpc>
              <a:spcBef>
                <a:spcPts val="0"/>
              </a:spcBef>
              <a:buFont typeface="+mj-lt"/>
              <a:buAutoNum type="arabicPeriod"/>
            </a:pPr>
            <a:r>
              <a:rPr lang="en-US" dirty="0"/>
              <a:t>Create rubrics and presentation templates to assist students </a:t>
            </a:r>
          </a:p>
          <a:p>
            <a:pPr marL="1397000" lvl="2" indent="-342900">
              <a:lnSpc>
                <a:spcPct val="100000"/>
              </a:lnSpc>
              <a:spcBef>
                <a:spcPts val="0"/>
              </a:spcBef>
              <a:buFont typeface="+mj-lt"/>
              <a:buAutoNum type="arabicPeriod"/>
            </a:pPr>
            <a:r>
              <a:rPr lang="en-US" dirty="0" smtClean="0"/>
              <a:t>Create tutorials to assist in the process of expectations for students presenting</a:t>
            </a:r>
          </a:p>
          <a:p>
            <a:pPr marL="1397000" lvl="2" indent="-342900">
              <a:lnSpc>
                <a:spcPct val="100000"/>
              </a:lnSpc>
              <a:spcBef>
                <a:spcPts val="0"/>
              </a:spcBef>
              <a:buFont typeface="+mj-lt"/>
              <a:buAutoNum type="arabicPeriod"/>
            </a:pPr>
            <a:r>
              <a:rPr lang="en-US" dirty="0" smtClean="0"/>
              <a:t>Require a faculty mentor to oversee each student’s research</a:t>
            </a:r>
          </a:p>
          <a:p>
            <a:pPr marL="939800" lvl="1" indent="-342900">
              <a:lnSpc>
                <a:spcPct val="100000"/>
              </a:lnSpc>
              <a:spcBef>
                <a:spcPts val="0"/>
              </a:spcBef>
              <a:buFont typeface="+mj-lt"/>
              <a:buAutoNum type="arabicPeriod"/>
            </a:pPr>
            <a:r>
              <a:rPr lang="en-US" dirty="0" smtClean="0"/>
              <a:t>Get </a:t>
            </a:r>
            <a:r>
              <a:rPr lang="en-US" dirty="0"/>
              <a:t>departments </a:t>
            </a:r>
            <a:r>
              <a:rPr lang="en-US" dirty="0" smtClean="0"/>
              <a:t>interested and speak to student groups </a:t>
            </a:r>
          </a:p>
          <a:p>
            <a:pPr marL="939800" lvl="1" indent="-342900">
              <a:lnSpc>
                <a:spcPct val="100000"/>
              </a:lnSpc>
              <a:spcBef>
                <a:spcPts val="0"/>
              </a:spcBef>
              <a:buFont typeface="+mj-lt"/>
              <a:buAutoNum type="arabicPeriod"/>
            </a:pPr>
            <a:r>
              <a:rPr lang="en-US" dirty="0" smtClean="0"/>
              <a:t>Promote </a:t>
            </a:r>
            <a:r>
              <a:rPr lang="en-US" dirty="0"/>
              <a:t>by explaining the importance of students doing </a:t>
            </a:r>
            <a:r>
              <a:rPr lang="en-US" dirty="0" smtClean="0"/>
              <a:t>research and sharing </a:t>
            </a:r>
            <a:r>
              <a:rPr lang="en-US" dirty="0"/>
              <a:t>it via oral presentation or poster </a:t>
            </a:r>
            <a:r>
              <a:rPr lang="en-US" dirty="0" smtClean="0"/>
              <a:t>presentation (students gain experience)</a:t>
            </a:r>
          </a:p>
          <a:p>
            <a:pPr marL="939800" lvl="1" indent="-342900">
              <a:lnSpc>
                <a:spcPct val="100000"/>
              </a:lnSpc>
              <a:spcBef>
                <a:spcPts val="0"/>
              </a:spcBef>
              <a:buFont typeface="+mj-lt"/>
              <a:buAutoNum type="arabicPeriod"/>
            </a:pPr>
            <a:r>
              <a:rPr lang="en-US" dirty="0" smtClean="0"/>
              <a:t>Assist with Graduate School admission</a:t>
            </a:r>
          </a:p>
          <a:p>
            <a:endParaRPr lang="en-US" dirty="0"/>
          </a:p>
        </p:txBody>
      </p:sp>
    </p:spTree>
    <p:extLst>
      <p:ext uri="{BB962C8B-B14F-4D97-AF65-F5344CB8AC3E}">
        <p14:creationId xmlns:p14="http://schemas.microsoft.com/office/powerpoint/2010/main" val="3226754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Copyright</a:t>
            </a:r>
            <a:endParaRPr lang="en-US" dirty="0"/>
          </a:p>
        </p:txBody>
      </p:sp>
      <p:sp>
        <p:nvSpPr>
          <p:cNvPr id="3" name="Text Placeholder 2"/>
          <p:cNvSpPr>
            <a:spLocks noGrp="1"/>
          </p:cNvSpPr>
          <p:nvPr>
            <p:ph type="body" idx="1"/>
          </p:nvPr>
        </p:nvSpPr>
        <p:spPr>
          <a:xfrm>
            <a:off x="471900" y="1719072"/>
            <a:ext cx="8222100" cy="2910203"/>
          </a:xfrm>
        </p:spPr>
        <p:txBody>
          <a:bodyPr/>
          <a:lstStyle/>
          <a:p>
            <a:pPr>
              <a:lnSpc>
                <a:spcPct val="100000"/>
              </a:lnSpc>
              <a:buFont typeface="Wingdings" panose="05000000000000000000" pitchFamily="2" charset="2"/>
              <a:buChar char="Ø"/>
            </a:pPr>
            <a:r>
              <a:rPr lang="en-US" dirty="0" smtClean="0"/>
              <a:t>Coursera offers Copyright for Educators and Librarians</a:t>
            </a:r>
          </a:p>
          <a:p>
            <a:pPr lvl="1">
              <a:lnSpc>
                <a:spcPct val="100000"/>
              </a:lnSpc>
              <a:spcBef>
                <a:spcPts val="0"/>
              </a:spcBef>
            </a:pPr>
            <a:r>
              <a:rPr lang="en-US" dirty="0">
                <a:hlinkClick r:id="rId3"/>
              </a:rPr>
              <a:t>https://</a:t>
            </a:r>
            <a:r>
              <a:rPr lang="en-US" dirty="0" smtClean="0">
                <a:hlinkClick r:id="rId3"/>
              </a:rPr>
              <a:t>www.coursera.org/learn/copyright-for-education</a:t>
            </a:r>
            <a:r>
              <a:rPr lang="en-US" dirty="0" smtClean="0"/>
              <a:t>.</a:t>
            </a:r>
          </a:p>
          <a:p>
            <a:pPr lvl="1">
              <a:lnSpc>
                <a:spcPct val="100000"/>
              </a:lnSpc>
              <a:spcBef>
                <a:spcPts val="0"/>
              </a:spcBef>
            </a:pPr>
            <a:r>
              <a:rPr lang="en-US" dirty="0" smtClean="0"/>
              <a:t>Excellent program</a:t>
            </a:r>
          </a:p>
          <a:p>
            <a:pPr>
              <a:lnSpc>
                <a:spcPct val="100000"/>
              </a:lnSpc>
            </a:pPr>
            <a:endParaRPr lang="en-US" dirty="0" smtClean="0"/>
          </a:p>
          <a:p>
            <a:pPr>
              <a:lnSpc>
                <a:spcPct val="100000"/>
              </a:lnSpc>
              <a:buFont typeface="Wingdings" panose="05000000000000000000" pitchFamily="2" charset="2"/>
              <a:buChar char="Ø"/>
            </a:pPr>
            <a:r>
              <a:rPr lang="en-US" dirty="0" smtClean="0"/>
              <a:t>Copyright.gov</a:t>
            </a:r>
          </a:p>
          <a:p>
            <a:pPr lvl="1">
              <a:lnSpc>
                <a:spcPct val="100000"/>
              </a:lnSpc>
              <a:spcBef>
                <a:spcPts val="0"/>
              </a:spcBef>
            </a:pPr>
            <a:r>
              <a:rPr lang="en-US" dirty="0">
                <a:hlinkClick r:id="rId4"/>
              </a:rPr>
              <a:t>https://www.copyright.gov/title17</a:t>
            </a:r>
            <a:r>
              <a:rPr lang="en-US" dirty="0" smtClean="0">
                <a:hlinkClick r:id="rId4"/>
              </a:rPr>
              <a:t>/</a:t>
            </a:r>
            <a:endParaRPr lang="en-US" dirty="0" smtClean="0"/>
          </a:p>
          <a:p>
            <a:pPr lvl="1">
              <a:lnSpc>
                <a:spcPct val="100000"/>
              </a:lnSpc>
              <a:spcBef>
                <a:spcPts val="0"/>
              </a:spcBef>
            </a:pPr>
            <a:r>
              <a:rPr lang="en-US" i="1" dirty="0" smtClean="0"/>
              <a:t>Copyright Law for Librarians and Educators </a:t>
            </a:r>
            <a:r>
              <a:rPr lang="en-US" dirty="0" smtClean="0"/>
              <a:t>by Kenneth D. Crews                                </a:t>
            </a:r>
            <a:r>
              <a:rPr lang="en-US" i="1" dirty="0" smtClean="0"/>
              <a:t>Copyright for Academic Librarians and Professionals</a:t>
            </a:r>
            <a:r>
              <a:rPr lang="en-US" dirty="0" smtClean="0"/>
              <a:t> by Rebecca P. Butler</a:t>
            </a:r>
          </a:p>
          <a:p>
            <a:pPr>
              <a:lnSpc>
                <a:spcPct val="100000"/>
              </a:lnSpc>
            </a:pPr>
            <a:endParaRPr lang="en-US" dirty="0"/>
          </a:p>
          <a:p>
            <a:pPr>
              <a:lnSpc>
                <a:spcPct val="100000"/>
              </a:lnSpc>
              <a:buFont typeface="Wingdings" panose="05000000000000000000" pitchFamily="2" charset="2"/>
              <a:buChar char="Ø"/>
            </a:pPr>
            <a:r>
              <a:rPr lang="en-US" dirty="0" smtClean="0"/>
              <a:t>Disclaimer statement</a:t>
            </a:r>
            <a:endParaRPr lang="en-US" dirty="0"/>
          </a:p>
          <a:p>
            <a:pPr lvl="1">
              <a:lnSpc>
                <a:spcPct val="100000"/>
              </a:lnSpc>
            </a:pPr>
            <a:endParaRPr lang="en-US" dirty="0"/>
          </a:p>
        </p:txBody>
      </p:sp>
    </p:spTree>
    <p:extLst>
      <p:ext uri="{BB962C8B-B14F-4D97-AF65-F5344CB8AC3E}">
        <p14:creationId xmlns:p14="http://schemas.microsoft.com/office/powerpoint/2010/main" val="348857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Assisting Faculty with Publishing </a:t>
            </a:r>
            <a:endParaRPr lang="en-US" dirty="0"/>
          </a:p>
        </p:txBody>
      </p:sp>
      <p:sp>
        <p:nvSpPr>
          <p:cNvPr id="3" name="Text Placeholder 2"/>
          <p:cNvSpPr>
            <a:spLocks noGrp="1"/>
          </p:cNvSpPr>
          <p:nvPr>
            <p:ph type="body" idx="1"/>
          </p:nvPr>
        </p:nvSpPr>
        <p:spPr>
          <a:xfrm>
            <a:off x="471900" y="1919074"/>
            <a:ext cx="8222100" cy="2968235"/>
          </a:xfrm>
        </p:spPr>
        <p:txBody>
          <a:bodyPr/>
          <a:lstStyle/>
          <a:p>
            <a:pPr>
              <a:buFont typeface="Wingdings" panose="05000000000000000000" pitchFamily="2" charset="2"/>
              <a:buChar char="Ø"/>
            </a:pPr>
            <a:r>
              <a:rPr lang="en-US" dirty="0" smtClean="0"/>
              <a:t>SHERPA/ROMEO</a:t>
            </a:r>
          </a:p>
          <a:p>
            <a:pPr marL="114300" indent="0">
              <a:buNone/>
            </a:pPr>
            <a:r>
              <a:rPr lang="en-US" dirty="0"/>
              <a:t>	</a:t>
            </a:r>
            <a:r>
              <a:rPr lang="en-US" dirty="0" smtClean="0"/>
              <a:t>- Open Access (OA) publishing in legitimate publications</a:t>
            </a:r>
          </a:p>
          <a:p>
            <a:pPr marL="114300" indent="0">
              <a:buNone/>
            </a:pPr>
            <a:endParaRPr lang="en-US" dirty="0" smtClean="0"/>
          </a:p>
          <a:p>
            <a:pPr>
              <a:buFont typeface="Wingdings" panose="05000000000000000000" pitchFamily="2" charset="2"/>
              <a:buChar char="Ø"/>
            </a:pPr>
            <a:r>
              <a:rPr lang="en-US" dirty="0" smtClean="0"/>
              <a:t>DOAJ</a:t>
            </a:r>
          </a:p>
          <a:p>
            <a:pPr marL="114300" indent="0">
              <a:buNone/>
            </a:pPr>
            <a:r>
              <a:rPr lang="en-US" dirty="0"/>
              <a:t>	</a:t>
            </a:r>
            <a:r>
              <a:rPr lang="en-US" dirty="0" smtClean="0"/>
              <a:t>- OA peer reviewed journals</a:t>
            </a:r>
          </a:p>
          <a:p>
            <a:pPr marL="114300" indent="0">
              <a:buNone/>
            </a:pPr>
            <a:endParaRPr lang="en-US" dirty="0" smtClean="0"/>
          </a:p>
          <a:p>
            <a:pPr>
              <a:buFont typeface="Wingdings" panose="05000000000000000000" pitchFamily="2" charset="2"/>
              <a:buChar char="Ø"/>
            </a:pPr>
            <a:r>
              <a:rPr lang="en-US" dirty="0" smtClean="0"/>
              <a:t>Databases in our own collections</a:t>
            </a:r>
          </a:p>
          <a:p>
            <a:pPr marL="114300" indent="0">
              <a:buNone/>
            </a:pPr>
            <a:r>
              <a:rPr lang="en-US" dirty="0" smtClean="0"/>
              <a:t>	</a:t>
            </a:r>
          </a:p>
          <a:p>
            <a:pPr marL="114300" indent="0" algn="ctr">
              <a:buNone/>
            </a:pPr>
            <a:r>
              <a:rPr lang="en-US" dirty="0" smtClean="0"/>
              <a:t>*****beware of predatory publishers******</a:t>
            </a:r>
          </a:p>
        </p:txBody>
      </p:sp>
    </p:spTree>
    <p:extLst>
      <p:ext uri="{BB962C8B-B14F-4D97-AF65-F5344CB8AC3E}">
        <p14:creationId xmlns:p14="http://schemas.microsoft.com/office/powerpoint/2010/main" val="2671319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Text Placeholder 2"/>
          <p:cNvSpPr>
            <a:spLocks noGrp="1"/>
          </p:cNvSpPr>
          <p:nvPr>
            <p:ph type="body" idx="1"/>
          </p:nvPr>
        </p:nvSpPr>
        <p:spPr>
          <a:xfrm>
            <a:off x="471900" y="1647497"/>
            <a:ext cx="8222100" cy="2981778"/>
          </a:xfrm>
        </p:spPr>
        <p:txBody>
          <a:bodyPr/>
          <a:lstStyle/>
          <a:p>
            <a:pPr marL="114300" indent="0">
              <a:buNone/>
            </a:pPr>
            <a:r>
              <a:rPr lang="en-US" sz="1600" dirty="0" smtClean="0"/>
              <a:t>- What </a:t>
            </a:r>
            <a:r>
              <a:rPr lang="en-US" sz="1600" dirty="0"/>
              <a:t>are you using to promote your university?  How do you “show off” student or faculty research?  (e.g. campus publications, online blogs, newspapers</a:t>
            </a:r>
            <a:r>
              <a:rPr lang="en-US" sz="1600" dirty="0" smtClean="0"/>
              <a:t>)</a:t>
            </a:r>
          </a:p>
          <a:p>
            <a:pPr marL="114300" indent="0">
              <a:buNone/>
            </a:pPr>
            <a:endParaRPr lang="en-US" sz="1600" dirty="0"/>
          </a:p>
          <a:p>
            <a:pPr marL="114300" indent="0">
              <a:buNone/>
            </a:pPr>
            <a:r>
              <a:rPr lang="en-US" sz="1600" dirty="0" smtClean="0"/>
              <a:t>- </a:t>
            </a:r>
            <a:r>
              <a:rPr lang="en-US" sz="1600" dirty="0"/>
              <a:t>If you are using a coop or paid publishing program on your campus, what do you use? Pros/cons?</a:t>
            </a:r>
          </a:p>
          <a:p>
            <a:pPr marL="114300" indent="0">
              <a:buNone/>
            </a:pPr>
            <a:endParaRPr lang="en-US" sz="1600" dirty="0"/>
          </a:p>
          <a:p>
            <a:pPr marL="114300" indent="0">
              <a:buNone/>
            </a:pPr>
            <a:r>
              <a:rPr lang="en-US" sz="1600" dirty="0"/>
              <a:t>- How can we help our campus succeed?</a:t>
            </a:r>
          </a:p>
          <a:p>
            <a:pPr marL="114300" indent="0">
              <a:buNone/>
            </a:pPr>
            <a:r>
              <a:rPr lang="en-US" sz="1600" dirty="0" smtClean="0"/>
              <a:t>- </a:t>
            </a:r>
            <a:r>
              <a:rPr lang="en-US" sz="1600" dirty="0"/>
              <a:t>How can we assist with recruitment and reputation?</a:t>
            </a:r>
          </a:p>
          <a:p>
            <a:pPr marL="114300" indent="0">
              <a:buNone/>
            </a:pPr>
            <a:r>
              <a:rPr lang="en-US" sz="1600" dirty="0"/>
              <a:t> </a:t>
            </a:r>
          </a:p>
          <a:p>
            <a:pPr marL="114300" indent="0">
              <a:buNone/>
            </a:pPr>
            <a:r>
              <a:rPr lang="en-US" dirty="0"/>
              <a:t> </a:t>
            </a:r>
          </a:p>
          <a:p>
            <a:pPr marL="114300" lvl="0" indent="0">
              <a:buNone/>
            </a:pPr>
            <a:endParaRPr lang="en-US" dirty="0"/>
          </a:p>
        </p:txBody>
      </p:sp>
    </p:spTree>
    <p:extLst>
      <p:ext uri="{BB962C8B-B14F-4D97-AF65-F5344CB8AC3E}">
        <p14:creationId xmlns:p14="http://schemas.microsoft.com/office/powerpoint/2010/main" val="2656240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 </a:t>
            </a:r>
            <a:endParaRPr lang="en-US" dirty="0"/>
          </a:p>
        </p:txBody>
      </p:sp>
      <p:sp>
        <p:nvSpPr>
          <p:cNvPr id="3" name="Text Placeholder 2"/>
          <p:cNvSpPr>
            <a:spLocks noGrp="1"/>
          </p:cNvSpPr>
          <p:nvPr>
            <p:ph type="body" idx="1"/>
          </p:nvPr>
        </p:nvSpPr>
        <p:spPr/>
        <p:txBody>
          <a:bodyPr/>
          <a:lstStyle/>
          <a:p>
            <a:pPr marL="114300" lvl="0" indent="0">
              <a:buNone/>
            </a:pPr>
            <a:r>
              <a:rPr lang="en-US" dirty="0" smtClean="0"/>
              <a:t>- Has </a:t>
            </a:r>
            <a:r>
              <a:rPr lang="en-US" dirty="0"/>
              <a:t>you campus considered hosting or having a consortium research symposia</a:t>
            </a:r>
            <a:r>
              <a:rPr lang="en-US" dirty="0" smtClean="0"/>
              <a:t>?</a:t>
            </a:r>
          </a:p>
          <a:p>
            <a:pPr marL="114300" indent="0">
              <a:buNone/>
            </a:pPr>
            <a:endParaRPr lang="en-US" dirty="0" smtClean="0"/>
          </a:p>
          <a:p>
            <a:pPr marL="114300" indent="0">
              <a:buNone/>
            </a:pPr>
            <a:r>
              <a:rPr lang="en-US" dirty="0" smtClean="0"/>
              <a:t>- </a:t>
            </a:r>
            <a:r>
              <a:rPr lang="en-US" dirty="0"/>
              <a:t>If you already have some type of research exhibit, what do you do?  How does your </a:t>
            </a:r>
            <a:r>
              <a:rPr lang="en-US" dirty="0" smtClean="0"/>
              <a:t>library </a:t>
            </a:r>
            <a:r>
              <a:rPr lang="en-US" dirty="0"/>
              <a:t>assist in the process?</a:t>
            </a:r>
          </a:p>
          <a:p>
            <a:pPr marL="114300" indent="0">
              <a:buNone/>
            </a:pPr>
            <a:r>
              <a:rPr lang="en-US" dirty="0"/>
              <a:t> </a:t>
            </a:r>
          </a:p>
          <a:p>
            <a:pPr marL="114300" lvl="0" indent="0">
              <a:buNone/>
            </a:pPr>
            <a:r>
              <a:rPr lang="en-US" dirty="0" smtClean="0"/>
              <a:t>- What </a:t>
            </a:r>
            <a:r>
              <a:rPr lang="en-US" dirty="0"/>
              <a:t>type of portfolio system does your faculty use to promote their scholarship?  What is popular on your campus?</a:t>
            </a:r>
          </a:p>
          <a:p>
            <a:pPr marL="114300" indent="0">
              <a:buNone/>
            </a:pPr>
            <a:r>
              <a:rPr lang="en-US" dirty="0"/>
              <a:t> </a:t>
            </a:r>
          </a:p>
          <a:p>
            <a:pPr marL="114300" indent="0">
              <a:buNone/>
            </a:pPr>
            <a:r>
              <a:rPr lang="en-US" dirty="0"/>
              <a:t> </a:t>
            </a:r>
          </a:p>
          <a:p>
            <a:pPr marL="114300" indent="0">
              <a:buNone/>
            </a:pPr>
            <a:r>
              <a:rPr lang="en-US" dirty="0"/>
              <a:t> </a:t>
            </a:r>
          </a:p>
        </p:txBody>
      </p:sp>
    </p:spTree>
    <p:extLst>
      <p:ext uri="{BB962C8B-B14F-4D97-AF65-F5344CB8AC3E}">
        <p14:creationId xmlns:p14="http://schemas.microsoft.com/office/powerpoint/2010/main" val="302108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Text Placeholder 2"/>
          <p:cNvSpPr>
            <a:spLocks noGrp="1"/>
          </p:cNvSpPr>
          <p:nvPr>
            <p:ph type="body" idx="1"/>
          </p:nvPr>
        </p:nvSpPr>
        <p:spPr/>
        <p:txBody>
          <a:bodyPr/>
          <a:lstStyle/>
          <a:p>
            <a:pPr marL="114300" lvl="0" indent="0">
              <a:buNone/>
            </a:pPr>
            <a:r>
              <a:rPr lang="en-US" dirty="0"/>
              <a:t>Copyright, what services do you offer your students/staff/faculty?</a:t>
            </a:r>
          </a:p>
          <a:p>
            <a:pPr marL="114300" indent="0">
              <a:buNone/>
            </a:pPr>
            <a:r>
              <a:rPr lang="en-US" dirty="0"/>
              <a:t> </a:t>
            </a:r>
          </a:p>
          <a:p>
            <a:pPr marL="114300" indent="0">
              <a:buNone/>
            </a:pPr>
            <a:r>
              <a:rPr lang="en-US" dirty="0"/>
              <a:t>- How does your university/faculty use the Fair Use Checklist? </a:t>
            </a:r>
          </a:p>
          <a:p>
            <a:pPr marL="114300" indent="0">
              <a:buNone/>
            </a:pPr>
            <a:r>
              <a:rPr lang="en-US" dirty="0"/>
              <a:t>- What type of questions are you getting on campus?</a:t>
            </a:r>
          </a:p>
          <a:p>
            <a:endParaRPr lang="en-US" dirty="0"/>
          </a:p>
        </p:txBody>
      </p:sp>
    </p:spTree>
    <p:extLst>
      <p:ext uri="{BB962C8B-B14F-4D97-AF65-F5344CB8AC3E}">
        <p14:creationId xmlns:p14="http://schemas.microsoft.com/office/powerpoint/2010/main" val="1005615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p>
            <a:pPr fontAlgn="base"/>
            <a:r>
              <a:rPr lang="en-US" sz="1400" dirty="0" smtClean="0"/>
              <a:t>More information available at</a:t>
            </a:r>
            <a:br>
              <a:rPr lang="en-US" sz="1400" dirty="0" smtClean="0"/>
            </a:br>
            <a:r>
              <a:rPr lang="en-US" sz="1400" dirty="0" smtClean="0"/>
              <a:t>https</a:t>
            </a:r>
            <a:r>
              <a:rPr lang="en-US" sz="1400" dirty="0"/>
              <a:t>://</a:t>
            </a:r>
            <a:r>
              <a:rPr lang="en-US" sz="1400" dirty="0" smtClean="0"/>
              <a:t>acrl.libguides.com/scholcomm/toolkit/repositories.</a:t>
            </a:r>
            <a:br>
              <a:rPr lang="en-US" sz="1400" dirty="0" smtClean="0"/>
            </a:br>
            <a:r>
              <a:rPr lang="en-US" sz="1000" dirty="0" smtClean="0"/>
              <a:t>© </a:t>
            </a:r>
            <a:r>
              <a:rPr lang="en-US" sz="1000" dirty="0"/>
              <a:t>Copyright 1996-2017, American Library Association</a:t>
            </a:r>
            <a:br>
              <a:rPr lang="en-US" sz="1000" dirty="0"/>
            </a:br>
            <a:r>
              <a:rPr lang="en-US" sz="1000" dirty="0"/>
              <a:t/>
            </a:r>
            <a:br>
              <a:rPr lang="en-US" sz="1000" dirty="0"/>
            </a:br>
            <a:r>
              <a:rPr lang="en-US" sz="1000" dirty="0" smtClean="0"/>
              <a:t>This </a:t>
            </a:r>
            <a:r>
              <a:rPr lang="en-US" sz="1000" dirty="0"/>
              <a:t>document may be reprinted and distributed for non-commercial and educational purposes only, and not for resale.  No resale use may be made of material on this website at any time.   All other rights reserved</a:t>
            </a:r>
            <a:r>
              <a:rPr lang="en-US" sz="1000" dirty="0" smtClean="0"/>
              <a:t>.</a:t>
            </a:r>
            <a:br>
              <a:rPr lang="en-US" sz="1000" dirty="0" smtClean="0"/>
            </a:br>
            <a:r>
              <a:rPr lang="en-US" sz="1000" dirty="0" smtClean="0"/>
              <a:t>--------------------------------------------------------------------------------------------</a:t>
            </a:r>
            <a:br>
              <a:rPr lang="en-US" sz="1000" dirty="0" smtClean="0"/>
            </a:br>
            <a:r>
              <a:rPr lang="en-US" sz="1000" dirty="0"/>
              <a:t/>
            </a:r>
            <a:br>
              <a:rPr lang="en-US" sz="1000" dirty="0"/>
            </a:br>
            <a:r>
              <a:rPr lang="en-US" sz="1400" dirty="0" smtClean="0"/>
              <a:t>The Scholarly Kitchen: What’s Hot and Cooking in </a:t>
            </a:r>
            <a:r>
              <a:rPr lang="en-US" sz="1400" dirty="0"/>
              <a:t>Scholarly Publishing</a:t>
            </a:r>
            <a:br>
              <a:rPr lang="en-US" sz="1400" dirty="0"/>
            </a:br>
            <a:r>
              <a:rPr lang="en-US" sz="1400" dirty="0"/>
              <a:t>https://scholarlykitchen.sspnet.org</a:t>
            </a:r>
            <a:r>
              <a:rPr lang="en-US" sz="1400" dirty="0" smtClean="0"/>
              <a:t>/</a:t>
            </a:r>
            <a:br>
              <a:rPr lang="en-US" sz="1400" dirty="0" smtClean="0"/>
            </a:br>
            <a:r>
              <a:rPr lang="en-US" sz="1000" dirty="0" smtClean="0"/>
              <a:t>Sign up for their daily blog.  </a:t>
            </a:r>
            <a:endParaRPr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18428" y="350700"/>
            <a:ext cx="1983338" cy="2148134"/>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pPr>
            <a:r>
              <a:rPr lang="en" sz="3000" dirty="0" smtClean="0"/>
              <a:t>Thank </a:t>
            </a:r>
            <a:br>
              <a:rPr lang="en" sz="3000" dirty="0" smtClean="0"/>
            </a:br>
            <a:r>
              <a:rPr lang="en" sz="3000" dirty="0" smtClean="0"/>
              <a:t>You </a:t>
            </a:r>
            <a:br>
              <a:rPr lang="en" sz="3000" dirty="0" smtClean="0"/>
            </a:br>
            <a:r>
              <a:rPr lang="en" sz="3000" dirty="0" smtClean="0"/>
              <a:t>for Attending</a:t>
            </a:r>
            <a:endParaRPr sz="3000" dirty="0"/>
          </a:p>
        </p:txBody>
      </p:sp>
      <p:sp>
        <p:nvSpPr>
          <p:cNvPr id="125" name="Shape 125"/>
          <p:cNvSpPr txBox="1">
            <a:spLocks noGrp="1"/>
          </p:cNvSpPr>
          <p:nvPr>
            <p:ph type="body" idx="1"/>
          </p:nvPr>
        </p:nvSpPr>
        <p:spPr>
          <a:xfrm>
            <a:off x="0" y="1465800"/>
            <a:ext cx="2207172" cy="2363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sz="1400" dirty="0"/>
          </a:p>
          <a:p>
            <a:pPr marL="0" lvl="0" indent="0">
              <a:spcBef>
                <a:spcPts val="0"/>
              </a:spcBef>
              <a:spcAft>
                <a:spcPts val="0"/>
              </a:spcAft>
              <a:buNone/>
            </a:pPr>
            <a:endParaRPr sz="1400" dirty="0"/>
          </a:p>
          <a:p>
            <a:pPr marL="0" lvl="0" indent="0">
              <a:spcBef>
                <a:spcPts val="0"/>
              </a:spcBef>
              <a:spcAft>
                <a:spcPts val="0"/>
              </a:spcAft>
              <a:buNone/>
            </a:pPr>
            <a:r>
              <a:rPr lang="en" sz="1400" dirty="0"/>
              <a:t> </a:t>
            </a:r>
            <a:endParaRPr sz="1400" dirty="0"/>
          </a:p>
        </p:txBody>
      </p:sp>
      <p:pic>
        <p:nvPicPr>
          <p:cNvPr id="126" name="Shape 126" descr="Black and white upward shot of Golden Gate Bridge"/>
          <p:cNvPicPr preferRelativeResize="0"/>
          <p:nvPr/>
        </p:nvPicPr>
        <p:blipFill rotWithShape="1">
          <a:blip r:embed="rId3">
            <a:alphaModFix/>
          </a:blip>
          <a:srcRect l="19071" t="9" r="4853"/>
          <a:stretch/>
        </p:blipFill>
        <p:spPr>
          <a:xfrm>
            <a:off x="3274676" y="0"/>
            <a:ext cx="5869325" cy="5143504"/>
          </a:xfrm>
          <a:prstGeom prst="rect">
            <a:avLst/>
          </a:prstGeom>
          <a:noFill/>
          <a:ln>
            <a:noFill/>
          </a:ln>
        </p:spPr>
      </p:pic>
      <p:pic>
        <p:nvPicPr>
          <p:cNvPr id="4" name="Picture 3"/>
          <p:cNvPicPr>
            <a:picLocks noChangeAspect="1"/>
          </p:cNvPicPr>
          <p:nvPr/>
        </p:nvPicPr>
        <p:blipFill rotWithShape="1">
          <a:blip r:embed="rId4"/>
          <a:srcRect l="15490"/>
          <a:stretch/>
        </p:blipFill>
        <p:spPr>
          <a:xfrm>
            <a:off x="2364827" y="0"/>
            <a:ext cx="6779173" cy="5143504"/>
          </a:xfrm>
          <a:prstGeom prst="rect">
            <a:avLst/>
          </a:prstGeom>
        </p:spPr>
      </p:pic>
      <p:sp>
        <p:nvSpPr>
          <p:cNvPr id="5" name="TextBox 4"/>
          <p:cNvSpPr txBox="1"/>
          <p:nvPr/>
        </p:nvSpPr>
        <p:spPr>
          <a:xfrm>
            <a:off x="134007" y="3760075"/>
            <a:ext cx="2073165" cy="307777"/>
          </a:xfrm>
          <a:prstGeom prst="rect">
            <a:avLst/>
          </a:prstGeom>
          <a:noFill/>
        </p:spPr>
        <p:txBody>
          <a:bodyPr wrap="square" rtlCol="0">
            <a:spAutoFit/>
          </a:bodyPr>
          <a:lstStyle/>
          <a:p>
            <a:endParaRPr lang="en-US" dirty="0">
              <a:solidFill>
                <a:schemeClr val="bg1"/>
              </a:solidFill>
            </a:endParaRPr>
          </a:p>
        </p:txBody>
      </p:sp>
      <p:sp>
        <p:nvSpPr>
          <p:cNvPr id="6" name="Rectangle 5"/>
          <p:cNvSpPr/>
          <p:nvPr/>
        </p:nvSpPr>
        <p:spPr>
          <a:xfrm>
            <a:off x="296004" y="4527650"/>
            <a:ext cx="1786066" cy="307777"/>
          </a:xfrm>
          <a:prstGeom prst="rect">
            <a:avLst/>
          </a:prstGeom>
        </p:spPr>
        <p:txBody>
          <a:bodyPr wrap="none">
            <a:spAutoFit/>
          </a:bodyPr>
          <a:lstStyle/>
          <a:p>
            <a:r>
              <a:rPr lang="en-US" dirty="0">
                <a:solidFill>
                  <a:schemeClr val="bg1"/>
                </a:solidFill>
              </a:rPr>
              <a:t>Jerry Falwell Library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a:t>Intro</a:t>
            </a:r>
            <a:endParaRPr/>
          </a:p>
        </p:txBody>
      </p:sp>
      <p:sp>
        <p:nvSpPr>
          <p:cNvPr id="79" name="Shape 79"/>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r>
              <a:rPr lang="en" dirty="0" smtClean="0"/>
              <a:t>Scholarly </a:t>
            </a:r>
            <a:r>
              <a:rPr lang="en" dirty="0" smtClean="0"/>
              <a:t>Communications, Research Librarian, Liaison Librarian to our Family and Consumer Sciences, College of Applied Studies and Academic Success, and Academic Affairs for Athletes</a:t>
            </a:r>
            <a:r>
              <a:rPr lang="en" dirty="0" smtClean="0"/>
              <a:t>.  Also, Adjunct Online Professor </a:t>
            </a:r>
            <a:endParaRPr lang="en" dirty="0" smtClean="0"/>
          </a:p>
          <a:p>
            <a:pPr marL="0" lvl="0" indent="0">
              <a:spcBef>
                <a:spcPts val="0"/>
              </a:spcBef>
              <a:spcAft>
                <a:spcPts val="1600"/>
              </a:spcAft>
              <a:buNone/>
            </a:pPr>
            <a:r>
              <a:rPr lang="en" dirty="0" smtClean="0"/>
              <a:t>Started on staff at Malone College (Canton, OH), now Malone </a:t>
            </a:r>
            <a:r>
              <a:rPr lang="en" dirty="0" smtClean="0"/>
              <a:t>University</a:t>
            </a:r>
            <a:endParaRPr lang="en" dirty="0" smtClean="0"/>
          </a:p>
          <a:p>
            <a:pPr marL="0" lvl="0" indent="0">
              <a:spcBef>
                <a:spcPts val="0"/>
              </a:spcBef>
              <a:spcAft>
                <a:spcPts val="1600"/>
              </a:spcAft>
              <a:buNone/>
            </a:pPr>
            <a:r>
              <a:rPr lang="en" dirty="0" smtClean="0"/>
              <a:t>Followed by -  Kent State University (Kent, OH), Stark Campus</a:t>
            </a:r>
          </a:p>
          <a:p>
            <a:pPr marL="0" lvl="0" indent="0">
              <a:spcBef>
                <a:spcPts val="0"/>
              </a:spcBef>
              <a:spcAft>
                <a:spcPts val="1600"/>
              </a:spcAft>
              <a:buNone/>
            </a:pPr>
            <a:r>
              <a:rPr lang="en" dirty="0" smtClean="0"/>
              <a:t>Now -  Liberty University (Lynchburg, VA)</a:t>
            </a:r>
            <a:endParaRPr dirty="0"/>
          </a:p>
        </p:txBody>
      </p:sp>
      <p:pic>
        <p:nvPicPr>
          <p:cNvPr id="80" name="Shape 80"/>
          <p:cNvPicPr preferRelativeResize="0"/>
          <p:nvPr/>
        </p:nvPicPr>
        <p:blipFill>
          <a:blip r:embed="rId3">
            <a:alphaModFix/>
          </a:blip>
          <a:stretch>
            <a:fillRect/>
          </a:stretch>
        </p:blipFill>
        <p:spPr>
          <a:xfrm>
            <a:off x="7959825" y="42575"/>
            <a:ext cx="1119175" cy="164585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Scripture</a:t>
            </a:r>
            <a:endParaRPr lang="en-US" dirty="0"/>
          </a:p>
        </p:txBody>
      </p:sp>
      <p:sp>
        <p:nvSpPr>
          <p:cNvPr id="3" name="Text Placeholder 2"/>
          <p:cNvSpPr>
            <a:spLocks noGrp="1"/>
          </p:cNvSpPr>
          <p:nvPr>
            <p:ph type="body" idx="1"/>
          </p:nvPr>
        </p:nvSpPr>
        <p:spPr>
          <a:xfrm>
            <a:off x="471899" y="1919075"/>
            <a:ext cx="6661997" cy="2710200"/>
          </a:xfrm>
        </p:spPr>
        <p:txBody>
          <a:bodyPr/>
          <a:lstStyle/>
          <a:p>
            <a:pPr marL="139700" indent="0">
              <a:buNone/>
            </a:pPr>
            <a:r>
              <a:rPr lang="en-US" sz="2000" b="1" dirty="0"/>
              <a:t>Romans 8:28 </a:t>
            </a:r>
            <a:r>
              <a:rPr lang="en-US" sz="2000" b="1" dirty="0" smtClean="0"/>
              <a:t>(</a:t>
            </a:r>
            <a:r>
              <a:rPr lang="en-US" sz="2000" b="1" dirty="0"/>
              <a:t>NIV)</a:t>
            </a:r>
          </a:p>
          <a:p>
            <a:pPr marL="139700" indent="0">
              <a:buNone/>
            </a:pPr>
            <a:r>
              <a:rPr lang="en-US" sz="2000" baseline="30000" dirty="0"/>
              <a:t>28 </a:t>
            </a:r>
            <a:r>
              <a:rPr lang="en-US" sz="2000" dirty="0"/>
              <a:t>And we know that in all things God works for the good of those who love him, </a:t>
            </a:r>
            <a:r>
              <a:rPr lang="en-US" sz="2000" dirty="0" smtClean="0"/>
              <a:t>who </a:t>
            </a:r>
            <a:r>
              <a:rPr lang="en-US" sz="2000" dirty="0"/>
              <a:t>have been called according to his purpose.</a:t>
            </a:r>
          </a:p>
          <a:p>
            <a:pPr algn="ctr"/>
            <a:endParaRPr lang="en-US" dirty="0"/>
          </a:p>
        </p:txBody>
      </p:sp>
    </p:spTree>
    <p:extLst>
      <p:ext uri="{BB962C8B-B14F-4D97-AF65-F5344CB8AC3E}">
        <p14:creationId xmlns:p14="http://schemas.microsoft.com/office/powerpoint/2010/main" val="466748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this session</a:t>
            </a:r>
            <a:endParaRPr lang="en-US" dirty="0"/>
          </a:p>
        </p:txBody>
      </p:sp>
      <p:sp>
        <p:nvSpPr>
          <p:cNvPr id="3" name="Text Placeholder 2"/>
          <p:cNvSpPr>
            <a:spLocks noGrp="1"/>
          </p:cNvSpPr>
          <p:nvPr>
            <p:ph type="body" idx="1"/>
          </p:nvPr>
        </p:nvSpPr>
        <p:spPr>
          <a:xfrm>
            <a:off x="471899" y="1919075"/>
            <a:ext cx="8096659" cy="2710200"/>
          </a:xfrm>
        </p:spPr>
        <p:txBody>
          <a:bodyPr/>
          <a:lstStyle/>
          <a:p>
            <a:pPr marL="654050" indent="-514350">
              <a:buFont typeface="+mj-lt"/>
              <a:buAutoNum type="arabicPeriod"/>
            </a:pPr>
            <a:r>
              <a:rPr lang="en-US" sz="2800" dirty="0" smtClean="0"/>
              <a:t>Share, inspire and learn from one another</a:t>
            </a:r>
          </a:p>
          <a:p>
            <a:pPr marL="654050" indent="-514350">
              <a:buFont typeface="+mj-lt"/>
              <a:buAutoNum type="arabicPeriod"/>
            </a:pPr>
            <a:endParaRPr lang="en-US" sz="2800" dirty="0" smtClean="0"/>
          </a:p>
          <a:p>
            <a:pPr marL="654050" indent="-514350">
              <a:buFont typeface="+mj-lt"/>
              <a:buAutoNum type="arabicPeriod"/>
            </a:pPr>
            <a:r>
              <a:rPr lang="en-US" sz="2800" dirty="0" smtClean="0"/>
              <a:t>Collaborate through discussions</a:t>
            </a:r>
          </a:p>
          <a:p>
            <a:pPr marL="654050" indent="-514350">
              <a:buFont typeface="+mj-lt"/>
              <a:buAutoNum type="arabicPeriod"/>
            </a:pPr>
            <a:endParaRPr lang="en-US" sz="2800" dirty="0" smtClean="0"/>
          </a:p>
          <a:p>
            <a:pPr marL="654050" indent="-514350">
              <a:buFont typeface="+mj-lt"/>
              <a:buAutoNum type="arabicPeriod"/>
            </a:pPr>
            <a:r>
              <a:rPr lang="en-US" sz="2800" dirty="0" smtClean="0"/>
              <a:t>Create interest and excitement</a:t>
            </a:r>
            <a:r>
              <a:rPr lang="en-US" dirty="0" smtClean="0"/>
              <a:t> </a:t>
            </a:r>
            <a:endParaRPr lang="en-US" dirty="0"/>
          </a:p>
        </p:txBody>
      </p:sp>
    </p:spTree>
    <p:extLst>
      <p:ext uri="{BB962C8B-B14F-4D97-AF65-F5344CB8AC3E}">
        <p14:creationId xmlns:p14="http://schemas.microsoft.com/office/powerpoint/2010/main" val="3706797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dirty="0" smtClean="0"/>
              <a:t>Recruitment, Enrollment, and Reputation</a:t>
            </a:r>
            <a:endParaRPr dirty="0"/>
          </a:p>
        </p:txBody>
      </p:sp>
      <p:sp>
        <p:nvSpPr>
          <p:cNvPr id="86" name="Shape 86"/>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sz="2400" dirty="0" smtClean="0"/>
              <a:t>Survival in the Higher Education Arena</a:t>
            </a:r>
          </a:p>
          <a:p>
            <a:pPr marL="0" indent="0">
              <a:buNone/>
            </a:pPr>
            <a:r>
              <a:rPr lang="en-US" sz="2400" dirty="0" smtClean="0"/>
              <a:t>	</a:t>
            </a:r>
          </a:p>
          <a:p>
            <a:pPr marL="0" indent="0">
              <a:buNone/>
            </a:pPr>
            <a:r>
              <a:rPr lang="en-US" sz="2400" dirty="0" smtClean="0"/>
              <a:t>- Recruit </a:t>
            </a:r>
            <a:r>
              <a:rPr lang="en-US" sz="2400" dirty="0" smtClean="0"/>
              <a:t>new students </a:t>
            </a:r>
          </a:p>
          <a:p>
            <a:pPr marL="0" indent="0">
              <a:buNone/>
            </a:pPr>
            <a:r>
              <a:rPr lang="en-US" sz="2400" dirty="0" smtClean="0"/>
              <a:t>- Retain </a:t>
            </a:r>
            <a:r>
              <a:rPr lang="en-US" sz="2400" dirty="0" smtClean="0"/>
              <a:t>current students</a:t>
            </a:r>
          </a:p>
          <a:p>
            <a:pPr marL="0" indent="0">
              <a:buNone/>
            </a:pPr>
            <a:r>
              <a:rPr lang="en-US" sz="2400" dirty="0" smtClean="0"/>
              <a:t>- Build </a:t>
            </a:r>
            <a:r>
              <a:rPr lang="en-US" sz="2400" dirty="0" smtClean="0"/>
              <a:t>a reputation in subject areas</a:t>
            </a:r>
          </a:p>
          <a:p>
            <a:pPr marL="285750" indent="-285750">
              <a:buFont typeface="Wingdings" panose="05000000000000000000" pitchFamily="2" charset="2"/>
              <a:buChar char="Ø"/>
            </a:pPr>
            <a:endParaRPr lang="en-US" dirty="0" smtClean="0"/>
          </a:p>
          <a:p>
            <a:pPr marL="285750" indent="-285750"/>
            <a:endParaRPr lang="en-US" dirty="0"/>
          </a:p>
          <a:p>
            <a:pPr marL="742950" lvl="1" indent="-285750"/>
            <a:endParaRPr dirty="0"/>
          </a:p>
        </p:txBody>
      </p:sp>
      <p:pic>
        <p:nvPicPr>
          <p:cNvPr id="88" name="Shape 88"/>
          <p:cNvPicPr preferRelativeResize="0"/>
          <p:nvPr/>
        </p:nvPicPr>
        <p:blipFill>
          <a:blip r:embed="rId3">
            <a:alphaModFix/>
          </a:blip>
          <a:stretch>
            <a:fillRect/>
          </a:stretch>
        </p:blipFill>
        <p:spPr>
          <a:xfrm>
            <a:off x="7986300" y="33550"/>
            <a:ext cx="1119175" cy="164585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226077" y="357800"/>
            <a:ext cx="2946613" cy="953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dirty="0" smtClean="0"/>
              <a:t>Scholarly Publishing Programs</a:t>
            </a:r>
            <a:endParaRPr dirty="0"/>
          </a:p>
        </p:txBody>
      </p:sp>
      <p:pic>
        <p:nvPicPr>
          <p:cNvPr id="1028" name="Picture 4" descr="https://www.bepress.com/wp-content/themes/bepress/images/bepress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9021" y="156035"/>
            <a:ext cx="2675716" cy="869609"/>
          </a:xfrm>
          <a:prstGeom prst="rect">
            <a:avLst/>
          </a:prstGeom>
          <a:solidFill>
            <a:srgbClr val="00B0F0"/>
          </a:solidFill>
        </p:spPr>
      </p:pic>
      <p:pic>
        <p:nvPicPr>
          <p:cNvPr id="1030" name="Picture 6" descr="DSpace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4338" y="3452266"/>
            <a:ext cx="2440942" cy="167060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476999" y="3267175"/>
            <a:ext cx="2528281" cy="261610"/>
          </a:xfrm>
          <a:prstGeom prst="rect">
            <a:avLst/>
          </a:prstGeom>
        </p:spPr>
        <p:txBody>
          <a:bodyPr wrap="square">
            <a:spAutoFit/>
          </a:bodyPr>
          <a:lstStyle/>
          <a:p>
            <a:r>
              <a:rPr lang="en-US" sz="1100" dirty="0" smtClean="0"/>
              <a:t>http://www.duraspace.org/dspace/</a:t>
            </a:r>
            <a:endParaRPr lang="en-US" sz="1100" dirty="0"/>
          </a:p>
        </p:txBody>
      </p:sp>
      <p:sp>
        <p:nvSpPr>
          <p:cNvPr id="14" name="Rectangle 13"/>
          <p:cNvSpPr/>
          <p:nvPr/>
        </p:nvSpPr>
        <p:spPr>
          <a:xfrm>
            <a:off x="6239021" y="966887"/>
            <a:ext cx="1795684" cy="261610"/>
          </a:xfrm>
          <a:prstGeom prst="rect">
            <a:avLst/>
          </a:prstGeom>
        </p:spPr>
        <p:txBody>
          <a:bodyPr wrap="none">
            <a:spAutoFit/>
          </a:bodyPr>
          <a:lstStyle/>
          <a:p>
            <a:r>
              <a:rPr lang="en-US" sz="1100" dirty="0"/>
              <a:t>https://www.bepress.com/</a:t>
            </a:r>
          </a:p>
        </p:txBody>
      </p:sp>
      <p:pic>
        <p:nvPicPr>
          <p:cNvPr id="1032" name="Picture 8" descr="http://www.eprints.org/uk/wp-content/uploads/EprintsServices2015url-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9018" y="448543"/>
            <a:ext cx="2733675" cy="9525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Fedora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9018" y="4034974"/>
            <a:ext cx="858229" cy="85823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edora Logotex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59523" y="4149875"/>
            <a:ext cx="1895475" cy="85725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4180385" y="4002187"/>
            <a:ext cx="1479892" cy="261610"/>
          </a:xfrm>
          <a:prstGeom prst="rect">
            <a:avLst/>
          </a:prstGeom>
        </p:spPr>
        <p:txBody>
          <a:bodyPr wrap="none">
            <a:spAutoFit/>
          </a:bodyPr>
          <a:lstStyle/>
          <a:p>
            <a:r>
              <a:rPr lang="en-US" sz="1100" dirty="0"/>
              <a:t>https://getfedora.org/</a:t>
            </a:r>
          </a:p>
        </p:txBody>
      </p:sp>
      <p:pic>
        <p:nvPicPr>
          <p:cNvPr id="1038" name="Picture 14" descr="Islandora Websit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32671" y="1951137"/>
            <a:ext cx="2462934" cy="100056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libres.uncg.edu/ir/i/logo/docks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5750" y="4353476"/>
            <a:ext cx="2189335" cy="49561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Alabama Digital Preservation Network"/>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167" y="3700334"/>
            <a:ext cx="3229918" cy="42467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GALILEO"/>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9858" y="2947992"/>
            <a:ext cx="2667000" cy="523875"/>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p:nvSpPr>
        <p:spPr>
          <a:xfrm>
            <a:off x="1004093" y="3440212"/>
            <a:ext cx="1521570" cy="230832"/>
          </a:xfrm>
          <a:prstGeom prst="rect">
            <a:avLst/>
          </a:prstGeom>
        </p:spPr>
        <p:txBody>
          <a:bodyPr wrap="none">
            <a:spAutoFit/>
          </a:bodyPr>
          <a:lstStyle/>
          <a:p>
            <a:r>
              <a:rPr lang="en-US" sz="900" u="sng" dirty="0">
                <a:solidFill>
                  <a:srgbClr val="0000FF"/>
                </a:solidFill>
                <a:latin typeface="Times New Roman" panose="02020603050405020304" pitchFamily="18" charset="0"/>
                <a:ea typeface="Times New Roman" panose="02020603050405020304" pitchFamily="18" charset="0"/>
                <a:hlinkClick r:id="rId12"/>
              </a:rPr>
              <a:t>https://about.galileo.usg.edu/</a:t>
            </a:r>
            <a:endParaRPr lang="en-US" sz="900" dirty="0"/>
          </a:p>
        </p:txBody>
      </p:sp>
      <p:sp>
        <p:nvSpPr>
          <p:cNvPr id="26" name="Rectangle 25"/>
          <p:cNvSpPr/>
          <p:nvPr/>
        </p:nvSpPr>
        <p:spPr>
          <a:xfrm>
            <a:off x="648181" y="4062512"/>
            <a:ext cx="1244251" cy="230832"/>
          </a:xfrm>
          <a:prstGeom prst="rect">
            <a:avLst/>
          </a:prstGeom>
        </p:spPr>
        <p:txBody>
          <a:bodyPr wrap="none">
            <a:spAutoFit/>
          </a:bodyPr>
          <a:lstStyle/>
          <a:p>
            <a:r>
              <a:rPr lang="en-US" sz="900" u="sng" dirty="0">
                <a:solidFill>
                  <a:srgbClr val="1F497D"/>
                </a:solidFill>
                <a:latin typeface="Calibri" panose="020F0502020204030204" pitchFamily="34" charset="0"/>
                <a:ea typeface="Calibri" panose="020F0502020204030204" pitchFamily="34" charset="0"/>
                <a:hlinkClick r:id="rId13"/>
              </a:rPr>
              <a:t>http://www.adpn.org/</a:t>
            </a:r>
            <a:endParaRPr lang="en-US" sz="900" dirty="0"/>
          </a:p>
        </p:txBody>
      </p:sp>
      <p:sp>
        <p:nvSpPr>
          <p:cNvPr id="28" name="Rectangle 27"/>
          <p:cNvSpPr/>
          <p:nvPr/>
        </p:nvSpPr>
        <p:spPr>
          <a:xfrm>
            <a:off x="1055750" y="4888012"/>
            <a:ext cx="2116940" cy="230832"/>
          </a:xfrm>
          <a:prstGeom prst="rect">
            <a:avLst/>
          </a:prstGeom>
        </p:spPr>
        <p:txBody>
          <a:bodyPr wrap="square">
            <a:spAutoFit/>
          </a:bodyPr>
          <a:lstStyle/>
          <a:p>
            <a:r>
              <a:rPr lang="en-US" sz="900" dirty="0">
                <a:solidFill>
                  <a:schemeClr val="bg1"/>
                </a:solidFill>
              </a:rPr>
              <a:t>https://libres.uncg.edu/ir/</a:t>
            </a:r>
          </a:p>
        </p:txBody>
      </p:sp>
      <p:sp>
        <p:nvSpPr>
          <p:cNvPr id="29" name="TextBox 28"/>
          <p:cNvSpPr txBox="1"/>
          <p:nvPr/>
        </p:nvSpPr>
        <p:spPr>
          <a:xfrm>
            <a:off x="298412" y="2372093"/>
            <a:ext cx="2663427" cy="307777"/>
          </a:xfrm>
          <a:prstGeom prst="rect">
            <a:avLst/>
          </a:prstGeom>
          <a:noFill/>
        </p:spPr>
        <p:txBody>
          <a:bodyPr wrap="square" rtlCol="0">
            <a:spAutoFit/>
          </a:bodyPr>
          <a:lstStyle/>
          <a:p>
            <a:r>
              <a:rPr lang="en-US" dirty="0" smtClean="0">
                <a:solidFill>
                  <a:schemeClr val="bg1"/>
                </a:solidFill>
              </a:rPr>
              <a:t>Cooperatives:</a:t>
            </a:r>
            <a:endParaRPr lang="en-US" dirty="0">
              <a:solidFill>
                <a:schemeClr val="bg1"/>
              </a:solidFill>
            </a:endParaRPr>
          </a:p>
        </p:txBody>
      </p:sp>
      <p:sp>
        <p:nvSpPr>
          <p:cNvPr id="2" name="Rectangle 1"/>
          <p:cNvSpPr/>
          <p:nvPr/>
        </p:nvSpPr>
        <p:spPr>
          <a:xfrm>
            <a:off x="6926438" y="1603475"/>
            <a:ext cx="1289135" cy="246221"/>
          </a:xfrm>
          <a:prstGeom prst="rect">
            <a:avLst/>
          </a:prstGeom>
        </p:spPr>
        <p:txBody>
          <a:bodyPr wrap="none">
            <a:spAutoFit/>
          </a:bodyPr>
          <a:lstStyle/>
          <a:p>
            <a:r>
              <a:rPr lang="en-US" sz="1000" dirty="0"/>
              <a:t>https://islandora.ca/</a:t>
            </a:r>
          </a:p>
        </p:txBody>
      </p:sp>
      <p:pic>
        <p:nvPicPr>
          <p:cNvPr id="3" name="Picture 2"/>
          <p:cNvPicPr>
            <a:picLocks noChangeAspect="1"/>
          </p:cNvPicPr>
          <p:nvPr/>
        </p:nvPicPr>
        <p:blipFill>
          <a:blip r:embed="rId14"/>
          <a:stretch>
            <a:fillRect/>
          </a:stretch>
        </p:blipFill>
        <p:spPr>
          <a:xfrm>
            <a:off x="3745012" y="2372093"/>
            <a:ext cx="1320442" cy="1480316"/>
          </a:xfrm>
          <a:prstGeom prst="rect">
            <a:avLst/>
          </a:prstGeom>
        </p:spPr>
      </p:pic>
      <p:sp>
        <p:nvSpPr>
          <p:cNvPr id="4" name="TextBox 3"/>
          <p:cNvSpPr txBox="1"/>
          <p:nvPr/>
        </p:nvSpPr>
        <p:spPr>
          <a:xfrm>
            <a:off x="4958256" y="3026979"/>
            <a:ext cx="1347952" cy="246221"/>
          </a:xfrm>
          <a:prstGeom prst="rect">
            <a:avLst/>
          </a:prstGeom>
          <a:noFill/>
        </p:spPr>
        <p:txBody>
          <a:bodyPr wrap="square" rtlCol="0">
            <a:spAutoFit/>
          </a:bodyPr>
          <a:lstStyle/>
          <a:p>
            <a:r>
              <a:rPr lang="en-US" sz="1000" dirty="0"/>
              <a:t>http://www.ndltd.org/</a:t>
            </a:r>
          </a:p>
        </p:txBody>
      </p:sp>
      <p:sp>
        <p:nvSpPr>
          <p:cNvPr id="5" name="TextBox 4"/>
          <p:cNvSpPr txBox="1"/>
          <p:nvPr/>
        </p:nvSpPr>
        <p:spPr>
          <a:xfrm>
            <a:off x="3429000" y="1951137"/>
            <a:ext cx="2810021" cy="400110"/>
          </a:xfrm>
          <a:prstGeom prst="rect">
            <a:avLst/>
          </a:prstGeom>
          <a:noFill/>
        </p:spPr>
        <p:txBody>
          <a:bodyPr wrap="square" rtlCol="0">
            <a:spAutoFit/>
          </a:bodyPr>
          <a:lstStyle/>
          <a:p>
            <a:r>
              <a:rPr lang="en-US" sz="1000" dirty="0"/>
              <a:t>Networked Digital Library of Theses and Dissertations (NDLTD)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Promoting on Campus</a:t>
            </a:r>
            <a:endParaRPr lang="en-US" dirty="0"/>
          </a:p>
        </p:txBody>
      </p:sp>
      <p:sp>
        <p:nvSpPr>
          <p:cNvPr id="5" name="Text Placeholder 4"/>
          <p:cNvSpPr>
            <a:spLocks noGrp="1"/>
          </p:cNvSpPr>
          <p:nvPr>
            <p:ph type="body" idx="1"/>
          </p:nvPr>
        </p:nvSpPr>
        <p:spPr/>
        <p:txBody>
          <a:bodyPr/>
          <a:lstStyle/>
          <a:p>
            <a:pPr marL="114300" indent="0">
              <a:lnSpc>
                <a:spcPct val="100000"/>
              </a:lnSpc>
              <a:buNone/>
            </a:pPr>
            <a:r>
              <a:rPr lang="en-US" dirty="0" smtClean="0"/>
              <a:t>How to get faculty buy in</a:t>
            </a:r>
          </a:p>
          <a:p>
            <a:pPr lvl="1">
              <a:lnSpc>
                <a:spcPct val="100000"/>
              </a:lnSpc>
              <a:spcBef>
                <a:spcPts val="0"/>
              </a:spcBef>
            </a:pPr>
            <a:r>
              <a:rPr lang="en-US" dirty="0" smtClean="0"/>
              <a:t>It is imperative for recruitment and reputation to show off your scholarship</a:t>
            </a:r>
          </a:p>
          <a:p>
            <a:endParaRPr lang="en-US" dirty="0" smtClean="0"/>
          </a:p>
          <a:p>
            <a:pPr marL="114300" indent="0">
              <a:lnSpc>
                <a:spcPct val="100000"/>
              </a:lnSpc>
              <a:buNone/>
            </a:pPr>
            <a:r>
              <a:rPr lang="en-US" dirty="0" smtClean="0"/>
              <a:t>Partner with other departments on campus</a:t>
            </a:r>
          </a:p>
          <a:p>
            <a:pPr lvl="1">
              <a:lnSpc>
                <a:spcPct val="100000"/>
              </a:lnSpc>
              <a:spcBef>
                <a:spcPts val="0"/>
              </a:spcBef>
            </a:pPr>
            <a:r>
              <a:rPr lang="en-US" dirty="0" smtClean="0"/>
              <a:t>Library partner with IT </a:t>
            </a:r>
          </a:p>
          <a:p>
            <a:pPr marL="114300" indent="0">
              <a:lnSpc>
                <a:spcPct val="100000"/>
              </a:lnSpc>
              <a:buNone/>
            </a:pPr>
            <a:endParaRPr lang="en-US" dirty="0"/>
          </a:p>
          <a:p>
            <a:pPr marL="114300" indent="0">
              <a:lnSpc>
                <a:spcPct val="100000"/>
              </a:lnSpc>
              <a:buNone/>
            </a:pPr>
            <a:r>
              <a:rPr lang="en-US" dirty="0" smtClean="0"/>
              <a:t>Conversation with college administration</a:t>
            </a:r>
          </a:p>
          <a:p>
            <a:pPr marL="596900" lvl="1" indent="0">
              <a:lnSpc>
                <a:spcPct val="100000"/>
              </a:lnSpc>
              <a:spcBef>
                <a:spcPts val="0"/>
              </a:spcBef>
              <a:buNone/>
            </a:pPr>
            <a:endParaRPr lang="en-US" dirty="0" smtClean="0"/>
          </a:p>
        </p:txBody>
      </p:sp>
    </p:spTree>
    <p:extLst>
      <p:ext uri="{BB962C8B-B14F-4D97-AF65-F5344CB8AC3E}">
        <p14:creationId xmlns:p14="http://schemas.microsoft.com/office/powerpoint/2010/main" val="2136526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Showcasing Student and Faculty Work</a:t>
            </a:r>
            <a:endParaRPr lang="en-US" dirty="0"/>
          </a:p>
        </p:txBody>
      </p:sp>
      <p:sp>
        <p:nvSpPr>
          <p:cNvPr id="3" name="Text Placeholder 2"/>
          <p:cNvSpPr>
            <a:spLocks noGrp="1"/>
          </p:cNvSpPr>
          <p:nvPr>
            <p:ph type="body" idx="1"/>
          </p:nvPr>
        </p:nvSpPr>
        <p:spPr/>
        <p:txBody>
          <a:bodyPr/>
          <a:lstStyle/>
          <a:p>
            <a:pPr marL="114300" indent="0">
              <a:spcBef>
                <a:spcPts val="1200"/>
              </a:spcBef>
              <a:buNone/>
            </a:pPr>
            <a:r>
              <a:rPr lang="en-US" dirty="0" smtClean="0"/>
              <a:t>Journals (print or online)</a:t>
            </a:r>
          </a:p>
          <a:p>
            <a:pPr marL="114300" indent="0">
              <a:spcBef>
                <a:spcPts val="1200"/>
              </a:spcBef>
              <a:buNone/>
            </a:pPr>
            <a:r>
              <a:rPr lang="en-US" dirty="0" smtClean="0"/>
              <a:t>Campus newspapers</a:t>
            </a:r>
          </a:p>
          <a:p>
            <a:pPr marL="114300" indent="0">
              <a:spcBef>
                <a:spcPts val="1200"/>
              </a:spcBef>
              <a:buNone/>
            </a:pPr>
            <a:r>
              <a:rPr lang="en-US" dirty="0" smtClean="0"/>
              <a:t>Online forums or Blogs sponsored by university (monitored for content)</a:t>
            </a:r>
          </a:p>
          <a:p>
            <a:pPr marL="114300" indent="0">
              <a:spcBef>
                <a:spcPts val="1200"/>
              </a:spcBef>
              <a:buNone/>
            </a:pPr>
            <a:r>
              <a:rPr lang="en-US" dirty="0" smtClean="0"/>
              <a:t>Institutional Repository (IR) cost </a:t>
            </a:r>
            <a:r>
              <a:rPr lang="en-US" dirty="0" smtClean="0"/>
              <a:t>$</a:t>
            </a:r>
          </a:p>
          <a:p>
            <a:pPr marL="114300" indent="0">
              <a:spcBef>
                <a:spcPts val="1200"/>
              </a:spcBef>
              <a:buNone/>
            </a:pPr>
            <a:r>
              <a:rPr lang="en-US" dirty="0" smtClean="0"/>
              <a:t>ISSUU</a:t>
            </a:r>
            <a:endParaRPr lang="en-US" dirty="0" smtClean="0"/>
          </a:p>
          <a:p>
            <a:endParaRPr lang="en-US" dirty="0"/>
          </a:p>
        </p:txBody>
      </p:sp>
    </p:spTree>
    <p:extLst>
      <p:ext uri="{BB962C8B-B14F-4D97-AF65-F5344CB8AC3E}">
        <p14:creationId xmlns:p14="http://schemas.microsoft.com/office/powerpoint/2010/main" val="332330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Showcasing Faculty Scholarship</a:t>
            </a:r>
            <a:endParaRPr lang="en-US" dirty="0"/>
          </a:p>
        </p:txBody>
      </p:sp>
      <p:sp>
        <p:nvSpPr>
          <p:cNvPr id="3" name="Text Placeholder 2"/>
          <p:cNvSpPr>
            <a:spLocks noGrp="1"/>
          </p:cNvSpPr>
          <p:nvPr>
            <p:ph type="body" idx="1"/>
          </p:nvPr>
        </p:nvSpPr>
        <p:spPr>
          <a:xfrm>
            <a:off x="471900" y="1598894"/>
            <a:ext cx="8222100" cy="3544606"/>
          </a:xfrm>
        </p:spPr>
        <p:txBody>
          <a:bodyPr/>
          <a:lstStyle/>
          <a:p>
            <a:r>
              <a:rPr lang="en-US" sz="1400" dirty="0" smtClean="0"/>
              <a:t>ORCID (Open Researcher &amp; Contributor ID)– Connects Research and Researchers  </a:t>
            </a:r>
            <a:r>
              <a:rPr lang="en-US" sz="1400" dirty="0" smtClean="0">
                <a:hlinkClick r:id="rId3"/>
              </a:rPr>
              <a:t>https</a:t>
            </a:r>
            <a:r>
              <a:rPr lang="en-US" sz="1400" dirty="0">
                <a:hlinkClick r:id="rId3"/>
              </a:rPr>
              <a:t>://orcid.org</a:t>
            </a:r>
            <a:r>
              <a:rPr lang="en-US" sz="1400" dirty="0" smtClean="0">
                <a:hlinkClick r:id="rId3"/>
              </a:rPr>
              <a:t>/</a:t>
            </a:r>
            <a:r>
              <a:rPr lang="en-US" sz="1400" dirty="0" smtClean="0"/>
              <a:t>. Free</a:t>
            </a:r>
          </a:p>
          <a:p>
            <a:endParaRPr lang="en-US" sz="1400" dirty="0" smtClean="0"/>
          </a:p>
          <a:p>
            <a:r>
              <a:rPr lang="en-US" sz="1400" dirty="0" err="1" smtClean="0"/>
              <a:t>ResearcherID</a:t>
            </a:r>
            <a:r>
              <a:rPr lang="en-US" sz="1400" dirty="0" smtClean="0"/>
              <a:t> –  similar to ORCID (ORCID </a:t>
            </a:r>
            <a:r>
              <a:rPr lang="en-US" sz="1400" dirty="0"/>
              <a:t>compliant) </a:t>
            </a:r>
            <a:r>
              <a:rPr lang="en-US" sz="1400" dirty="0">
                <a:hlinkClick r:id="rId4"/>
              </a:rPr>
              <a:t>http://</a:t>
            </a:r>
            <a:r>
              <a:rPr lang="en-US" sz="1400" dirty="0" smtClean="0">
                <a:hlinkClick r:id="rId4"/>
              </a:rPr>
              <a:t>www.researcherid.com/Home.action</a:t>
            </a:r>
            <a:r>
              <a:rPr lang="en-US" sz="1400" dirty="0" smtClean="0"/>
              <a:t>. Free</a:t>
            </a:r>
          </a:p>
          <a:p>
            <a:endParaRPr lang="en-US" sz="1400" dirty="0" smtClean="0"/>
          </a:p>
          <a:p>
            <a:r>
              <a:rPr lang="en-US" sz="1400" dirty="0" smtClean="0"/>
              <a:t>LinkedIn – online resume/CV</a:t>
            </a:r>
            <a:r>
              <a:rPr lang="en-US" sz="1400" dirty="0"/>
              <a:t>. </a:t>
            </a:r>
            <a:r>
              <a:rPr lang="en-US" sz="1400" dirty="0">
                <a:hlinkClick r:id="rId5"/>
              </a:rPr>
              <a:t>https://www.linkedin.com</a:t>
            </a:r>
            <a:r>
              <a:rPr lang="en-US" sz="1400" dirty="0" smtClean="0">
                <a:hlinkClick r:id="rId5"/>
              </a:rPr>
              <a:t>/</a:t>
            </a:r>
            <a:r>
              <a:rPr lang="en-US" sz="1400" dirty="0" smtClean="0"/>
              <a:t>. Free</a:t>
            </a:r>
          </a:p>
          <a:p>
            <a:endParaRPr lang="en-US" sz="1400" dirty="0" smtClean="0"/>
          </a:p>
          <a:p>
            <a:r>
              <a:rPr lang="en-US" sz="1400" dirty="0" err="1" smtClean="0"/>
              <a:t>ResearchGate</a:t>
            </a:r>
            <a:r>
              <a:rPr lang="en-US" sz="1400" dirty="0" smtClean="0"/>
              <a:t> – create exposure for your work</a:t>
            </a:r>
            <a:r>
              <a:rPr lang="en-US" sz="1400" dirty="0"/>
              <a:t>. </a:t>
            </a:r>
            <a:r>
              <a:rPr lang="en-US" sz="1400" dirty="0">
                <a:hlinkClick r:id="rId6"/>
              </a:rPr>
              <a:t>https://www.researchgate.net</a:t>
            </a:r>
            <a:r>
              <a:rPr lang="en-US" sz="1400" dirty="0" smtClean="0">
                <a:hlinkClick r:id="rId6"/>
              </a:rPr>
              <a:t>/</a:t>
            </a:r>
            <a:r>
              <a:rPr lang="en-US" sz="1400" dirty="0" smtClean="0"/>
              <a:t>  Free</a:t>
            </a:r>
          </a:p>
          <a:p>
            <a:pPr marL="114300" indent="0">
              <a:buNone/>
            </a:pPr>
            <a:endParaRPr lang="en-US" sz="1400" dirty="0" smtClean="0"/>
          </a:p>
          <a:p>
            <a:r>
              <a:rPr lang="en-US" sz="1400" dirty="0" err="1" smtClean="0"/>
              <a:t>Mendeley</a:t>
            </a:r>
            <a:r>
              <a:rPr lang="en-US" sz="1400" dirty="0"/>
              <a:t> </a:t>
            </a:r>
            <a:r>
              <a:rPr lang="en-US" sz="1400" dirty="0" smtClean="0"/>
              <a:t>– Reference manager and academic </a:t>
            </a:r>
            <a:r>
              <a:rPr lang="en-US" sz="1400" dirty="0"/>
              <a:t>social network. </a:t>
            </a:r>
            <a:r>
              <a:rPr lang="en-US" sz="1400" dirty="0">
                <a:hlinkClick r:id="rId7"/>
              </a:rPr>
              <a:t>https://www.mendeley.com</a:t>
            </a:r>
            <a:r>
              <a:rPr lang="en-US" sz="1400" dirty="0" smtClean="0">
                <a:hlinkClick r:id="rId7"/>
              </a:rPr>
              <a:t>/</a:t>
            </a:r>
            <a:r>
              <a:rPr lang="en-US" sz="1400" dirty="0" smtClean="0"/>
              <a:t> Free  </a:t>
            </a:r>
          </a:p>
          <a:p>
            <a:r>
              <a:rPr lang="en-US" sz="1400" dirty="0" smtClean="0"/>
              <a:t>And more…</a:t>
            </a:r>
          </a:p>
          <a:p>
            <a:endParaRPr lang="en-US" dirty="0" smtClean="0"/>
          </a:p>
          <a:p>
            <a:endParaRPr lang="en-US" dirty="0" smtClean="0"/>
          </a:p>
          <a:p>
            <a:pPr lvl="1"/>
            <a:endParaRPr lang="en-US" dirty="0"/>
          </a:p>
        </p:txBody>
      </p:sp>
    </p:spTree>
    <p:extLst>
      <p:ext uri="{BB962C8B-B14F-4D97-AF65-F5344CB8AC3E}">
        <p14:creationId xmlns:p14="http://schemas.microsoft.com/office/powerpoint/2010/main" val="2329399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17275</TotalTime>
  <Words>945</Words>
  <Application>Microsoft Office PowerPoint</Application>
  <PresentationFormat>On-screen Show (16:9)</PresentationFormat>
  <Paragraphs>133</Paragraphs>
  <Slides>17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Roboto Condensed</vt:lpstr>
      <vt:lpstr>Times New Roman</vt:lpstr>
      <vt:lpstr>Roboto</vt:lpstr>
      <vt:lpstr>Arial</vt:lpstr>
      <vt:lpstr>Calibri</vt:lpstr>
      <vt:lpstr>Wingdings</vt:lpstr>
      <vt:lpstr>Material</vt:lpstr>
      <vt:lpstr>Promote Campus Scholarship</vt:lpstr>
      <vt:lpstr>Intro</vt:lpstr>
      <vt:lpstr>Scripture</vt:lpstr>
      <vt:lpstr>Goals of this session</vt:lpstr>
      <vt:lpstr>Recruitment, Enrollment, and Reputation</vt:lpstr>
      <vt:lpstr>Scholarly Publishing Programs</vt:lpstr>
      <vt:lpstr>Promoting on Campus</vt:lpstr>
      <vt:lpstr>Showcasing Student and Faculty Work</vt:lpstr>
      <vt:lpstr>Showcasing Faculty Scholarship</vt:lpstr>
      <vt:lpstr>Campus Idea for Students</vt:lpstr>
      <vt:lpstr>Understanding Copyright</vt:lpstr>
      <vt:lpstr>Assisting Faculty with Publishing </vt:lpstr>
      <vt:lpstr>Discussion Questions</vt:lpstr>
      <vt:lpstr>Discussion Questions </vt:lpstr>
      <vt:lpstr>Discussion Questions</vt:lpstr>
      <vt:lpstr>More information available at https://acrl.libguides.com/scholcomm/toolkit/repositories. © Copyright 1996-2017, American Library Association  This document may be reprinted and distributed for non-commercial and educational purposes only, and not for resale.  No resale use may be made of material on this website at any time.   All other rights reserved. --------------------------------------------------------------------------------------------  The Scholarly Kitchen: What’s Hot and Cooking in Scholarly Publishing https://scholarlykitchen.sspnet.org/ Sign up for their daily blog.  </vt:lpstr>
      <vt:lpstr>Thank  You  for Attending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Pitt, Jaime</dc:creator>
  <cp:lastModifiedBy>Potts, Barbara (JFL Collection Management)</cp:lastModifiedBy>
  <cp:revision>73</cp:revision>
  <cp:lastPrinted>2018-06-04T16:52:46Z</cp:lastPrinted>
  <dcterms:modified xsi:type="dcterms:W3CDTF">2018-06-13T17:43:16Z</dcterms:modified>
</cp:coreProperties>
</file>