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6" r:id="rId3"/>
    <p:sldId id="257" r:id="rId4"/>
    <p:sldId id="268" r:id="rId5"/>
    <p:sldId id="258" r:id="rId6"/>
    <p:sldId id="259" r:id="rId7"/>
    <p:sldId id="260" r:id="rId8"/>
    <p:sldId id="261" r:id="rId9"/>
    <p:sldId id="262" r:id="rId10"/>
    <p:sldId id="263" r:id="rId11"/>
    <p:sldId id="264" r:id="rId12"/>
    <p:sldId id="265"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83" d="100"/>
          <a:sy n="83" d="100"/>
        </p:scale>
        <p:origin x="686" y="67"/>
      </p:cViewPr>
      <p:guideLst/>
    </p:cSldViewPr>
  </p:slideViewPr>
  <p:notesTextViewPr>
    <p:cViewPr>
      <p:scale>
        <a:sx n="1" d="1"/>
        <a:sy n="1" d="1"/>
      </p:scale>
      <p:origin x="0" y="0"/>
    </p:cViewPr>
  </p:notesTextViewPr>
  <p:notesViewPr>
    <p:cSldViewPr snapToGrid="0">
      <p:cViewPr varScale="1">
        <p:scale>
          <a:sx n="66" d="100"/>
          <a:sy n="66" d="100"/>
        </p:scale>
        <p:origin x="3134"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B8817A-97E6-4087-ABF0-857860DC3AF4}" type="datetimeFigureOut">
              <a:rPr lang="en-US" smtClean="0"/>
              <a:t>1/15/2018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22E45A-C9A0-4AB6-BB8B-E16E0A13340B}" type="slidenum">
              <a:rPr lang="en-US" smtClean="0"/>
              <a:t>‹#›</a:t>
            </a:fld>
            <a:endParaRPr lang="en-US"/>
          </a:p>
        </p:txBody>
      </p:sp>
    </p:spTree>
    <p:extLst>
      <p:ext uri="{BB962C8B-B14F-4D97-AF65-F5344CB8AC3E}">
        <p14:creationId xmlns:p14="http://schemas.microsoft.com/office/powerpoint/2010/main" val="3466726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922E45A-C9A0-4AB6-BB8B-E16E0A13340B}" type="slidenum">
              <a:rPr lang="en-US" smtClean="0"/>
              <a:t>3</a:t>
            </a:fld>
            <a:endParaRPr lang="en-US"/>
          </a:p>
        </p:txBody>
      </p:sp>
    </p:spTree>
    <p:extLst>
      <p:ext uri="{BB962C8B-B14F-4D97-AF65-F5344CB8AC3E}">
        <p14:creationId xmlns:p14="http://schemas.microsoft.com/office/powerpoint/2010/main" val="408276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22E45A-C9A0-4AB6-BB8B-E16E0A1334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3562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have obtained SelectedWorks to promote our individual faculty.  This is an online portfolio that can link professors to their departments and subject areas.  This too is searchable through the major search engines enabling faculty to share their work internationally.  It is also a tool to showcase a department/school. </a:t>
            </a:r>
            <a:endParaRPr lang="en-US" dirty="0"/>
          </a:p>
        </p:txBody>
      </p:sp>
      <p:sp>
        <p:nvSpPr>
          <p:cNvPr id="4" name="Slide Number Placeholder 3"/>
          <p:cNvSpPr>
            <a:spLocks noGrp="1"/>
          </p:cNvSpPr>
          <p:nvPr>
            <p:ph type="sldNum" sz="quarter" idx="10"/>
          </p:nvPr>
        </p:nvSpPr>
        <p:spPr/>
        <p:txBody>
          <a:bodyPr/>
          <a:lstStyle/>
          <a:p>
            <a:fld id="{D922E45A-C9A0-4AB6-BB8B-E16E0A13340B}" type="slidenum">
              <a:rPr lang="en-US" smtClean="0"/>
              <a:t>5</a:t>
            </a:fld>
            <a:endParaRPr lang="en-US"/>
          </a:p>
        </p:txBody>
      </p:sp>
    </p:spTree>
    <p:extLst>
      <p:ext uri="{BB962C8B-B14F-4D97-AF65-F5344CB8AC3E}">
        <p14:creationId xmlns:p14="http://schemas.microsoft.com/office/powerpoint/2010/main" val="187834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 individual</a:t>
            </a:r>
            <a:r>
              <a:rPr lang="en-US" baseline="0" dirty="0" smtClean="0"/>
              <a:t> faculty member may create a SelectedWorks page.  You add your own picture, title, paragraph about self and display your work.  </a:t>
            </a:r>
            <a:endParaRPr lang="en-US" dirty="0"/>
          </a:p>
        </p:txBody>
      </p:sp>
      <p:sp>
        <p:nvSpPr>
          <p:cNvPr id="4" name="Slide Number Placeholder 3"/>
          <p:cNvSpPr>
            <a:spLocks noGrp="1"/>
          </p:cNvSpPr>
          <p:nvPr>
            <p:ph type="sldNum" sz="quarter" idx="10"/>
          </p:nvPr>
        </p:nvSpPr>
        <p:spPr/>
        <p:txBody>
          <a:bodyPr/>
          <a:lstStyle/>
          <a:p>
            <a:fld id="{D922E45A-C9A0-4AB6-BB8B-E16E0A13340B}" type="slidenum">
              <a:rPr lang="en-US" smtClean="0"/>
              <a:t>6</a:t>
            </a:fld>
            <a:endParaRPr lang="en-US"/>
          </a:p>
        </p:txBody>
      </p:sp>
    </p:spTree>
    <p:extLst>
      <p:ext uri="{BB962C8B-B14F-4D97-AF65-F5344CB8AC3E}">
        <p14:creationId xmlns:p14="http://schemas.microsoft.com/office/powerpoint/2010/main" val="1386658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LU</a:t>
            </a:r>
            <a:r>
              <a:rPr lang="en-US" baseline="0" dirty="0" smtClean="0"/>
              <a:t> only allows full time faculty to associate themselves with Liberty University.  Adjuncts, staff and students may use this resource but will not be able to affiliate with Liberty University. </a:t>
            </a:r>
            <a:endParaRPr lang="en-US" dirty="0"/>
          </a:p>
        </p:txBody>
      </p:sp>
      <p:sp>
        <p:nvSpPr>
          <p:cNvPr id="4" name="Slide Number Placeholder 3"/>
          <p:cNvSpPr>
            <a:spLocks noGrp="1"/>
          </p:cNvSpPr>
          <p:nvPr>
            <p:ph type="sldNum" sz="quarter" idx="10"/>
          </p:nvPr>
        </p:nvSpPr>
        <p:spPr/>
        <p:txBody>
          <a:bodyPr/>
          <a:lstStyle/>
          <a:p>
            <a:fld id="{D922E45A-C9A0-4AB6-BB8B-E16E0A13340B}" type="slidenum">
              <a:rPr lang="en-US" smtClean="0"/>
              <a:t>7</a:t>
            </a:fld>
            <a:endParaRPr lang="en-US"/>
          </a:p>
        </p:txBody>
      </p:sp>
    </p:spTree>
    <p:extLst>
      <p:ext uri="{BB962C8B-B14F-4D97-AF65-F5344CB8AC3E}">
        <p14:creationId xmlns:p14="http://schemas.microsoft.com/office/powerpoint/2010/main" val="15592982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dashboard</a:t>
            </a:r>
            <a:r>
              <a:rPr lang="en-US" baseline="0" dirty="0" smtClean="0"/>
              <a:t> shows where people have downloaded you work.  Once your account has been set up and established, you will receive a monthly dashboard report sent to your email with your latest statistic for your work.</a:t>
            </a:r>
            <a:endParaRPr lang="en-US" dirty="0"/>
          </a:p>
        </p:txBody>
      </p:sp>
      <p:sp>
        <p:nvSpPr>
          <p:cNvPr id="4" name="Slide Number Placeholder 3"/>
          <p:cNvSpPr>
            <a:spLocks noGrp="1"/>
          </p:cNvSpPr>
          <p:nvPr>
            <p:ph type="sldNum" sz="quarter" idx="10"/>
          </p:nvPr>
        </p:nvSpPr>
        <p:spPr/>
        <p:txBody>
          <a:bodyPr/>
          <a:lstStyle/>
          <a:p>
            <a:fld id="{D922E45A-C9A0-4AB6-BB8B-E16E0A13340B}" type="slidenum">
              <a:rPr lang="en-US" smtClean="0"/>
              <a:t>8</a:t>
            </a:fld>
            <a:endParaRPr lang="en-US"/>
          </a:p>
        </p:txBody>
      </p:sp>
    </p:spTree>
    <p:extLst>
      <p:ext uri="{BB962C8B-B14F-4D97-AF65-F5344CB8AC3E}">
        <p14:creationId xmlns:p14="http://schemas.microsoft.com/office/powerpoint/2010/main" val="1531303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also</a:t>
            </a:r>
            <a:r>
              <a:rPr lang="en-US" baseline="0" dirty="0" smtClean="0"/>
              <a:t> offer an online book publishing called ISSUU.  We are premier members which offer the author the ability to share their book online and get statistics from viewers.  This is an opportunity to publish for free and have it cataloged in our JFL catalog.</a:t>
            </a:r>
            <a:endParaRPr lang="en-US" dirty="0"/>
          </a:p>
        </p:txBody>
      </p:sp>
      <p:sp>
        <p:nvSpPr>
          <p:cNvPr id="4" name="Slide Number Placeholder 3"/>
          <p:cNvSpPr>
            <a:spLocks noGrp="1"/>
          </p:cNvSpPr>
          <p:nvPr>
            <p:ph type="sldNum" sz="quarter" idx="10"/>
          </p:nvPr>
        </p:nvSpPr>
        <p:spPr/>
        <p:txBody>
          <a:bodyPr/>
          <a:lstStyle/>
          <a:p>
            <a:fld id="{D922E45A-C9A0-4AB6-BB8B-E16E0A13340B}" type="slidenum">
              <a:rPr lang="en-US" smtClean="0"/>
              <a:t>9</a:t>
            </a:fld>
            <a:endParaRPr lang="en-US"/>
          </a:p>
        </p:txBody>
      </p:sp>
    </p:spTree>
    <p:extLst>
      <p:ext uri="{BB962C8B-B14F-4D97-AF65-F5344CB8AC3E}">
        <p14:creationId xmlns:p14="http://schemas.microsoft.com/office/powerpoint/2010/main" val="42551999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view of how</a:t>
            </a:r>
            <a:r>
              <a:rPr lang="en-US" baseline="0" dirty="0" smtClean="0"/>
              <a:t> the book can be displayed for readers to view.  It will show the page turning to make it more book-like format.</a:t>
            </a:r>
            <a:endParaRPr lang="en-US" dirty="0"/>
          </a:p>
        </p:txBody>
      </p:sp>
      <p:sp>
        <p:nvSpPr>
          <p:cNvPr id="4" name="Slide Number Placeholder 3"/>
          <p:cNvSpPr>
            <a:spLocks noGrp="1"/>
          </p:cNvSpPr>
          <p:nvPr>
            <p:ph type="sldNum" sz="quarter" idx="10"/>
          </p:nvPr>
        </p:nvSpPr>
        <p:spPr/>
        <p:txBody>
          <a:bodyPr/>
          <a:lstStyle/>
          <a:p>
            <a:fld id="{D922E45A-C9A0-4AB6-BB8B-E16E0A13340B}" type="slidenum">
              <a:rPr lang="en-US" smtClean="0"/>
              <a:t>10</a:t>
            </a:fld>
            <a:endParaRPr lang="en-US"/>
          </a:p>
        </p:txBody>
      </p:sp>
    </p:spTree>
    <p:extLst>
      <p:ext uri="{BB962C8B-B14F-4D97-AF65-F5344CB8AC3E}">
        <p14:creationId xmlns:p14="http://schemas.microsoft.com/office/powerpoint/2010/main" val="6865692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the statistics available to</a:t>
            </a:r>
            <a:r>
              <a:rPr lang="en-US" baseline="0" dirty="0" smtClean="0"/>
              <a:t> authors.</a:t>
            </a:r>
            <a:endParaRPr lang="en-US" dirty="0"/>
          </a:p>
        </p:txBody>
      </p:sp>
      <p:sp>
        <p:nvSpPr>
          <p:cNvPr id="4" name="Slide Number Placeholder 3"/>
          <p:cNvSpPr>
            <a:spLocks noGrp="1"/>
          </p:cNvSpPr>
          <p:nvPr>
            <p:ph type="sldNum" sz="quarter" idx="10"/>
          </p:nvPr>
        </p:nvSpPr>
        <p:spPr/>
        <p:txBody>
          <a:bodyPr/>
          <a:lstStyle/>
          <a:p>
            <a:fld id="{D922E45A-C9A0-4AB6-BB8B-E16E0A13340B}" type="slidenum">
              <a:rPr lang="en-US" smtClean="0"/>
              <a:t>11</a:t>
            </a:fld>
            <a:endParaRPr lang="en-US"/>
          </a:p>
        </p:txBody>
      </p:sp>
    </p:spTree>
    <p:extLst>
      <p:ext uri="{BB962C8B-B14F-4D97-AF65-F5344CB8AC3E}">
        <p14:creationId xmlns:p14="http://schemas.microsoft.com/office/powerpoint/2010/main" val="2781443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D19855-8E22-4295-A9B8-61C9CBFFE38B}" type="datetimeFigureOut">
              <a:rPr lang="en-US" smtClean="0"/>
              <a:t>1/15/2018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A73661-1748-4297-8775-60C54E276766}" type="slidenum">
              <a:rPr lang="en-US" smtClean="0"/>
              <a:t>‹#›</a:t>
            </a:fld>
            <a:endParaRPr lang="en-US"/>
          </a:p>
        </p:txBody>
      </p:sp>
    </p:spTree>
    <p:extLst>
      <p:ext uri="{BB962C8B-B14F-4D97-AF65-F5344CB8AC3E}">
        <p14:creationId xmlns:p14="http://schemas.microsoft.com/office/powerpoint/2010/main" val="38548000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D19855-8E22-4295-A9B8-61C9CBFFE38B}" type="datetimeFigureOut">
              <a:rPr lang="en-US" smtClean="0"/>
              <a:t>1/15/2018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A73661-1748-4297-8775-60C54E276766}" type="slidenum">
              <a:rPr lang="en-US" smtClean="0"/>
              <a:t>‹#›</a:t>
            </a:fld>
            <a:endParaRPr lang="en-US"/>
          </a:p>
        </p:txBody>
      </p:sp>
    </p:spTree>
    <p:extLst>
      <p:ext uri="{BB962C8B-B14F-4D97-AF65-F5344CB8AC3E}">
        <p14:creationId xmlns:p14="http://schemas.microsoft.com/office/powerpoint/2010/main" val="2733417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D19855-8E22-4295-A9B8-61C9CBFFE38B}" type="datetimeFigureOut">
              <a:rPr lang="en-US" smtClean="0"/>
              <a:t>1/15/2018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A73661-1748-4297-8775-60C54E276766}" type="slidenum">
              <a:rPr lang="en-US" smtClean="0"/>
              <a:t>‹#›</a:t>
            </a:fld>
            <a:endParaRPr lang="en-US"/>
          </a:p>
        </p:txBody>
      </p:sp>
    </p:spTree>
    <p:extLst>
      <p:ext uri="{BB962C8B-B14F-4D97-AF65-F5344CB8AC3E}">
        <p14:creationId xmlns:p14="http://schemas.microsoft.com/office/powerpoint/2010/main" val="69850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D19855-8E22-4295-A9B8-61C9CBFFE38B}" type="datetimeFigureOut">
              <a:rPr lang="en-US" smtClean="0"/>
              <a:t>1/15/2018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A73661-1748-4297-8775-60C54E276766}" type="slidenum">
              <a:rPr lang="en-US" smtClean="0"/>
              <a:t>‹#›</a:t>
            </a:fld>
            <a:endParaRPr lang="en-US"/>
          </a:p>
        </p:txBody>
      </p:sp>
    </p:spTree>
    <p:extLst>
      <p:ext uri="{BB962C8B-B14F-4D97-AF65-F5344CB8AC3E}">
        <p14:creationId xmlns:p14="http://schemas.microsoft.com/office/powerpoint/2010/main" val="2321857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4D19855-8E22-4295-A9B8-61C9CBFFE38B}" type="datetimeFigureOut">
              <a:rPr lang="en-US" smtClean="0"/>
              <a:t>1/15/2018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A73661-1748-4297-8775-60C54E276766}" type="slidenum">
              <a:rPr lang="en-US" smtClean="0"/>
              <a:t>‹#›</a:t>
            </a:fld>
            <a:endParaRPr lang="en-US"/>
          </a:p>
        </p:txBody>
      </p:sp>
    </p:spTree>
    <p:extLst>
      <p:ext uri="{BB962C8B-B14F-4D97-AF65-F5344CB8AC3E}">
        <p14:creationId xmlns:p14="http://schemas.microsoft.com/office/powerpoint/2010/main" val="23989041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D19855-8E22-4295-A9B8-61C9CBFFE38B}" type="datetimeFigureOut">
              <a:rPr lang="en-US" smtClean="0"/>
              <a:t>1/15/2018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A73661-1748-4297-8775-60C54E276766}" type="slidenum">
              <a:rPr lang="en-US" smtClean="0"/>
              <a:t>‹#›</a:t>
            </a:fld>
            <a:endParaRPr lang="en-US"/>
          </a:p>
        </p:txBody>
      </p:sp>
    </p:spTree>
    <p:extLst>
      <p:ext uri="{BB962C8B-B14F-4D97-AF65-F5344CB8AC3E}">
        <p14:creationId xmlns:p14="http://schemas.microsoft.com/office/powerpoint/2010/main" val="211535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D19855-8E22-4295-A9B8-61C9CBFFE38B}" type="datetimeFigureOut">
              <a:rPr lang="en-US" smtClean="0"/>
              <a:t>1/15/2018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A73661-1748-4297-8775-60C54E276766}" type="slidenum">
              <a:rPr lang="en-US" smtClean="0"/>
              <a:t>‹#›</a:t>
            </a:fld>
            <a:endParaRPr lang="en-US"/>
          </a:p>
        </p:txBody>
      </p:sp>
    </p:spTree>
    <p:extLst>
      <p:ext uri="{BB962C8B-B14F-4D97-AF65-F5344CB8AC3E}">
        <p14:creationId xmlns:p14="http://schemas.microsoft.com/office/powerpoint/2010/main" val="251927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D19855-8E22-4295-A9B8-61C9CBFFE38B}" type="datetimeFigureOut">
              <a:rPr lang="en-US" smtClean="0"/>
              <a:t>1/15/2018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A73661-1748-4297-8775-60C54E276766}" type="slidenum">
              <a:rPr lang="en-US" smtClean="0"/>
              <a:t>‹#›</a:t>
            </a:fld>
            <a:endParaRPr lang="en-US"/>
          </a:p>
        </p:txBody>
      </p:sp>
    </p:spTree>
    <p:extLst>
      <p:ext uri="{BB962C8B-B14F-4D97-AF65-F5344CB8AC3E}">
        <p14:creationId xmlns:p14="http://schemas.microsoft.com/office/powerpoint/2010/main" val="4201710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D19855-8E22-4295-A9B8-61C9CBFFE38B}" type="datetimeFigureOut">
              <a:rPr lang="en-US" smtClean="0"/>
              <a:t>1/15/2018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A73661-1748-4297-8775-60C54E276766}" type="slidenum">
              <a:rPr lang="en-US" smtClean="0"/>
              <a:t>‹#›</a:t>
            </a:fld>
            <a:endParaRPr lang="en-US"/>
          </a:p>
        </p:txBody>
      </p:sp>
    </p:spTree>
    <p:extLst>
      <p:ext uri="{BB962C8B-B14F-4D97-AF65-F5344CB8AC3E}">
        <p14:creationId xmlns:p14="http://schemas.microsoft.com/office/powerpoint/2010/main" val="534880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4D19855-8E22-4295-A9B8-61C9CBFFE38B}" type="datetimeFigureOut">
              <a:rPr lang="en-US" smtClean="0"/>
              <a:t>1/15/2018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A73661-1748-4297-8775-60C54E276766}" type="slidenum">
              <a:rPr lang="en-US" smtClean="0"/>
              <a:t>‹#›</a:t>
            </a:fld>
            <a:endParaRPr lang="en-US"/>
          </a:p>
        </p:txBody>
      </p:sp>
    </p:spTree>
    <p:extLst>
      <p:ext uri="{BB962C8B-B14F-4D97-AF65-F5344CB8AC3E}">
        <p14:creationId xmlns:p14="http://schemas.microsoft.com/office/powerpoint/2010/main" val="254349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4D19855-8E22-4295-A9B8-61C9CBFFE38B}" type="datetimeFigureOut">
              <a:rPr lang="en-US" smtClean="0"/>
              <a:t>1/15/2018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A73661-1748-4297-8775-60C54E276766}" type="slidenum">
              <a:rPr lang="en-US" smtClean="0"/>
              <a:t>‹#›</a:t>
            </a:fld>
            <a:endParaRPr lang="en-US"/>
          </a:p>
        </p:txBody>
      </p:sp>
    </p:spTree>
    <p:extLst>
      <p:ext uri="{BB962C8B-B14F-4D97-AF65-F5344CB8AC3E}">
        <p14:creationId xmlns:p14="http://schemas.microsoft.com/office/powerpoint/2010/main" val="1956891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D19855-8E22-4295-A9B8-61C9CBFFE38B}" type="datetimeFigureOut">
              <a:rPr lang="en-US" smtClean="0"/>
              <a:t>1/15/2018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A73661-1748-4297-8775-60C54E276766}" type="slidenum">
              <a:rPr lang="en-US" smtClean="0"/>
              <a:t>‹#›</a:t>
            </a:fld>
            <a:endParaRPr lang="en-US"/>
          </a:p>
        </p:txBody>
      </p:sp>
    </p:spTree>
    <p:extLst>
      <p:ext uri="{BB962C8B-B14F-4D97-AF65-F5344CB8AC3E}">
        <p14:creationId xmlns:p14="http://schemas.microsoft.com/office/powerpoint/2010/main" val="39207544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3808413"/>
            <a:ext cx="9144000" cy="2387600"/>
          </a:xfrm>
        </p:spPr>
        <p:txBody>
          <a:bodyPr/>
          <a:lstStyle/>
          <a:p>
            <a:r>
              <a:rPr lang="en-US" b="1" dirty="0" smtClean="0">
                <a:effectLst>
                  <a:glow rad="88900">
                    <a:schemeClr val="accent1">
                      <a:alpha val="38000"/>
                    </a:schemeClr>
                  </a:glow>
                </a:effectLst>
              </a:rPr>
              <a:t>Maximize the Impact of Your Scholarship</a:t>
            </a:r>
            <a:endParaRPr lang="en-US" b="1" dirty="0">
              <a:effectLst>
                <a:glow rad="88900">
                  <a:schemeClr val="accent1">
                    <a:alpha val="38000"/>
                  </a:schemeClr>
                </a:glow>
              </a:effectLst>
            </a:endParaRPr>
          </a:p>
        </p:txBody>
      </p:sp>
      <p:sp>
        <p:nvSpPr>
          <p:cNvPr id="3" name="Subtitle 2"/>
          <p:cNvSpPr>
            <a:spLocks noGrp="1"/>
          </p:cNvSpPr>
          <p:nvPr>
            <p:ph type="subTitle" idx="1"/>
          </p:nvPr>
        </p:nvSpPr>
        <p:spPr>
          <a:xfrm>
            <a:off x="1600200" y="6288088"/>
            <a:ext cx="9144000" cy="1655762"/>
          </a:xfrm>
        </p:spPr>
        <p:txBody>
          <a:bodyPr/>
          <a:lstStyle/>
          <a:p>
            <a:r>
              <a:rPr lang="en-US" dirty="0" smtClean="0"/>
              <a:t>Scholarly Communications Department</a:t>
            </a:r>
            <a:endParaRPr lang="en-US" dirty="0"/>
          </a:p>
        </p:txBody>
      </p:sp>
    </p:spTree>
    <p:extLst>
      <p:ext uri="{BB962C8B-B14F-4D97-AF65-F5344CB8AC3E}">
        <p14:creationId xmlns:p14="http://schemas.microsoft.com/office/powerpoint/2010/main" val="31834609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65477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10267406" y="1184366"/>
            <a:ext cx="1576251" cy="646331"/>
          </a:xfrm>
          <a:prstGeom prst="rect">
            <a:avLst/>
          </a:prstGeom>
          <a:noFill/>
        </p:spPr>
        <p:txBody>
          <a:bodyPr wrap="square" rtlCol="0">
            <a:spAutoFit/>
          </a:bodyPr>
          <a:lstStyle/>
          <a:p>
            <a:r>
              <a:rPr lang="en-US" dirty="0" smtClean="0">
                <a:solidFill>
                  <a:srgbClr val="0070C0"/>
                </a:solidFill>
              </a:rPr>
              <a:t>Counted each time displayed</a:t>
            </a:r>
            <a:endParaRPr lang="en-US" dirty="0">
              <a:solidFill>
                <a:srgbClr val="0070C0"/>
              </a:solidFill>
            </a:endParaRPr>
          </a:p>
        </p:txBody>
      </p:sp>
      <p:sp>
        <p:nvSpPr>
          <p:cNvPr id="5" name="TextBox 4"/>
          <p:cNvSpPr txBox="1"/>
          <p:nvPr/>
        </p:nvSpPr>
        <p:spPr>
          <a:xfrm>
            <a:off x="10328366" y="2342605"/>
            <a:ext cx="1515291" cy="923330"/>
          </a:xfrm>
          <a:prstGeom prst="rect">
            <a:avLst/>
          </a:prstGeom>
          <a:noFill/>
        </p:spPr>
        <p:txBody>
          <a:bodyPr wrap="square" rtlCol="0">
            <a:spAutoFit/>
          </a:bodyPr>
          <a:lstStyle/>
          <a:p>
            <a:r>
              <a:rPr lang="en-US" dirty="0" smtClean="0">
                <a:solidFill>
                  <a:srgbClr val="0070C0"/>
                </a:solidFill>
              </a:rPr>
              <a:t>Total time readers spent reading</a:t>
            </a:r>
            <a:endParaRPr lang="en-US" dirty="0">
              <a:solidFill>
                <a:srgbClr val="0070C0"/>
              </a:solidFill>
            </a:endParaRPr>
          </a:p>
        </p:txBody>
      </p:sp>
      <p:sp>
        <p:nvSpPr>
          <p:cNvPr id="6" name="TextBox 5"/>
          <p:cNvSpPr txBox="1"/>
          <p:nvPr/>
        </p:nvSpPr>
        <p:spPr>
          <a:xfrm>
            <a:off x="5660571" y="1184366"/>
            <a:ext cx="1593669" cy="923330"/>
          </a:xfrm>
          <a:prstGeom prst="rect">
            <a:avLst/>
          </a:prstGeom>
          <a:noFill/>
        </p:spPr>
        <p:txBody>
          <a:bodyPr wrap="square" rtlCol="0">
            <a:spAutoFit/>
          </a:bodyPr>
          <a:lstStyle/>
          <a:p>
            <a:r>
              <a:rPr lang="en-US" dirty="0" smtClean="0">
                <a:solidFill>
                  <a:srgbClr val="0070C0"/>
                </a:solidFill>
              </a:rPr>
              <a:t>Each time reader spent &gt;2 seconds </a:t>
            </a:r>
            <a:endParaRPr lang="en-US" dirty="0">
              <a:solidFill>
                <a:srgbClr val="0070C0"/>
              </a:solidFill>
            </a:endParaRPr>
          </a:p>
        </p:txBody>
      </p:sp>
    </p:spTree>
    <p:extLst>
      <p:ext uri="{BB962C8B-B14F-4D97-AF65-F5344CB8AC3E}">
        <p14:creationId xmlns:p14="http://schemas.microsoft.com/office/powerpoint/2010/main" val="26533418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88144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6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b="1" dirty="0" smtClean="0"/>
              <a:t>LU Digital Commons Statistics</a:t>
            </a:r>
            <a:br>
              <a:rPr lang="en-US" sz="6000" b="1" dirty="0" smtClean="0"/>
            </a:br>
            <a:r>
              <a:rPr lang="en-US" sz="2000" b="1" dirty="0" smtClean="0"/>
              <a:t>As of January 1</a:t>
            </a:r>
            <a:r>
              <a:rPr lang="en-US" sz="2000" b="1" baseline="30000" dirty="0" smtClean="0"/>
              <a:t>st</a:t>
            </a:r>
            <a:r>
              <a:rPr lang="en-US" sz="2000" b="1" dirty="0" smtClean="0"/>
              <a:t>, 2018</a:t>
            </a:r>
            <a:endParaRPr lang="en-US" sz="6000" b="1" dirty="0"/>
          </a:p>
        </p:txBody>
      </p:sp>
      <p:sp>
        <p:nvSpPr>
          <p:cNvPr id="3" name="Content Placeholder 2"/>
          <p:cNvSpPr>
            <a:spLocks noGrp="1"/>
          </p:cNvSpPr>
          <p:nvPr>
            <p:ph idx="1"/>
          </p:nvPr>
        </p:nvSpPr>
        <p:spPr/>
        <p:txBody>
          <a:bodyPr>
            <a:normAutofit/>
          </a:bodyPr>
          <a:lstStyle/>
          <a:p>
            <a:pPr lvl="1"/>
            <a:r>
              <a:rPr lang="en-US" sz="2800" i="1" dirty="0" smtClean="0"/>
              <a:t>Digital Commons</a:t>
            </a:r>
          </a:p>
          <a:p>
            <a:pPr lvl="2"/>
            <a:r>
              <a:rPr lang="en-US" sz="2800" dirty="0" smtClean="0"/>
              <a:t>Items to date: 8,586</a:t>
            </a:r>
          </a:p>
          <a:p>
            <a:pPr lvl="2"/>
            <a:r>
              <a:rPr lang="en-US" sz="2800" dirty="0" smtClean="0"/>
              <a:t>Total downloads to date: 10,126,874</a:t>
            </a:r>
          </a:p>
          <a:p>
            <a:pPr lvl="2"/>
            <a:r>
              <a:rPr lang="en-US" sz="2800" dirty="0" smtClean="0"/>
              <a:t>Downloads for December 2017: 92,304</a:t>
            </a:r>
          </a:p>
          <a:p>
            <a:pPr lvl="2"/>
            <a:r>
              <a:rPr lang="en-US" sz="2800" dirty="0" smtClean="0"/>
              <a:t>Number of Electronic Theses and Dissertations: 2,969</a:t>
            </a:r>
          </a:p>
          <a:p>
            <a:pPr lvl="1"/>
            <a:r>
              <a:rPr lang="en-US" sz="2800" i="1" dirty="0" smtClean="0"/>
              <a:t>SelectedWorks</a:t>
            </a:r>
          </a:p>
          <a:p>
            <a:pPr lvl="2"/>
            <a:r>
              <a:rPr lang="en-US" sz="2800" dirty="0" smtClean="0"/>
              <a:t>Works : 3,355</a:t>
            </a:r>
          </a:p>
          <a:p>
            <a:pPr lvl="2"/>
            <a:r>
              <a:rPr lang="en-US" sz="2800" dirty="0" smtClean="0"/>
              <a:t>Total downloads to date:  1,925,784</a:t>
            </a:r>
          </a:p>
          <a:p>
            <a:pPr lvl="2"/>
            <a:r>
              <a:rPr lang="en-US" sz="2800" dirty="0" smtClean="0"/>
              <a:t>Downloads for December 2017:  14,491</a:t>
            </a:r>
          </a:p>
          <a:p>
            <a:pPr lvl="2"/>
            <a:endParaRPr lang="en-US" sz="2400" dirty="0"/>
          </a:p>
        </p:txBody>
      </p:sp>
    </p:spTree>
    <p:extLst>
      <p:ext uri="{BB962C8B-B14F-4D97-AF65-F5344CB8AC3E}">
        <p14:creationId xmlns:p14="http://schemas.microsoft.com/office/powerpoint/2010/main" val="9486061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72571"/>
            <a:ext cx="10515600" cy="1278483"/>
          </a:xfrm>
        </p:spPr>
        <p:txBody>
          <a:bodyPr/>
          <a:lstStyle/>
          <a:p>
            <a:pPr algn="ctr"/>
            <a:r>
              <a:rPr lang="en-US" dirty="0" smtClean="0">
                <a:effectLst>
                  <a:outerShdw blurRad="38100" dist="38100" dir="2700000" algn="tl">
                    <a:srgbClr val="000000">
                      <a:alpha val="43137"/>
                    </a:srgbClr>
                  </a:outerShdw>
                </a:effectLst>
              </a:rPr>
              <a:t>Why Publish in LU Digital Commons?</a:t>
            </a:r>
            <a:endParaRPr lang="en-US" dirty="0">
              <a:effectLst>
                <a:outerShdw blurRad="38100" dist="38100" dir="2700000" algn="tl">
                  <a:srgbClr val="000000">
                    <a:alpha val="43137"/>
                  </a:srgbClr>
                </a:outerShdw>
              </a:effectLst>
            </a:endParaRPr>
          </a:p>
        </p:txBody>
      </p:sp>
      <p:pic>
        <p:nvPicPr>
          <p:cNvPr id="4" name="Content Placeholder 3"/>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9698" t="10680" r="10936" b="5062"/>
          <a:stretch/>
        </p:blipFill>
        <p:spPr>
          <a:xfrm>
            <a:off x="2142308" y="1351054"/>
            <a:ext cx="7907383" cy="4357533"/>
          </a:xfrm>
        </p:spPr>
      </p:pic>
      <p:sp>
        <p:nvSpPr>
          <p:cNvPr id="3" name="TextBox 2"/>
          <p:cNvSpPr txBox="1"/>
          <p:nvPr/>
        </p:nvSpPr>
        <p:spPr>
          <a:xfrm>
            <a:off x="1105989" y="5921828"/>
            <a:ext cx="10472055" cy="400110"/>
          </a:xfrm>
          <a:prstGeom prst="rect">
            <a:avLst/>
          </a:prstGeom>
          <a:noFill/>
        </p:spPr>
        <p:txBody>
          <a:bodyPr wrap="square" rtlCol="0">
            <a:spAutoFit/>
          </a:bodyPr>
          <a:lstStyle/>
          <a:p>
            <a:pPr algn="ctr"/>
            <a:r>
              <a:rPr lang="en-US" sz="2000" dirty="0" smtClean="0"/>
              <a:t>1. Display own scholarship  2. Build up reputation for your subject area at LU  3. Recruitment</a:t>
            </a:r>
            <a:endParaRPr lang="en-US" sz="2000" dirty="0"/>
          </a:p>
        </p:txBody>
      </p:sp>
    </p:spTree>
    <p:extLst>
      <p:ext uri="{BB962C8B-B14F-4D97-AF65-F5344CB8AC3E}">
        <p14:creationId xmlns:p14="http://schemas.microsoft.com/office/powerpoint/2010/main" val="10406552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29285"/>
            <a:ext cx="10515600" cy="1325563"/>
          </a:xfrm>
        </p:spPr>
        <p:txBody>
          <a:bodyPr>
            <a:noAutofit/>
          </a:bodyPr>
          <a:lstStyle/>
          <a:p>
            <a:pPr algn="ctr"/>
            <a:r>
              <a:rPr lang="en-US" sz="4800" dirty="0" smtClean="0">
                <a:effectLst>
                  <a:outerShdw blurRad="38100" dist="38100" dir="2700000" algn="tl">
                    <a:srgbClr val="000000">
                      <a:alpha val="43137"/>
                    </a:srgbClr>
                  </a:outerShdw>
                </a:effectLst>
              </a:rPr>
              <a:t>Why Use Selected Works / Digital Commons?</a:t>
            </a:r>
            <a:endParaRPr lang="en-US" sz="4800" dirty="0">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838200" y="2721016"/>
            <a:ext cx="8240486" cy="4351338"/>
          </a:xfrm>
        </p:spPr>
        <p:txBody>
          <a:bodyPr>
            <a:normAutofit/>
          </a:bodyPr>
          <a:lstStyle/>
          <a:p>
            <a:pPr marL="514350" indent="-514350">
              <a:buFont typeface="+mj-lt"/>
              <a:buAutoNum type="arabicPeriod"/>
            </a:pPr>
            <a:r>
              <a:rPr lang="en-US" sz="3600" dirty="0"/>
              <a:t>JFL and vendor set-up and curation</a:t>
            </a:r>
          </a:p>
          <a:p>
            <a:pPr marL="514350" indent="-514350">
              <a:buFont typeface="+mj-lt"/>
              <a:buAutoNum type="arabicPeriod"/>
            </a:pPr>
            <a:r>
              <a:rPr lang="en-US" sz="3600" dirty="0" smtClean="0"/>
              <a:t>Unlimited storage</a:t>
            </a:r>
          </a:p>
          <a:p>
            <a:pPr marL="514350" indent="-514350">
              <a:buFont typeface="+mj-lt"/>
              <a:buAutoNum type="arabicPeriod"/>
            </a:pPr>
            <a:r>
              <a:rPr lang="en-US" sz="3600" dirty="0" smtClean="0"/>
              <a:t>Cloud-based</a:t>
            </a:r>
          </a:p>
          <a:p>
            <a:pPr marL="514350" indent="-514350">
              <a:buFont typeface="+mj-lt"/>
              <a:buAutoNum type="arabicPeriod"/>
            </a:pPr>
            <a:r>
              <a:rPr lang="en-US" sz="3600" dirty="0" smtClean="0"/>
              <a:t>Analytics</a:t>
            </a:r>
          </a:p>
          <a:p>
            <a:pPr marL="514350" indent="-514350">
              <a:buFont typeface="+mj-lt"/>
              <a:buAutoNum type="arabicPeriod"/>
            </a:pPr>
            <a:r>
              <a:rPr lang="en-US" sz="3600" dirty="0" smtClean="0"/>
              <a:t>Discoverability</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3090" y="3702812"/>
            <a:ext cx="6236020" cy="2844946"/>
          </a:xfrm>
          <a:prstGeom prst="rect">
            <a:avLst/>
          </a:prstGeom>
        </p:spPr>
      </p:pic>
    </p:spTree>
    <p:extLst>
      <p:ext uri="{BB962C8B-B14F-4D97-AF65-F5344CB8AC3E}">
        <p14:creationId xmlns:p14="http://schemas.microsoft.com/office/powerpoint/2010/main" val="12167607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4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dirty="0" smtClean="0">
                <a:effectLst>
                  <a:outerShdw blurRad="38100" dist="38100" dir="2700000" algn="tl">
                    <a:srgbClr val="000000">
                      <a:alpha val="43137"/>
                    </a:srgbClr>
                  </a:outerShdw>
                </a:effectLst>
              </a:rPr>
              <a:t>SelectedWorks </a:t>
            </a:r>
            <a:endParaRPr lang="en-US" sz="6000" dirty="0">
              <a:effectLst>
                <a:outerShdw blurRad="38100" dist="38100" dir="2700000" algn="tl">
                  <a:srgbClr val="000000">
                    <a:alpha val="43137"/>
                  </a:srgbClr>
                </a:outerShdw>
              </a:effectLst>
            </a:endParaRPr>
          </a:p>
        </p:txBody>
      </p:sp>
      <p:pic>
        <p:nvPicPr>
          <p:cNvPr id="5" name="Content Placeholder 4"/>
          <p:cNvPicPr>
            <a:picLocks noGrp="1" noChangeAspect="1"/>
          </p:cNvPicPr>
          <p:nvPr>
            <p:ph idx="1"/>
          </p:nvPr>
        </p:nvPicPr>
        <p:blipFill rotWithShape="1">
          <a:blip r:embed="rId4" cstate="print">
            <a:extLst>
              <a:ext uri="{28A0092B-C50C-407E-A947-70E740481C1C}">
                <a14:useLocalDpi xmlns:a14="http://schemas.microsoft.com/office/drawing/2010/main" val="0"/>
              </a:ext>
            </a:extLst>
          </a:blip>
          <a:srcRect l="3088" t="8111" r="3333" b="6082"/>
          <a:stretch/>
        </p:blipFill>
        <p:spPr>
          <a:xfrm>
            <a:off x="6115050" y="3699585"/>
            <a:ext cx="6076950" cy="3158415"/>
          </a:xfrm>
        </p:spPr>
      </p:pic>
    </p:spTree>
    <p:extLst>
      <p:ext uri="{BB962C8B-B14F-4D97-AF65-F5344CB8AC3E}">
        <p14:creationId xmlns:p14="http://schemas.microsoft.com/office/powerpoint/2010/main" val="31256148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07515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93806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57648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80371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2899</TotalTime>
  <Words>363</Words>
  <Application>Microsoft Office PowerPoint</Application>
  <PresentationFormat>Widescreen</PresentationFormat>
  <Paragraphs>40</Paragraphs>
  <Slides>12</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Maximize the Impact of Your Scholarship</vt:lpstr>
      <vt:lpstr>LU Digital Commons Statistics As of January 1st, 2018</vt:lpstr>
      <vt:lpstr>Why Publish in LU Digital Commons?</vt:lpstr>
      <vt:lpstr>Why Use Selected Works / Digital Commons?</vt:lpstr>
      <vt:lpstr>SelectedWorks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Liberty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Maximize the Impact of your Scholarship</dc:title>
  <dc:creator>Potts, Barbara (JFL Collection Management)</dc:creator>
  <cp:lastModifiedBy>Potts, Barbara (JFL Collection Management)</cp:lastModifiedBy>
  <cp:revision>36</cp:revision>
  <dcterms:created xsi:type="dcterms:W3CDTF">2017-12-19T18:45:24Z</dcterms:created>
  <dcterms:modified xsi:type="dcterms:W3CDTF">2018-01-15T15:13:34Z</dcterms:modified>
</cp:coreProperties>
</file>