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1" r:id="rId2"/>
  </p:sldMasterIdLst>
  <p:notesMasterIdLst>
    <p:notesMasterId r:id="rId58"/>
  </p:notesMasterIdLst>
  <p:handoutMasterIdLst>
    <p:handoutMasterId r:id="rId59"/>
  </p:handoutMasterIdLst>
  <p:sldIdLst>
    <p:sldId id="413" r:id="rId3"/>
    <p:sldId id="403" r:id="rId4"/>
    <p:sldId id="431" r:id="rId5"/>
    <p:sldId id="440" r:id="rId6"/>
    <p:sldId id="438" r:id="rId7"/>
    <p:sldId id="447" r:id="rId8"/>
    <p:sldId id="441" r:id="rId9"/>
    <p:sldId id="442" r:id="rId10"/>
    <p:sldId id="443" r:id="rId11"/>
    <p:sldId id="444" r:id="rId12"/>
    <p:sldId id="446" r:id="rId13"/>
    <p:sldId id="493" r:id="rId14"/>
    <p:sldId id="494" r:id="rId15"/>
    <p:sldId id="489" r:id="rId16"/>
    <p:sldId id="495" r:id="rId17"/>
    <p:sldId id="496" r:id="rId18"/>
    <p:sldId id="497" r:id="rId19"/>
    <p:sldId id="482" r:id="rId20"/>
    <p:sldId id="483" r:id="rId21"/>
    <p:sldId id="484" r:id="rId22"/>
    <p:sldId id="485" r:id="rId23"/>
    <p:sldId id="486" r:id="rId24"/>
    <p:sldId id="487" r:id="rId25"/>
    <p:sldId id="488" r:id="rId26"/>
    <p:sldId id="433" r:id="rId27"/>
    <p:sldId id="448" r:id="rId28"/>
    <p:sldId id="449" r:id="rId29"/>
    <p:sldId id="450" r:id="rId30"/>
    <p:sldId id="452" r:id="rId31"/>
    <p:sldId id="451" r:id="rId32"/>
    <p:sldId id="453" r:id="rId33"/>
    <p:sldId id="457" r:id="rId34"/>
    <p:sldId id="458" r:id="rId35"/>
    <p:sldId id="455" r:id="rId36"/>
    <p:sldId id="456" r:id="rId37"/>
    <p:sldId id="454" r:id="rId38"/>
    <p:sldId id="459" r:id="rId39"/>
    <p:sldId id="460" r:id="rId40"/>
    <p:sldId id="491" r:id="rId41"/>
    <p:sldId id="461" r:id="rId42"/>
    <p:sldId id="469" r:id="rId43"/>
    <p:sldId id="490" r:id="rId44"/>
    <p:sldId id="480" r:id="rId45"/>
    <p:sldId id="481" r:id="rId46"/>
    <p:sldId id="437" r:id="rId47"/>
    <p:sldId id="471" r:id="rId48"/>
    <p:sldId id="472" r:id="rId49"/>
    <p:sldId id="473" r:id="rId50"/>
    <p:sldId id="474" r:id="rId51"/>
    <p:sldId id="475" r:id="rId52"/>
    <p:sldId id="476" r:id="rId53"/>
    <p:sldId id="492" r:id="rId54"/>
    <p:sldId id="477" r:id="rId55"/>
    <p:sldId id="478" r:id="rId56"/>
    <p:sldId id="430" r:id="rId5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Calibri" charset="0"/>
        <a:ea typeface="ヒラギノ角ゴ ProN W3" charset="0"/>
        <a:cs typeface="ヒラギノ角ゴ ProN W3" charset="0"/>
        <a:sym typeface="Calibri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Calibri" charset="0"/>
        <a:ea typeface="ヒラギノ角ゴ ProN W3" charset="0"/>
        <a:cs typeface="ヒラギノ角ゴ ProN W3" charset="0"/>
        <a:sym typeface="Calibri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Calibri" charset="0"/>
        <a:ea typeface="ヒラギノ角ゴ ProN W3" charset="0"/>
        <a:cs typeface="ヒラギノ角ゴ ProN W3" charset="0"/>
        <a:sym typeface="Calibri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Calibri" charset="0"/>
        <a:ea typeface="ヒラギノ角ゴ ProN W3" charset="0"/>
        <a:cs typeface="ヒラギノ角ゴ ProN W3" charset="0"/>
        <a:sym typeface="Calibri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Calibri" charset="0"/>
        <a:ea typeface="ヒラギノ角ゴ ProN W3" charset="0"/>
        <a:cs typeface="ヒラギノ角ゴ ProN W3" charset="0"/>
        <a:sym typeface="Calibri" charset="0"/>
      </a:defRPr>
    </a:lvl5pPr>
    <a:lvl6pPr marL="2286000" algn="l" defTabSz="457200" rtl="0" eaLnBrk="1" latinLnBrk="0" hangingPunct="1">
      <a:defRPr kern="1200">
        <a:solidFill>
          <a:srgbClr val="000000"/>
        </a:solidFill>
        <a:latin typeface="Calibri" charset="0"/>
        <a:ea typeface="ヒラギノ角ゴ ProN W3" charset="0"/>
        <a:cs typeface="ヒラギノ角ゴ ProN W3" charset="0"/>
        <a:sym typeface="Calibri" charset="0"/>
      </a:defRPr>
    </a:lvl6pPr>
    <a:lvl7pPr marL="2743200" algn="l" defTabSz="457200" rtl="0" eaLnBrk="1" latinLnBrk="0" hangingPunct="1">
      <a:defRPr kern="1200">
        <a:solidFill>
          <a:srgbClr val="000000"/>
        </a:solidFill>
        <a:latin typeface="Calibri" charset="0"/>
        <a:ea typeface="ヒラギノ角ゴ ProN W3" charset="0"/>
        <a:cs typeface="ヒラギノ角ゴ ProN W3" charset="0"/>
        <a:sym typeface="Calibri" charset="0"/>
      </a:defRPr>
    </a:lvl7pPr>
    <a:lvl8pPr marL="3200400" algn="l" defTabSz="457200" rtl="0" eaLnBrk="1" latinLnBrk="0" hangingPunct="1">
      <a:defRPr kern="1200">
        <a:solidFill>
          <a:srgbClr val="000000"/>
        </a:solidFill>
        <a:latin typeface="Calibri" charset="0"/>
        <a:ea typeface="ヒラギノ角ゴ ProN W3" charset="0"/>
        <a:cs typeface="ヒラギノ角ゴ ProN W3" charset="0"/>
        <a:sym typeface="Calibri" charset="0"/>
      </a:defRPr>
    </a:lvl8pPr>
    <a:lvl9pPr marL="3657600" algn="l" defTabSz="457200" rtl="0" eaLnBrk="1" latinLnBrk="0" hangingPunct="1">
      <a:defRPr kern="1200">
        <a:solidFill>
          <a:srgbClr val="000000"/>
        </a:solidFill>
        <a:latin typeface="Calibri" charset="0"/>
        <a:ea typeface="ヒラギノ角ゴ ProN W3" charset="0"/>
        <a:cs typeface="ヒラギノ角ゴ ProN W3" charset="0"/>
        <a:sym typeface="Calibri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00C78040-4CC5-42D4-A3B7-353342550F1E}">
          <p14:sldIdLst>
            <p14:sldId id="413"/>
            <p14:sldId id="403"/>
            <p14:sldId id="431"/>
            <p14:sldId id="440"/>
            <p14:sldId id="438"/>
            <p14:sldId id="447"/>
            <p14:sldId id="441"/>
            <p14:sldId id="442"/>
            <p14:sldId id="443"/>
            <p14:sldId id="444"/>
            <p14:sldId id="446"/>
            <p14:sldId id="493"/>
            <p14:sldId id="494"/>
            <p14:sldId id="489"/>
            <p14:sldId id="495"/>
            <p14:sldId id="496"/>
            <p14:sldId id="497"/>
            <p14:sldId id="482"/>
            <p14:sldId id="483"/>
            <p14:sldId id="484"/>
            <p14:sldId id="485"/>
            <p14:sldId id="486"/>
            <p14:sldId id="487"/>
            <p14:sldId id="488"/>
            <p14:sldId id="433"/>
            <p14:sldId id="448"/>
            <p14:sldId id="449"/>
            <p14:sldId id="450"/>
            <p14:sldId id="452"/>
            <p14:sldId id="451"/>
            <p14:sldId id="453"/>
            <p14:sldId id="457"/>
            <p14:sldId id="458"/>
            <p14:sldId id="455"/>
            <p14:sldId id="456"/>
            <p14:sldId id="454"/>
            <p14:sldId id="459"/>
            <p14:sldId id="460"/>
            <p14:sldId id="491"/>
            <p14:sldId id="461"/>
            <p14:sldId id="469"/>
            <p14:sldId id="490"/>
            <p14:sldId id="480"/>
            <p14:sldId id="481"/>
          </p14:sldIdLst>
        </p14:section>
        <p14:section name="Untitled Section" id="{5C0BFBF7-3B9F-40F9-99DB-36E3609D75CA}">
          <p14:sldIdLst>
            <p14:sldId id="437"/>
            <p14:sldId id="471"/>
            <p14:sldId id="472"/>
            <p14:sldId id="473"/>
            <p14:sldId id="474"/>
            <p14:sldId id="475"/>
            <p14:sldId id="476"/>
            <p14:sldId id="492"/>
            <p14:sldId id="477"/>
            <p14:sldId id="478"/>
            <p14:sldId id="43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38" autoAdjust="0"/>
    <p:restoredTop sz="86388" autoAdjust="0"/>
  </p:normalViewPr>
  <p:slideViewPr>
    <p:cSldViewPr>
      <p:cViewPr varScale="1">
        <p:scale>
          <a:sx n="97" d="100"/>
          <a:sy n="97" d="100"/>
        </p:scale>
        <p:origin x="160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126" y="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212" cy="464506"/>
          </a:xfrm>
          <a:prstGeom prst="rect">
            <a:avLst/>
          </a:prstGeom>
        </p:spPr>
        <p:txBody>
          <a:bodyPr vert="horz" lIns="90590" tIns="45295" rIns="90590" bIns="4529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619" y="0"/>
            <a:ext cx="3037212" cy="464506"/>
          </a:xfrm>
          <a:prstGeom prst="rect">
            <a:avLst/>
          </a:prstGeom>
        </p:spPr>
        <p:txBody>
          <a:bodyPr vert="horz" lIns="90590" tIns="45295" rIns="90590" bIns="45295" rtlCol="0"/>
          <a:lstStyle>
            <a:lvl1pPr algn="r">
              <a:defRPr sz="1200"/>
            </a:lvl1pPr>
          </a:lstStyle>
          <a:p>
            <a:fld id="{7C444D78-060E-485C-83DE-1A76ACCBC1B7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321"/>
            <a:ext cx="3037212" cy="464506"/>
          </a:xfrm>
          <a:prstGeom prst="rect">
            <a:avLst/>
          </a:prstGeom>
        </p:spPr>
        <p:txBody>
          <a:bodyPr vert="horz" lIns="90590" tIns="45295" rIns="90590" bIns="4529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619" y="8830321"/>
            <a:ext cx="3037212" cy="464506"/>
          </a:xfrm>
          <a:prstGeom prst="rect">
            <a:avLst/>
          </a:prstGeom>
        </p:spPr>
        <p:txBody>
          <a:bodyPr vert="horz" lIns="90590" tIns="45295" rIns="90590" bIns="45295" rtlCol="0" anchor="b"/>
          <a:lstStyle>
            <a:lvl1pPr algn="r">
              <a:defRPr sz="1200"/>
            </a:lvl1pPr>
          </a:lstStyle>
          <a:p>
            <a:fld id="{3C248E76-2930-4F8C-81C8-D78F71CC8F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994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/>
          <a:lstStyle>
            <a:lvl1pPr algn="r">
              <a:defRPr sz="1200"/>
            </a:lvl1pPr>
          </a:lstStyle>
          <a:p>
            <a:fld id="{DCDEA1EA-9474-409F-B5D6-ECA7F1D2107B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1" tIns="46586" rIns="93171" bIns="465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71" tIns="46586" rIns="93171" bIns="4658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3171" tIns="46586" rIns="93171" bIns="46586" rtlCol="0" anchor="b"/>
          <a:lstStyle>
            <a:lvl1pPr algn="r">
              <a:defRPr sz="1200"/>
            </a:lvl1pPr>
          </a:lstStyle>
          <a:p>
            <a:fld id="{60F61D6C-F086-4544-A136-2DD6BBC735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583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62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8159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5819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6378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024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073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23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Notes Placeholder 2"/>
          <p:cNvSpPr txBox="1">
            <a:spLocks/>
          </p:cNvSpPr>
          <p:nvPr/>
        </p:nvSpPr>
        <p:spPr>
          <a:xfrm>
            <a:off x="685800" y="4419600"/>
            <a:ext cx="5608320" cy="4183380"/>
          </a:xfrm>
          <a:prstGeom prst="rect">
            <a:avLst/>
          </a:prstGeom>
        </p:spPr>
        <p:txBody>
          <a:bodyPr vert="horz" lIns="93171" tIns="46586" rIns="93171" bIns="46586" rtlCol="0">
            <a:normAutofit/>
          </a:bodyPr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169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10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18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73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44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49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880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F61D6C-F086-4544-A136-2DD6BBC735F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470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9418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62586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5191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8383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272621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667042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486400"/>
            <a:ext cx="4495800" cy="137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400"/>
            <a:ext cx="4495800" cy="137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5233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2788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6409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28438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518493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67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02456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718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93636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16719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486400"/>
            <a:ext cx="4495800" cy="137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400"/>
            <a:ext cx="4495800" cy="137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5375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02602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1871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429275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592408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37031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0"/>
            <a:ext cx="8610600" cy="149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5486400"/>
            <a:ext cx="9144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text styles</a:t>
            </a:r>
          </a:p>
          <a:p>
            <a:pPr lvl="1"/>
            <a:r>
              <a:rPr lang="en-US">
                <a:sym typeface="Calibri" charset="0"/>
              </a:rPr>
              <a:t>Second level</a:t>
            </a:r>
          </a:p>
          <a:p>
            <a:pPr lvl="2"/>
            <a:r>
              <a:rPr lang="en-US">
                <a:sym typeface="Calibri" charset="0"/>
              </a:rPr>
              <a:t>Third level</a:t>
            </a:r>
          </a:p>
          <a:p>
            <a:pPr lvl="3"/>
            <a:r>
              <a:rPr lang="en-US">
                <a:sym typeface="Calibri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/>
  <p:timing>
    <p:tnLst>
      <p:par>
        <p:cTn id="1" dur="indefinite" restart="never" nodeType="tmRoot"/>
      </p:par>
    </p:tnLst>
  </p:timing>
  <p:txStyles>
    <p:titleStyle>
      <a:lvl1pPr marL="396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  <a:sym typeface="Arial" charset="0"/>
        </a:defRPr>
      </a:lvl1pPr>
      <a:lvl2pPr marL="396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2pPr>
      <a:lvl3pPr marL="396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3pPr>
      <a:lvl4pPr marL="396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4pPr>
      <a:lvl5pPr marL="396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9pPr>
    </p:titleStyle>
    <p:bodyStyle>
      <a:lvl1pPr algn="ctr" rtl="0" fontAlgn="base">
        <a:spcBef>
          <a:spcPts val="600"/>
        </a:spcBef>
        <a:spcAft>
          <a:spcPct val="0"/>
        </a:spcAft>
        <a:defRPr sz="2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1pPr>
      <a:lvl2pPr marL="742950" indent="-28575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chemeClr val="tx1"/>
          </a:solidFill>
          <a:latin typeface="Calibri" charset="0"/>
          <a:ea typeface="+mn-ea"/>
          <a:cs typeface="+mn-cs"/>
          <a:sym typeface="Calibri" charset="0"/>
        </a:defRPr>
      </a:lvl2pPr>
      <a:lvl3pPr marL="1143000" indent="-228600" algn="l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chemeClr val="tx1"/>
          </a:solidFill>
          <a:latin typeface="Calibri" charset="0"/>
          <a:ea typeface="+mn-ea"/>
          <a:cs typeface="+mn-cs"/>
          <a:sym typeface="Calibri" charset="0"/>
        </a:defRPr>
      </a:lvl3pPr>
      <a:lvl4pPr marL="1600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chemeClr val="tx1"/>
          </a:solidFill>
          <a:latin typeface="Calibri" charset="0"/>
          <a:ea typeface="+mn-ea"/>
          <a:cs typeface="+mn-cs"/>
          <a:sym typeface="Calibri" charset="0"/>
        </a:defRPr>
      </a:lvl4pPr>
      <a:lvl5pPr marL="1828800" algn="ctr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defRPr sz="2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5pPr>
      <a:lvl6pPr marL="2286000" algn="ctr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defRPr sz="2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6pPr>
      <a:lvl7pPr marL="2743200" algn="ctr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defRPr sz="2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7pPr>
      <a:lvl8pPr marL="3200400" algn="ctr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defRPr sz="2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8pPr>
      <a:lvl9pPr marL="3657600" algn="ctr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defRPr sz="2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" name="Group 1"/>
          <p:cNvGrpSpPr>
            <a:grpSpLocks/>
          </p:cNvGrpSpPr>
          <p:nvPr/>
        </p:nvGrpSpPr>
        <p:grpSpPr bwMode="auto">
          <a:xfrm>
            <a:off x="457200" y="5846763"/>
            <a:ext cx="8524875" cy="850900"/>
            <a:chOff x="0" y="0"/>
            <a:chExt cx="5370" cy="536"/>
          </a:xfrm>
        </p:grpSpPr>
        <p:pic>
          <p:nvPicPr>
            <p:cNvPr id="4098" name="Picture 2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8" y="0"/>
              <a:ext cx="1242" cy="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9" name="Line 3"/>
            <p:cNvSpPr>
              <a:spLocks noChangeShapeType="1"/>
            </p:cNvSpPr>
            <p:nvPr/>
          </p:nvSpPr>
          <p:spPr bwMode="auto">
            <a:xfrm>
              <a:off x="0" y="492"/>
              <a:ext cx="4032" cy="1"/>
            </a:xfrm>
            <a:prstGeom prst="line">
              <a:avLst/>
            </a:prstGeom>
            <a:noFill/>
            <a:ln w="31750" cap="flat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0"/>
            <a:ext cx="8610600" cy="149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5486400"/>
            <a:ext cx="91440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text styles</a:t>
            </a:r>
          </a:p>
          <a:p>
            <a:pPr lvl="1"/>
            <a:r>
              <a:rPr lang="en-US">
                <a:sym typeface="Calibri" charset="0"/>
              </a:rPr>
              <a:t>Second level</a:t>
            </a:r>
          </a:p>
          <a:p>
            <a:pPr lvl="2"/>
            <a:r>
              <a:rPr lang="en-US">
                <a:sym typeface="Calibri" charset="0"/>
              </a:rPr>
              <a:t>Third level</a:t>
            </a:r>
          </a:p>
          <a:p>
            <a:pPr lvl="3"/>
            <a:r>
              <a:rPr lang="en-US">
                <a:sym typeface="Calibri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marL="396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  <a:sym typeface="Arial" charset="0"/>
        </a:defRPr>
      </a:lvl1pPr>
      <a:lvl2pPr marL="396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2pPr>
      <a:lvl3pPr marL="396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3pPr>
      <a:lvl4pPr marL="396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4pPr>
      <a:lvl5pPr marL="396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9pPr>
    </p:titleStyle>
    <p:bodyStyle>
      <a:lvl1pPr algn="ctr" rtl="0" fontAlgn="base">
        <a:spcBef>
          <a:spcPts val="600"/>
        </a:spcBef>
        <a:spcAft>
          <a:spcPct val="0"/>
        </a:spcAft>
        <a:defRPr sz="2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1pPr>
      <a:lvl2pPr marL="742950" indent="-285750" algn="l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chemeClr val="tx1"/>
          </a:solidFill>
          <a:latin typeface="Calibri" charset="0"/>
          <a:ea typeface="+mn-ea"/>
          <a:cs typeface="+mn-cs"/>
          <a:sym typeface="Calibri" charset="0"/>
        </a:defRPr>
      </a:lvl2pPr>
      <a:lvl3pPr marL="1143000" indent="-228600" algn="l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chemeClr val="tx1"/>
          </a:solidFill>
          <a:latin typeface="Calibri" charset="0"/>
          <a:ea typeface="+mn-ea"/>
          <a:cs typeface="+mn-cs"/>
          <a:sym typeface="Calibri" charset="0"/>
        </a:defRPr>
      </a:lvl3pPr>
      <a:lvl4pPr marL="16002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chemeClr val="tx1"/>
          </a:solidFill>
          <a:latin typeface="Calibri" charset="0"/>
          <a:ea typeface="+mn-ea"/>
          <a:cs typeface="+mn-cs"/>
          <a:sym typeface="Calibri" charset="0"/>
        </a:defRPr>
      </a:lvl4pPr>
      <a:lvl5pPr marL="1828800" algn="ctr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defRPr sz="2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5pPr>
      <a:lvl6pPr marL="2286000" algn="ctr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defRPr sz="2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6pPr>
      <a:lvl7pPr marL="2743200" algn="ctr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defRPr sz="2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7pPr>
      <a:lvl8pPr marL="3200400" algn="ctr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defRPr sz="2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8pPr>
      <a:lvl9pPr marL="3657600" algn="ctr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defRPr sz="2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3.JPG"/><Relationship Id="rId4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stars.library.ucf.edu/jhoe/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library.ucf.edu/about/departments/scholarly-communication/funding-policy-requirements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mailto:Buenaventura.Basco@ucf.edu" TargetMode="External"/><Relationship Id="rId7" Type="http://schemas.openxmlformats.org/officeDocument/2006/relationships/hyperlink" Target="mailto:John.Venecek@ucf.edu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Barbara.Tierney@ucf.edu" TargetMode="External"/><Relationship Id="rId5" Type="http://schemas.openxmlformats.org/officeDocument/2006/relationships/hyperlink" Target="mailto:Sarah.Norris@ucf.edu" TargetMode="External"/><Relationship Id="rId4" Type="http://schemas.openxmlformats.org/officeDocument/2006/relationships/hyperlink" Target="mailto:Lee.Dotson@ucf.edu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Grow Your Own Academic Library Scholarly Communication Program</a:t>
            </a:r>
            <a:br>
              <a:rPr lang="en-US" sz="3600" dirty="0" smtClean="0"/>
            </a:br>
            <a:r>
              <a:rPr lang="en-US" sz="2000" dirty="0" smtClean="0"/>
              <a:t>Florida Library Assoc. Conference, Daytona Beach, Mar. 2, 2016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University of Central Florida </a:t>
            </a:r>
            <a:r>
              <a:rPr lang="en-US" dirty="0" smtClean="0"/>
              <a:t>Libraries</a:t>
            </a:r>
          </a:p>
          <a:p>
            <a:r>
              <a:rPr lang="en-US" sz="2000" dirty="0" err="1" smtClean="0"/>
              <a:t>Ven</a:t>
            </a:r>
            <a:r>
              <a:rPr lang="en-US" sz="2000" dirty="0" smtClean="0"/>
              <a:t> Basco, Lee Dotson, Sarah Norris, Barbara Tierney, John Venecek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598416"/>
            <a:ext cx="7391400" cy="3783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02931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81000"/>
            <a:ext cx="8749597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13827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28600"/>
            <a:ext cx="4201091" cy="649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05678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UCF “Blue Button” Experts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715000"/>
            <a:ext cx="8455618" cy="1143000"/>
          </a:xfrm>
        </p:spPr>
        <p:txBody>
          <a:bodyPr/>
          <a:lstStyle/>
          <a:p>
            <a:endParaRPr lang="en-US" sz="3600" dirty="0" smtClean="0"/>
          </a:p>
          <a:p>
            <a:r>
              <a:rPr lang="en-US" sz="3000" dirty="0" err="1" smtClean="0"/>
              <a:t>Ven</a:t>
            </a:r>
            <a:r>
              <a:rPr lang="en-US" sz="3000" dirty="0" smtClean="0"/>
              <a:t> Basco, Subject Librarian for Engineering</a:t>
            </a:r>
            <a:endParaRPr lang="en-US" sz="3000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3109" y="1752600"/>
            <a:ext cx="7239000" cy="457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1445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420961"/>
            <a:ext cx="5410200" cy="1371600"/>
          </a:xfrm>
        </p:spPr>
        <p:txBody>
          <a:bodyPr/>
          <a:lstStyle/>
          <a:p>
            <a:pPr marL="0" algn="l"/>
            <a:r>
              <a:rPr lang="en-US" sz="2000" dirty="0" smtClean="0"/>
              <a:t>Penny Beile, AD coined the “Blue </a:t>
            </a:r>
            <a:r>
              <a:rPr lang="en-US" sz="2000" dirty="0"/>
              <a:t>B</a:t>
            </a:r>
            <a:r>
              <a:rPr lang="en-US" sz="2000" dirty="0" smtClean="0"/>
              <a:t>utton Expert” in the Research Life Cycle in 2012.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2209800"/>
            <a:ext cx="70866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Who are the blue button experts?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Where do they fit in the Research Life Cycle?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Citation Metrics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Literature Review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Citation Management Tools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Data Management Plan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Data Set Metadata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Discovery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Open Access Hosting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Metadata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bg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schemeClr val="bg1"/>
              </a:solidFill>
            </a:endParaRPr>
          </a:p>
          <a:p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01588"/>
            <a:ext cx="1752600" cy="1736221"/>
          </a:xfrm>
        </p:spPr>
      </p:pic>
    </p:spTree>
    <p:extLst>
      <p:ext uri="{BB962C8B-B14F-4D97-AF65-F5344CB8AC3E}">
        <p14:creationId xmlns:p14="http://schemas.microsoft.com/office/powerpoint/2010/main" val="17991509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UCF “Blue Button” Experts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1981200"/>
            <a:ext cx="6934200" cy="449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3505200"/>
            <a:ext cx="454285" cy="45678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9183" y="2692447"/>
            <a:ext cx="457200" cy="459712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006" y="3784635"/>
            <a:ext cx="517554" cy="496544"/>
          </a:xfrm>
          <a:prstGeom prst="ellipse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246" y="5410200"/>
            <a:ext cx="450070" cy="381000"/>
          </a:xfrm>
          <a:prstGeom prst="ellipse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2600" y="3556244"/>
            <a:ext cx="454285" cy="45678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2111887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039100" cy="535683"/>
          </a:xfrm>
        </p:spPr>
        <p:txBody>
          <a:bodyPr/>
          <a:lstStyle/>
          <a:p>
            <a:r>
              <a:rPr lang="en-US" dirty="0" smtClean="0"/>
              <a:t>Sample Presentations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52400" y="1295400"/>
          <a:ext cx="3978275" cy="5088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Acrobat Document" r:id="rId4" imgW="4663409" imgH="5966367" progId="Acrobat.Document.11">
                  <p:embed/>
                </p:oleObj>
              </mc:Choice>
              <mc:Fallback>
                <p:oleObj name="Acrobat Document" r:id="rId4" imgW="4663409" imgH="5966367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400" y="1295400"/>
                        <a:ext cx="3978275" cy="5088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4624581" y="1315939"/>
          <a:ext cx="3916363" cy="5068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Acrobat Document" r:id="rId6" imgW="4663409" imgH="6034916" progId="Acrobat.Document.11">
                  <p:embed/>
                </p:oleObj>
              </mc:Choice>
              <mc:Fallback>
                <p:oleObj name="Acrobat Document" r:id="rId6" imgW="4663409" imgH="6034916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24581" y="1315939"/>
                        <a:ext cx="3916363" cy="50680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051" y="1315939"/>
            <a:ext cx="3805155" cy="4924321"/>
          </a:xfrm>
        </p:spPr>
      </p:pic>
    </p:spTree>
    <p:extLst>
      <p:ext uri="{BB962C8B-B14F-4D97-AF65-F5344CB8AC3E}">
        <p14:creationId xmlns:p14="http://schemas.microsoft.com/office/powerpoint/2010/main" val="36846618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Presentations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609601" y="1143000"/>
          <a:ext cx="4191000" cy="5423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Acrobat Document" r:id="rId3" imgW="4663409" imgH="6034916" progId="Acrobat.Document.11">
                  <p:embed/>
                </p:oleObj>
              </mc:Choice>
              <mc:Fallback>
                <p:oleObj name="Acrobat Document" r:id="rId3" imgW="4663409" imgH="6034916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1" y="1143000"/>
                        <a:ext cx="4191000" cy="54234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293" y="2921613"/>
            <a:ext cx="6110425" cy="3901751"/>
          </a:xfrm>
        </p:spPr>
      </p:pic>
    </p:spTree>
    <p:extLst>
      <p:ext uri="{BB962C8B-B14F-4D97-AF65-F5344CB8AC3E}">
        <p14:creationId xmlns:p14="http://schemas.microsoft.com/office/powerpoint/2010/main" val="26371533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1000"/>
            <a:ext cx="8624946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317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 smtClean="0">
                <a:latin typeface="Georgia" panose="02040502050405020303" pitchFamily="18" charset="0"/>
              </a:rPr>
              <a:t>Open Access Champions</a:t>
            </a:r>
            <a:endParaRPr lang="en-US" sz="3600" b="0" dirty="0">
              <a:latin typeface="Georgia" panose="02040502050405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676400"/>
            <a:ext cx="8001000" cy="2238429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66800" y="4648200"/>
            <a:ext cx="708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Dr. Janz is Co-Director of The Center for Humanities &amp; Digital Research at UCF. He is also working </a:t>
            </a:r>
            <a:r>
              <a:rPr lang="en-US" sz="2400" dirty="0">
                <a:solidFill>
                  <a:schemeClr val="bg1"/>
                </a:solidFill>
              </a:rPr>
              <a:t>with the University of the </a:t>
            </a:r>
            <a:r>
              <a:rPr lang="en-US" sz="2400" dirty="0" err="1" smtClean="0">
                <a:solidFill>
                  <a:schemeClr val="bg1"/>
                </a:solidFill>
              </a:rPr>
              <a:t>Witswatersrand</a:t>
            </a:r>
            <a:r>
              <a:rPr lang="en-US" sz="2400" dirty="0" smtClean="0">
                <a:solidFill>
                  <a:schemeClr val="bg1"/>
                </a:solidFill>
              </a:rPr>
              <a:t> (</a:t>
            </a:r>
            <a:r>
              <a:rPr lang="en-US" sz="2400" dirty="0" err="1" smtClean="0">
                <a:solidFill>
                  <a:schemeClr val="bg1"/>
                </a:solidFill>
              </a:rPr>
              <a:t>WiSER</a:t>
            </a:r>
            <a:r>
              <a:rPr lang="en-US" sz="2400" dirty="0" smtClean="0">
                <a:solidFill>
                  <a:schemeClr val="bg1"/>
                </a:solidFill>
              </a:rPr>
              <a:t>) to digitize South African parliamentary papers.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2589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 smtClean="0">
                <a:latin typeface="Georgia" panose="02040502050405020303" pitchFamily="18" charset="0"/>
              </a:rPr>
              <a:t>Open Access Champions</a:t>
            </a:r>
            <a:endParaRPr lang="en-US" sz="3600" b="0" dirty="0">
              <a:latin typeface="Georgia" panose="02040502050405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752600"/>
            <a:ext cx="8001000" cy="1925325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00200" y="4267200"/>
            <a:ext cx="6019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Dr. </a:t>
            </a:r>
            <a:r>
              <a:rPr lang="en-US" sz="2400" dirty="0" err="1" smtClean="0">
                <a:solidFill>
                  <a:schemeClr val="bg1"/>
                </a:solidFill>
              </a:rPr>
              <a:t>Nutta</a:t>
            </a:r>
            <a:r>
              <a:rPr lang="en-US" sz="2400" dirty="0" smtClean="0">
                <a:solidFill>
                  <a:schemeClr val="bg1"/>
                </a:solidFill>
              </a:rPr>
              <a:t> is </a:t>
            </a:r>
            <a:r>
              <a:rPr lang="en-US" sz="2400" dirty="0">
                <a:solidFill>
                  <a:schemeClr val="bg1"/>
                </a:solidFill>
              </a:rPr>
              <a:t>P</a:t>
            </a:r>
            <a:r>
              <a:rPr lang="en-US" sz="2400" dirty="0" smtClean="0">
                <a:solidFill>
                  <a:schemeClr val="bg1"/>
                </a:solidFill>
              </a:rPr>
              <a:t>rofessor </a:t>
            </a:r>
            <a:r>
              <a:rPr lang="en-US" sz="2400" dirty="0">
                <a:solidFill>
                  <a:schemeClr val="bg1"/>
                </a:solidFill>
              </a:rPr>
              <a:t>in School of Teaching, Learning, and </a:t>
            </a:r>
            <a:r>
              <a:rPr lang="en-US" sz="2400" dirty="0" smtClean="0">
                <a:solidFill>
                  <a:schemeClr val="bg1"/>
                </a:solidFill>
              </a:rPr>
              <a:t>Leadership. She edits the Open Access</a:t>
            </a:r>
            <a:r>
              <a:rPr lang="en-US" sz="2400" i="1" dirty="0" smtClean="0">
                <a:solidFill>
                  <a:schemeClr val="bg1"/>
                </a:solidFill>
              </a:rPr>
              <a:t> Tapestry </a:t>
            </a:r>
            <a:r>
              <a:rPr lang="en-US" sz="2400" i="1" dirty="0">
                <a:solidFill>
                  <a:schemeClr val="bg1"/>
                </a:solidFill>
              </a:rPr>
              <a:t>Journal: An International Multidisciplinary Journal on English Language Learner </a:t>
            </a:r>
            <a:r>
              <a:rPr lang="en-US" sz="2400" i="1" dirty="0" smtClean="0">
                <a:solidFill>
                  <a:schemeClr val="bg1"/>
                </a:solidFill>
              </a:rPr>
              <a:t>Education.</a:t>
            </a:r>
            <a:endParaRPr lang="en-US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43753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1143000"/>
          </a:xfrm>
        </p:spPr>
        <p:txBody>
          <a:bodyPr/>
          <a:lstStyle/>
          <a:p>
            <a:r>
              <a:rPr lang="en-US" sz="4000" dirty="0" smtClean="0"/>
              <a:t>UCF Scholarly Communication Program 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 smtClean="0"/>
          </a:p>
          <a:p>
            <a:r>
              <a:rPr lang="en-US" sz="3200" dirty="0" smtClean="0"/>
              <a:t>Barbara Tierney, Head of Research Services</a:t>
            </a:r>
            <a:endParaRPr lang="en-US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135" y="1447800"/>
            <a:ext cx="5638800" cy="3869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\\filer01\BGTIERNE\My Documents\My Pictures\Mobile Servies UC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1219200"/>
            <a:ext cx="5638800" cy="4300408"/>
          </a:xfrm>
          <a:prstGeom prst="rect">
            <a:avLst/>
          </a:prstGeom>
          <a:noFill/>
        </p:spPr>
      </p:pic>
      <p:pic>
        <p:nvPicPr>
          <p:cNvPr id="4098" name="Picture 2" descr="\\filer01\BGTIERNE\My Documents\My Pictures\Faculty Collaboration UC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47800" y="1219200"/>
            <a:ext cx="6320852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7963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 smtClean="0">
                <a:latin typeface="Georgia" panose="02040502050405020303" pitchFamily="18" charset="0"/>
              </a:rPr>
              <a:t>Open Access Champions</a:t>
            </a:r>
            <a:endParaRPr lang="en-US" sz="3600" b="0" dirty="0">
              <a:latin typeface="Georgia" panose="02040502050405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388" y="1600200"/>
            <a:ext cx="7937424" cy="1894566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71600" y="4038600"/>
            <a:ext cx="647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Dr. </a:t>
            </a:r>
            <a:r>
              <a:rPr lang="en-US" sz="2400" dirty="0">
                <a:solidFill>
                  <a:schemeClr val="bg1"/>
                </a:solidFill>
              </a:rPr>
              <a:t>M</a:t>
            </a:r>
            <a:r>
              <a:rPr lang="en-US" sz="2400" dirty="0" smtClean="0">
                <a:solidFill>
                  <a:schemeClr val="bg1"/>
                </a:solidFill>
              </a:rPr>
              <a:t>auer has a long history of publishing in OA journals and has written extensively on data loss.</a:t>
            </a: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He is co-founder of the Citizen Curator Project of Central Florida, a project that promotes the open use of digital archives within the community.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9438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 smtClean="0">
                <a:latin typeface="Georgia" panose="02040502050405020303" pitchFamily="18" charset="0"/>
              </a:rPr>
              <a:t>Open Access Champions</a:t>
            </a:r>
            <a:endParaRPr lang="en-US" sz="3600" b="0" dirty="0">
              <a:latin typeface="Georgia" panose="02040502050405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2849" y="1600200"/>
            <a:ext cx="7754502" cy="1894566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19200" y="4267200"/>
            <a:ext cx="678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Dr. Kamrath is </a:t>
            </a:r>
            <a:r>
              <a:rPr lang="en-US" sz="2400" dirty="0">
                <a:solidFill>
                  <a:schemeClr val="bg1"/>
                </a:solidFill>
              </a:rPr>
              <a:t>Co-Director of The Center for Humanities &amp; Digital </a:t>
            </a:r>
            <a:r>
              <a:rPr lang="en-US" sz="2400" dirty="0" smtClean="0">
                <a:solidFill>
                  <a:schemeClr val="bg1"/>
                </a:solidFill>
              </a:rPr>
              <a:t>Research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and General Editor of the Charles </a:t>
            </a:r>
            <a:r>
              <a:rPr lang="en-US" sz="2400" dirty="0" err="1" smtClean="0">
                <a:solidFill>
                  <a:schemeClr val="bg1"/>
                </a:solidFill>
              </a:rPr>
              <a:t>Brockden</a:t>
            </a:r>
            <a:r>
              <a:rPr lang="en-US" sz="2400" dirty="0" smtClean="0">
                <a:solidFill>
                  <a:schemeClr val="bg1"/>
                </a:solidFill>
              </a:rPr>
              <a:t> Brown Electronic Archive &amp; Scholarly Edition.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5992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699" y="0"/>
            <a:ext cx="7924800" cy="1295400"/>
          </a:xfrm>
        </p:spPr>
        <p:txBody>
          <a:bodyPr/>
          <a:lstStyle/>
          <a:p>
            <a:r>
              <a:rPr lang="en-US" sz="3600" b="0" dirty="0" smtClean="0">
                <a:latin typeface="Georgia" panose="02040502050405020303" pitchFamily="18" charset="0"/>
              </a:rPr>
              <a:t>Certificates of Recognition</a:t>
            </a:r>
            <a:endParaRPr lang="en-US" sz="3600" b="0" dirty="0">
              <a:latin typeface="Georgia" panose="02040502050405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9623" y="1259541"/>
            <a:ext cx="2520949" cy="3781425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28797" y="5257800"/>
            <a:ext cx="556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OA Champions received a Certificate of Recognition at the 2013 OA Week reception.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82416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 smtClean="0">
                <a:latin typeface="Georgia" panose="02040502050405020303" pitchFamily="18" charset="0"/>
              </a:rPr>
              <a:t>OA Week Library Exhibit</a:t>
            </a:r>
            <a:endParaRPr lang="en-US" sz="3200" b="0" dirty="0">
              <a:latin typeface="Georgia" panose="02040502050405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248" y="1600200"/>
            <a:ext cx="8077704" cy="243840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4724400"/>
            <a:ext cx="769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Gave us permission to use their images and quotes to promote OA on our website &amp; exhibits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Many presented on the OA-related activities at our 2014 OA Week extravaganza, which featured Peter Suber as the keynote speaker.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99342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 smtClean="0">
                <a:latin typeface="Georgia" panose="02040502050405020303" pitchFamily="18" charset="0"/>
              </a:rPr>
              <a:t>Transition to Scholarly Communication Advisory Board </a:t>
            </a:r>
            <a:endParaRPr lang="en-US" sz="3200" b="0" dirty="0"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981200"/>
            <a:ext cx="73914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Advisory Board consists of 11 members representing most colleges on campus;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</a:t>
            </a:r>
            <a:r>
              <a:rPr lang="en-US" sz="2000" dirty="0" smtClean="0">
                <a:solidFill>
                  <a:schemeClr val="bg1"/>
                </a:solidFill>
              </a:rPr>
              <a:t>ssembled during the summer 2015 and had their first meeting last fall;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Coincided with the launch of the STARS repository;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Their mission is to support the goals of the Office of Scholarly Communication, to advocate for us around campus, and to set the agenda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for future endeavors.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41630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STARS Institutional Repository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/>
              <a:t>Lee Dotson, Digital Initiatives Librarian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1295400"/>
            <a:ext cx="6553200" cy="408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78562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81000"/>
            <a:ext cx="8763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26557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8600"/>
            <a:ext cx="8660004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63452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39" y="533400"/>
            <a:ext cx="8894467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1195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8600"/>
            <a:ext cx="70866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15741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UCF Research Lifecycle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Lee Dotson, Digital Initiatives Librarian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551" y="1196514"/>
            <a:ext cx="5641097" cy="427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308243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1" y="176398"/>
            <a:ext cx="8610600" cy="650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076795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28600"/>
            <a:ext cx="7086600" cy="630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355159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38200"/>
            <a:ext cx="8686800" cy="509154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34000" y="6096000"/>
            <a:ext cx="3289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3"/>
                </a:solidFill>
                <a:hlinkClick r:id="rId3"/>
              </a:rPr>
              <a:t>http://stars.library.ucf.edu/jhoe</a:t>
            </a:r>
            <a:r>
              <a:rPr lang="en-US" dirty="0" smtClean="0">
                <a:solidFill>
                  <a:schemeClr val="accent3"/>
                </a:solidFill>
                <a:hlinkClick r:id="rId3"/>
              </a:rPr>
              <a:t>/</a:t>
            </a:r>
            <a:r>
              <a:rPr lang="en-US" dirty="0" smtClean="0">
                <a:solidFill>
                  <a:schemeClr val="accent3"/>
                </a:solidFill>
              </a:rPr>
              <a:t> 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8889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04799"/>
            <a:ext cx="7391400" cy="624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773733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52400"/>
            <a:ext cx="69342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229649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7745"/>
            <a:ext cx="7772400" cy="6622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43073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8599"/>
            <a:ext cx="8618348" cy="634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604829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" y="304800"/>
            <a:ext cx="8794249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327106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81000"/>
            <a:ext cx="8490857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005564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69" y="1598064"/>
            <a:ext cx="7433933" cy="2610209"/>
          </a:xfrm>
        </p:spPr>
        <p:txBody>
          <a:bodyPr/>
          <a:lstStyle/>
          <a:p>
            <a:r>
              <a:rPr lang="en-US" sz="6000" dirty="0"/>
              <a:t>UCF Scholarly Communication</a:t>
            </a:r>
            <a:br>
              <a:rPr lang="en-US" sz="6000" dirty="0"/>
            </a:br>
            <a:r>
              <a:rPr lang="en-US" sz="6000" dirty="0"/>
              <a:t>Website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014" y="4675328"/>
            <a:ext cx="7559897" cy="802386"/>
          </a:xfrm>
        </p:spPr>
        <p:txBody>
          <a:bodyPr/>
          <a:lstStyle/>
          <a:p>
            <a:pPr algn="ctr"/>
            <a:r>
              <a:rPr lang="en-US" sz="1400" dirty="0">
                <a:hlinkClick r:id="rId2"/>
              </a:rPr>
              <a:t>http://library.ucf.edu/about/departments/scholarly-communication/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311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97" y="990600"/>
            <a:ext cx="9070848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32374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50" y="1219199"/>
            <a:ext cx="8204155" cy="49188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914400"/>
          </a:xfrm>
        </p:spPr>
        <p:txBody>
          <a:bodyPr/>
          <a:lstStyle/>
          <a:p>
            <a:r>
              <a:rPr lang="en-US" sz="4000" dirty="0" smtClean="0"/>
              <a:t>UCF Scholarly Communication Website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971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76199"/>
            <a:ext cx="7772400" cy="990599"/>
          </a:xfrm>
        </p:spPr>
        <p:txBody>
          <a:bodyPr/>
          <a:lstStyle/>
          <a:p>
            <a:r>
              <a:rPr lang="en-US" dirty="0" smtClean="0"/>
              <a:t>Purpose(s) of Website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914400"/>
            <a:ext cx="6400800" cy="47244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Communicate goals &amp; mission of SC at UCF Libraries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Provide a dedicated space for SC efforts &amp; communications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Focus on expanding information on RLC services &amp;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Highlight “OA Champions”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Act as SC resource for faculty, students &amp; staff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Way for people to connect with Office of SC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Resources related to training faculty &amp; staff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941478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4921" y="299161"/>
            <a:ext cx="2049539" cy="120700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Website</a:t>
            </a: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920" y="1273323"/>
            <a:ext cx="8644101" cy="22415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8407" y="3640141"/>
            <a:ext cx="5426188" cy="2486737"/>
          </a:xfrm>
          <a:prstGeom prst="rect">
            <a:avLst/>
          </a:prstGeom>
        </p:spPr>
      </p:pic>
      <p:cxnSp>
        <p:nvCxnSpPr>
          <p:cNvPr id="10" name="Curved Connector 9"/>
          <p:cNvCxnSpPr/>
          <p:nvPr/>
        </p:nvCxnSpPr>
        <p:spPr>
          <a:xfrm>
            <a:off x="700755" y="3085032"/>
            <a:ext cx="2403585" cy="1452121"/>
          </a:xfrm>
          <a:prstGeom prst="curvedConnector3">
            <a:avLst>
              <a:gd name="adj1" fmla="val -4754"/>
            </a:avLst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3"/>
          <p:cNvSpPr txBox="1">
            <a:spLocks/>
          </p:cNvSpPr>
          <p:nvPr/>
        </p:nvSpPr>
        <p:spPr>
          <a:xfrm>
            <a:off x="3230701" y="2641995"/>
            <a:ext cx="4009365" cy="120700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 cap="none" baseline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Research Guides</a:t>
            </a:r>
          </a:p>
        </p:txBody>
      </p:sp>
    </p:spTree>
    <p:extLst>
      <p:ext uri="{BB962C8B-B14F-4D97-AF65-F5344CB8AC3E}">
        <p14:creationId xmlns:p14="http://schemas.microsoft.com/office/powerpoint/2010/main" val="2579595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Website vs. Research Guide(s)?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17543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of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804594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</a:t>
            </a:r>
            <a:r>
              <a:rPr lang="en-US" dirty="0" smtClean="0"/>
              <a:t>Goals </a:t>
            </a:r>
            <a:r>
              <a:rPr lang="en-US" dirty="0"/>
              <a:t>and </a:t>
            </a:r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42036815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484632"/>
            <a:ext cx="8398380" cy="1609344"/>
          </a:xfrm>
        </p:spPr>
        <p:txBody>
          <a:bodyPr/>
          <a:lstStyle/>
          <a:p>
            <a:r>
              <a:rPr lang="en-US" dirty="0" smtClean="0"/>
              <a:t>Overarching Goals &amp;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952504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082" y="2238315"/>
            <a:ext cx="8458201" cy="1609344"/>
          </a:xfrm>
        </p:spPr>
        <p:txBody>
          <a:bodyPr/>
          <a:lstStyle/>
          <a:p>
            <a:r>
              <a:rPr lang="en-US" sz="4000" dirty="0"/>
              <a:t>Goals &amp; Expectations 2016-2017</a:t>
            </a:r>
          </a:p>
        </p:txBody>
      </p:sp>
    </p:spTree>
    <p:extLst>
      <p:ext uri="{BB962C8B-B14F-4D97-AF65-F5344CB8AC3E}">
        <p14:creationId xmlns:p14="http://schemas.microsoft.com/office/powerpoint/2010/main" val="2102053158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250" y="754081"/>
            <a:ext cx="7772400" cy="4050792"/>
          </a:xfrm>
        </p:spPr>
        <p:txBody>
          <a:bodyPr/>
          <a:lstStyle/>
          <a:p>
            <a:r>
              <a:rPr lang="en-US" dirty="0"/>
              <a:t>Continue to solidify SC as a unit in the library with dedicated </a:t>
            </a:r>
            <a:r>
              <a:rPr lang="en-US" dirty="0" smtClean="0"/>
              <a:t>space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596" y="1523286"/>
            <a:ext cx="6417894" cy="481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595017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888" y="651533"/>
            <a:ext cx="7772400" cy="4050792"/>
          </a:xfrm>
        </p:spPr>
        <p:txBody>
          <a:bodyPr/>
          <a:lstStyle/>
          <a:p>
            <a:r>
              <a:rPr lang="en-US" dirty="0"/>
              <a:t>Explore expansion of RLC (develop and customize for specific departments, colleges, etc.)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27" y="1652774"/>
            <a:ext cx="8312921" cy="391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57993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57200"/>
            <a:ext cx="7810500" cy="2533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912" y="3124200"/>
            <a:ext cx="6772275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131209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616" y="873723"/>
            <a:ext cx="7772400" cy="4050792"/>
          </a:xfrm>
        </p:spPr>
        <p:txBody>
          <a:bodyPr/>
          <a:lstStyle/>
          <a:p>
            <a:r>
              <a:rPr lang="en-US" dirty="0"/>
              <a:t>Utilize newly formed SC Faculty Advisory Board to proactively tackle goals and </a:t>
            </a:r>
            <a:r>
              <a:rPr lang="en-US" dirty="0" smtClean="0"/>
              <a:t>initiatives </a:t>
            </a:r>
            <a:r>
              <a:rPr lang="en-US" dirty="0"/>
              <a:t>identified by SC</a:t>
            </a:r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0046" y="1894231"/>
            <a:ext cx="1524000" cy="20097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815" y="2490210"/>
            <a:ext cx="1581150" cy="19240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028" y="4660107"/>
            <a:ext cx="1990725" cy="381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1946" y="4023735"/>
            <a:ext cx="1600200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427023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796" y="1019001"/>
            <a:ext cx="7772400" cy="4050792"/>
          </a:xfrm>
        </p:spPr>
        <p:txBody>
          <a:bodyPr/>
          <a:lstStyle/>
          <a:p>
            <a:r>
              <a:rPr lang="en-US" dirty="0"/>
              <a:t>Create a more formal training program for library faculty and staff  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341" y="1828800"/>
            <a:ext cx="5469310" cy="457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346972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5441" y="856631"/>
            <a:ext cx="7772400" cy="4050792"/>
          </a:xfrm>
        </p:spPr>
        <p:txBody>
          <a:bodyPr/>
          <a:lstStyle/>
          <a:p>
            <a:r>
              <a:rPr lang="en-US" sz="2800" dirty="0" smtClean="0"/>
              <a:t>Work to cultivate strategic alliances across the campus community</a:t>
            </a:r>
            <a:endParaRPr lang="en-US" dirty="0" smtClean="0"/>
          </a:p>
          <a:p>
            <a:pPr lvl="1"/>
            <a:r>
              <a:rPr lang="en-US" sz="2400" dirty="0">
                <a:solidFill>
                  <a:srgbClr val="FFFFFF"/>
                </a:solidFill>
                <a:latin typeface="+mn-lt"/>
                <a:sym typeface="Arial" charset="0"/>
              </a:rPr>
              <a:t>Partnering</a:t>
            </a:r>
          </a:p>
          <a:p>
            <a:pPr lvl="2"/>
            <a:r>
              <a:rPr lang="en-US" dirty="0">
                <a:solidFill>
                  <a:srgbClr val="FFFFFF"/>
                </a:solidFill>
                <a:latin typeface="+mn-lt"/>
                <a:sym typeface="Arial" charset="0"/>
              </a:rPr>
              <a:t>Grad Workshops </a:t>
            </a:r>
          </a:p>
          <a:p>
            <a:pPr lvl="2"/>
            <a:r>
              <a:rPr lang="en-US" dirty="0">
                <a:solidFill>
                  <a:srgbClr val="FFFFFF"/>
                </a:solidFill>
                <a:latin typeface="+mn-lt"/>
                <a:sym typeface="Arial" charset="0"/>
              </a:rPr>
              <a:t>Dissertation Forum</a:t>
            </a:r>
          </a:p>
          <a:p>
            <a:pPr lvl="2"/>
            <a:r>
              <a:rPr lang="en-US" dirty="0" err="1">
                <a:solidFill>
                  <a:srgbClr val="FFFFFF"/>
                </a:solidFill>
                <a:latin typeface="+mn-lt"/>
                <a:sym typeface="Arial" charset="0"/>
              </a:rPr>
              <a:t>THATCamp</a:t>
            </a:r>
            <a:r>
              <a:rPr lang="en-US" dirty="0">
                <a:solidFill>
                  <a:srgbClr val="FFFFFF"/>
                </a:solidFill>
                <a:latin typeface="+mn-lt"/>
                <a:sym typeface="Arial" charset="0"/>
              </a:rPr>
              <a:t> </a:t>
            </a:r>
          </a:p>
          <a:p>
            <a:pPr lvl="1"/>
            <a:r>
              <a:rPr lang="en-US" sz="2400" dirty="0">
                <a:solidFill>
                  <a:srgbClr val="FFFFFF"/>
                </a:solidFill>
                <a:latin typeface="+mn-lt"/>
                <a:sym typeface="Arial" charset="0"/>
              </a:rPr>
              <a:t>Relationship Building</a:t>
            </a:r>
          </a:p>
          <a:p>
            <a:pPr lvl="2"/>
            <a:r>
              <a:rPr lang="en-US" dirty="0">
                <a:solidFill>
                  <a:srgbClr val="FFFFFF"/>
                </a:solidFill>
                <a:latin typeface="+mn-lt"/>
                <a:sym typeface="Arial" charset="0"/>
              </a:rPr>
              <a:t>Departmental meetings (with subject librarians)</a:t>
            </a:r>
          </a:p>
          <a:p>
            <a:pPr lvl="2"/>
            <a:r>
              <a:rPr lang="en-US" dirty="0">
                <a:solidFill>
                  <a:srgbClr val="FFFFFF"/>
                </a:solidFill>
                <a:latin typeface="+mn-lt"/>
                <a:sym typeface="Arial" charset="0"/>
              </a:rPr>
              <a:t>Ad-hoc presentations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15" y="5237989"/>
            <a:ext cx="2939685" cy="9342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710" y="5181600"/>
            <a:ext cx="1836890" cy="990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025" y="5181600"/>
            <a:ext cx="3005538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643632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5441" y="856631"/>
            <a:ext cx="7772400" cy="4050792"/>
          </a:xfrm>
        </p:spPr>
        <p:txBody>
          <a:bodyPr/>
          <a:lstStyle/>
          <a:p>
            <a:r>
              <a:rPr lang="en-US" sz="4000" dirty="0" smtClean="0"/>
              <a:t>Work to cultivate strategic alliances across the campus community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203574"/>
            <a:ext cx="3083995" cy="10412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4203575"/>
            <a:ext cx="1392906" cy="10906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025" y="4382035"/>
            <a:ext cx="3005538" cy="86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760887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93" y="484632"/>
            <a:ext cx="8255237" cy="16093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Library Scholarly Communication Advisory </a:t>
            </a:r>
            <a:r>
              <a:rPr lang="en-US" dirty="0"/>
              <a:t>Group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191000"/>
            <a:ext cx="9144000" cy="26670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591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543050"/>
            <a:ext cx="5943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University </a:t>
            </a:r>
            <a:r>
              <a:rPr lang="en-US" sz="2000" dirty="0">
                <a:solidFill>
                  <a:schemeClr val="bg1"/>
                </a:solidFill>
              </a:rPr>
              <a:t>of Central Florida </a:t>
            </a:r>
            <a:r>
              <a:rPr lang="en-US" sz="2000" dirty="0" smtClean="0">
                <a:solidFill>
                  <a:schemeClr val="bg1"/>
                </a:solidFill>
              </a:rPr>
              <a:t>Libraries</a:t>
            </a:r>
          </a:p>
          <a:p>
            <a:pPr algn="ctr"/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err="1" smtClean="0">
                <a:solidFill>
                  <a:schemeClr val="bg1"/>
                </a:solidFill>
              </a:rPr>
              <a:t>Ven</a:t>
            </a:r>
            <a:r>
              <a:rPr lang="en-US" sz="2000" dirty="0" smtClean="0">
                <a:solidFill>
                  <a:schemeClr val="bg1"/>
                </a:solidFill>
              </a:rPr>
              <a:t> Basco	</a:t>
            </a:r>
            <a:r>
              <a:rPr lang="en-US" sz="2000" dirty="0" smtClean="0">
                <a:solidFill>
                  <a:schemeClr val="bg1"/>
                </a:solidFill>
                <a:hlinkClick r:id="rId3"/>
              </a:rPr>
              <a:t>Buenaventura.Basco@ucf.edu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Lee Dotson	</a:t>
            </a:r>
            <a:r>
              <a:rPr lang="en-US" sz="2000" dirty="0" smtClean="0">
                <a:solidFill>
                  <a:schemeClr val="bg1"/>
                </a:solidFill>
                <a:hlinkClick r:id="rId4"/>
              </a:rPr>
              <a:t>Lee.Dotson@ucf.edu</a:t>
            </a:r>
            <a:r>
              <a:rPr lang="en-US" sz="2000" dirty="0" smtClean="0">
                <a:solidFill>
                  <a:schemeClr val="bg1"/>
                </a:solidFill>
              </a:rPr>
              <a:t>  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Sarah Norris	</a:t>
            </a:r>
            <a:r>
              <a:rPr lang="en-US" sz="2000" dirty="0" smtClean="0">
                <a:solidFill>
                  <a:schemeClr val="bg1"/>
                </a:solidFill>
                <a:hlinkClick r:id="rId5"/>
              </a:rPr>
              <a:t>Sarah.Norris@ucf.edu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Barbara Tierney	</a:t>
            </a:r>
            <a:r>
              <a:rPr lang="en-US" sz="2000" dirty="0" smtClean="0">
                <a:solidFill>
                  <a:schemeClr val="bg1"/>
                </a:solidFill>
                <a:hlinkClick r:id="rId6"/>
              </a:rPr>
              <a:t>Barbara.Tierney@ucf.edu</a:t>
            </a: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smtClean="0">
                <a:solidFill>
                  <a:schemeClr val="bg1"/>
                </a:solidFill>
              </a:rPr>
              <a:t>John Venecek	</a:t>
            </a:r>
            <a:r>
              <a:rPr lang="en-US" sz="2000" dirty="0" smtClean="0">
                <a:solidFill>
                  <a:schemeClr val="bg1"/>
                </a:solidFill>
                <a:hlinkClick r:id="rId7"/>
              </a:rPr>
              <a:t>John.Venecek@ucf.edu</a:t>
            </a:r>
            <a:endParaRPr lang="en-US" sz="2000" dirty="0" smtClean="0">
              <a:solidFill>
                <a:schemeClr val="bg1"/>
              </a:solidFill>
            </a:endParaRPr>
          </a:p>
          <a:p>
            <a:endParaRPr 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8775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8600"/>
            <a:ext cx="8327238" cy="6400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25044" y="5943600"/>
            <a:ext cx="32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</a:rPr>
              <a:t>OpenWetWare:Headquarters</a:t>
            </a:r>
            <a:r>
              <a:rPr lang="en-US" dirty="0">
                <a:latin typeface="Arial" panose="020B0604020202020204" pitchFamily="34" charset="0"/>
              </a:rPr>
              <a:t>/Research Pathway</a:t>
            </a:r>
          </a:p>
        </p:txBody>
      </p:sp>
    </p:spTree>
    <p:extLst>
      <p:ext uri="{BB962C8B-B14F-4D97-AF65-F5344CB8AC3E}">
        <p14:creationId xmlns:p14="http://schemas.microsoft.com/office/powerpoint/2010/main" val="84684581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6200"/>
            <a:ext cx="8839199" cy="669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79917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62000"/>
            <a:ext cx="8924214" cy="5100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01246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259" b="629"/>
          <a:stretch/>
        </p:blipFill>
        <p:spPr>
          <a:xfrm>
            <a:off x="1295400" y="152400"/>
            <a:ext cx="7162800" cy="653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22725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2_UNC Charlotte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F81BD"/>
      </a:accent1>
      <a:accent2>
        <a:srgbClr val="333399"/>
      </a:accent2>
      <a:accent3>
        <a:srgbClr val="FFFFFF"/>
      </a:accent3>
      <a:accent4>
        <a:srgbClr val="000000"/>
      </a:accent4>
      <a:accent5>
        <a:srgbClr val="B2C1DB"/>
      </a:accent5>
      <a:accent6>
        <a:srgbClr val="2D2D8A"/>
      </a:accent6>
      <a:hlink>
        <a:srgbClr val="009999"/>
      </a:hlink>
      <a:folHlink>
        <a:srgbClr val="99CC00"/>
      </a:folHlink>
    </a:clrScheme>
    <a:fontScheme name="2_UNC Charlotte PowerPoint template">
      <a:majorFont>
        <a:latin typeface="Arial"/>
        <a:ea typeface="ヒラギノ角ゴ ProN W6"/>
        <a:cs typeface="ヒラギノ角ゴ ProN W6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F81BD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alibri" charset="0"/>
            <a:ea typeface="ヒラギノ角ゴ ProN W3" charset="0"/>
            <a:cs typeface="ヒラギノ角ゴ ProN W3" charset="0"/>
            <a:sym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F81BD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alibri" charset="0"/>
            <a:ea typeface="ヒラギノ角ゴ ProN W3" charset="0"/>
            <a:cs typeface="ヒラギノ角ゴ ProN W3" charset="0"/>
            <a:sym typeface="Calibri" charset="0"/>
          </a:defRPr>
        </a:defPPr>
      </a:lstStyle>
    </a:lnDef>
  </a:objectDefaults>
  <a:extraClrSchemeLst>
    <a:extraClrScheme>
      <a:clrScheme name="2_UNC Charlotte 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UNC Charlotte PowerPoint 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F81BD"/>
      </a:accent1>
      <a:accent2>
        <a:srgbClr val="333399"/>
      </a:accent2>
      <a:accent3>
        <a:srgbClr val="FFFFFF"/>
      </a:accent3>
      <a:accent4>
        <a:srgbClr val="000000"/>
      </a:accent4>
      <a:accent5>
        <a:srgbClr val="B2C1DB"/>
      </a:accent5>
      <a:accent6>
        <a:srgbClr val="2D2D8A"/>
      </a:accent6>
      <a:hlink>
        <a:srgbClr val="009999"/>
      </a:hlink>
      <a:folHlink>
        <a:srgbClr val="99CC00"/>
      </a:folHlink>
    </a:clrScheme>
    <a:fontScheme name="3_UNC Charlotte PowerPoint template">
      <a:majorFont>
        <a:latin typeface="Arial"/>
        <a:ea typeface="ヒラギノ角ゴ ProN W6"/>
        <a:cs typeface="ヒラギノ角ゴ ProN W6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F81BD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alibri" charset="0"/>
            <a:ea typeface="ヒラギノ角ゴ ProN W3" charset="0"/>
            <a:cs typeface="ヒラギノ角ゴ ProN W3" charset="0"/>
            <a:sym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4F81BD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Calibri" charset="0"/>
            <a:ea typeface="ヒラギノ角ゴ ProN W3" charset="0"/>
            <a:cs typeface="ヒラギノ角ゴ ProN W3" charset="0"/>
            <a:sym typeface="Calibri" charset="0"/>
          </a:defRPr>
        </a:defPPr>
      </a:lstStyle>
    </a:lnDef>
  </a:objectDefaults>
  <a:extraClrSchemeLst>
    <a:extraClrScheme>
      <a:clrScheme name="3_UNC Charlotte 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9431</TotalTime>
  <Pages>0</Pages>
  <Words>646</Words>
  <Characters>0</Characters>
  <Application>Microsoft Office PowerPoint</Application>
  <PresentationFormat>On-screen Show (4:3)</PresentationFormat>
  <Lines>0</Lines>
  <Paragraphs>114</Paragraphs>
  <Slides>55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3" baseType="lpstr">
      <vt:lpstr>Arial</vt:lpstr>
      <vt:lpstr>Calibri</vt:lpstr>
      <vt:lpstr>Georgia</vt:lpstr>
      <vt:lpstr>ヒラギノ角ゴ ProN W3</vt:lpstr>
      <vt:lpstr>ヒラギノ角ゴ ProN W6</vt:lpstr>
      <vt:lpstr>2_UNC Charlotte PowerPoint template</vt:lpstr>
      <vt:lpstr>3_UNC Charlotte PowerPoint template</vt:lpstr>
      <vt:lpstr>Acrobat Document</vt:lpstr>
      <vt:lpstr>Grow Your Own Academic Library Scholarly Communication Program Florida Library Assoc. Conference, Daytona Beach, Mar. 2, 2016</vt:lpstr>
      <vt:lpstr>UCF Scholarly Communication Program Overview</vt:lpstr>
      <vt:lpstr>UCF Research Lifecycle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UCF “Blue Button” Experts</vt:lpstr>
      <vt:lpstr>Penny Beile, AD coined the “Blue Button Expert” in the Research Life Cycle in 2012.</vt:lpstr>
      <vt:lpstr>UCF “Blue Button” Experts</vt:lpstr>
      <vt:lpstr>Sample Presentations</vt:lpstr>
      <vt:lpstr>Other Presentations</vt:lpstr>
      <vt:lpstr>PowerPoint Presentation</vt:lpstr>
      <vt:lpstr>Open Access Champions</vt:lpstr>
      <vt:lpstr>Open Access Champions</vt:lpstr>
      <vt:lpstr>Open Access Champions</vt:lpstr>
      <vt:lpstr>Open Access Champions</vt:lpstr>
      <vt:lpstr>Certificates of Recognition</vt:lpstr>
      <vt:lpstr>OA Week Library Exhibit</vt:lpstr>
      <vt:lpstr>Transition to Scholarly Communication Advisory Board </vt:lpstr>
      <vt:lpstr>STARS Institutional Repository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UCF Scholarly Communication Website</vt:lpstr>
      <vt:lpstr>UCF Scholarly Communication Website</vt:lpstr>
      <vt:lpstr>Purpose(s) of Website</vt:lpstr>
      <vt:lpstr>Website</vt:lpstr>
      <vt:lpstr>Why a Website vs. Research Guide(s)?</vt:lpstr>
      <vt:lpstr>Future of Website</vt:lpstr>
      <vt:lpstr>Future Goals and Expectations</vt:lpstr>
      <vt:lpstr>Overarching Goals &amp; Expectations</vt:lpstr>
      <vt:lpstr>Goals &amp; Expectations 2016-2017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Library Scholarly Communication Advisory Group 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 Olson</dc:creator>
  <cp:lastModifiedBy>Barbara Tierney</cp:lastModifiedBy>
  <cp:revision>311</cp:revision>
  <cp:lastPrinted>2016-03-01T15:00:38Z</cp:lastPrinted>
  <dcterms:modified xsi:type="dcterms:W3CDTF">2016-03-03T15:57:28Z</dcterms:modified>
</cp:coreProperties>
</file>