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341" r:id="rId2"/>
    <p:sldId id="313" r:id="rId3"/>
    <p:sldId id="335" r:id="rId4"/>
    <p:sldId id="314" r:id="rId5"/>
    <p:sldId id="315" r:id="rId6"/>
    <p:sldId id="316" r:id="rId7"/>
    <p:sldId id="317" r:id="rId8"/>
    <p:sldId id="272" r:id="rId9"/>
    <p:sldId id="321" r:id="rId10"/>
    <p:sldId id="323" r:id="rId11"/>
    <p:sldId id="324" r:id="rId12"/>
    <p:sldId id="325" r:id="rId13"/>
    <p:sldId id="327" r:id="rId14"/>
    <p:sldId id="328" r:id="rId15"/>
    <p:sldId id="330" r:id="rId16"/>
    <p:sldId id="331" r:id="rId17"/>
    <p:sldId id="332" r:id="rId18"/>
    <p:sldId id="329" r:id="rId19"/>
    <p:sldId id="326" r:id="rId20"/>
    <p:sldId id="336" r:id="rId21"/>
    <p:sldId id="312" r:id="rId22"/>
    <p:sldId id="284" r:id="rId23"/>
    <p:sldId id="294" r:id="rId24"/>
    <p:sldId id="281" r:id="rId25"/>
    <p:sldId id="295" r:id="rId26"/>
    <p:sldId id="296" r:id="rId27"/>
    <p:sldId id="297" r:id="rId28"/>
    <p:sldId id="303" r:id="rId29"/>
    <p:sldId id="304" r:id="rId30"/>
    <p:sldId id="299" r:id="rId31"/>
    <p:sldId id="300" r:id="rId32"/>
    <p:sldId id="298" r:id="rId33"/>
    <p:sldId id="286" r:id="rId34"/>
    <p:sldId id="287" r:id="rId35"/>
    <p:sldId id="285" r:id="rId36"/>
    <p:sldId id="305" r:id="rId37"/>
    <p:sldId id="306" r:id="rId38"/>
    <p:sldId id="293" r:id="rId39"/>
    <p:sldId id="288" r:id="rId40"/>
    <p:sldId id="290" r:id="rId41"/>
    <p:sldId id="291" r:id="rId42"/>
    <p:sldId id="310" r:id="rId43"/>
    <p:sldId id="289" r:id="rId44"/>
    <p:sldId id="309" r:id="rId45"/>
    <p:sldId id="307" r:id="rId46"/>
    <p:sldId id="282" r:id="rId47"/>
    <p:sldId id="308" r:id="rId48"/>
    <p:sldId id="292" r:id="rId49"/>
    <p:sldId id="339" r:id="rId50"/>
    <p:sldId id="337" r:id="rId51"/>
    <p:sldId id="338" r:id="rId52"/>
    <p:sldId id="283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8132" autoAdjust="0"/>
    <p:restoredTop sz="74478" autoAdjust="0"/>
  </p:normalViewPr>
  <p:slideViewPr>
    <p:cSldViewPr>
      <p:cViewPr>
        <p:scale>
          <a:sx n="105" d="100"/>
          <a:sy n="105" d="100"/>
        </p:scale>
        <p:origin x="-179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67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83F5E-A2F0-4850-8850-C865B788AE95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C1974-DB25-4652-AE7B-9D9ED51F79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32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CCE62-453F-984E-86B9-9FB58D42B9D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10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C1974-DB25-4652-AE7B-9D9ED51F798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C1974-DB25-4652-AE7B-9D9ED51F798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C1974-DB25-4652-AE7B-9D9ED51F798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C1974-DB25-4652-AE7B-9D9ED51F798C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647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C1974-DB25-4652-AE7B-9D9ED51F798C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66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CCE62-453F-984E-86B9-9FB58D42B9D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10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CCE62-453F-984E-86B9-9FB58D42B9D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10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CCE62-453F-984E-86B9-9FB58D42B9D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10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C1974-DB25-4652-AE7B-9D9ED51F798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49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CCE62-453F-984E-86B9-9FB58D42B9D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69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C1974-DB25-4652-AE7B-9D9ED51F798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9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C1974-DB25-4652-AE7B-9D9ED51F798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61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C1974-DB25-4652-AE7B-9D9ED51F798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87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929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40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76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87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88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4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2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45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47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53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5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2861B-B39E-4AB6-8EB7-C449E9662860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F6AC6-3C50-4E4C-9B87-04B417A09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940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hyperlink" Target="https://www.youtube.com/watch?v=Wvg_CRxSqw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2514600"/>
          </a:xfrm>
        </p:spPr>
        <p:txBody>
          <a:bodyPr>
            <a:noAutofit/>
          </a:bodyPr>
          <a:lstStyle/>
          <a:p>
            <a:r>
              <a:rPr lang="en-US" sz="5400" b="1" i="1" dirty="0" smtClean="0">
                <a:solidFill>
                  <a:srgbClr val="C00000"/>
                </a:solidFill>
              </a:rPr>
              <a:t>Activating</a:t>
            </a:r>
            <a:r>
              <a:rPr lang="en-US" sz="4800" b="1" i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</a:rPr>
              <a:t>Your Collections</a:t>
            </a:r>
            <a:r>
              <a:rPr lang="en-US" sz="4800" b="1" dirty="0">
                <a:solidFill>
                  <a:srgbClr val="FF0000"/>
                </a:solidFill>
              </a:rPr>
              <a:t/>
            </a:r>
            <a:br>
              <a:rPr lang="en-US" sz="4800" b="1" dirty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What </a:t>
            </a:r>
            <a:r>
              <a:rPr lang="en-US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the Heart Remembers:</a:t>
            </a:r>
            <a:br>
              <a:rPr lang="en-US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The Women and Children of Darfur</a:t>
            </a:r>
            <a:r>
              <a:rPr lang="en-US" sz="4800" b="1" dirty="0" smtClean="0">
                <a:solidFill>
                  <a:srgbClr val="FF0000"/>
                </a:solidFill>
              </a:rPr>
              <a:t/>
            </a:r>
            <a:br>
              <a:rPr lang="en-US" sz="4800" b="1" dirty="0" smtClean="0">
                <a:solidFill>
                  <a:srgbClr val="FF0000"/>
                </a:solidFill>
              </a:rPr>
            </a:b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4057976"/>
          </a:xfrm>
        </p:spPr>
        <p:txBody>
          <a:bodyPr>
            <a:normAutofit/>
          </a:bodyPr>
          <a:lstStyle/>
          <a:p>
            <a:endParaRPr lang="en-US" sz="1600" b="1" dirty="0">
              <a:solidFill>
                <a:srgbClr val="C00000"/>
              </a:solidFill>
            </a:endParaRPr>
          </a:p>
          <a:p>
            <a:endParaRPr lang="en-US" sz="1600" b="1" dirty="0" smtClean="0">
              <a:solidFill>
                <a:srgbClr val="C00000"/>
              </a:solidFill>
            </a:endParaRPr>
          </a:p>
          <a:p>
            <a:endParaRPr lang="en-US" sz="1600" b="1" dirty="0">
              <a:solidFill>
                <a:srgbClr val="C00000"/>
              </a:solidFill>
            </a:endParaRPr>
          </a:p>
          <a:p>
            <a:endParaRPr lang="en-US" sz="1600" b="1" dirty="0" smtClean="0">
              <a:solidFill>
                <a:srgbClr val="C00000"/>
              </a:solidFill>
            </a:endParaRPr>
          </a:p>
          <a:p>
            <a:endParaRPr lang="en-US" sz="1400" b="1" dirty="0" smtClean="0">
              <a:solidFill>
                <a:srgbClr val="C00000"/>
              </a:solidFill>
            </a:endParaRPr>
          </a:p>
          <a:p>
            <a:r>
              <a:rPr lang="en-US" sz="1400" b="1" dirty="0" smtClean="0">
                <a:solidFill>
                  <a:schemeClr val="tx1"/>
                </a:solidFill>
              </a:rPr>
              <a:t/>
            </a:r>
            <a:br>
              <a:rPr lang="en-US" sz="1400" b="1" dirty="0" smtClean="0">
                <a:solidFill>
                  <a:schemeClr val="tx1"/>
                </a:solidFill>
              </a:rPr>
            </a:br>
            <a:endParaRPr lang="en-US" sz="1400" b="1" dirty="0">
              <a:solidFill>
                <a:schemeClr val="tx1"/>
              </a:solidFill>
            </a:endParaRPr>
          </a:p>
          <a:p>
            <a:endParaRPr lang="en-US" sz="1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1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1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1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LYRASIS </a:t>
            </a:r>
            <a:r>
              <a:rPr 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E-Gathering 2014</a:t>
            </a:r>
            <a:r>
              <a:rPr lang="en-US" sz="1400" b="1" dirty="0" smtClean="0">
                <a:solidFill>
                  <a:schemeClr val="tx1"/>
                </a:solidFill>
              </a:rPr>
              <a:t/>
            </a:r>
            <a:br>
              <a:rPr lang="en-US" sz="1400" b="1" dirty="0" smtClean="0">
                <a:solidFill>
                  <a:schemeClr val="tx1"/>
                </a:solidFill>
              </a:rPr>
            </a:b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5494" y="2888810"/>
            <a:ext cx="4876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7620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2693547"/>
            <a:ext cx="543877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644" y="6304041"/>
            <a:ext cx="17145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01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d, drawing 41 C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78239" y="615706"/>
            <a:ext cx="623111" cy="1632816"/>
          </a:xfrm>
          <a:prstGeom prst="rect">
            <a:avLst/>
          </a:prstGeom>
        </p:spPr>
      </p:pic>
      <p:pic>
        <p:nvPicPr>
          <p:cNvPr id="7" name="Picture 6" descr="Chad, drawing 41 C.pdf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25032" y="1644331"/>
            <a:ext cx="1298560" cy="1341412"/>
          </a:xfrm>
          <a:prstGeom prst="rect">
            <a:avLst/>
          </a:prstGeom>
        </p:spPr>
      </p:pic>
      <p:pic>
        <p:nvPicPr>
          <p:cNvPr id="8" name="Picture 7" descr="Chad, drawing 41 C.pdf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74747" y="2482795"/>
            <a:ext cx="706568" cy="1012154"/>
          </a:xfrm>
          <a:prstGeom prst="rect">
            <a:avLst/>
          </a:prstGeom>
        </p:spPr>
      </p:pic>
      <p:pic>
        <p:nvPicPr>
          <p:cNvPr id="9" name="Picture 8" descr="Chad, drawing 41 C.pdf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508693" y="2159746"/>
            <a:ext cx="1002565" cy="1852432"/>
          </a:xfrm>
          <a:prstGeom prst="rect">
            <a:avLst/>
          </a:prstGeom>
        </p:spPr>
      </p:pic>
      <p:pic>
        <p:nvPicPr>
          <p:cNvPr id="11" name="Picture 10" descr="Chad, drawing 41 C.pdf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275117" y="816355"/>
            <a:ext cx="2365796" cy="2962991"/>
          </a:xfrm>
          <a:prstGeom prst="rect">
            <a:avLst/>
          </a:prstGeom>
        </p:spPr>
      </p:pic>
      <p:pic>
        <p:nvPicPr>
          <p:cNvPr id="12" name="Picture 11" descr="Chad, drawing 41 C.pdf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85695" y="3620114"/>
            <a:ext cx="2555675" cy="2164046"/>
          </a:xfrm>
          <a:prstGeom prst="rect">
            <a:avLst/>
          </a:prstGeom>
        </p:spPr>
      </p:pic>
      <p:pic>
        <p:nvPicPr>
          <p:cNvPr id="13" name="Picture 12" descr="Chad, drawing 41 C.pdf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407807" y="3088595"/>
            <a:ext cx="2565082" cy="3217675"/>
          </a:xfrm>
          <a:prstGeom prst="rect">
            <a:avLst/>
          </a:prstGeom>
        </p:spPr>
      </p:pic>
      <p:pic>
        <p:nvPicPr>
          <p:cNvPr id="14" name="Picture 13" descr="Chad, drawing 41 C.pdf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40473" y="2580937"/>
            <a:ext cx="2828490" cy="3969584"/>
          </a:xfrm>
          <a:prstGeom prst="rect">
            <a:avLst/>
          </a:prstGeom>
        </p:spPr>
      </p:pic>
      <p:pic>
        <p:nvPicPr>
          <p:cNvPr id="15" name="Picture 14" descr="Chad, drawing 41 C.pdf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911969" y="303305"/>
            <a:ext cx="2516314" cy="417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7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1000"/>
    </mc:Choice>
    <mc:Fallback xmlns="">
      <p:transition advClick="0" advTm="4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tReg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3" y="152400"/>
            <a:ext cx="9113447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9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879" y="228600"/>
            <a:ext cx="8820242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5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0"/>
            <a:ext cx="47082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59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90116"/>
            <a:ext cx="8863726" cy="626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5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82800" y="0"/>
            <a:ext cx="4962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08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180446"/>
            <a:ext cx="8991600" cy="652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2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5852" y="533400"/>
            <a:ext cx="8599548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0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d, drawing 18 C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382714" y="-802277"/>
            <a:ext cx="6368893" cy="849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22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d, drawing 91 C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082319" y="55881"/>
            <a:ext cx="4967688" cy="6749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3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arfurPhoto-DestroyedVillag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96" y="91468"/>
            <a:ext cx="4669579" cy="3072519"/>
          </a:xfrm>
          <a:prstGeom prst="rect">
            <a:avLst/>
          </a:prstGeom>
        </p:spPr>
      </p:pic>
      <p:pic>
        <p:nvPicPr>
          <p:cNvPr id="8" name="Picture 7" descr="DarfurPhoto-RefugeeCamp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713" y="3455268"/>
            <a:ext cx="4984527" cy="3245135"/>
          </a:xfrm>
          <a:prstGeom prst="rect">
            <a:avLst/>
          </a:prstGeom>
        </p:spPr>
      </p:pic>
      <p:pic>
        <p:nvPicPr>
          <p:cNvPr id="2" name="Picture 1" descr="getRegio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" y="2925617"/>
            <a:ext cx="4491462" cy="3048892"/>
          </a:xfrm>
          <a:prstGeom prst="rect">
            <a:avLst/>
          </a:prstGeom>
        </p:spPr>
      </p:pic>
      <p:pic>
        <p:nvPicPr>
          <p:cNvPr id="3" name="Picture 2" descr="getRegion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822" y="485601"/>
            <a:ext cx="4839150" cy="317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5000"/>
    </mc:Choice>
    <mc:Fallback xmlns="">
      <p:transition advClick="0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It was as if we had been summoned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24200"/>
            <a:ext cx="7729538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75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powers\AppData\Local\Microsoft\Windows\Temporary Internet Files\Content.Outlook\Y8IOK91U\DarfurPoster (2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1" y="76200"/>
            <a:ext cx="50292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83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ARLIS\Photos\DSC_0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5800" y="-484536"/>
            <a:ext cx="11709520" cy="78394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ARLIS\Photos\DSC_028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ookChapter-ToSend\Figure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74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ARLIS\Photos\DSC_02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629400" cy="83391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:\ARLIS\Photos\DSC_03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-2471738"/>
            <a:ext cx="7900987" cy="118014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ARLIS\Photos\DSC_03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-2471738"/>
            <a:ext cx="8077200" cy="118014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:\ARLIS\Photos\DSC_04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:\ARLIS\Photos\DSC_05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9139" y="2438400"/>
            <a:ext cx="2617808" cy="1752600"/>
          </a:xfrm>
          <a:prstGeom prst="rect">
            <a:avLst/>
          </a:prstGeom>
          <a:noFill/>
        </p:spPr>
      </p:pic>
      <p:pic>
        <p:nvPicPr>
          <p:cNvPr id="3" name="Picture 2" descr="H:\ARLIS\Photos\DSC_05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233" y="1828800"/>
            <a:ext cx="3983621" cy="2667000"/>
          </a:xfrm>
          <a:prstGeom prst="rect">
            <a:avLst/>
          </a:prstGeom>
          <a:noFill/>
        </p:spPr>
      </p:pic>
      <p:pic>
        <p:nvPicPr>
          <p:cNvPr id="4" name="Picture 3" descr="H:\ARLIS\Photos\DSC_05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9881" y="1447800"/>
            <a:ext cx="5216324" cy="3492284"/>
          </a:xfrm>
          <a:prstGeom prst="rect">
            <a:avLst/>
          </a:prstGeom>
          <a:noFill/>
        </p:spPr>
      </p:pic>
      <p:pic>
        <p:nvPicPr>
          <p:cNvPr id="5" name="Picture 4" descr="H:\ARLIS\Photos\DSC_054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6719" y="1066800"/>
            <a:ext cx="6622648" cy="4433806"/>
          </a:xfrm>
          <a:prstGeom prst="rect">
            <a:avLst/>
          </a:prstGeom>
          <a:noFill/>
        </p:spPr>
      </p:pic>
      <p:pic>
        <p:nvPicPr>
          <p:cNvPr id="6" name="Picture 5" descr="H:\ARLIS\Photos\DSC_054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557" y="685800"/>
            <a:ext cx="8028972" cy="5375328"/>
          </a:xfrm>
          <a:prstGeom prst="rect">
            <a:avLst/>
          </a:prstGeom>
          <a:noFill/>
        </p:spPr>
      </p:pic>
      <p:pic>
        <p:nvPicPr>
          <p:cNvPr id="7" name="Picture 6" descr="H:\ARLIS\Photos\DSC_054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514" y="228600"/>
            <a:ext cx="9549114" cy="63930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0"/>
    </mc:Choice>
    <mc:Fallback xmlns="">
      <p:transition advClick="0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etReg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432"/>
            <a:ext cx="9144000" cy="60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03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:\ARLIS\Photos\DSC_04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280988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:\ARLIS\Photos\DSC_04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-2471738"/>
            <a:ext cx="7900987" cy="118014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ARLIS\Photos\DSC_03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-2471738"/>
            <a:ext cx="7900987" cy="118014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ARLIS\Photos\DSC_00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ARLIS\Photos\DSC_01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ARLIS\Photos\DSC_00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799" y="304800"/>
            <a:ext cx="5181601" cy="61722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:\ARLIS\Photos\DSC_05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57200"/>
            <a:ext cx="5029201" cy="6400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:\ARLIS\Photos\DSC_05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ARLIS\Photos\DSC_02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ARLIS\Photos\DSC_01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arfurPhoto-ChildWithDrawing3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5499" y="0"/>
            <a:ext cx="4920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3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ARLIS\Photos\DSC_02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4876800" cy="62055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ARLIS\Photos\DSC_02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57200"/>
            <a:ext cx="4572000" cy="60102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:\ARLIS\Photos\DSC_06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24579" name="Picture 3" descr="H:\ARLIS\Photos\DSC_069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ARLIS\Photos\DSC_01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533400"/>
            <a:ext cx="4267200" cy="5638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:\ARLIS\Photos\DSC_06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609600"/>
            <a:ext cx="3570287" cy="5791200"/>
          </a:xfrm>
          <a:prstGeom prst="rect">
            <a:avLst/>
          </a:prstGeom>
          <a:noFill/>
        </p:spPr>
      </p:pic>
      <p:pic>
        <p:nvPicPr>
          <p:cNvPr id="27651" name="Picture 3" descr="H:\ARLIS\Photos\DSC_07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3416300" cy="4191000"/>
          </a:xfrm>
          <a:prstGeom prst="rect">
            <a:avLst/>
          </a:prstGeom>
          <a:noFill/>
        </p:spPr>
      </p:pic>
      <p:pic>
        <p:nvPicPr>
          <p:cNvPr id="27652" name="Picture 4" descr="H:\ARLIS\Photos\DSC_07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819400"/>
            <a:ext cx="3276601" cy="3581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2000"/>
    </mc:Choice>
    <mc:Fallback xmlns="">
      <p:transition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:\ARLIS\Photos\DSC_06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powers\AppData\Local\Microsoft\Windows\Temporary Internet Files\Content.Outlook\Y8IOK91U\DSC_0704 (4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31242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powers\AppData\Local\Microsoft\Windows\Temporary Internet Files\Content.Outlook\Y8IOK91U\DSC_0691 (5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3107" y="-22274"/>
            <a:ext cx="45908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71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:\ARLIS\Photos\DSC_06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304800"/>
            <a:ext cx="7900987" cy="90249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ARLIS\Photos\DSC_02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Shall I Tell You My Darfur?</a:t>
            </a:r>
            <a:br>
              <a:rPr lang="en-US" sz="2400" dirty="0" smtClean="0"/>
            </a:br>
            <a:r>
              <a:rPr lang="en-US" sz="2400" dirty="0" smtClean="0"/>
              <a:t>Village Portraits</a:t>
            </a:r>
            <a:br>
              <a:rPr lang="en-US" sz="2400" dirty="0" smtClean="0"/>
            </a:br>
            <a:r>
              <a:rPr lang="en-US" sz="2400" dirty="0" smtClean="0"/>
              <a:t>Place of Man</a:t>
            </a:r>
            <a:br>
              <a:rPr lang="en-US" sz="2400" dirty="0" smtClean="0"/>
            </a:br>
            <a:r>
              <a:rPr lang="en-US" sz="2400" dirty="0" smtClean="0"/>
              <a:t>Women and Children: Walking…Walking…Walking</a:t>
            </a:r>
            <a:br>
              <a:rPr lang="en-US" sz="2400" dirty="0" smtClean="0"/>
            </a:br>
            <a:r>
              <a:rPr lang="en-US" sz="2400" dirty="0" smtClean="0"/>
              <a:t>Adam’s Song</a:t>
            </a:r>
            <a:br>
              <a:rPr lang="en-US" sz="2400" dirty="0" smtClean="0"/>
            </a:br>
            <a:r>
              <a:rPr lang="en-US" sz="2400" dirty="0" smtClean="0"/>
              <a:t>Teresa</a:t>
            </a:r>
            <a:br>
              <a:rPr lang="en-US" sz="2400" dirty="0" smtClean="0"/>
            </a:br>
            <a:r>
              <a:rPr lang="en-US" sz="2400" dirty="0" smtClean="0"/>
              <a:t>Children at Play</a:t>
            </a:r>
            <a:br>
              <a:rPr lang="en-US" sz="2400" dirty="0" smtClean="0"/>
            </a:br>
            <a:r>
              <a:rPr lang="en-US" sz="2400" dirty="0" smtClean="0"/>
              <a:t>The Road to Water</a:t>
            </a:r>
            <a:br>
              <a:rPr lang="en-US" sz="2400" dirty="0" smtClean="0"/>
            </a:br>
            <a:r>
              <a:rPr lang="en-US" sz="2400" dirty="0" smtClean="0"/>
              <a:t>The Camp</a:t>
            </a:r>
            <a:br>
              <a:rPr lang="en-US" sz="2400" dirty="0" smtClean="0"/>
            </a:br>
            <a:r>
              <a:rPr lang="en-US" sz="2400" dirty="0" smtClean="0"/>
              <a:t>Love Duets</a:t>
            </a:r>
            <a:br>
              <a:rPr lang="en-US" sz="2400" dirty="0" smtClean="0"/>
            </a:br>
            <a:r>
              <a:rPr lang="en-US" sz="2400" dirty="0" smtClean="0"/>
              <a:t>Death, Burial and Sorrow: Let the Dad Bury the Dead</a:t>
            </a:r>
            <a:br>
              <a:rPr lang="en-US" sz="2400" dirty="0" smtClean="0"/>
            </a:br>
            <a:r>
              <a:rPr lang="en-US" sz="2400" dirty="0" smtClean="0"/>
              <a:t>Resilience and Hope: This is Not the Time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324600"/>
            <a:ext cx="6553200" cy="381000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62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arfurPhoto-ChildWithDrawing1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8481" y="121402"/>
            <a:ext cx="5135769" cy="664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92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142999"/>
          </a:xfrm>
        </p:spPr>
        <p:txBody>
          <a:bodyPr/>
          <a:lstStyle/>
          <a:p>
            <a:r>
              <a:rPr lang="en-US" dirty="0" smtClean="0"/>
              <a:t>Edinburgh Fringe Festival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8" y="1219200"/>
            <a:ext cx="6725793" cy="377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03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pPr marL="0" indent="0" algn="ctr">
              <a:buNone/>
            </a:pPr>
            <a:r>
              <a:rPr lang="en-US" sz="2400" dirty="0" smtClean="0">
                <a:hlinkClick r:id="rId2"/>
              </a:rPr>
              <a:t/>
            </a:r>
            <a:br>
              <a:rPr lang="en-US" sz="2400" dirty="0" smtClean="0">
                <a:hlinkClick r:id="rId2"/>
              </a:rPr>
            </a:br>
            <a:r>
              <a:rPr lang="en-US" sz="2400" dirty="0" smtClean="0">
                <a:hlinkClick r:id="rId2"/>
              </a:rPr>
              <a:t/>
            </a:r>
            <a:br>
              <a:rPr lang="en-US" sz="2400" dirty="0" smtClean="0">
                <a:hlinkClick r:id="rId2"/>
              </a:rPr>
            </a:br>
            <a:endParaRPr lang="en-US" sz="2400" dirty="0" smtClean="0">
              <a:hlinkClick r:id="rId2"/>
            </a:endParaRPr>
          </a:p>
          <a:p>
            <a:pPr marL="0" indent="0" algn="ctr">
              <a:buNone/>
            </a:pPr>
            <a:endParaRPr lang="en-US" sz="2400" dirty="0">
              <a:hlinkClick r:id="rId2"/>
            </a:endParaRPr>
          </a:p>
          <a:p>
            <a:pPr marL="0" indent="0" algn="ctr">
              <a:buNone/>
            </a:pPr>
            <a:r>
              <a:rPr lang="en-US" sz="2400" dirty="0" smtClean="0">
                <a:hlinkClick r:id="rId2"/>
              </a:rPr>
              <a:t/>
            </a:r>
            <a:br>
              <a:rPr lang="en-US" sz="2400" dirty="0" smtClean="0">
                <a:hlinkClick r:id="rId2"/>
              </a:rPr>
            </a:b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09600"/>
            <a:ext cx="62103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114" y="1981200"/>
            <a:ext cx="53625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828" y="3200400"/>
            <a:ext cx="4589145" cy="317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232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38100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8000" dirty="0" smtClean="0">
                <a:solidFill>
                  <a:srgbClr val="FF0000"/>
                </a:solidFill>
              </a:rPr>
              <a:t>Thank You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Audrey Powers</a:t>
            </a:r>
            <a:b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Associate Librarian, University of South Florida</a:t>
            </a:r>
            <a:b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apowers@usf.edu</a:t>
            </a: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sz="2800" dirty="0">
                <a:solidFill>
                  <a:schemeClr val="tx1">
                    <a:lumMod val="95000"/>
                  </a:schemeClr>
                </a:solidFill>
              </a:rPr>
            </a:br>
            <a:endParaRPr lang="en-US" sz="28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019800"/>
            <a:ext cx="29712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arfurPhoto-ChildWithDrawing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976" y="1"/>
            <a:ext cx="4764755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4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etRegio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261" y="46695"/>
            <a:ext cx="4584839" cy="676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81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BookChapter-ToSend\Figure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65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dDrawing102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0639" y="-4006"/>
            <a:ext cx="9484357" cy="693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61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1263</TotalTime>
  <Words>28</Words>
  <Application>Microsoft Office PowerPoint</Application>
  <PresentationFormat>On-screen Show (4:3)</PresentationFormat>
  <Paragraphs>40</Paragraphs>
  <Slides>52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Activating Your Collections What the Heart Remembers: The Women and Children of Darfur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It was as if we had been summoned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Shall I Tell You My Darfur? Village Portraits Place of Man Women and Children: Walking…Walking…Walking Adam’s Song Teresa Children at Play The Road to Water The Camp Love Duets Death, Burial and Sorrow: Let the Dad Bury the Dead Resilience and Hope: This is Not the Time</vt:lpstr>
      <vt:lpstr>Edinburgh Fringe Festival</vt:lpstr>
      <vt:lpstr>PowerPoint Presentation</vt:lpstr>
      <vt:lpstr>   Thank You  Audrey Powers Associate Librarian, University of South Florida apowers@usf.edu </vt:lpstr>
    </vt:vector>
  </TitlesOfParts>
  <Company>University of South Florida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the Heart Remembers: The Women and Children of Darfur</dc:title>
  <dc:creator>Powers, Audrey</dc:creator>
  <cp:lastModifiedBy>Powers, Audrey</cp:lastModifiedBy>
  <cp:revision>168</cp:revision>
  <dcterms:created xsi:type="dcterms:W3CDTF">2011-02-23T18:50:12Z</dcterms:created>
  <dcterms:modified xsi:type="dcterms:W3CDTF">2014-05-13T19:39:48Z</dcterms:modified>
</cp:coreProperties>
</file>