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0" r:id="rId4"/>
    <p:sldId id="262" r:id="rId5"/>
    <p:sldId id="259" r:id="rId6"/>
    <p:sldId id="258" r:id="rId7"/>
    <p:sldId id="263" r:id="rId8"/>
    <p:sldId id="266" r:id="rId9"/>
    <p:sldId id="267" r:id="rId10"/>
    <p:sldId id="264" r:id="rId11"/>
    <p:sldId id="265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49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6/29/2012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6/29/2012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6/29/2012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6/29/2012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6/29/2012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ompthink.cs.depaul.edu/" TargetMode="External"/><Relationship Id="rId2" Type="http://schemas.openxmlformats.org/officeDocument/2006/relationships/hyperlink" Target="mailto:asettle@cdm.depaul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tagcrowd.com/" TargetMode="External"/><Relationship Id="rId2" Type="http://schemas.openxmlformats.org/officeDocument/2006/relationships/hyperlink" Target="http://portal.tapor.ca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2426" y="228601"/>
            <a:ext cx="8029574" cy="2362199"/>
          </a:xfrm>
        </p:spPr>
        <p:txBody>
          <a:bodyPr>
            <a:normAutofit/>
          </a:bodyPr>
          <a:lstStyle/>
          <a:p>
            <a:r>
              <a:rPr lang="en-US" sz="4400" dirty="0" smtClean="0"/>
              <a:t>Infusing Computational Thinking into the Middle- and High-School Curriculum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971800"/>
          </a:xfrm>
        </p:spPr>
        <p:txBody>
          <a:bodyPr>
            <a:normAutofit fontScale="92500"/>
          </a:bodyPr>
          <a:lstStyle/>
          <a:p>
            <a:r>
              <a:rPr lang="en-US" sz="2600" dirty="0" smtClean="0"/>
              <a:t>Amber Settle</a:t>
            </a:r>
          </a:p>
          <a:p>
            <a:r>
              <a:rPr lang="en-US" sz="2200" dirty="0" smtClean="0"/>
              <a:t>DePaul University</a:t>
            </a:r>
          </a:p>
          <a:p>
            <a:r>
              <a:rPr lang="en-US" dirty="0" smtClean="0"/>
              <a:t>17</a:t>
            </a:r>
            <a:r>
              <a:rPr lang="en-US" baseline="30000" dirty="0" smtClean="0"/>
              <a:t>th</a:t>
            </a:r>
            <a:r>
              <a:rPr lang="en-US" dirty="0" smtClean="0"/>
              <a:t> Annual Conference on Innovation and Technology in Computer Science Education (</a:t>
            </a:r>
            <a:r>
              <a:rPr lang="en-US" dirty="0" err="1" smtClean="0"/>
              <a:t>ITiCSE</a:t>
            </a:r>
            <a:r>
              <a:rPr lang="en-US" dirty="0" smtClean="0"/>
              <a:t>): July 3, 2012</a:t>
            </a:r>
          </a:p>
          <a:p>
            <a:endParaRPr lang="en-US" dirty="0" smtClean="0"/>
          </a:p>
          <a:p>
            <a:r>
              <a:rPr lang="en-US" dirty="0" smtClean="0"/>
              <a:t>Joint work with Baker </a:t>
            </a:r>
            <a:r>
              <a:rPr lang="en-US" dirty="0" err="1" smtClean="0"/>
              <a:t>Franke</a:t>
            </a:r>
            <a:r>
              <a:rPr lang="en-US" dirty="0" smtClean="0"/>
              <a:t>, Ruth Hansen, Frances </a:t>
            </a:r>
            <a:r>
              <a:rPr lang="en-US" dirty="0" err="1" smtClean="0"/>
              <a:t>Spaltro</a:t>
            </a:r>
            <a:r>
              <a:rPr lang="en-US" dirty="0" smtClean="0"/>
              <a:t>, Cynthia </a:t>
            </a:r>
            <a:r>
              <a:rPr lang="en-US" dirty="0" err="1" smtClean="0"/>
              <a:t>Jurisson</a:t>
            </a:r>
            <a:r>
              <a:rPr lang="en-US" dirty="0" smtClean="0"/>
              <a:t>, Colin </a:t>
            </a:r>
            <a:r>
              <a:rPr lang="en-US" dirty="0" err="1" smtClean="0"/>
              <a:t>Rennert</a:t>
            </a:r>
            <a:r>
              <a:rPr lang="en-US" dirty="0" smtClean="0"/>
              <a:t>-May, and Brian </a:t>
            </a:r>
            <a:r>
              <a:rPr lang="en-US" dirty="0" err="1" smtClean="0"/>
              <a:t>Wildeman</a:t>
            </a:r>
            <a:endParaRPr lang="en-US" dirty="0"/>
          </a:p>
        </p:txBody>
      </p:sp>
      <p:pic>
        <p:nvPicPr>
          <p:cNvPr id="4" name="Picture 4" descr="nsf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72425" y="5757862"/>
            <a:ext cx="866775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376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315200" cy="1154097"/>
          </a:xfrm>
        </p:spPr>
        <p:txBody>
          <a:bodyPr/>
          <a:lstStyle/>
          <a:p>
            <a:r>
              <a:rPr lang="en-US" dirty="0" smtClean="0"/>
              <a:t>Graphic arts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552" y="472122"/>
            <a:ext cx="978248" cy="823278"/>
          </a:xfr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914400" y="1371600"/>
            <a:ext cx="7315200" cy="5105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Digital Design for Communication</a:t>
            </a:r>
          </a:p>
          <a:p>
            <a:pPr lvl="1"/>
            <a:r>
              <a:rPr lang="en-US" sz="2000" dirty="0" smtClean="0"/>
              <a:t>Year-long graphic design class</a:t>
            </a:r>
          </a:p>
          <a:p>
            <a:pPr lvl="1"/>
            <a:r>
              <a:rPr lang="en-US" sz="2000" dirty="0" smtClean="0"/>
              <a:t>Grades 9 – 12</a:t>
            </a:r>
          </a:p>
          <a:p>
            <a:r>
              <a:rPr lang="en-US" sz="2400" dirty="0" smtClean="0"/>
              <a:t>New project: Design a prototype for a 3D object</a:t>
            </a:r>
          </a:p>
          <a:p>
            <a:pPr lvl="1"/>
            <a:r>
              <a:rPr lang="en-US" sz="2000" dirty="0" smtClean="0"/>
              <a:t>Aspects of the unit:</a:t>
            </a:r>
          </a:p>
          <a:p>
            <a:pPr lvl="2"/>
            <a:r>
              <a:rPr lang="en-US" sz="1800" dirty="0" smtClean="0"/>
              <a:t>Understand designer/client relationship</a:t>
            </a:r>
          </a:p>
          <a:p>
            <a:pPr lvl="2"/>
            <a:r>
              <a:rPr lang="en-US" sz="1800" dirty="0" smtClean="0"/>
              <a:t>Explore prototypes</a:t>
            </a:r>
          </a:p>
          <a:p>
            <a:pPr lvl="2"/>
            <a:r>
              <a:rPr lang="en-US" sz="1800" dirty="0" smtClean="0"/>
              <a:t>Experience design team dynamics</a:t>
            </a:r>
          </a:p>
          <a:p>
            <a:pPr lvl="2"/>
            <a:r>
              <a:rPr lang="en-US" sz="1800" dirty="0" smtClean="0"/>
              <a:t>Learn 3D modeling software</a:t>
            </a:r>
          </a:p>
          <a:p>
            <a:pPr lvl="1"/>
            <a:r>
              <a:rPr lang="en-US" sz="2000" dirty="0" smtClean="0"/>
              <a:t>One-month duration</a:t>
            </a:r>
          </a:p>
          <a:p>
            <a:r>
              <a:rPr lang="en-US" sz="2400" dirty="0" smtClean="0"/>
              <a:t>Types of CT:</a:t>
            </a:r>
          </a:p>
          <a:p>
            <a:pPr lvl="1"/>
            <a:r>
              <a:rPr lang="en-US" sz="2000" dirty="0" smtClean="0"/>
              <a:t>Abstraction: Graphic reduction</a:t>
            </a:r>
          </a:p>
          <a:p>
            <a:pPr lvl="1"/>
            <a:r>
              <a:rPr lang="en-US" sz="2000" dirty="0" smtClean="0"/>
              <a:t>Communication: Necessity of precision</a:t>
            </a:r>
          </a:p>
        </p:txBody>
      </p:sp>
    </p:spTree>
    <p:extLst>
      <p:ext uri="{BB962C8B-B14F-4D97-AF65-F5344CB8AC3E}">
        <p14:creationId xmlns:p14="http://schemas.microsoft.com/office/powerpoint/2010/main" val="205011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315200" cy="1154097"/>
          </a:xfrm>
        </p:spPr>
        <p:txBody>
          <a:bodyPr/>
          <a:lstStyle/>
          <a:p>
            <a:r>
              <a:rPr lang="en-US" dirty="0" smtClean="0"/>
              <a:t>Graphic 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315200" cy="4876800"/>
          </a:xfrm>
        </p:spPr>
        <p:txBody>
          <a:bodyPr>
            <a:noAutofit/>
          </a:bodyPr>
          <a:lstStyle/>
          <a:p>
            <a:pPr marL="502920" indent="-457200">
              <a:buFont typeface="+mj-lt"/>
              <a:buAutoNum type="arabicPeriod"/>
            </a:pPr>
            <a:r>
              <a:rPr lang="en-US" sz="2400" dirty="0" smtClean="0"/>
              <a:t>Introduction to prototypes</a:t>
            </a:r>
          </a:p>
          <a:p>
            <a:pPr lvl="1"/>
            <a:r>
              <a:rPr lang="en-US" sz="2000" dirty="0" smtClean="0"/>
              <a:t>Ideas for objects</a:t>
            </a:r>
          </a:p>
          <a:p>
            <a:pPr lvl="1"/>
            <a:r>
              <a:rPr lang="en-US" sz="2000" dirty="0" smtClean="0"/>
              <a:t>Simple sketches and critique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/>
              <a:t>Introduce Google’s </a:t>
            </a:r>
            <a:r>
              <a:rPr lang="en-US" sz="2400" dirty="0" err="1" smtClean="0"/>
              <a:t>Sketchup</a:t>
            </a:r>
            <a:r>
              <a:rPr lang="en-US" sz="2400" dirty="0" smtClean="0"/>
              <a:t> software</a:t>
            </a:r>
          </a:p>
          <a:p>
            <a:pPr lvl="1"/>
            <a:r>
              <a:rPr lang="en-US" sz="2000" dirty="0" smtClean="0"/>
              <a:t>Practice sessions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/>
              <a:t>Implement prototypes</a:t>
            </a:r>
          </a:p>
          <a:p>
            <a:pPr lvl="1"/>
            <a:r>
              <a:rPr lang="en-US" sz="2000" dirty="0" smtClean="0"/>
              <a:t>Trade sketches with each other </a:t>
            </a:r>
          </a:p>
          <a:p>
            <a:pPr lvl="1"/>
            <a:r>
              <a:rPr lang="en-US" sz="2000" dirty="0" smtClean="0"/>
              <a:t>No communication about sketches</a:t>
            </a:r>
          </a:p>
          <a:p>
            <a:pPr lvl="1"/>
            <a:r>
              <a:rPr lang="en-US" sz="2000" dirty="0" smtClean="0"/>
              <a:t>Implement using </a:t>
            </a:r>
            <a:r>
              <a:rPr lang="en-US" sz="2000" dirty="0" err="1" smtClean="0"/>
              <a:t>Sketchup</a:t>
            </a:r>
            <a:endParaRPr lang="en-US" sz="2000" dirty="0" smtClean="0"/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/>
              <a:t>(Optional) Introduction to package design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/>
              <a:t>Compare sketches and 3D prototypes</a:t>
            </a:r>
          </a:p>
        </p:txBody>
      </p:sp>
    </p:spTree>
    <p:extLst>
      <p:ext uri="{BB962C8B-B14F-4D97-AF65-F5344CB8AC3E}">
        <p14:creationId xmlns:p14="http://schemas.microsoft.com/office/powerpoint/2010/main" val="425404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315200" cy="1154097"/>
          </a:xfrm>
        </p:spPr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315200" cy="463296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Acknowledgements</a:t>
            </a:r>
          </a:p>
          <a:p>
            <a:pPr lvl="1"/>
            <a:r>
              <a:rPr lang="en-US" sz="2400" dirty="0" smtClean="0"/>
              <a:t>National Science Foundation</a:t>
            </a:r>
          </a:p>
          <a:p>
            <a:pPr lvl="2"/>
            <a:r>
              <a:rPr lang="en-US" sz="2200" dirty="0"/>
              <a:t>G</a:t>
            </a:r>
            <a:r>
              <a:rPr lang="en-US" sz="2200" dirty="0" smtClean="0"/>
              <a:t>rant number 0829671</a:t>
            </a:r>
          </a:p>
          <a:p>
            <a:pPr lvl="1"/>
            <a:r>
              <a:rPr lang="en-US" sz="2400" dirty="0" smtClean="0"/>
              <a:t>CT across the Curriculum </a:t>
            </a:r>
          </a:p>
          <a:p>
            <a:pPr lvl="2"/>
            <a:r>
              <a:rPr lang="en-US" sz="2200" dirty="0"/>
              <a:t>C</a:t>
            </a:r>
            <a:r>
              <a:rPr lang="en-US" sz="2200" dirty="0" smtClean="0"/>
              <a:t>o-PI: Ljubomir </a:t>
            </a:r>
            <a:r>
              <a:rPr lang="en-US" sz="2200" dirty="0" err="1" smtClean="0"/>
              <a:t>Perković</a:t>
            </a:r>
            <a:endParaRPr lang="en-US" sz="2200" dirty="0" smtClean="0"/>
          </a:p>
          <a:p>
            <a:r>
              <a:rPr lang="en-US" sz="2800" dirty="0" smtClean="0"/>
              <a:t>More information</a:t>
            </a:r>
          </a:p>
          <a:p>
            <a:pPr lvl="1"/>
            <a:r>
              <a:rPr lang="en-US" sz="2400" dirty="0" smtClean="0"/>
              <a:t>Amber Settle, </a:t>
            </a:r>
            <a:r>
              <a:rPr lang="en-US" sz="2400" dirty="0" smtClean="0">
                <a:hlinkClick r:id="rId2"/>
              </a:rPr>
              <a:t>asettle@cdm.depaul.edu</a:t>
            </a:r>
            <a:endParaRPr lang="en-US" sz="2400" dirty="0" smtClean="0"/>
          </a:p>
          <a:p>
            <a:pPr lvl="1"/>
            <a:r>
              <a:rPr lang="en-US" sz="2400" dirty="0">
                <a:hlinkClick r:id="rId3"/>
              </a:rPr>
              <a:t>http://compthink.cs.depaul.edu</a:t>
            </a:r>
            <a:r>
              <a:rPr lang="en-US" sz="2400" dirty="0" smtClean="0">
                <a:hlinkClick r:id="rId3"/>
              </a:rPr>
              <a:t>/</a:t>
            </a:r>
            <a:endParaRPr lang="en-US" sz="2400" dirty="0" smtClean="0"/>
          </a:p>
          <a:p>
            <a:r>
              <a:rPr lang="en-US" sz="2800" dirty="0" smtClean="0"/>
              <a:t>Questions?</a:t>
            </a:r>
            <a:endParaRPr lang="en-US" sz="2800" dirty="0"/>
          </a:p>
        </p:txBody>
      </p:sp>
      <p:pic>
        <p:nvPicPr>
          <p:cNvPr id="4" name="Picture 3" descr="2010-09-22_14-51-58_49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2133600"/>
            <a:ext cx="1905000" cy="172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37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82880"/>
            <a:ext cx="7315200" cy="1154097"/>
          </a:xfrm>
        </p:spPr>
        <p:txBody>
          <a:bodyPr/>
          <a:lstStyle/>
          <a:p>
            <a:r>
              <a:rPr lang="en-US" dirty="0" smtClean="0"/>
              <a:t>Computational thinking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371600"/>
            <a:ext cx="7315200" cy="4861561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What is computational thinking?</a:t>
            </a:r>
          </a:p>
          <a:p>
            <a:pPr marL="560070" lvl="1" indent="-285750">
              <a:buFont typeface="Arial" pitchFamily="34" charset="0"/>
              <a:buChar char="•"/>
            </a:pPr>
            <a:r>
              <a:rPr lang="en-US" dirty="0" smtClean="0"/>
              <a:t>“To reading, writing, and arithmetic, we should add computational thinking to every child’s analytical ability” (Wing, 2006)</a:t>
            </a:r>
          </a:p>
          <a:p>
            <a:pPr marL="560070" lvl="1" indent="-285750">
              <a:buFont typeface="Arial" pitchFamily="34" charset="0"/>
              <a:buChar char="•"/>
            </a:pPr>
            <a:r>
              <a:rPr lang="en-US" dirty="0" smtClean="0"/>
              <a:t>Computational thinking is “the thought processes involved in formulating problems and their solutions so that the solutions are represented in a form that can be effectively carried out by an information-processing agent.”  (Wing, 2011)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Infusion into the curriculum</a:t>
            </a:r>
          </a:p>
          <a:p>
            <a:pPr marL="560070" lvl="1" indent="-285750">
              <a:buFont typeface="Arial" pitchFamily="34" charset="0"/>
              <a:buChar char="•"/>
            </a:pPr>
            <a:r>
              <a:rPr lang="en-US" dirty="0" smtClean="0"/>
              <a:t>Undergraduate</a:t>
            </a:r>
            <a:r>
              <a:rPr lang="en-US" dirty="0"/>
              <a:t>: NSF CPATH (CISE Pathways to Revitalized Undergraduate Computing Education) Program</a:t>
            </a:r>
          </a:p>
          <a:p>
            <a:pPr marL="742950" lvl="2" indent="-285750">
              <a:buFont typeface="Arial" pitchFamily="34" charset="0"/>
              <a:buChar char="•"/>
            </a:pPr>
            <a:r>
              <a:rPr lang="en-US" dirty="0" smtClean="0"/>
              <a:t>Drawback: Only a minority of people worldwide attend college or university</a:t>
            </a:r>
          </a:p>
          <a:p>
            <a:pPr marL="560070" lvl="1" indent="-285750">
              <a:buFont typeface="Arial" pitchFamily="34" charset="0"/>
              <a:buChar char="•"/>
            </a:pPr>
            <a:r>
              <a:rPr lang="en-US" dirty="0" smtClean="0"/>
              <a:t>K-12 curriculum: NSF Computing Education for the 21</a:t>
            </a:r>
            <a:r>
              <a:rPr lang="en-US" baseline="30000" dirty="0" smtClean="0"/>
              <a:t>st</a:t>
            </a:r>
            <a:r>
              <a:rPr lang="en-US" dirty="0" smtClean="0"/>
              <a:t> Century (CE 21) Program</a:t>
            </a:r>
          </a:p>
          <a:p>
            <a:pPr marL="742950" lvl="2" indent="-285750">
              <a:buFont typeface="Arial" pitchFamily="34" charset="0"/>
              <a:buChar char="•"/>
            </a:pPr>
            <a:r>
              <a:rPr lang="en-US" dirty="0" smtClean="0"/>
              <a:t>Drawback: (In U.S.) Computer science is not a core topic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228600"/>
            <a:ext cx="1072896" cy="157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37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315200" cy="1154097"/>
          </a:xfrm>
        </p:spPr>
        <p:txBody>
          <a:bodyPr/>
          <a:lstStyle/>
          <a:p>
            <a:r>
              <a:rPr lang="en-US" dirty="0" smtClean="0"/>
              <a:t>CT across the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315200" cy="44195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Three-year project: 2008 – 2011</a:t>
            </a:r>
          </a:p>
          <a:p>
            <a:pPr lvl="1"/>
            <a:r>
              <a:rPr lang="en-US" dirty="0" smtClean="0"/>
              <a:t>NSF CPATH Program</a:t>
            </a:r>
          </a:p>
          <a:p>
            <a:pPr lvl="1"/>
            <a:r>
              <a:rPr lang="en-US" dirty="0" smtClean="0"/>
              <a:t>Denning’s Great Principles of Computing</a:t>
            </a:r>
          </a:p>
          <a:p>
            <a:pPr lvl="2"/>
            <a:r>
              <a:rPr lang="en-US" dirty="0" smtClean="0"/>
              <a:t>Computation, communication, coordination, recollection, automation, evaluation, and design (abstraction)</a:t>
            </a:r>
          </a:p>
          <a:p>
            <a:r>
              <a:rPr lang="en-US" dirty="0" smtClean="0"/>
              <a:t>DePaul University</a:t>
            </a:r>
          </a:p>
          <a:p>
            <a:pPr lvl="1"/>
            <a:r>
              <a:rPr lang="en-US" dirty="0" smtClean="0"/>
              <a:t>Liberal Studies Program</a:t>
            </a:r>
          </a:p>
          <a:p>
            <a:pPr lvl="1"/>
            <a:r>
              <a:rPr lang="en-US" dirty="0" smtClean="0"/>
              <a:t>Eighteen faculty in eight different departments/schools (including geography, history, art and art history, and anthropology)</a:t>
            </a:r>
          </a:p>
          <a:p>
            <a:pPr lvl="1"/>
            <a:r>
              <a:rPr lang="en-US" dirty="0" smtClean="0"/>
              <a:t>Nineteen courses</a:t>
            </a:r>
          </a:p>
          <a:p>
            <a:r>
              <a:rPr lang="en-US" dirty="0" smtClean="0"/>
              <a:t>Extension into K-12</a:t>
            </a:r>
          </a:p>
          <a:p>
            <a:pPr lvl="1"/>
            <a:r>
              <a:rPr lang="en-US" dirty="0" smtClean="0"/>
              <a:t>Research Experience for Teachers (RET) supplement</a:t>
            </a:r>
          </a:p>
          <a:p>
            <a:pPr lvl="1"/>
            <a:r>
              <a:rPr lang="en-US" dirty="0" smtClean="0"/>
              <a:t>Six teachers in five departments (computer science, English, fine arts, history, and world languages)</a:t>
            </a:r>
            <a:endParaRPr lang="en-US" dirty="0"/>
          </a:p>
        </p:txBody>
      </p:sp>
      <p:pic>
        <p:nvPicPr>
          <p:cNvPr id="4" name="Picture 4" descr="nsf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423862"/>
            <a:ext cx="866775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057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315200" cy="1154097"/>
          </a:xfrm>
        </p:spPr>
        <p:txBody>
          <a:bodyPr>
            <a:normAutofit/>
          </a:bodyPr>
          <a:lstStyle/>
          <a:p>
            <a:r>
              <a:rPr lang="en-US" dirty="0" smtClean="0"/>
              <a:t>The Lab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315200" cy="4267199"/>
          </a:xfrm>
        </p:spPr>
        <p:txBody>
          <a:bodyPr/>
          <a:lstStyle/>
          <a:p>
            <a:r>
              <a:rPr lang="en-US" sz="2400" dirty="0" smtClean="0"/>
              <a:t>The University of Chicago Laboratory Schools</a:t>
            </a:r>
          </a:p>
          <a:p>
            <a:pPr lvl="1"/>
            <a:r>
              <a:rPr lang="en-US" sz="2000" dirty="0"/>
              <a:t>N</a:t>
            </a:r>
            <a:r>
              <a:rPr lang="en-US" sz="2000" dirty="0" smtClean="0"/>
              <a:t>ursery through 12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grade</a:t>
            </a:r>
          </a:p>
          <a:p>
            <a:pPr lvl="1"/>
            <a:r>
              <a:rPr lang="en-US" sz="2000" dirty="0" smtClean="0"/>
              <a:t>Founded in 1896</a:t>
            </a:r>
          </a:p>
          <a:p>
            <a:pPr lvl="1"/>
            <a:r>
              <a:rPr lang="en-US" sz="2000" dirty="0" smtClean="0"/>
              <a:t>Approximately 1700 students</a:t>
            </a:r>
          </a:p>
          <a:p>
            <a:r>
              <a:rPr lang="en-US" sz="2400" dirty="0" smtClean="0"/>
              <a:t>Ideal environment for experimentation</a:t>
            </a:r>
          </a:p>
          <a:p>
            <a:pPr lvl="1"/>
            <a:r>
              <a:rPr lang="en-US" sz="2000" dirty="0" smtClean="0"/>
              <a:t>Private</a:t>
            </a:r>
          </a:p>
          <a:p>
            <a:pPr lvl="1"/>
            <a:r>
              <a:rPr lang="en-US" sz="2000" dirty="0" smtClean="0"/>
              <a:t>Selective enrollment</a:t>
            </a:r>
          </a:p>
          <a:p>
            <a:pPr lvl="1"/>
            <a:r>
              <a:rPr lang="en-US" sz="2000" dirty="0" smtClean="0"/>
              <a:t>Diverse racial, ethnic, and socio-economic backgrounds</a:t>
            </a:r>
          </a:p>
          <a:p>
            <a:pPr lvl="1"/>
            <a:r>
              <a:rPr lang="en-US" sz="2000" dirty="0"/>
              <a:t>Strong faculty development </a:t>
            </a:r>
            <a:r>
              <a:rPr lang="en-US" sz="2000" dirty="0" smtClean="0"/>
              <a:t>support</a:t>
            </a:r>
          </a:p>
          <a:p>
            <a:pPr lvl="1"/>
            <a:r>
              <a:rPr lang="en-US" sz="2000" dirty="0" smtClean="0"/>
              <a:t>Computer science department with four </a:t>
            </a:r>
            <a:r>
              <a:rPr lang="en-US" sz="2000" dirty="0" smtClean="0"/>
              <a:t>teachers</a:t>
            </a:r>
            <a:endParaRPr lang="en-US" sz="2000" dirty="0" smtClean="0"/>
          </a:p>
          <a:p>
            <a:pPr lvl="2"/>
            <a:r>
              <a:rPr lang="en-US" sz="1800" dirty="0" smtClean="0"/>
              <a:t>Teacher-to-teacher outreach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2286000"/>
            <a:ext cx="1905000" cy="1267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22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315200" cy="1154097"/>
          </a:xfrm>
        </p:spPr>
        <p:txBody>
          <a:bodyPr/>
          <a:lstStyle/>
          <a:p>
            <a:r>
              <a:rPr lang="en-US" dirty="0" smtClean="0"/>
              <a:t>Courses modified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4927654"/>
              </p:ext>
            </p:extLst>
          </p:nvPr>
        </p:nvGraphicFramePr>
        <p:xfrm>
          <a:off x="914400" y="1600200"/>
          <a:ext cx="7315200" cy="424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Course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Grade(s)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Computational thinking across the curriculum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English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 school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r>
                        <a:rPr lang="en-US" baseline="0" dirty="0" smtClean="0"/>
                        <a:t> – 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Graphic</a:t>
                      </a:r>
                      <a:r>
                        <a:rPr lang="en-US" baseline="0" dirty="0" smtClean="0"/>
                        <a:t> arts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</a:t>
                      </a:r>
                      <a:r>
                        <a:rPr lang="en-US" baseline="0" dirty="0" smtClean="0"/>
                        <a:t> school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r>
                        <a:rPr lang="en-US" baseline="0" dirty="0" smtClean="0"/>
                        <a:t> – 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r>
                        <a:rPr lang="en-US" baseline="0" dirty="0" smtClean="0"/>
                        <a:t> – 18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 school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r>
                        <a:rPr lang="en-US" baseline="0" dirty="0" smtClean="0"/>
                        <a:t> – 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r>
                        <a:rPr lang="en-US" baseline="0" dirty="0" smtClean="0"/>
                        <a:t> – 18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Latin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 school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r>
                        <a:rPr lang="en-US" baseline="0" dirty="0" smtClean="0"/>
                        <a:t> – 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r>
                        <a:rPr lang="en-US" baseline="0" dirty="0" smtClean="0"/>
                        <a:t> – 18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Interdisciplinary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computational thinking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Computer science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Middle school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r>
                        <a:rPr lang="en-US" baseline="0" dirty="0" smtClean="0"/>
                        <a:t> – 11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Varied pedagogical approaches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Computer science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 school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r>
                        <a:rPr lang="en-US" baseline="0" dirty="0" smtClean="0"/>
                        <a:t> – 15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001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315200" cy="1154097"/>
          </a:xfrm>
        </p:spPr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315200" cy="470916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grade English class</a:t>
            </a:r>
          </a:p>
          <a:p>
            <a:pPr lvl="1"/>
            <a:r>
              <a:rPr lang="en-US" sz="2000" dirty="0" smtClean="0"/>
              <a:t>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grade: “Hamlet” and sonnets</a:t>
            </a:r>
          </a:p>
          <a:p>
            <a:pPr lvl="1"/>
            <a:r>
              <a:rPr lang="en-US" sz="2000" dirty="0" smtClean="0"/>
              <a:t>Ten-week term: “Romeo and Juliet”</a:t>
            </a:r>
          </a:p>
          <a:p>
            <a:pPr lvl="1"/>
            <a:r>
              <a:rPr lang="en-US" sz="2000" dirty="0" smtClean="0"/>
              <a:t>Central focus: Close reading of the text</a:t>
            </a:r>
          </a:p>
          <a:p>
            <a:pPr lvl="2"/>
            <a:r>
              <a:rPr lang="en-US" sz="1800" dirty="0" smtClean="0"/>
              <a:t>Word choice, imagery, and syntax</a:t>
            </a:r>
          </a:p>
          <a:p>
            <a:r>
              <a:rPr lang="en-US" sz="2400" dirty="0" smtClean="0"/>
              <a:t>Address a problem</a:t>
            </a:r>
          </a:p>
          <a:p>
            <a:pPr lvl="1"/>
            <a:r>
              <a:rPr lang="en-US" sz="2000" dirty="0" smtClean="0"/>
              <a:t>Students make generalizations based on few data points</a:t>
            </a:r>
            <a:endParaRPr lang="en-US" sz="2000" dirty="0"/>
          </a:p>
          <a:p>
            <a:pPr lvl="2"/>
            <a:r>
              <a:rPr lang="en-US" sz="1800" dirty="0" smtClean="0"/>
              <a:t>“Macbeth is the most violent character in the play” (single text)</a:t>
            </a:r>
          </a:p>
          <a:p>
            <a:pPr lvl="2"/>
            <a:r>
              <a:rPr lang="en-US" sz="1800" dirty="0" smtClean="0"/>
              <a:t>“Shakespeare’s plays are violent” (multiple texts)</a:t>
            </a:r>
          </a:p>
          <a:p>
            <a:pPr lvl="1"/>
            <a:r>
              <a:rPr lang="en-US" sz="2000" dirty="0" smtClean="0"/>
              <a:t>Handling incorrect generalizations</a:t>
            </a:r>
          </a:p>
          <a:p>
            <a:pPr lvl="2"/>
            <a:r>
              <a:rPr lang="en-US" sz="1800" dirty="0" smtClean="0"/>
              <a:t>Common: Instructor correction, directly or by asking for support</a:t>
            </a:r>
          </a:p>
          <a:p>
            <a:pPr lvl="2"/>
            <a:r>
              <a:rPr lang="en-US" sz="1800" dirty="0" smtClean="0"/>
              <a:t>Better: Provide a method for testing hypotheses</a:t>
            </a:r>
          </a:p>
          <a:p>
            <a:pPr lvl="3"/>
            <a:r>
              <a:rPr lang="en-US" sz="1600" dirty="0" smtClean="0"/>
              <a:t>Encourages broad thinking about texts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7432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82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315200" cy="1154097"/>
          </a:xfrm>
        </p:spPr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315200" cy="4709161"/>
          </a:xfrm>
        </p:spPr>
        <p:txBody>
          <a:bodyPr/>
          <a:lstStyle/>
          <a:p>
            <a:r>
              <a:rPr lang="en-US" dirty="0" smtClean="0"/>
              <a:t>Method: Digital </a:t>
            </a:r>
            <a:r>
              <a:rPr lang="en-US" dirty="0" smtClean="0"/>
              <a:t>text </a:t>
            </a:r>
            <a:r>
              <a:rPr lang="en-US" dirty="0" smtClean="0"/>
              <a:t>analysis tools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Form or identify intuitions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Hypothesize results – What results would confirm/deny your claims?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Apply the tool(s)</a:t>
            </a:r>
          </a:p>
          <a:p>
            <a:pPr lvl="2"/>
            <a:r>
              <a:rPr lang="en-US" dirty="0" err="1" smtClean="0"/>
              <a:t>TAPor</a:t>
            </a:r>
            <a:r>
              <a:rPr lang="en-US" dirty="0" smtClean="0"/>
              <a:t> (</a:t>
            </a:r>
            <a:r>
              <a:rPr lang="en-US" dirty="0" smtClean="0">
                <a:hlinkClick r:id="rId2"/>
              </a:rPr>
              <a:t>http://portal.tapor.ca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TagCrowd</a:t>
            </a:r>
            <a:r>
              <a:rPr lang="en-US" dirty="0" smtClean="0"/>
              <a:t> (</a:t>
            </a:r>
            <a:r>
              <a:rPr lang="en-US" dirty="0" smtClean="0">
                <a:hlinkClick r:id="rId3"/>
              </a:rPr>
              <a:t>http://tagcrowd.com</a:t>
            </a:r>
            <a:r>
              <a:rPr lang="en-US" dirty="0" smtClean="0"/>
              <a:t>)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Analyze results and assess the intuition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Form conclusions</a:t>
            </a:r>
          </a:p>
          <a:p>
            <a:r>
              <a:rPr lang="en-US" dirty="0" smtClean="0"/>
              <a:t>Three phases: Instructor demonstration, in-class group work, individual assignment</a:t>
            </a:r>
          </a:p>
          <a:p>
            <a:r>
              <a:rPr lang="en-US" dirty="0" smtClean="0"/>
              <a:t>Types of CT</a:t>
            </a:r>
          </a:p>
          <a:p>
            <a:pPr lvl="1"/>
            <a:r>
              <a:rPr lang="en-US" dirty="0" smtClean="0"/>
              <a:t>Abstraction: Distill ideas from text</a:t>
            </a:r>
          </a:p>
          <a:p>
            <a:pPr lvl="1"/>
            <a:r>
              <a:rPr lang="en-US" dirty="0" smtClean="0"/>
              <a:t>Evaluation: Connect intuition and hypothesis; Assess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94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315200" cy="1154097"/>
          </a:xfrm>
        </p:spPr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315200" cy="487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11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and 12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grade American history</a:t>
            </a:r>
          </a:p>
          <a:p>
            <a:pPr lvl="1"/>
            <a:r>
              <a:rPr lang="en-US" sz="2000" dirty="0" smtClean="0"/>
              <a:t>Required, year-long course</a:t>
            </a:r>
          </a:p>
          <a:p>
            <a:r>
              <a:rPr lang="en-US" sz="2400" dirty="0" smtClean="0"/>
              <a:t>Build a skill: </a:t>
            </a:r>
            <a:r>
              <a:rPr lang="en-US" sz="2400" dirty="0"/>
              <a:t>E</a:t>
            </a:r>
            <a:r>
              <a:rPr lang="en-US" sz="2400" dirty="0" smtClean="0"/>
              <a:t>ffective note taking</a:t>
            </a:r>
          </a:p>
          <a:p>
            <a:pPr lvl="1"/>
            <a:r>
              <a:rPr lang="en-US" sz="2000" dirty="0" smtClean="0"/>
              <a:t>Not a passive activity</a:t>
            </a:r>
          </a:p>
          <a:p>
            <a:pPr lvl="1"/>
            <a:r>
              <a:rPr lang="en-US" sz="2000" dirty="0" smtClean="0"/>
              <a:t>Include diverse information</a:t>
            </a:r>
          </a:p>
          <a:p>
            <a:pPr lvl="2"/>
            <a:r>
              <a:rPr lang="en-US" sz="1800" dirty="0" smtClean="0"/>
              <a:t>Teacher comments</a:t>
            </a:r>
          </a:p>
          <a:p>
            <a:pPr lvl="2"/>
            <a:r>
              <a:rPr lang="en-US" sz="1800" dirty="0" smtClean="0"/>
              <a:t>Student comments/questions</a:t>
            </a:r>
          </a:p>
          <a:p>
            <a:pPr lvl="1"/>
            <a:r>
              <a:rPr lang="en-US" sz="2000" dirty="0" smtClean="0"/>
              <a:t>Allow easy recall of detailed information</a:t>
            </a:r>
          </a:p>
          <a:p>
            <a:r>
              <a:rPr lang="en-US" sz="2400" dirty="0" smtClean="0"/>
              <a:t>Technique: </a:t>
            </a:r>
            <a:r>
              <a:rPr lang="en-US" sz="2200" dirty="0" smtClean="0"/>
              <a:t>Use </a:t>
            </a:r>
            <a:r>
              <a:rPr lang="en-US" sz="2200" dirty="0" err="1" smtClean="0"/>
              <a:t>hashtags</a:t>
            </a:r>
            <a:r>
              <a:rPr lang="en-US" sz="2200" dirty="0" smtClean="0"/>
              <a:t> while note taking</a:t>
            </a:r>
          </a:p>
          <a:p>
            <a:r>
              <a:rPr lang="en-US" sz="2400" dirty="0" smtClean="0"/>
              <a:t>Types of CT:</a:t>
            </a:r>
          </a:p>
          <a:p>
            <a:pPr lvl="1"/>
            <a:r>
              <a:rPr lang="en-US" sz="2000" dirty="0" smtClean="0"/>
              <a:t>Abstraction: Identify appropriate tags</a:t>
            </a:r>
          </a:p>
          <a:p>
            <a:pPr lvl="1"/>
            <a:r>
              <a:rPr lang="en-US" sz="2000" dirty="0" smtClean="0"/>
              <a:t>Evaluation/Recollection: Consider effectiveness of tags</a:t>
            </a:r>
          </a:p>
        </p:txBody>
      </p:sp>
    </p:spTree>
    <p:extLst>
      <p:ext uri="{BB962C8B-B14F-4D97-AF65-F5344CB8AC3E}">
        <p14:creationId xmlns:p14="http://schemas.microsoft.com/office/powerpoint/2010/main" val="215482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315200" cy="1154097"/>
          </a:xfrm>
        </p:spPr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315200" cy="4709161"/>
          </a:xfrm>
        </p:spPr>
        <p:txBody>
          <a:bodyPr>
            <a:normAutofit/>
          </a:bodyPr>
          <a:lstStyle/>
          <a:p>
            <a:pPr marL="502920" indent="-457200">
              <a:buFont typeface="+mj-lt"/>
              <a:buAutoNum type="arabicPeriod"/>
            </a:pPr>
            <a:r>
              <a:rPr lang="en-US" sz="2400" dirty="0" smtClean="0"/>
              <a:t>Formal presentation on note taking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/>
              <a:t>Introduce </a:t>
            </a:r>
            <a:r>
              <a:rPr lang="en-US" sz="2400" dirty="0" err="1" smtClean="0"/>
              <a:t>hashtagging</a:t>
            </a:r>
            <a:endParaRPr lang="en-US" sz="2400" dirty="0" smtClean="0"/>
          </a:p>
          <a:p>
            <a:pPr lvl="1"/>
            <a:r>
              <a:rPr lang="en-US" sz="2000" dirty="0" smtClean="0"/>
              <a:t>Thoughtful abstraction</a:t>
            </a:r>
          </a:p>
          <a:p>
            <a:pPr lvl="1"/>
            <a:r>
              <a:rPr lang="en-US" sz="2000" dirty="0" smtClean="0"/>
              <a:t>No proper nouns or words from lecture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/>
              <a:t>Short, formal lecture for practice</a:t>
            </a:r>
          </a:p>
          <a:p>
            <a:pPr lvl="1"/>
            <a:r>
              <a:rPr lang="en-US" sz="2000" dirty="0" smtClean="0"/>
              <a:t>Instructor: Identify hash tags in advance</a:t>
            </a:r>
          </a:p>
          <a:p>
            <a:pPr lvl="1"/>
            <a:r>
              <a:rPr lang="en-US" sz="2000" dirty="0" smtClean="0"/>
              <a:t>Students: Note taking + in-class work (identification of </a:t>
            </a:r>
            <a:r>
              <a:rPr lang="en-US" sz="2000" dirty="0" err="1" smtClean="0"/>
              <a:t>hashtags</a:t>
            </a:r>
            <a:r>
              <a:rPr lang="en-US" sz="2000" dirty="0" smtClean="0"/>
              <a:t> + group evaluation + summary report)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/>
              <a:t>Longer, formal lecture</a:t>
            </a:r>
          </a:p>
          <a:p>
            <a:pPr lvl="1"/>
            <a:r>
              <a:rPr lang="en-US" sz="2000" dirty="0" smtClean="0"/>
              <a:t>Instructor: Identify hash tags in advance</a:t>
            </a:r>
          </a:p>
          <a:p>
            <a:pPr lvl="1"/>
            <a:r>
              <a:rPr lang="en-US" sz="2000" dirty="0" smtClean="0"/>
              <a:t>Students: Note taking + at-home assignment (identification of </a:t>
            </a:r>
            <a:r>
              <a:rPr lang="en-US" sz="2000" dirty="0" err="1" smtClean="0"/>
              <a:t>hashtags</a:t>
            </a:r>
            <a:r>
              <a:rPr lang="en-US" sz="2000" dirty="0" smtClean="0"/>
              <a:t>) + in-class work (group evaluation)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8989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359</TotalTime>
  <Words>827</Words>
  <Application>Microsoft Office PowerPoint</Application>
  <PresentationFormat>On-screen Show (4:3)</PresentationFormat>
  <Paragraphs>158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Perspective</vt:lpstr>
      <vt:lpstr>Infusing Computational Thinking into the Middle- and High-School Curriculum</vt:lpstr>
      <vt:lpstr>Computational thinking</vt:lpstr>
      <vt:lpstr>CT across the curriculum</vt:lpstr>
      <vt:lpstr>The Lab Schools</vt:lpstr>
      <vt:lpstr>Courses modified</vt:lpstr>
      <vt:lpstr>English</vt:lpstr>
      <vt:lpstr>English</vt:lpstr>
      <vt:lpstr>History</vt:lpstr>
      <vt:lpstr>History</vt:lpstr>
      <vt:lpstr>Graphic arts</vt:lpstr>
      <vt:lpstr>Graphic arts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Infusing Computational Thinking into the Middle- and High-School Curriculum</dc:title>
  <dc:creator>Amber Settle</dc:creator>
  <cp:lastModifiedBy>Amber Settle</cp:lastModifiedBy>
  <cp:revision>28</cp:revision>
  <dcterms:created xsi:type="dcterms:W3CDTF">2012-06-15T13:07:59Z</dcterms:created>
  <dcterms:modified xsi:type="dcterms:W3CDTF">2012-06-29T20:40:18Z</dcterms:modified>
</cp:coreProperties>
</file>