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C7D8696D-8BF7-4559-8E19-1226FDA6F359}" type="datetimeFigureOut">
              <a:rPr lang="en-US" smtClean="0"/>
              <a:t>10/8/2012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3CCB430F-86B9-4B3D-9CB3-D4AA0EFCE3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uringscraft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1600200"/>
            <a:ext cx="1981200" cy="3733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Amber Settle</a:t>
            </a:r>
          </a:p>
          <a:p>
            <a:r>
              <a:rPr lang="en-US" dirty="0" smtClean="0"/>
              <a:t>DePaul University</a:t>
            </a:r>
          </a:p>
          <a:p>
            <a:endParaRPr lang="en-US" dirty="0" smtClean="0"/>
          </a:p>
          <a:p>
            <a:r>
              <a:rPr lang="en-US" dirty="0" smtClean="0"/>
              <a:t>13</a:t>
            </a:r>
            <a:r>
              <a:rPr lang="en-US" baseline="30000" dirty="0" smtClean="0"/>
              <a:t>th</a:t>
            </a:r>
            <a:r>
              <a:rPr lang="en-US" dirty="0" smtClean="0"/>
              <a:t> Annual Conference on Information Technology Education</a:t>
            </a:r>
          </a:p>
          <a:p>
            <a:endParaRPr lang="en-US" dirty="0" smtClean="0"/>
          </a:p>
          <a:p>
            <a:r>
              <a:rPr lang="en-US" dirty="0" smtClean="0"/>
              <a:t>October 12, 2012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Interactive Learning Online: Challenges and Opportunities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20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57930"/>
          </a:xfrm>
        </p:spPr>
        <p:txBody>
          <a:bodyPr>
            <a:noAutofit/>
          </a:bodyPr>
          <a:lstStyle/>
          <a:p>
            <a:r>
              <a:rPr lang="en-US" sz="1800" dirty="0" smtClean="0"/>
              <a:t>College of Computing and Digital Media (CDM</a:t>
            </a:r>
            <a:r>
              <a:rPr lang="en-US" sz="1800" dirty="0" smtClean="0"/>
              <a:t>)</a:t>
            </a:r>
          </a:p>
          <a:p>
            <a:pPr lvl="1"/>
            <a:r>
              <a:rPr lang="en-US" sz="1600" dirty="0" smtClean="0"/>
              <a:t>Two schools:</a:t>
            </a:r>
          </a:p>
          <a:p>
            <a:pPr lvl="2"/>
            <a:r>
              <a:rPr lang="en-US" sz="1400" dirty="0" smtClean="0"/>
              <a:t>School of Computing (</a:t>
            </a:r>
            <a:r>
              <a:rPr lang="en-US" sz="1400" dirty="0" err="1" smtClean="0"/>
              <a:t>SoC</a:t>
            </a:r>
            <a:r>
              <a:rPr lang="en-US" sz="1400" dirty="0" smtClean="0"/>
              <a:t>)</a:t>
            </a:r>
          </a:p>
          <a:p>
            <a:pPr lvl="2"/>
            <a:r>
              <a:rPr lang="en-US" sz="1400" dirty="0" smtClean="0"/>
              <a:t>School of Cinema and Interactive Media (CIM)</a:t>
            </a:r>
            <a:endParaRPr lang="en-US" sz="1400" dirty="0" smtClean="0"/>
          </a:p>
          <a:p>
            <a:pPr lvl="1"/>
            <a:r>
              <a:rPr lang="en-US" sz="1600" dirty="0" smtClean="0"/>
              <a:t>1800 </a:t>
            </a:r>
            <a:r>
              <a:rPr lang="en-US" sz="1600" dirty="0" smtClean="0"/>
              <a:t>undergraduates, </a:t>
            </a:r>
            <a:r>
              <a:rPr lang="en-US" sz="1600" dirty="0" smtClean="0"/>
              <a:t>1800</a:t>
            </a:r>
            <a:r>
              <a:rPr lang="en-US" sz="1600" dirty="0" smtClean="0"/>
              <a:t> </a:t>
            </a:r>
            <a:r>
              <a:rPr lang="en-US" sz="1600" dirty="0" smtClean="0"/>
              <a:t>Masters students</a:t>
            </a:r>
          </a:p>
          <a:p>
            <a:pPr lvl="1"/>
            <a:r>
              <a:rPr lang="en-US" sz="1600" dirty="0" smtClean="0"/>
              <a:t>14 bachelors degrees, 16 graduate degrees</a:t>
            </a:r>
          </a:p>
          <a:p>
            <a:pPr lvl="1"/>
            <a:r>
              <a:rPr lang="en-US" sz="1600" dirty="0" smtClean="0"/>
              <a:t>43.6% </a:t>
            </a:r>
            <a:r>
              <a:rPr lang="en-US" sz="1600" dirty="0" smtClean="0"/>
              <a:t>of graduate enrollment </a:t>
            </a:r>
            <a:r>
              <a:rPr lang="en-US" sz="1600" dirty="0" smtClean="0"/>
              <a:t>from</a:t>
            </a:r>
            <a:r>
              <a:rPr lang="en-US" sz="1600" dirty="0" smtClean="0"/>
              <a:t> </a:t>
            </a:r>
            <a:r>
              <a:rPr lang="en-US" sz="1600" dirty="0" smtClean="0"/>
              <a:t>online students</a:t>
            </a:r>
          </a:p>
          <a:p>
            <a:r>
              <a:rPr lang="en-US" sz="1800" dirty="0" smtClean="0"/>
              <a:t>Course Online (COL)</a:t>
            </a:r>
          </a:p>
          <a:p>
            <a:pPr lvl="1"/>
            <a:r>
              <a:rPr lang="en-US" sz="1600" dirty="0" smtClean="0"/>
              <a:t>Several hundred classes every quarter</a:t>
            </a:r>
          </a:p>
          <a:p>
            <a:pPr lvl="2"/>
            <a:r>
              <a:rPr lang="en-US" sz="1400" dirty="0" smtClean="0"/>
              <a:t>All School of Computing </a:t>
            </a:r>
            <a:r>
              <a:rPr lang="en-US" sz="1400" dirty="0" smtClean="0"/>
              <a:t>(</a:t>
            </a:r>
            <a:r>
              <a:rPr lang="en-US" sz="1400" dirty="0" err="1" smtClean="0"/>
              <a:t>SoC</a:t>
            </a:r>
            <a:r>
              <a:rPr lang="en-US" sz="1400" dirty="0" smtClean="0"/>
              <a:t>) graduate </a:t>
            </a:r>
            <a:r>
              <a:rPr lang="en-US" sz="1400" dirty="0" smtClean="0"/>
              <a:t>classes</a:t>
            </a:r>
          </a:p>
          <a:p>
            <a:pPr lvl="1"/>
            <a:r>
              <a:rPr lang="en-US" sz="1600" dirty="0" smtClean="0"/>
              <a:t>Logistics</a:t>
            </a:r>
          </a:p>
          <a:p>
            <a:pPr lvl="2"/>
            <a:r>
              <a:rPr lang="en-US" sz="1400" dirty="0" smtClean="0"/>
              <a:t>Asynchronous viewing of class sessions</a:t>
            </a:r>
          </a:p>
          <a:p>
            <a:pPr lvl="3"/>
            <a:r>
              <a:rPr lang="en-US" sz="1200" dirty="0" smtClean="0"/>
              <a:t>Classroom view</a:t>
            </a:r>
          </a:p>
          <a:p>
            <a:pPr lvl="3"/>
            <a:r>
              <a:rPr lang="en-US" sz="1200" dirty="0"/>
              <a:t>C</a:t>
            </a:r>
            <a:r>
              <a:rPr lang="en-US" sz="1200" dirty="0" smtClean="0"/>
              <a:t>omputer projection</a:t>
            </a:r>
          </a:p>
          <a:p>
            <a:pPr lvl="3"/>
            <a:r>
              <a:rPr lang="en-US" sz="1200" dirty="0"/>
              <a:t>W</a:t>
            </a:r>
            <a:r>
              <a:rPr lang="en-US" sz="1200" dirty="0" smtClean="0"/>
              <a:t>hiteboard capture</a:t>
            </a:r>
          </a:p>
          <a:p>
            <a:pPr lvl="2"/>
            <a:r>
              <a:rPr lang="en-US" sz="1400" dirty="0" smtClean="0"/>
              <a:t>In-house course management system (until the near future)</a:t>
            </a:r>
          </a:p>
          <a:p>
            <a:pPr lvl="2"/>
            <a:r>
              <a:rPr lang="en-US" sz="1400" dirty="0"/>
              <a:t>Assessments in lock step with students in traditional </a:t>
            </a:r>
            <a:r>
              <a:rPr lang="en-US" sz="1400" dirty="0" smtClean="0"/>
              <a:t>class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33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experience</a:t>
            </a:r>
          </a:p>
          <a:p>
            <a:pPr lvl="1"/>
            <a:r>
              <a:rPr lang="en-US" dirty="0" smtClean="0"/>
              <a:t>Fulltime faculty member since 1996</a:t>
            </a:r>
          </a:p>
          <a:p>
            <a:pPr lvl="1"/>
            <a:r>
              <a:rPr lang="en-US" dirty="0" smtClean="0"/>
              <a:t>17 sections of online courses</a:t>
            </a:r>
          </a:p>
          <a:p>
            <a:pPr lvl="2"/>
            <a:r>
              <a:rPr lang="en-US" dirty="0" smtClean="0"/>
              <a:t>Java</a:t>
            </a:r>
          </a:p>
          <a:p>
            <a:pPr lvl="2"/>
            <a:r>
              <a:rPr lang="en-US" dirty="0" smtClean="0"/>
              <a:t>Web development</a:t>
            </a:r>
          </a:p>
          <a:p>
            <a:pPr lvl="2"/>
            <a:r>
              <a:rPr lang="en-US" dirty="0" smtClean="0"/>
              <a:t>Discrete math</a:t>
            </a:r>
          </a:p>
          <a:p>
            <a:pPr lvl="2"/>
            <a:r>
              <a:rPr lang="en-US" dirty="0" smtClean="0"/>
              <a:t>Algorithms</a:t>
            </a:r>
          </a:p>
          <a:p>
            <a:pPr lvl="2"/>
            <a:r>
              <a:rPr lang="en-US" dirty="0" smtClean="0"/>
              <a:t>Automata theory</a:t>
            </a:r>
          </a:p>
          <a:p>
            <a:pPr lvl="1"/>
            <a:r>
              <a:rPr lang="en-US" dirty="0" smtClean="0"/>
              <a:t>Two courses for online-only students</a:t>
            </a:r>
          </a:p>
          <a:p>
            <a:pPr lvl="2"/>
            <a:r>
              <a:rPr lang="en-US" dirty="0" smtClean="0"/>
              <a:t>Java</a:t>
            </a:r>
          </a:p>
          <a:p>
            <a:pPr lvl="2"/>
            <a:r>
              <a:rPr lang="en-US" dirty="0" smtClean="0"/>
              <a:t>Discrete math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506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Context: Online-only </a:t>
            </a:r>
            <a:r>
              <a:rPr lang="en-US" dirty="0" smtClean="0"/>
              <a:t>introductory Java </a:t>
            </a:r>
            <a:r>
              <a:rPr lang="en-US" dirty="0" smtClean="0"/>
              <a:t>course</a:t>
            </a:r>
          </a:p>
          <a:p>
            <a:r>
              <a:rPr lang="en-US" dirty="0" smtClean="0"/>
              <a:t>Principles for creating interactivity</a:t>
            </a:r>
          </a:p>
          <a:p>
            <a:pPr lvl="1"/>
            <a:r>
              <a:rPr lang="en-US" dirty="0" smtClean="0"/>
              <a:t>Create short recordings (10 – 30 minutes)</a:t>
            </a:r>
          </a:p>
          <a:p>
            <a:pPr lvl="2"/>
            <a:r>
              <a:rPr lang="en-US" dirty="0" smtClean="0"/>
              <a:t>Written notes available</a:t>
            </a:r>
          </a:p>
          <a:p>
            <a:pPr lvl="2"/>
            <a:r>
              <a:rPr lang="en-US" dirty="0" smtClean="0"/>
              <a:t>Focus on problem solving</a:t>
            </a:r>
          </a:p>
          <a:p>
            <a:pPr lvl="2"/>
            <a:r>
              <a:rPr lang="en-US" dirty="0" smtClean="0"/>
              <a:t>No “lecture”</a:t>
            </a:r>
          </a:p>
          <a:p>
            <a:pPr lvl="1"/>
            <a:r>
              <a:rPr lang="en-US" dirty="0" smtClean="0"/>
              <a:t>Exercises with immediate feedback</a:t>
            </a:r>
          </a:p>
          <a:p>
            <a:pPr lvl="2"/>
            <a:r>
              <a:rPr lang="en-US" dirty="0" err="1" smtClean="0"/>
              <a:t>CodeLab</a:t>
            </a:r>
            <a:r>
              <a:rPr lang="en-US" dirty="0" smtClean="0"/>
              <a:t> (</a:t>
            </a:r>
            <a:r>
              <a:rPr lang="en-US" dirty="0" smtClean="0">
                <a:hlinkClick r:id="rId2"/>
              </a:rPr>
              <a:t>www.turingscraft.com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Other equivalent systems</a:t>
            </a:r>
          </a:p>
          <a:p>
            <a:pPr lvl="1"/>
            <a:r>
              <a:rPr lang="en-US" dirty="0" smtClean="0"/>
              <a:t>Required posting in online discussion forums</a:t>
            </a:r>
          </a:p>
          <a:p>
            <a:pPr lvl="2"/>
            <a:r>
              <a:rPr lang="en-US" dirty="0" smtClean="0"/>
              <a:t>Tips on exercises</a:t>
            </a:r>
          </a:p>
          <a:p>
            <a:pPr lvl="2"/>
            <a:r>
              <a:rPr lang="en-US" dirty="0" smtClean="0"/>
              <a:t>Frustration with exercises</a:t>
            </a:r>
          </a:p>
          <a:p>
            <a:pPr lvl="1"/>
            <a:r>
              <a:rPr lang="en-US" dirty="0" smtClean="0"/>
              <a:t>Short assignment grading turnaround</a:t>
            </a:r>
          </a:p>
          <a:p>
            <a:pPr lvl="1"/>
            <a:r>
              <a:rPr lang="en-US" dirty="0" smtClean="0"/>
              <a:t>Weekly homework feedback recordings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for interactivity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2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Recordings became a pull resource</a:t>
            </a:r>
          </a:p>
          <a:p>
            <a:pPr lvl="1"/>
            <a:r>
              <a:rPr lang="en-US" dirty="0" smtClean="0"/>
              <a:t>Accessed multiple times/repeatedly by some</a:t>
            </a:r>
          </a:p>
          <a:p>
            <a:pPr lvl="1"/>
            <a:r>
              <a:rPr lang="en-US" dirty="0" smtClean="0"/>
              <a:t>Never accessed by others</a:t>
            </a:r>
          </a:p>
          <a:p>
            <a:r>
              <a:rPr lang="en-US" dirty="0" smtClean="0"/>
              <a:t>Students self tailored the course</a:t>
            </a:r>
          </a:p>
          <a:p>
            <a:pPr lvl="1"/>
            <a:r>
              <a:rPr lang="en-US" dirty="0" smtClean="0"/>
              <a:t>One resource vs. multiple resources</a:t>
            </a:r>
          </a:p>
          <a:p>
            <a:pPr lvl="1"/>
            <a:r>
              <a:rPr lang="en-US" dirty="0" smtClean="0"/>
              <a:t>No contact vs. daily e-mail</a:t>
            </a:r>
          </a:p>
          <a:p>
            <a:pPr lvl="1"/>
            <a:r>
              <a:rPr lang="en-US" dirty="0" smtClean="0"/>
              <a:t>Focus on assessments vs. extensive review</a:t>
            </a:r>
          </a:p>
          <a:p>
            <a:r>
              <a:rPr lang="en-US" dirty="0" smtClean="0"/>
              <a:t>More student satisfaction</a:t>
            </a:r>
          </a:p>
          <a:p>
            <a:pPr lvl="1"/>
            <a:r>
              <a:rPr lang="en-US" dirty="0" smtClean="0"/>
              <a:t>Better course evaluations</a:t>
            </a:r>
          </a:p>
          <a:p>
            <a:pPr lvl="1"/>
            <a:r>
              <a:rPr lang="en-US" dirty="0" smtClean="0"/>
              <a:t>Requests for Java II course in online-only format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3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39</TotalTime>
  <Words>267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Grid</vt:lpstr>
      <vt:lpstr>Interactive Learning Online: Challenges and Opportunities</vt:lpstr>
      <vt:lpstr>Background</vt:lpstr>
      <vt:lpstr>Background</vt:lpstr>
      <vt:lpstr>principles for interactivity</vt:lpstr>
      <vt:lpstr>Consequences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Interactive Learning Online: Challenges and Opportunities</dc:title>
  <dc:creator>Amber Settle</dc:creator>
  <cp:lastModifiedBy>Amber Settle</cp:lastModifiedBy>
  <cp:revision>6</cp:revision>
  <dcterms:created xsi:type="dcterms:W3CDTF">2012-09-17T23:01:30Z</dcterms:created>
  <dcterms:modified xsi:type="dcterms:W3CDTF">2012-10-08T21:18:33Z</dcterms:modified>
</cp:coreProperties>
</file>