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62" r:id="rId6"/>
    <p:sldId id="271" r:id="rId7"/>
    <p:sldId id="272" r:id="rId8"/>
    <p:sldId id="273" r:id="rId9"/>
    <p:sldId id="274" r:id="rId10"/>
    <p:sldId id="275" r:id="rId11"/>
    <p:sldId id="276" r:id="rId12"/>
    <p:sldId id="279" r:id="rId13"/>
    <p:sldId id="278" r:id="rId14"/>
    <p:sldId id="280" r:id="rId15"/>
    <p:sldId id="281" r:id="rId16"/>
    <p:sldId id="282" r:id="rId17"/>
    <p:sldId id="283" r:id="rId18"/>
    <p:sldId id="284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1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4BCBEDD-16AD-415C-962C-A9DC75A69DC3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273A8E0-E75C-4FB1-AC72-1A699532215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facweb.cdm.depaul.edu/asettle/" TargetMode="External"/><Relationship Id="rId2" Type="http://schemas.openxmlformats.org/officeDocument/2006/relationships/hyperlink" Target="mailto:asettle@cdm.depaul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drienne.Decker@rit.edu" TargetMode="External"/><Relationship Id="rId4" Type="http://schemas.openxmlformats.org/officeDocument/2006/relationships/hyperlink" Target="mailto:mmcgill@bradley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371599"/>
            <a:ext cx="7772400" cy="1828801"/>
          </a:xfrm>
        </p:spPr>
        <p:txBody>
          <a:bodyPr>
            <a:normAutofit/>
          </a:bodyPr>
          <a:lstStyle/>
          <a:p>
            <a:r>
              <a:rPr lang="en-US" dirty="0" smtClean="0"/>
              <a:t>Diversity in the Game </a:t>
            </a:r>
            <a:r>
              <a:rPr lang="en-US" dirty="0"/>
              <a:t>I</a:t>
            </a:r>
            <a:r>
              <a:rPr lang="en-US" dirty="0" smtClean="0"/>
              <a:t>ndustry: Is </a:t>
            </a:r>
            <a:r>
              <a:rPr lang="en-US" dirty="0"/>
              <a:t>O</a:t>
            </a:r>
            <a:r>
              <a:rPr lang="en-US" dirty="0" smtClean="0"/>
              <a:t>utreach the Solution?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429000"/>
            <a:ext cx="6480048" cy="22098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Amber Settle, DePaul University</a:t>
            </a:r>
          </a:p>
          <a:p>
            <a:r>
              <a:rPr lang="en-US" sz="2200" dirty="0" smtClean="0"/>
              <a:t>Joint work with Monica M. McGill and Adrienne Decker</a:t>
            </a:r>
          </a:p>
          <a:p>
            <a:r>
              <a:rPr lang="en-US" sz="2400" dirty="0" smtClean="0"/>
              <a:t>The 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Annual Conference in Information Technology Education (SIGITE)</a:t>
            </a:r>
          </a:p>
          <a:p>
            <a:r>
              <a:rPr lang="en-US" sz="2200" dirty="0" smtClean="0"/>
              <a:t>October 12, 2013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05290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Disabilities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24833276"/>
              </p:ext>
            </p:extLst>
          </p:nvPr>
        </p:nvGraphicFramePr>
        <p:xfrm>
          <a:off x="1435100" y="1524000"/>
          <a:ext cx="36576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IGDA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Non-disabled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87.0%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73.6%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Disabled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26.4%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Undergraduate students were more likely to report a disability</a:t>
            </a:r>
          </a:p>
          <a:p>
            <a:pPr lvl="1"/>
            <a:r>
              <a:rPr lang="el-GR" dirty="0" smtClean="0"/>
              <a:t>χ</a:t>
            </a:r>
            <a:r>
              <a:rPr lang="en-US" baseline="30000" dirty="0" smtClean="0"/>
              <a:t>2</a:t>
            </a:r>
            <a:r>
              <a:rPr lang="en-US" dirty="0" smtClean="0"/>
              <a:t>(1, N = 288) = 45.65, p = 0.00</a:t>
            </a:r>
            <a:endParaRPr lang="en-US" dirty="0"/>
          </a:p>
          <a:p>
            <a:r>
              <a:rPr lang="en-US" dirty="0" smtClean="0"/>
              <a:t>No significant difference for types of disability reported</a:t>
            </a:r>
          </a:p>
          <a:p>
            <a:pPr lvl="1"/>
            <a:r>
              <a:rPr lang="el-GR" dirty="0">
                <a:latin typeface="Constantia"/>
              </a:rPr>
              <a:t>χ</a:t>
            </a:r>
            <a:r>
              <a:rPr lang="en-US" baseline="30000" dirty="0" smtClean="0">
                <a:latin typeface="Constantia"/>
              </a:rPr>
              <a:t>2</a:t>
            </a:r>
            <a:r>
              <a:rPr lang="en-US" dirty="0" smtClean="0">
                <a:latin typeface="Constantia"/>
              </a:rPr>
              <a:t>(6, N=71) </a:t>
            </a:r>
            <a:r>
              <a:rPr lang="en-US" dirty="0">
                <a:latin typeface="Constantia"/>
              </a:rPr>
              <a:t>= </a:t>
            </a:r>
            <a:r>
              <a:rPr lang="en-US" dirty="0" smtClean="0">
                <a:latin typeface="Constantia"/>
              </a:rPr>
              <a:t>4.77, </a:t>
            </a:r>
            <a:r>
              <a:rPr lang="en-US" dirty="0">
                <a:latin typeface="Constantia"/>
              </a:rPr>
              <a:t>p = </a:t>
            </a:r>
            <a:r>
              <a:rPr lang="en-US" dirty="0" smtClean="0">
                <a:latin typeface="Constantia"/>
              </a:rPr>
              <a:t>0.57</a:t>
            </a:r>
            <a:endParaRPr lang="en-US" dirty="0">
              <a:latin typeface="Constantia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842041"/>
              </p:ext>
            </p:extLst>
          </p:nvPr>
        </p:nvGraphicFramePr>
        <p:xfrm>
          <a:off x="1371600" y="3200400"/>
          <a:ext cx="37338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600"/>
                <a:gridCol w="1244600"/>
                <a:gridCol w="1244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IGDA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Cognitive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Mental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688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Minority women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8709327"/>
              </p:ext>
            </p:extLst>
          </p:nvPr>
        </p:nvGraphicFramePr>
        <p:xfrm>
          <a:off x="1435100" y="1447800"/>
          <a:ext cx="749935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100"/>
                <a:gridCol w="1310640"/>
                <a:gridCol w="1499870"/>
                <a:gridCol w="1499870"/>
                <a:gridCol w="149987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0" dirty="0" smtClean="0"/>
                        <a:t>IGDA</a:t>
                      </a:r>
                      <a:endParaRPr lang="en-US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77.4%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Hispanic/Latino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6581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IGDA and pipeline surveys included questions about diversity perspectives</a:t>
            </a:r>
          </a:p>
          <a:p>
            <a:pPr lvl="1"/>
            <a:r>
              <a:rPr lang="en-US" dirty="0" smtClean="0"/>
              <a:t>Three questions identical</a:t>
            </a:r>
          </a:p>
          <a:p>
            <a:pPr lvl="1"/>
            <a:r>
              <a:rPr lang="en-US" dirty="0" smtClean="0"/>
              <a:t>Other questions modified for students</a:t>
            </a:r>
          </a:p>
          <a:p>
            <a:pPr lvl="1"/>
            <a:r>
              <a:rPr lang="en-US" dirty="0" smtClean="0"/>
              <a:t>Comparison of questions on next slide</a:t>
            </a:r>
          </a:p>
          <a:p>
            <a:r>
              <a:rPr lang="en-US" dirty="0" smtClean="0"/>
              <a:t>Data between two studies compared</a:t>
            </a:r>
          </a:p>
          <a:p>
            <a:pPr lvl="1"/>
            <a:r>
              <a:rPr lang="en-US" dirty="0" smtClean="0"/>
              <a:t>5-point </a:t>
            </a:r>
            <a:r>
              <a:rPr lang="en-US" dirty="0" err="1" smtClean="0"/>
              <a:t>Likert</a:t>
            </a:r>
            <a:r>
              <a:rPr lang="en-US" dirty="0" smtClean="0"/>
              <a:t> scale for IGDA survey scaled to a 4-point scale</a:t>
            </a:r>
          </a:p>
          <a:p>
            <a:pPr lvl="2"/>
            <a:r>
              <a:rPr lang="en-US" dirty="0" smtClean="0"/>
              <a:t>Identical categories matched</a:t>
            </a:r>
          </a:p>
          <a:p>
            <a:pPr lvl="3"/>
            <a:r>
              <a:rPr lang="en-US" dirty="0" smtClean="0"/>
              <a:t>Strongly agree = 4, agree = 3, disagree = 2, strongly disagree = 1</a:t>
            </a:r>
          </a:p>
          <a:p>
            <a:pPr lvl="2"/>
            <a:r>
              <a:rPr lang="en-US" dirty="0" smtClean="0"/>
              <a:t>Neutral category = missing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656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perspectives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61983501"/>
              </p:ext>
            </p:extLst>
          </p:nvPr>
        </p:nvGraphicFramePr>
        <p:xfrm>
          <a:off x="1435100" y="1219200"/>
          <a:ext cx="3657600" cy="540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900"/>
                <a:gridCol w="1600200"/>
                <a:gridCol w="1587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IGDA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game industry workforce is diverse.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The game industry workforce is diverse.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company I work for is diverse.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program at my university is diverse.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current project/team is diverse.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teams in my game degree program are diverse.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 appears that diversity is important to my employer.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one or more of my courses,</a:t>
                      </a:r>
                      <a:r>
                        <a:rPr lang="en-US" baseline="0" dirty="0" smtClean="0"/>
                        <a:t> we have discussed diversity.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50771407"/>
              </p:ext>
            </p:extLst>
          </p:nvPr>
        </p:nvGraphicFramePr>
        <p:xfrm>
          <a:off x="5276850" y="1219200"/>
          <a:ext cx="3657600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"/>
                <a:gridCol w="1600200"/>
                <a:gridCol w="16954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IDGA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A diverse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workforce has a direct impact (broad appeal, quality, etc.) on the games produced.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A diverse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workforce has a direct impact (broad appeal, quality, etc.) on the games produced.</a:t>
                      </a:r>
                      <a:endParaRPr lang="en-US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future</a:t>
                      </a:r>
                      <a:r>
                        <a:rPr lang="en-US" baseline="0" dirty="0" smtClean="0"/>
                        <a:t> project/team needs to have more diversity.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My program would benefit from more diverse students.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Workforce diversity is important to the future success of the game industry.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Workforce diversity is important to the future success of the game industry.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337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6043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Diversity perspectives by gender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763919"/>
              </p:ext>
            </p:extLst>
          </p:nvPr>
        </p:nvGraphicFramePr>
        <p:xfrm>
          <a:off x="1435100" y="914400"/>
          <a:ext cx="749935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900"/>
                <a:gridCol w="990600"/>
                <a:gridCol w="685800"/>
                <a:gridCol w="685800"/>
                <a:gridCol w="685800"/>
                <a:gridCol w="533400"/>
                <a:gridCol w="609600"/>
                <a:gridCol w="609600"/>
                <a:gridCol w="685800"/>
                <a:gridCol w="1543050"/>
              </a:tblGrid>
              <a:tr h="3200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IGDA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Comparison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Male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4252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2.57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266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3.12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t(4516)=10.66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Female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579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2.25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2.65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0.66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t(617)=2.85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t(4145)=5.31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t(513)=1.61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t(4089)=4.46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t(515)=1.25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t(3458)</a:t>
                      </a:r>
                      <a:r>
                        <a:rPr lang="en-US" baseline="0" dirty="0" smtClean="0"/>
                        <a:t>=4.12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t(463)=3.85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Male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4101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0.79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266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0.69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t(4365)=0.4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Female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559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3.38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0.64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2.90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0.88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t(596)=4.41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t(3480)=1.53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t(469)=0.25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Male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4231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3.10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266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0.78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0.43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t(4495)=0.78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Female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577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3.46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0.64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3.25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0.67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0.04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t(615)=2.02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7128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6043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Diversity perspectives by ethnicity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234230"/>
              </p:ext>
            </p:extLst>
          </p:nvPr>
        </p:nvGraphicFramePr>
        <p:xfrm>
          <a:off x="1143000" y="914400"/>
          <a:ext cx="7791451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1219200"/>
                <a:gridCol w="685800"/>
                <a:gridCol w="685800"/>
                <a:gridCol w="762000"/>
                <a:gridCol w="533400"/>
                <a:gridCol w="609600"/>
                <a:gridCol w="609600"/>
                <a:gridCol w="685800"/>
                <a:gridCol w="1543051"/>
              </a:tblGrid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Ethnicity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IGDA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Comparison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White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3807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2.51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224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3.08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0.73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t(4516)=10.29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Non-white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1024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2.63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0.88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t(617)=3.39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t(4145)=3.48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Non-white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t(513)=0.78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t(4089)=4.16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Non-white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t(515)=0.39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4*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t(3458)</a:t>
                      </a:r>
                      <a:r>
                        <a:rPr lang="en-US" baseline="0" dirty="0" smtClean="0"/>
                        <a:t>=4.58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Non-white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t(463)=2.58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White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3577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3.02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0.78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223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0.69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t(4365)=0.37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Non-white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1083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3.24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3.16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0.00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t(596)=0.85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t(3480)=1.26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Non-white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t(469)=0.69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White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3705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0.80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224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3.03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0.76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0.43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t(4495)=1.09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Non-white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1103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3.34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0.77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69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3.25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0.81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0.04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t(615)=0.94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320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Diversity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ipeline is more diverse</a:t>
            </a:r>
          </a:p>
          <a:p>
            <a:pPr lvl="2"/>
            <a:r>
              <a:rPr lang="en-US" dirty="0" smtClean="0"/>
              <a:t>Ethnicity</a:t>
            </a:r>
          </a:p>
          <a:p>
            <a:pPr lvl="2"/>
            <a:r>
              <a:rPr lang="en-US" dirty="0" smtClean="0"/>
              <a:t>Sexual orientation</a:t>
            </a:r>
          </a:p>
          <a:p>
            <a:pPr lvl="2"/>
            <a:r>
              <a:rPr lang="en-US" dirty="0" smtClean="0"/>
              <a:t>Disability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ipeline is no more diverse</a:t>
            </a:r>
          </a:p>
          <a:p>
            <a:pPr lvl="2"/>
            <a:r>
              <a:rPr lang="en-US" dirty="0" smtClean="0"/>
              <a:t>Gender</a:t>
            </a:r>
          </a:p>
          <a:p>
            <a:r>
              <a:rPr lang="en-US" dirty="0" smtClean="0"/>
              <a:t>Perspectives</a:t>
            </a:r>
          </a:p>
          <a:p>
            <a:pPr lvl="1"/>
            <a:r>
              <a:rPr lang="en-US" dirty="0" smtClean="0"/>
              <a:t>Undergraduates believe game industry is more diverse</a:t>
            </a:r>
          </a:p>
          <a:p>
            <a:pPr lvl="2"/>
            <a:r>
              <a:rPr lang="en-US" dirty="0" smtClean="0"/>
              <a:t>Inexperience? Naiveté? Changing experience?</a:t>
            </a:r>
          </a:p>
          <a:p>
            <a:r>
              <a:rPr lang="en-US" dirty="0" smtClean="0"/>
              <a:t>Is this situation a problem?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07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diversity in game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Call for improvement in gender diversity</a:t>
            </a:r>
          </a:p>
          <a:p>
            <a:pPr lvl="1"/>
            <a:r>
              <a:rPr lang="en-US" dirty="0" smtClean="0"/>
              <a:t>Anita </a:t>
            </a:r>
            <a:r>
              <a:rPr lang="en-US" dirty="0" err="1" smtClean="0"/>
              <a:t>Sarkeesian</a:t>
            </a:r>
            <a:endParaRPr lang="en-US" dirty="0" smtClean="0"/>
          </a:p>
          <a:p>
            <a:pPr lvl="2"/>
            <a:r>
              <a:rPr lang="en-US" dirty="0" smtClean="0"/>
              <a:t>2012 </a:t>
            </a:r>
            <a:r>
              <a:rPr lang="en-US" dirty="0" err="1" smtClean="0"/>
              <a:t>Kickstarter</a:t>
            </a:r>
            <a:r>
              <a:rPr lang="en-US" dirty="0" smtClean="0"/>
              <a:t> film project</a:t>
            </a:r>
          </a:p>
          <a:p>
            <a:pPr lvl="2"/>
            <a:r>
              <a:rPr lang="en-US" dirty="0" smtClean="0"/>
              <a:t>Explore negative stereotypes of women in games</a:t>
            </a:r>
          </a:p>
          <a:p>
            <a:pPr lvl="2"/>
            <a:r>
              <a:rPr lang="en-US" dirty="0" smtClean="0"/>
              <a:t>Highly negative reaction</a:t>
            </a:r>
          </a:p>
          <a:p>
            <a:pPr lvl="3"/>
            <a:r>
              <a:rPr lang="en-US" dirty="0" smtClean="0"/>
              <a:t>Death/rape threats</a:t>
            </a:r>
          </a:p>
          <a:p>
            <a:pPr lvl="1"/>
            <a:r>
              <a:rPr lang="en-US" dirty="0" smtClean="0"/>
              <a:t>Discussion of gender discrimination in gaming</a:t>
            </a:r>
          </a:p>
          <a:p>
            <a:pPr lvl="2"/>
            <a:r>
              <a:rPr lang="en-US" dirty="0" smtClean="0"/>
              <a:t>#1reasonwhy</a:t>
            </a:r>
          </a:p>
          <a:p>
            <a:r>
              <a:rPr lang="en-US" dirty="0" smtClean="0"/>
              <a:t>No expectation of change via pipeline</a:t>
            </a:r>
          </a:p>
          <a:p>
            <a:pPr lvl="1"/>
            <a:r>
              <a:rPr lang="en-US" dirty="0" smtClean="0"/>
              <a:t>Strong relationship between degree specialization and employment for STEM workers</a:t>
            </a:r>
          </a:p>
        </p:txBody>
      </p:sp>
    </p:spTree>
    <p:extLst>
      <p:ext uri="{BB962C8B-B14F-4D97-AF65-F5344CB8AC3E}">
        <p14:creationId xmlns:p14="http://schemas.microsoft.com/office/powerpoint/2010/main" val="964415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in </a:t>
            </a:r>
            <a:r>
              <a:rPr lang="en-US" dirty="0" smtClean="0"/>
              <a:t>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Gender outreach success</a:t>
            </a:r>
          </a:p>
          <a:p>
            <a:pPr lvl="1"/>
            <a:r>
              <a:rPr lang="en-US" dirty="0" smtClean="0"/>
              <a:t>Harvey </a:t>
            </a:r>
            <a:r>
              <a:rPr lang="en-US" dirty="0" err="1" smtClean="0"/>
              <a:t>Mudd</a:t>
            </a:r>
            <a:r>
              <a:rPr lang="en-US" dirty="0" smtClean="0"/>
              <a:t> College</a:t>
            </a:r>
          </a:p>
          <a:p>
            <a:pPr lvl="2"/>
            <a:r>
              <a:rPr lang="en-US" dirty="0" smtClean="0"/>
              <a:t>Female student population at 40%</a:t>
            </a:r>
          </a:p>
          <a:p>
            <a:pPr lvl="1"/>
            <a:r>
              <a:rPr lang="en-US" dirty="0" smtClean="0"/>
              <a:t>Carnegie Mellon University</a:t>
            </a:r>
          </a:p>
          <a:p>
            <a:pPr lvl="2"/>
            <a:r>
              <a:rPr lang="en-US" dirty="0" smtClean="0"/>
              <a:t>Female student population from 8% in 1995 to 42% In 2000</a:t>
            </a:r>
          </a:p>
          <a:p>
            <a:r>
              <a:rPr lang="en-US" dirty="0" smtClean="0"/>
              <a:t>Modification of high-school curriculum</a:t>
            </a:r>
          </a:p>
          <a:p>
            <a:pPr lvl="1"/>
            <a:r>
              <a:rPr lang="en-US" dirty="0" smtClean="0"/>
              <a:t>New AP CS course</a:t>
            </a:r>
          </a:p>
          <a:p>
            <a:pPr lvl="2"/>
            <a:r>
              <a:rPr lang="en-US" dirty="0" smtClean="0"/>
              <a:t>Computational thinking</a:t>
            </a:r>
          </a:p>
          <a:p>
            <a:pPr lvl="1"/>
            <a:r>
              <a:rPr lang="en-US" dirty="0" smtClean="0"/>
              <a:t>NSF support for teacher development</a:t>
            </a:r>
          </a:p>
          <a:p>
            <a:pPr lvl="2"/>
            <a:r>
              <a:rPr lang="en-US" dirty="0" smtClean="0"/>
              <a:t>CS 10K</a:t>
            </a:r>
          </a:p>
          <a:p>
            <a:r>
              <a:rPr lang="en-US" dirty="0" smtClean="0"/>
              <a:t>Can gaming learn from these efforts?</a:t>
            </a:r>
          </a:p>
          <a:p>
            <a:pPr lvl="1"/>
            <a:r>
              <a:rPr lang="en-US" dirty="0" smtClean="0"/>
              <a:t>Gaming as a tool for CS/IT</a:t>
            </a:r>
          </a:p>
          <a:p>
            <a:pPr lvl="1"/>
            <a:r>
              <a:rPr lang="en-US" dirty="0" smtClean="0"/>
              <a:t>No direct recruitment for industry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376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Amber Settle</a:t>
            </a:r>
          </a:p>
          <a:p>
            <a:pPr lvl="1"/>
            <a:r>
              <a:rPr lang="en-US" dirty="0" smtClean="0"/>
              <a:t>DePaul University</a:t>
            </a:r>
          </a:p>
          <a:p>
            <a:pPr lvl="1"/>
            <a:r>
              <a:rPr lang="en-US" dirty="0" smtClean="0">
                <a:hlinkClick r:id="rId2"/>
              </a:rPr>
              <a:t>asettle@cdm.depaul.edu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facweb.cdm.depaul.edu/asettle/</a:t>
            </a:r>
            <a:endParaRPr lang="en-US" dirty="0" smtClean="0"/>
          </a:p>
          <a:p>
            <a:r>
              <a:rPr lang="en-US" dirty="0" smtClean="0"/>
              <a:t>Monica McGill</a:t>
            </a:r>
          </a:p>
          <a:p>
            <a:pPr lvl="1"/>
            <a:r>
              <a:rPr lang="en-US" dirty="0" smtClean="0"/>
              <a:t>Bradley University</a:t>
            </a:r>
          </a:p>
          <a:p>
            <a:pPr lvl="1"/>
            <a:r>
              <a:rPr lang="en-US" dirty="0" smtClean="0">
                <a:hlinkClick r:id="rId4"/>
              </a:rPr>
              <a:t>mmcgill@bradley.edu</a:t>
            </a:r>
            <a:r>
              <a:rPr lang="en-US" dirty="0" smtClean="0"/>
              <a:t> </a:t>
            </a:r>
          </a:p>
          <a:p>
            <a:r>
              <a:rPr lang="en-US" dirty="0" smtClean="0"/>
              <a:t>Adrienne Decker </a:t>
            </a:r>
          </a:p>
          <a:p>
            <a:pPr lvl="1"/>
            <a:r>
              <a:rPr lang="en-US" dirty="0" smtClean="0"/>
              <a:t>Rochester Institute of Technology</a:t>
            </a:r>
          </a:p>
          <a:p>
            <a:pPr lvl="1"/>
            <a:r>
              <a:rPr lang="en-US" dirty="0" smtClean="0">
                <a:hlinkClick r:id="rId5"/>
              </a:rPr>
              <a:t>Adrienne.Decker@rit.edu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313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Lack of diversity in gaming industry</a:t>
            </a:r>
          </a:p>
          <a:p>
            <a:pPr lvl="1"/>
            <a:r>
              <a:rPr lang="en-US" dirty="0" err="1" smtClean="0"/>
              <a:t>Gamasutra</a:t>
            </a:r>
            <a:r>
              <a:rPr lang="en-US" dirty="0" smtClean="0"/>
              <a:t>: One of top five trends of game industry in 2012</a:t>
            </a:r>
          </a:p>
          <a:p>
            <a:pPr lvl="1"/>
            <a:r>
              <a:rPr lang="en-US" dirty="0" smtClean="0"/>
              <a:t>Possible limitation on the set of games produced</a:t>
            </a:r>
          </a:p>
          <a:p>
            <a:pPr lvl="2"/>
            <a:r>
              <a:rPr lang="en-US" dirty="0" err="1" smtClean="0"/>
              <a:t>N’Gai</a:t>
            </a:r>
            <a:r>
              <a:rPr lang="en-US" dirty="0" smtClean="0"/>
              <a:t> </a:t>
            </a:r>
            <a:r>
              <a:rPr lang="en-US" dirty="0" err="1" smtClean="0"/>
              <a:t>Croal</a:t>
            </a:r>
            <a:r>
              <a:rPr lang="en-US" dirty="0" smtClean="0"/>
              <a:t>: “… clearly no one black worked on this game” referring to Resident Evil 5</a:t>
            </a:r>
          </a:p>
          <a:p>
            <a:pPr lvl="2"/>
            <a:r>
              <a:rPr lang="en-US" dirty="0" smtClean="0"/>
              <a:t>Williams, Martins, </a:t>
            </a:r>
            <a:r>
              <a:rPr lang="en-US" dirty="0" err="1" smtClean="0"/>
              <a:t>Consalvo</a:t>
            </a:r>
            <a:r>
              <a:rPr lang="en-US" dirty="0" smtClean="0"/>
              <a:t>, and Ivory: “[w]</a:t>
            </a:r>
            <a:r>
              <a:rPr lang="en-US" dirty="0" err="1" smtClean="0"/>
              <a:t>ith</a:t>
            </a:r>
            <a:r>
              <a:rPr lang="en-US" dirty="0" smtClean="0"/>
              <a:t> the exception of African Americans, the representation in games bears a strong resemblance to the game developer workforce itself.”</a:t>
            </a:r>
          </a:p>
          <a:p>
            <a:r>
              <a:rPr lang="en-US" dirty="0" smtClean="0"/>
              <a:t>Post-secondary game programs increasingly common</a:t>
            </a:r>
          </a:p>
          <a:p>
            <a:pPr lvl="1"/>
            <a:r>
              <a:rPr lang="en-US" dirty="0" smtClean="0"/>
              <a:t>Student interest</a:t>
            </a:r>
          </a:p>
          <a:p>
            <a:pPr lvl="1"/>
            <a:r>
              <a:rPr lang="en-US" dirty="0" smtClean="0"/>
              <a:t>Pathway to skills required for industry</a:t>
            </a:r>
          </a:p>
          <a:p>
            <a:pPr lvl="1"/>
            <a:r>
              <a:rPr lang="en-US" dirty="0" smtClean="0"/>
              <a:t>Greater industry appreciation</a:t>
            </a:r>
          </a:p>
          <a:p>
            <a:r>
              <a:rPr lang="en-US" dirty="0" smtClean="0"/>
              <a:t>Systematic study of diversity in game programs</a:t>
            </a:r>
          </a:p>
          <a:p>
            <a:pPr lvl="1"/>
            <a:r>
              <a:rPr lang="en-US" dirty="0" smtClean="0"/>
              <a:t>Understanding pipeline diversity</a:t>
            </a:r>
          </a:p>
          <a:p>
            <a:pPr lvl="2"/>
            <a:r>
              <a:rPr lang="en-US" dirty="0" smtClean="0"/>
              <a:t>Can we expect things to improve in the near future?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7160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Age</a:t>
            </a:r>
          </a:p>
          <a:p>
            <a:pPr lvl="1"/>
            <a:r>
              <a:rPr lang="en-US" dirty="0"/>
              <a:t>Under 18</a:t>
            </a:r>
          </a:p>
          <a:p>
            <a:pPr lvl="1"/>
            <a:r>
              <a:rPr lang="en-US" dirty="0"/>
              <a:t>18-24</a:t>
            </a:r>
          </a:p>
          <a:p>
            <a:pPr lvl="1"/>
            <a:r>
              <a:rPr lang="en-US" dirty="0"/>
              <a:t>25-30</a:t>
            </a:r>
          </a:p>
          <a:p>
            <a:pPr lvl="1"/>
            <a:r>
              <a:rPr lang="en-US" dirty="0"/>
              <a:t>31-40</a:t>
            </a:r>
          </a:p>
          <a:p>
            <a:pPr lvl="1"/>
            <a:r>
              <a:rPr lang="en-US" dirty="0"/>
              <a:t>41-50</a:t>
            </a:r>
          </a:p>
          <a:p>
            <a:pPr lvl="1"/>
            <a:r>
              <a:rPr lang="en-US" dirty="0"/>
              <a:t>51-60</a:t>
            </a:r>
          </a:p>
          <a:p>
            <a:pPr lvl="1"/>
            <a:r>
              <a:rPr lang="en-US" dirty="0"/>
              <a:t>60+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Are you a full-time or part-time undergraduate student?</a:t>
            </a:r>
          </a:p>
          <a:p>
            <a:pPr lvl="1"/>
            <a:r>
              <a:rPr lang="en-US" dirty="0" smtClean="0"/>
              <a:t>Full-time undergraduate</a:t>
            </a:r>
          </a:p>
          <a:p>
            <a:pPr lvl="1"/>
            <a:r>
              <a:rPr lang="en-US" dirty="0" smtClean="0"/>
              <a:t>Part-time undergraduate</a:t>
            </a:r>
          </a:p>
          <a:p>
            <a:pPr lvl="1"/>
            <a:r>
              <a:rPr lang="en-US" dirty="0" smtClean="0"/>
              <a:t>I am not an undergraduate student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550926" indent="-514350">
              <a:buFont typeface="+mj-lt"/>
              <a:buAutoNum type="arabicPeriod" startAt="3"/>
            </a:pPr>
            <a:r>
              <a:rPr lang="en-US" dirty="0" smtClean="0"/>
              <a:t>Sex</a:t>
            </a:r>
          </a:p>
          <a:p>
            <a:pPr lvl="1"/>
            <a:r>
              <a:rPr lang="en-US" dirty="0" smtClean="0"/>
              <a:t>Female</a:t>
            </a:r>
          </a:p>
          <a:p>
            <a:pPr lvl="1"/>
            <a:r>
              <a:rPr lang="en-US" dirty="0" smtClean="0"/>
              <a:t>Male</a:t>
            </a:r>
          </a:p>
          <a:p>
            <a:pPr lvl="1"/>
            <a:r>
              <a:rPr lang="en-US" dirty="0" smtClean="0"/>
              <a:t>Prefer not to specify</a:t>
            </a:r>
          </a:p>
          <a:p>
            <a:pPr marL="550926" indent="-514350">
              <a:buFont typeface="+mj-lt"/>
              <a:buAutoNum type="arabicPeriod" startAt="3"/>
            </a:pPr>
            <a:r>
              <a:rPr lang="en-US" dirty="0" smtClean="0"/>
              <a:t>Is English your native language?</a:t>
            </a:r>
          </a:p>
          <a:p>
            <a:pPr lvl="1"/>
            <a:r>
              <a:rPr lang="en-US" dirty="0" smtClean="0"/>
              <a:t>Yes</a:t>
            </a:r>
          </a:p>
          <a:p>
            <a:pPr lvl="1"/>
            <a:r>
              <a:rPr lang="en-US" dirty="0" smtClean="0"/>
              <a:t>No</a:t>
            </a:r>
          </a:p>
          <a:p>
            <a:pPr marL="550926" indent="-514350">
              <a:buFont typeface="+mj-lt"/>
              <a:buAutoNum type="arabicPeriod" startAt="3"/>
            </a:pPr>
            <a:r>
              <a:rPr lang="en-US" dirty="0" smtClean="0"/>
              <a:t>What year are you in your studies?</a:t>
            </a:r>
          </a:p>
          <a:p>
            <a:pPr lvl="1"/>
            <a:r>
              <a:rPr lang="en-US" dirty="0" smtClean="0"/>
              <a:t>First year</a:t>
            </a:r>
          </a:p>
          <a:p>
            <a:pPr lvl="1"/>
            <a:r>
              <a:rPr lang="en-US" dirty="0" smtClean="0"/>
              <a:t>Second year</a:t>
            </a:r>
          </a:p>
          <a:p>
            <a:pPr lvl="1"/>
            <a:r>
              <a:rPr lang="en-US" dirty="0" smtClean="0"/>
              <a:t>Third year</a:t>
            </a:r>
          </a:p>
          <a:p>
            <a:pPr lvl="1"/>
            <a:r>
              <a:rPr lang="en-US" dirty="0" smtClean="0"/>
              <a:t>Fourth year or more</a:t>
            </a:r>
          </a:p>
          <a:p>
            <a:pPr marL="36576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202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50926" indent="-514350">
              <a:buFont typeface="+mj-lt"/>
              <a:buAutoNum type="arabicPeriod" startAt="6"/>
            </a:pPr>
            <a:r>
              <a:rPr lang="en-US" dirty="0" smtClean="0"/>
              <a:t>Please indicate the areas of game studies most closely related to the degree you are pursuing:</a:t>
            </a:r>
          </a:p>
          <a:p>
            <a:pPr lvl="1"/>
            <a:r>
              <a:rPr lang="en-US" dirty="0" smtClean="0"/>
              <a:t>Game design</a:t>
            </a:r>
          </a:p>
          <a:p>
            <a:pPr lvl="1"/>
            <a:r>
              <a:rPr lang="en-US" dirty="0" smtClean="0"/>
              <a:t>Game software development</a:t>
            </a:r>
          </a:p>
          <a:p>
            <a:pPr lvl="1"/>
            <a:r>
              <a:rPr lang="en-US" dirty="0" smtClean="0"/>
              <a:t>Game art</a:t>
            </a:r>
          </a:p>
          <a:p>
            <a:pPr lvl="1"/>
            <a:r>
              <a:rPr lang="en-US" dirty="0" smtClean="0"/>
              <a:t>Game sound</a:t>
            </a:r>
          </a:p>
          <a:p>
            <a:pPr lvl="1"/>
            <a:r>
              <a:rPr lang="en-US" dirty="0" smtClean="0"/>
              <a:t>Game production</a:t>
            </a:r>
          </a:p>
          <a:p>
            <a:pPr lvl="1"/>
            <a:r>
              <a:rPr lang="en-US" dirty="0" smtClean="0"/>
              <a:t>Undecided</a:t>
            </a:r>
          </a:p>
          <a:p>
            <a:pPr lvl="1"/>
            <a:r>
              <a:rPr lang="en-US" dirty="0" smtClean="0"/>
              <a:t>Other: (please specify)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550926" indent="-514350">
              <a:buFont typeface="+mj-lt"/>
              <a:buAutoNum type="arabicPeriod" startAt="7"/>
            </a:pPr>
            <a:r>
              <a:rPr lang="en-US" dirty="0"/>
              <a:t>What type of studies are you pursuing?</a:t>
            </a:r>
          </a:p>
          <a:p>
            <a:pPr lvl="1"/>
            <a:r>
              <a:rPr lang="en-US" dirty="0"/>
              <a:t>Bachelors degree in games (i.e. game </a:t>
            </a:r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Bachelors degree in a related field, with a concentration in games</a:t>
            </a:r>
          </a:p>
          <a:p>
            <a:pPr lvl="1"/>
            <a:r>
              <a:rPr lang="en-US" dirty="0" smtClean="0"/>
              <a:t>Bachelors degree in a related field</a:t>
            </a:r>
          </a:p>
          <a:p>
            <a:pPr lvl="1"/>
            <a:r>
              <a:rPr lang="en-US" dirty="0" smtClean="0"/>
              <a:t>Other (please specify)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757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295400"/>
            <a:ext cx="3657600" cy="5562600"/>
          </a:xfrm>
        </p:spPr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 startAt="8"/>
            </a:pPr>
            <a:r>
              <a:rPr lang="en-US" dirty="0" smtClean="0"/>
              <a:t>What are of the game industry are you most interested in pursuing?</a:t>
            </a:r>
          </a:p>
          <a:p>
            <a:pPr lvl="1"/>
            <a:r>
              <a:rPr lang="en-US" dirty="0" smtClean="0"/>
              <a:t>I do not intend to pursue a career in the game industry</a:t>
            </a:r>
          </a:p>
          <a:p>
            <a:pPr lvl="1"/>
            <a:r>
              <a:rPr lang="en-US" dirty="0" smtClean="0"/>
              <a:t>Undecided</a:t>
            </a:r>
          </a:p>
          <a:p>
            <a:pPr lvl="1"/>
            <a:r>
              <a:rPr lang="en-US" dirty="0" smtClean="0"/>
              <a:t>Administrative</a:t>
            </a:r>
          </a:p>
          <a:p>
            <a:pPr lvl="1"/>
            <a:r>
              <a:rPr lang="en-US" dirty="0" smtClean="0"/>
              <a:t>Artist</a:t>
            </a:r>
          </a:p>
          <a:p>
            <a:pPr lvl="1"/>
            <a:r>
              <a:rPr lang="en-US" dirty="0" smtClean="0"/>
              <a:t>Audio</a:t>
            </a:r>
          </a:p>
          <a:p>
            <a:pPr lvl="1"/>
            <a:r>
              <a:rPr lang="en-US" dirty="0" smtClean="0"/>
              <a:t>Business management</a:t>
            </a:r>
          </a:p>
          <a:p>
            <a:pPr lvl="1"/>
            <a:r>
              <a:rPr lang="en-US" dirty="0" smtClean="0"/>
              <a:t>Consultant</a:t>
            </a:r>
          </a:p>
          <a:p>
            <a:pPr lvl="1"/>
            <a:r>
              <a:rPr lang="en-US" dirty="0" smtClean="0"/>
              <a:t>Human resources</a:t>
            </a:r>
          </a:p>
          <a:p>
            <a:pPr lvl="1"/>
            <a:r>
              <a:rPr lang="en-US" dirty="0" smtClean="0"/>
              <a:t>Level designer</a:t>
            </a:r>
          </a:p>
          <a:p>
            <a:pPr lvl="1"/>
            <a:r>
              <a:rPr lang="en-US" dirty="0" smtClean="0"/>
              <a:t>Marketing/PR</a:t>
            </a:r>
          </a:p>
          <a:p>
            <a:pPr lvl="1"/>
            <a:r>
              <a:rPr lang="en-US" dirty="0" smtClean="0"/>
              <a:t>Press</a:t>
            </a:r>
          </a:p>
          <a:p>
            <a:pPr lvl="1"/>
            <a:r>
              <a:rPr lang="en-US" dirty="0" smtClean="0"/>
              <a:t>Producer</a:t>
            </a:r>
          </a:p>
          <a:p>
            <a:pPr lvl="1"/>
            <a:r>
              <a:rPr lang="en-US" dirty="0" smtClean="0"/>
              <a:t>Quality assurance</a:t>
            </a:r>
          </a:p>
          <a:p>
            <a:pPr lvl="1"/>
            <a:r>
              <a:rPr lang="en-US" dirty="0" smtClean="0"/>
              <a:t>Software development (programming, software analysis, software engineering, etc.)</a:t>
            </a:r>
          </a:p>
          <a:p>
            <a:pPr lvl="1"/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Other (please specify)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550926" indent="-514350">
              <a:buFont typeface="+mj-lt"/>
              <a:buAutoNum type="arabicPeriod" startAt="9"/>
            </a:pPr>
            <a:r>
              <a:rPr lang="en-US" sz="1600" dirty="0"/>
              <a:t>What </a:t>
            </a:r>
            <a:r>
              <a:rPr lang="en-US" sz="1600" dirty="0" smtClean="0"/>
              <a:t>was your favorite subject in high school?</a:t>
            </a:r>
            <a:endParaRPr lang="en-US" sz="1600" dirty="0"/>
          </a:p>
          <a:p>
            <a:pPr lvl="1"/>
            <a:r>
              <a:rPr lang="en-US" sz="1400" dirty="0" smtClean="0"/>
              <a:t>Art (drawing, sculpting, graphic design, etc.)</a:t>
            </a:r>
          </a:p>
          <a:p>
            <a:pPr lvl="1"/>
            <a:r>
              <a:rPr lang="en-US" sz="1400" dirty="0" smtClean="0"/>
              <a:t>Engineering</a:t>
            </a:r>
          </a:p>
          <a:p>
            <a:pPr lvl="1"/>
            <a:r>
              <a:rPr lang="en-US" sz="1400" dirty="0" smtClean="0"/>
              <a:t>English</a:t>
            </a:r>
          </a:p>
          <a:p>
            <a:pPr lvl="1"/>
            <a:r>
              <a:rPr lang="en-US" sz="1400" dirty="0" smtClean="0"/>
              <a:t>Foreign language</a:t>
            </a:r>
          </a:p>
          <a:p>
            <a:pPr lvl="1"/>
            <a:r>
              <a:rPr lang="en-US" sz="1400" dirty="0" smtClean="0"/>
              <a:t>Mathematics</a:t>
            </a:r>
          </a:p>
          <a:p>
            <a:pPr lvl="1"/>
            <a:r>
              <a:rPr lang="en-US" sz="1400" dirty="0" smtClean="0"/>
              <a:t>Music (orchestra, band, choir, etc.)</a:t>
            </a:r>
          </a:p>
          <a:p>
            <a:pPr lvl="1"/>
            <a:r>
              <a:rPr lang="en-US" sz="1400" dirty="0" smtClean="0"/>
              <a:t>Physics</a:t>
            </a:r>
          </a:p>
          <a:p>
            <a:pPr lvl="1"/>
            <a:r>
              <a:rPr lang="en-US" sz="1400" dirty="0" smtClean="0"/>
              <a:t>Science (chemistry, biology)</a:t>
            </a:r>
          </a:p>
          <a:p>
            <a:pPr lvl="1"/>
            <a:r>
              <a:rPr lang="en-US" sz="1400" dirty="0" smtClean="0"/>
              <a:t>Social studies (civics, history, geography, etc.)</a:t>
            </a:r>
          </a:p>
          <a:p>
            <a:pPr lvl="1"/>
            <a:r>
              <a:rPr lang="en-US" sz="1400" dirty="0" smtClean="0"/>
              <a:t>Technology courses (computer science, multimedia)</a:t>
            </a:r>
          </a:p>
          <a:p>
            <a:pPr lvl="1"/>
            <a:r>
              <a:rPr lang="en-US" sz="1400" dirty="0" smtClean="0"/>
              <a:t>Other (please specify)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35665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 startAt="10"/>
            </a:pPr>
            <a:r>
              <a:rPr lang="en-US" dirty="0" smtClean="0"/>
              <a:t>With which group do you most closely identify?</a:t>
            </a:r>
          </a:p>
          <a:p>
            <a:pPr lvl="1"/>
            <a:r>
              <a:rPr lang="en-US" dirty="0" smtClean="0"/>
              <a:t>Arab</a:t>
            </a:r>
          </a:p>
          <a:p>
            <a:pPr lvl="1"/>
            <a:r>
              <a:rPr lang="en-US" dirty="0" smtClean="0"/>
              <a:t>Black</a:t>
            </a:r>
          </a:p>
          <a:p>
            <a:pPr lvl="1"/>
            <a:r>
              <a:rPr lang="en-US" dirty="0" smtClean="0"/>
              <a:t>Chinese</a:t>
            </a:r>
          </a:p>
          <a:p>
            <a:pPr lvl="1"/>
            <a:r>
              <a:rPr lang="en-US" dirty="0" smtClean="0"/>
              <a:t>Filipino</a:t>
            </a:r>
          </a:p>
          <a:p>
            <a:pPr lvl="1"/>
            <a:r>
              <a:rPr lang="en-US" dirty="0" smtClean="0"/>
              <a:t>Hispanic/Latino</a:t>
            </a:r>
          </a:p>
          <a:p>
            <a:pPr lvl="1"/>
            <a:r>
              <a:rPr lang="en-US" dirty="0" smtClean="0"/>
              <a:t>Japanese</a:t>
            </a:r>
          </a:p>
          <a:p>
            <a:pPr lvl="1"/>
            <a:r>
              <a:rPr lang="en-US" dirty="0" smtClean="0"/>
              <a:t>Korean</a:t>
            </a:r>
          </a:p>
          <a:p>
            <a:pPr lvl="1"/>
            <a:r>
              <a:rPr lang="en-US" dirty="0" smtClean="0"/>
              <a:t>Native American</a:t>
            </a:r>
          </a:p>
          <a:p>
            <a:pPr lvl="1"/>
            <a:r>
              <a:rPr lang="en-US" dirty="0" smtClean="0"/>
              <a:t>South Asian (e.g. East Indian, Sri Lankan, etc.)</a:t>
            </a:r>
          </a:p>
          <a:p>
            <a:pPr lvl="1"/>
            <a:r>
              <a:rPr lang="en-US" dirty="0" smtClean="0"/>
              <a:t>Southeast Asian (e.g. Vietnamese, Cambodian, etc.)</a:t>
            </a:r>
          </a:p>
          <a:p>
            <a:pPr lvl="1"/>
            <a:r>
              <a:rPr lang="en-US" dirty="0" smtClean="0"/>
              <a:t>West Asian (e.g. Iranian, Afghan, etc.)</a:t>
            </a:r>
          </a:p>
          <a:p>
            <a:pPr lvl="1"/>
            <a:r>
              <a:rPr lang="en-US" dirty="0" smtClean="0"/>
              <a:t>White</a:t>
            </a:r>
          </a:p>
          <a:p>
            <a:pPr lvl="1"/>
            <a:r>
              <a:rPr lang="en-US" dirty="0" smtClean="0"/>
              <a:t>Other (please specify)</a:t>
            </a:r>
          </a:p>
          <a:p>
            <a:pPr lvl="1"/>
            <a:r>
              <a:rPr lang="en-US" dirty="0" smtClean="0"/>
              <a:t>Decline to answer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 startAt="11"/>
            </a:pPr>
            <a:r>
              <a:rPr lang="en-US" dirty="0" smtClean="0"/>
              <a:t>Do you agree or disagree with the following statements?</a:t>
            </a:r>
            <a:endParaRPr lang="en-US" dirty="0"/>
          </a:p>
          <a:p>
            <a:pPr lvl="1"/>
            <a:r>
              <a:rPr lang="en-US" dirty="0" smtClean="0"/>
              <a:t>The game industry workforce is diverse.</a:t>
            </a:r>
          </a:p>
          <a:p>
            <a:pPr lvl="1"/>
            <a:r>
              <a:rPr lang="en-US" dirty="0" smtClean="0"/>
              <a:t>My program at my university is diverse.</a:t>
            </a:r>
          </a:p>
          <a:p>
            <a:pPr lvl="1"/>
            <a:r>
              <a:rPr lang="en-US" dirty="0" smtClean="0"/>
              <a:t>Project teams in my game degree program are diverse.</a:t>
            </a:r>
          </a:p>
          <a:p>
            <a:pPr lvl="1"/>
            <a:r>
              <a:rPr lang="en-US" dirty="0" smtClean="0"/>
              <a:t>In one or more of my courses, we have discussed diversity.</a:t>
            </a:r>
          </a:p>
          <a:p>
            <a:pPr lvl="1"/>
            <a:r>
              <a:rPr lang="en-US" dirty="0" smtClean="0"/>
              <a:t>A diverse workforce has a direct impact (broad appeal, quality, etc.) on the games produced.</a:t>
            </a:r>
          </a:p>
          <a:p>
            <a:pPr lvl="1"/>
            <a:r>
              <a:rPr lang="en-US" dirty="0" smtClean="0"/>
              <a:t>My program would benefit from more diverse students.</a:t>
            </a:r>
          </a:p>
          <a:p>
            <a:pPr lvl="1"/>
            <a:r>
              <a:rPr lang="en-US" dirty="0" smtClean="0"/>
              <a:t>Workforce diversity is important to the future success of the game industry.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216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 startAt="12"/>
            </a:pPr>
            <a:r>
              <a:rPr lang="en-US" dirty="0" smtClean="0"/>
              <a:t>Have you been medically diagnosed with and/or consider yourself as a person with a disability in any of the following ways (check all that apply)?</a:t>
            </a:r>
          </a:p>
          <a:p>
            <a:pPr lvl="1"/>
            <a:r>
              <a:rPr lang="en-US" dirty="0" smtClean="0"/>
              <a:t>Deaf or hard of hearing</a:t>
            </a:r>
          </a:p>
          <a:p>
            <a:pPr lvl="1"/>
            <a:r>
              <a:rPr lang="en-US" dirty="0" smtClean="0"/>
              <a:t>Blind or partially sighted</a:t>
            </a:r>
          </a:p>
          <a:p>
            <a:pPr lvl="1"/>
            <a:r>
              <a:rPr lang="en-US" dirty="0" smtClean="0"/>
              <a:t>Mobility impaired (e.g. paraplegia, quadriplegia, cerebral palsy, ALS, etc.)</a:t>
            </a:r>
          </a:p>
          <a:p>
            <a:pPr lvl="1"/>
            <a:r>
              <a:rPr lang="en-US" dirty="0" smtClean="0"/>
              <a:t>Mental illness (e.g. anxiety, obsessive compulsive disorder, post-traumatic stress disorder, bipolar, depression, schizophrenia, etc.)</a:t>
            </a:r>
          </a:p>
          <a:p>
            <a:pPr lvl="1"/>
            <a:r>
              <a:rPr lang="en-US" dirty="0" smtClean="0"/>
              <a:t>Cognitive disorder (e.g. dyslexia, ADD/HD, specific learning disability, autism, Asperger’s, etc.)</a:t>
            </a:r>
          </a:p>
          <a:p>
            <a:pPr lvl="1"/>
            <a:r>
              <a:rPr lang="en-US" dirty="0" smtClean="0"/>
              <a:t>Other (please specify)</a:t>
            </a:r>
          </a:p>
          <a:p>
            <a:pPr lvl="1"/>
            <a:r>
              <a:rPr lang="en-US" dirty="0" smtClean="0"/>
              <a:t>Yes, but decline to specify</a:t>
            </a:r>
          </a:p>
          <a:p>
            <a:pPr lvl="1"/>
            <a:r>
              <a:rPr lang="en-US" dirty="0" smtClean="0"/>
              <a:t>No</a:t>
            </a:r>
          </a:p>
          <a:p>
            <a:pPr lvl="1"/>
            <a:r>
              <a:rPr lang="en-US" dirty="0" smtClean="0"/>
              <a:t>Decline to answer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 startAt="13"/>
            </a:pPr>
            <a:r>
              <a:rPr lang="en-US" sz="3200" dirty="0" smtClean="0"/>
              <a:t>If you have ever been diagnosed with a cognitive disorder, please specify:</a:t>
            </a:r>
            <a:endParaRPr lang="en-US" sz="3200" dirty="0"/>
          </a:p>
          <a:p>
            <a:pPr lvl="1"/>
            <a:r>
              <a:rPr lang="en-US" sz="2900" dirty="0" smtClean="0"/>
              <a:t>Dyslexia</a:t>
            </a:r>
          </a:p>
          <a:p>
            <a:pPr lvl="1"/>
            <a:r>
              <a:rPr lang="en-US" sz="2900" dirty="0" smtClean="0"/>
              <a:t>ADD/HD</a:t>
            </a:r>
          </a:p>
          <a:p>
            <a:pPr lvl="1"/>
            <a:r>
              <a:rPr lang="en-US" sz="2900" dirty="0" smtClean="0"/>
              <a:t>Learning disability</a:t>
            </a:r>
          </a:p>
          <a:p>
            <a:pPr lvl="1"/>
            <a:r>
              <a:rPr lang="en-US" sz="2900" dirty="0" smtClean="0"/>
              <a:t>Autism</a:t>
            </a:r>
          </a:p>
          <a:p>
            <a:pPr lvl="1"/>
            <a:r>
              <a:rPr lang="en-US" sz="2900" dirty="0" smtClean="0"/>
              <a:t>Asperger’s</a:t>
            </a:r>
          </a:p>
          <a:p>
            <a:pPr lvl="1"/>
            <a:r>
              <a:rPr lang="en-US" sz="2900" dirty="0" smtClean="0"/>
              <a:t>Other (please specify)</a:t>
            </a:r>
          </a:p>
          <a:p>
            <a:pPr lvl="1"/>
            <a:r>
              <a:rPr lang="en-US" sz="2900" dirty="0" smtClean="0"/>
              <a:t>Decline to specify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566013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 marL="550926" indent="-514350">
              <a:buFont typeface="+mj-lt"/>
              <a:buAutoNum type="arabicPeriod" startAt="14"/>
            </a:pPr>
            <a:r>
              <a:rPr lang="en-US" dirty="0" smtClean="0"/>
              <a:t>Please indicate your religious preference:</a:t>
            </a:r>
          </a:p>
          <a:p>
            <a:pPr lvl="1"/>
            <a:r>
              <a:rPr lang="en-US" dirty="0" smtClean="0"/>
              <a:t>Baptist</a:t>
            </a:r>
          </a:p>
          <a:p>
            <a:pPr lvl="1"/>
            <a:r>
              <a:rPr lang="en-US" dirty="0" smtClean="0"/>
              <a:t>Buddhist</a:t>
            </a:r>
          </a:p>
          <a:p>
            <a:pPr lvl="1"/>
            <a:r>
              <a:rPr lang="en-US" dirty="0" smtClean="0"/>
              <a:t>Church of Christ</a:t>
            </a:r>
          </a:p>
          <a:p>
            <a:pPr lvl="1"/>
            <a:r>
              <a:rPr lang="en-US" dirty="0" smtClean="0"/>
              <a:t>Eastern Orthodox</a:t>
            </a:r>
          </a:p>
          <a:p>
            <a:pPr lvl="1"/>
            <a:r>
              <a:rPr lang="en-US" dirty="0" err="1" smtClean="0"/>
              <a:t>Episcopaleon</a:t>
            </a:r>
            <a:endParaRPr lang="en-US" dirty="0" smtClean="0"/>
          </a:p>
          <a:p>
            <a:pPr lvl="1"/>
            <a:r>
              <a:rPr lang="en-US" dirty="0" smtClean="0"/>
              <a:t>Hindu</a:t>
            </a:r>
          </a:p>
          <a:p>
            <a:pPr lvl="1"/>
            <a:r>
              <a:rPr lang="en-US" dirty="0" smtClean="0"/>
              <a:t>Jewish</a:t>
            </a:r>
          </a:p>
          <a:p>
            <a:pPr lvl="1"/>
            <a:r>
              <a:rPr lang="en-US" dirty="0" smtClean="0"/>
              <a:t>LDS (Mormon)</a:t>
            </a:r>
          </a:p>
          <a:p>
            <a:pPr lvl="1"/>
            <a:r>
              <a:rPr lang="en-US" dirty="0" smtClean="0"/>
              <a:t>Lutheran</a:t>
            </a:r>
          </a:p>
          <a:p>
            <a:pPr lvl="1"/>
            <a:r>
              <a:rPr lang="en-US" dirty="0" smtClean="0"/>
              <a:t>Methodist</a:t>
            </a:r>
          </a:p>
          <a:p>
            <a:pPr lvl="1"/>
            <a:r>
              <a:rPr lang="en-US" dirty="0" smtClean="0"/>
              <a:t>Muslim</a:t>
            </a:r>
          </a:p>
          <a:p>
            <a:pPr lvl="1"/>
            <a:r>
              <a:rPr lang="en-US" dirty="0" smtClean="0"/>
              <a:t>Presbyterian</a:t>
            </a:r>
          </a:p>
          <a:p>
            <a:pPr lvl="1"/>
            <a:r>
              <a:rPr lang="en-US" dirty="0" smtClean="0"/>
              <a:t>Quaker</a:t>
            </a:r>
          </a:p>
          <a:p>
            <a:pPr lvl="1"/>
            <a:r>
              <a:rPr lang="en-US" dirty="0" smtClean="0"/>
              <a:t>Roman Catholic</a:t>
            </a:r>
          </a:p>
          <a:p>
            <a:pPr lvl="1"/>
            <a:r>
              <a:rPr lang="en-US" dirty="0" smtClean="0"/>
              <a:t>Seventh Day Adventist</a:t>
            </a:r>
          </a:p>
          <a:p>
            <a:pPr lvl="1"/>
            <a:r>
              <a:rPr lang="en-US" dirty="0" smtClean="0"/>
              <a:t>United Church of Christ/Congregational</a:t>
            </a:r>
          </a:p>
          <a:p>
            <a:pPr lvl="1"/>
            <a:r>
              <a:rPr lang="en-US" dirty="0" smtClean="0"/>
              <a:t>Other Christian</a:t>
            </a:r>
          </a:p>
          <a:p>
            <a:pPr lvl="1"/>
            <a:r>
              <a:rPr lang="en-US" dirty="0" smtClean="0"/>
              <a:t>Other religion</a:t>
            </a:r>
          </a:p>
          <a:p>
            <a:pPr lvl="1"/>
            <a:r>
              <a:rPr lang="en-US" dirty="0" smtClean="0"/>
              <a:t>None </a:t>
            </a:r>
          </a:p>
          <a:p>
            <a:pPr lvl="1"/>
            <a:r>
              <a:rPr lang="en-US" dirty="0" smtClean="0"/>
              <a:t>Decline to specify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987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50926" indent="-514350">
              <a:buFont typeface="+mj-lt"/>
              <a:buAutoNum type="arabicPeriod" startAt="15"/>
            </a:pPr>
            <a:r>
              <a:rPr lang="en-US" dirty="0" smtClean="0"/>
              <a:t>With which political views do you most closely identify?</a:t>
            </a:r>
          </a:p>
          <a:p>
            <a:pPr lvl="1"/>
            <a:r>
              <a:rPr lang="en-US" dirty="0" smtClean="0"/>
              <a:t>Far left</a:t>
            </a:r>
          </a:p>
          <a:p>
            <a:pPr lvl="1"/>
            <a:r>
              <a:rPr lang="en-US" dirty="0" smtClean="0"/>
              <a:t>Liberal</a:t>
            </a:r>
          </a:p>
          <a:p>
            <a:pPr lvl="1"/>
            <a:r>
              <a:rPr lang="en-US" dirty="0" smtClean="0"/>
              <a:t>Middle of the road</a:t>
            </a:r>
          </a:p>
          <a:p>
            <a:pPr lvl="1"/>
            <a:r>
              <a:rPr lang="en-US" dirty="0" smtClean="0"/>
              <a:t>Conservative</a:t>
            </a:r>
          </a:p>
          <a:p>
            <a:pPr lvl="1"/>
            <a:r>
              <a:rPr lang="en-US" dirty="0" smtClean="0"/>
              <a:t>Far right</a:t>
            </a:r>
          </a:p>
          <a:p>
            <a:pPr lvl="1"/>
            <a:r>
              <a:rPr lang="en-US" dirty="0" smtClean="0"/>
              <a:t>Other (please specify)</a:t>
            </a:r>
          </a:p>
          <a:p>
            <a:pPr lvl="1"/>
            <a:r>
              <a:rPr lang="en-US" dirty="0" smtClean="0"/>
              <a:t>Don’t care</a:t>
            </a:r>
          </a:p>
          <a:p>
            <a:pPr lvl="1"/>
            <a:r>
              <a:rPr lang="en-US" dirty="0" smtClean="0"/>
              <a:t>Decline to specify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550926" indent="-514350">
              <a:buFont typeface="+mj-lt"/>
              <a:buAutoNum type="arabicPeriod" startAt="16"/>
            </a:pPr>
            <a:r>
              <a:rPr lang="en-US" dirty="0" smtClean="0"/>
              <a:t>With what sexual orientation do you most closely identify?</a:t>
            </a:r>
            <a:endParaRPr lang="en-US" dirty="0"/>
          </a:p>
          <a:p>
            <a:pPr lvl="1"/>
            <a:r>
              <a:rPr lang="en-US" dirty="0" smtClean="0"/>
              <a:t>Heterosexual</a:t>
            </a:r>
          </a:p>
          <a:p>
            <a:pPr lvl="1"/>
            <a:r>
              <a:rPr lang="en-US" dirty="0" smtClean="0"/>
              <a:t>Lesbian/gay</a:t>
            </a:r>
          </a:p>
          <a:p>
            <a:pPr lvl="1"/>
            <a:r>
              <a:rPr lang="en-US" dirty="0" smtClean="0"/>
              <a:t>Bisexual</a:t>
            </a:r>
          </a:p>
          <a:p>
            <a:pPr lvl="1"/>
            <a:r>
              <a:rPr lang="en-US" dirty="0" smtClean="0"/>
              <a:t>Decline to specify</a:t>
            </a:r>
          </a:p>
          <a:p>
            <a:pPr marL="550926" indent="-514350">
              <a:buFont typeface="+mj-lt"/>
              <a:buAutoNum type="arabicPeriod" startAt="17"/>
            </a:pPr>
            <a:r>
              <a:rPr lang="en-US" dirty="0" smtClean="0"/>
              <a:t>Do you identify as transgendered?</a:t>
            </a:r>
          </a:p>
          <a:p>
            <a:pPr lvl="1"/>
            <a:r>
              <a:rPr lang="en-US" dirty="0" smtClean="0"/>
              <a:t>Yes</a:t>
            </a:r>
          </a:p>
          <a:p>
            <a:pPr lvl="1"/>
            <a:r>
              <a:rPr lang="en-US" dirty="0" smtClean="0"/>
              <a:t>No </a:t>
            </a:r>
          </a:p>
          <a:p>
            <a:pPr lvl="1"/>
            <a:r>
              <a:rPr lang="en-US" dirty="0" smtClean="0"/>
              <a:t>Decline to specify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488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Game industry workforce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International Game Developers Association (IGDA)</a:t>
            </a:r>
          </a:p>
          <a:p>
            <a:pPr lvl="1"/>
            <a:r>
              <a:rPr lang="en-US" dirty="0" smtClean="0"/>
              <a:t>Studies of workforce demographics</a:t>
            </a:r>
          </a:p>
          <a:p>
            <a:pPr lvl="1"/>
            <a:r>
              <a:rPr lang="en-US" dirty="0" smtClean="0"/>
              <a:t>Conducted in 2005 and 2011</a:t>
            </a:r>
          </a:p>
          <a:p>
            <a:r>
              <a:rPr lang="en-US" dirty="0" smtClean="0"/>
              <a:t>Results from 2005 survey</a:t>
            </a:r>
          </a:p>
          <a:p>
            <a:pPr lvl="1"/>
            <a:r>
              <a:rPr lang="en-US" dirty="0" smtClean="0"/>
              <a:t>3,128 participants</a:t>
            </a:r>
            <a:endParaRPr lang="en-US" dirty="0"/>
          </a:p>
          <a:p>
            <a:pPr lvl="1"/>
            <a:r>
              <a:rPr lang="en-US" dirty="0"/>
              <a:t>Geographically limited: 66% USA, 18% Canada, 4% </a:t>
            </a:r>
            <a:r>
              <a:rPr lang="en-US" dirty="0" smtClean="0"/>
              <a:t>Australia</a:t>
            </a:r>
          </a:p>
        </p:txBody>
      </p:sp>
    </p:spTree>
    <p:extLst>
      <p:ext uri="{BB962C8B-B14F-4D97-AF65-F5344CB8AC3E}">
        <p14:creationId xmlns:p14="http://schemas.microsoft.com/office/powerpoint/2010/main" val="2630066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Game Industry Employee Pipeline survey</a:t>
            </a:r>
          </a:p>
          <a:p>
            <a:pPr lvl="1"/>
            <a:r>
              <a:rPr lang="en-US" dirty="0" smtClean="0"/>
              <a:t>Adapted from IGDA survey with permission</a:t>
            </a:r>
          </a:p>
          <a:p>
            <a:pPr lvl="1"/>
            <a:r>
              <a:rPr lang="en-US" dirty="0" smtClean="0"/>
              <a:t>17 questions</a:t>
            </a:r>
          </a:p>
          <a:p>
            <a:pPr lvl="2"/>
            <a:r>
              <a:rPr lang="en-US" dirty="0"/>
              <a:t>5</a:t>
            </a:r>
            <a:r>
              <a:rPr lang="en-US" dirty="0" smtClean="0"/>
              <a:t> demographic</a:t>
            </a:r>
          </a:p>
          <a:p>
            <a:pPr lvl="2"/>
            <a:r>
              <a:rPr lang="en-US" dirty="0" smtClean="0"/>
              <a:t>4 academic and work interests</a:t>
            </a:r>
          </a:p>
          <a:p>
            <a:pPr lvl="2"/>
            <a:r>
              <a:rPr lang="en-US" dirty="0"/>
              <a:t>1</a:t>
            </a:r>
            <a:r>
              <a:rPr lang="en-US" dirty="0" smtClean="0"/>
              <a:t> high school interests</a:t>
            </a:r>
          </a:p>
          <a:p>
            <a:pPr lvl="2"/>
            <a:r>
              <a:rPr lang="en-US" dirty="0"/>
              <a:t>4</a:t>
            </a:r>
            <a:r>
              <a:rPr lang="en-US" dirty="0" smtClean="0"/>
              <a:t> religious preference, sexual preference, political views</a:t>
            </a:r>
          </a:p>
          <a:p>
            <a:pPr lvl="2"/>
            <a:r>
              <a:rPr lang="en-US" dirty="0" smtClean="0"/>
              <a:t>2 disabilities</a:t>
            </a:r>
          </a:p>
          <a:p>
            <a:pPr lvl="2"/>
            <a:r>
              <a:rPr lang="en-US" dirty="0" smtClean="0"/>
              <a:t>1 (multi-part) diversity beliefs</a:t>
            </a:r>
          </a:p>
          <a:p>
            <a:r>
              <a:rPr lang="en-US" dirty="0" smtClean="0"/>
              <a:t>Complete survey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17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Surveyed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Targeted population</a:t>
            </a:r>
          </a:p>
          <a:p>
            <a:pPr lvl="1"/>
            <a:r>
              <a:rPr lang="en-US" dirty="0" smtClean="0"/>
              <a:t>Undergraduates in game degree programs</a:t>
            </a:r>
          </a:p>
          <a:p>
            <a:pPr lvl="1"/>
            <a:r>
              <a:rPr lang="en-US" dirty="0" smtClean="0"/>
              <a:t>United States, UK, Canada</a:t>
            </a:r>
          </a:p>
          <a:p>
            <a:pPr lvl="1"/>
            <a:r>
              <a:rPr lang="en-US" dirty="0" smtClean="0"/>
              <a:t>Public, not-for-profit private, for-profit private</a:t>
            </a:r>
          </a:p>
          <a:p>
            <a:pPr lvl="1"/>
            <a:r>
              <a:rPr lang="en-US" dirty="0" smtClean="0"/>
              <a:t>1240 students contacted</a:t>
            </a:r>
          </a:p>
          <a:p>
            <a:pPr lvl="1"/>
            <a:r>
              <a:rPr lang="en-US" dirty="0"/>
              <a:t>March 1, 2012 – September 20,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Survey participants</a:t>
            </a:r>
          </a:p>
          <a:p>
            <a:pPr lvl="1"/>
            <a:r>
              <a:rPr lang="en-US" dirty="0" smtClean="0"/>
              <a:t>Four U.S., two UK, and one Canadian</a:t>
            </a:r>
          </a:p>
          <a:p>
            <a:pPr lvl="2"/>
            <a:r>
              <a:rPr lang="en-US" dirty="0" smtClean="0"/>
              <a:t>Too few responses from Canada</a:t>
            </a:r>
          </a:p>
          <a:p>
            <a:pPr lvl="2"/>
            <a:r>
              <a:rPr lang="en-US" dirty="0" smtClean="0"/>
              <a:t>U.S. institutions: 3 private, 1 public</a:t>
            </a:r>
          </a:p>
          <a:p>
            <a:pPr lvl="2"/>
            <a:r>
              <a:rPr lang="en-US" dirty="0" smtClean="0"/>
              <a:t>UK institutions: 2 public</a:t>
            </a:r>
          </a:p>
          <a:p>
            <a:pPr lvl="1"/>
            <a:r>
              <a:rPr lang="en-US" dirty="0" smtClean="0"/>
              <a:t>315 responses from U.S. and UK</a:t>
            </a:r>
          </a:p>
          <a:p>
            <a:pPr lvl="2"/>
            <a:r>
              <a:rPr lang="en-US" dirty="0" smtClean="0"/>
              <a:t>313 undergraduates for 25.2% response rate</a:t>
            </a:r>
          </a:p>
          <a:p>
            <a:r>
              <a:rPr lang="en-US" dirty="0" smtClean="0"/>
              <a:t>Data presented in previous talk on October 10</a:t>
            </a:r>
            <a:r>
              <a:rPr lang="en-US" baseline="30000" dirty="0" smtClean="0"/>
              <a:t>th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1194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we expect the gaming industry to diversify given the current pipeline?</a:t>
            </a:r>
          </a:p>
          <a:p>
            <a:r>
              <a:rPr lang="en-US" dirty="0" smtClean="0"/>
              <a:t>Statistical analysis of pipeline and IGDA data</a:t>
            </a:r>
          </a:p>
          <a:p>
            <a:pPr lvl="1"/>
            <a:r>
              <a:rPr lang="en-US" dirty="0" smtClean="0"/>
              <a:t>Chi-square and independent samples t-tests</a:t>
            </a:r>
          </a:p>
          <a:p>
            <a:pPr lvl="1"/>
            <a:r>
              <a:rPr lang="en-US" dirty="0" smtClean="0"/>
              <a:t>2005 IGDA data since 2011 data not available</a:t>
            </a:r>
          </a:p>
          <a:p>
            <a:pPr lvl="1"/>
            <a:r>
              <a:rPr lang="en-US" dirty="0" smtClean="0"/>
              <a:t>Similar, but not identical, geographic areas</a:t>
            </a:r>
          </a:p>
          <a:p>
            <a:pPr lvl="2"/>
            <a:r>
              <a:rPr lang="en-US" dirty="0" smtClean="0"/>
              <a:t>IGDA: U.S., Canada,  and Australia</a:t>
            </a:r>
          </a:p>
          <a:p>
            <a:pPr lvl="2"/>
            <a:r>
              <a:rPr lang="en-US" dirty="0" smtClean="0"/>
              <a:t>Pipeline survey: U.S. and 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906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09321648"/>
              </p:ext>
            </p:extLst>
          </p:nvPr>
        </p:nvGraphicFramePr>
        <p:xfrm>
          <a:off x="1435100" y="1524000"/>
          <a:ext cx="3657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Gender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IGDA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87.2%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12.8%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 statistically significant difference</a:t>
            </a:r>
          </a:p>
          <a:p>
            <a:r>
              <a:rPr lang="el-GR" dirty="0"/>
              <a:t>χ</a:t>
            </a:r>
            <a:r>
              <a:rPr lang="en-US" baseline="30000" dirty="0"/>
              <a:t>2</a:t>
            </a:r>
            <a:r>
              <a:rPr lang="en-US" dirty="0"/>
              <a:t>(1, N=313) = 0.50, p = </a:t>
            </a:r>
            <a:r>
              <a:rPr lang="en-US" dirty="0" smtClean="0"/>
              <a:t>0.48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597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Ethnicity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12545747"/>
              </p:ext>
            </p:extLst>
          </p:nvPr>
        </p:nvGraphicFramePr>
        <p:xfrm>
          <a:off x="1295400" y="1524000"/>
          <a:ext cx="37973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990600"/>
                <a:gridCol w="1130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Ethnicity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IGDA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76.7%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Hispanic/Latino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Undergraduate students surveyed have a wider range of ethnicity than the game </a:t>
            </a:r>
            <a:r>
              <a:rPr lang="en-US" dirty="0" smtClean="0"/>
              <a:t>industry</a:t>
            </a:r>
            <a:endParaRPr lang="en-US" dirty="0" smtClean="0">
              <a:latin typeface="Constantia"/>
            </a:endParaRPr>
          </a:p>
          <a:p>
            <a:r>
              <a:rPr lang="el-GR" dirty="0" smtClean="0">
                <a:latin typeface="Constantia"/>
              </a:rPr>
              <a:t>χ</a:t>
            </a:r>
            <a:r>
              <a:rPr lang="en-US" baseline="30000" dirty="0" smtClean="0">
                <a:latin typeface="Constantia"/>
              </a:rPr>
              <a:t>2</a:t>
            </a:r>
            <a:r>
              <a:rPr lang="en-US" dirty="0" smtClean="0">
                <a:latin typeface="Constantia"/>
              </a:rPr>
              <a:t>(4, N=296) </a:t>
            </a:r>
            <a:r>
              <a:rPr lang="en-US" dirty="0">
                <a:latin typeface="Constantia"/>
              </a:rPr>
              <a:t>= </a:t>
            </a:r>
            <a:r>
              <a:rPr lang="en-US" dirty="0" smtClean="0">
                <a:latin typeface="Constantia"/>
              </a:rPr>
              <a:t>34.23, </a:t>
            </a:r>
            <a:r>
              <a:rPr lang="en-US" dirty="0">
                <a:latin typeface="Constantia"/>
              </a:rPr>
              <a:t>p = </a:t>
            </a:r>
            <a:r>
              <a:rPr lang="en-US" dirty="0" smtClean="0">
                <a:latin typeface="Constantia"/>
              </a:rPr>
              <a:t>0.00</a:t>
            </a:r>
            <a:endParaRPr lang="en-US" dirty="0"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2797391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Sexual orientation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91962155"/>
              </p:ext>
            </p:extLst>
          </p:nvPr>
        </p:nvGraphicFramePr>
        <p:xfrm>
          <a:off x="1295400" y="1524000"/>
          <a:ext cx="37973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990600"/>
                <a:gridCol w="1130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Orientation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IGDA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Pipeline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Heterosexual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85.9%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Lesbian/Gay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Bisexual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Decline</a:t>
                      </a:r>
                      <a:r>
                        <a:rPr lang="en-US" baseline="0" dirty="0" smtClean="0"/>
                        <a:t> to specify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5.9%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Undergraduate students surveyed </a:t>
            </a:r>
            <a:r>
              <a:rPr lang="en-US" dirty="0" smtClean="0"/>
              <a:t>were </a:t>
            </a:r>
            <a:r>
              <a:rPr lang="en-US" dirty="0"/>
              <a:t>more likely to have diversity in sexual orientation than reported in the </a:t>
            </a:r>
            <a:r>
              <a:rPr lang="en-US" dirty="0" smtClean="0"/>
              <a:t>industry</a:t>
            </a:r>
            <a:endParaRPr lang="en-US" dirty="0" smtClean="0">
              <a:latin typeface="Constantia"/>
            </a:endParaRPr>
          </a:p>
          <a:p>
            <a:r>
              <a:rPr lang="el-GR" dirty="0" smtClean="0">
                <a:latin typeface="Constantia"/>
              </a:rPr>
              <a:t>χ</a:t>
            </a:r>
            <a:r>
              <a:rPr lang="en-US" baseline="30000" dirty="0" smtClean="0">
                <a:latin typeface="Constantia"/>
              </a:rPr>
              <a:t>2</a:t>
            </a:r>
            <a:r>
              <a:rPr lang="en-US" dirty="0" smtClean="0">
                <a:latin typeface="Constantia"/>
              </a:rPr>
              <a:t>(1, N=304) </a:t>
            </a:r>
            <a:r>
              <a:rPr lang="en-US" dirty="0">
                <a:latin typeface="Constantia"/>
              </a:rPr>
              <a:t>= </a:t>
            </a:r>
            <a:r>
              <a:rPr lang="en-US" dirty="0" smtClean="0">
                <a:latin typeface="Constantia"/>
              </a:rPr>
              <a:t>35.99, </a:t>
            </a:r>
            <a:r>
              <a:rPr lang="en-US" dirty="0">
                <a:latin typeface="Constantia"/>
              </a:rPr>
              <a:t>p = </a:t>
            </a:r>
            <a:r>
              <a:rPr lang="en-US" dirty="0" smtClean="0">
                <a:latin typeface="Constantia"/>
              </a:rPr>
              <a:t>0.00</a:t>
            </a:r>
            <a:endParaRPr lang="en-US" dirty="0">
              <a:latin typeface="Constanti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4495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difference in the number of transgendered individuals.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55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285</TotalTime>
  <Words>2097</Words>
  <Application>Microsoft Office PowerPoint</Application>
  <PresentationFormat>On-screen Show (4:3)</PresentationFormat>
  <Paragraphs>710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Solstice</vt:lpstr>
      <vt:lpstr>Diversity in the Game Industry: Is Outreach the Solution?</vt:lpstr>
      <vt:lpstr>Motivation</vt:lpstr>
      <vt:lpstr>Game industry workforce diversity</vt:lpstr>
      <vt:lpstr>Pipeline survey</vt:lpstr>
      <vt:lpstr>Surveyed population</vt:lpstr>
      <vt:lpstr>Comparison</vt:lpstr>
      <vt:lpstr>Gender</vt:lpstr>
      <vt:lpstr>Ethnicity</vt:lpstr>
      <vt:lpstr>Sexual orientation</vt:lpstr>
      <vt:lpstr>Disabilities</vt:lpstr>
      <vt:lpstr>Minority women</vt:lpstr>
      <vt:lpstr>Diversity perspectives</vt:lpstr>
      <vt:lpstr>Diversity perspectives</vt:lpstr>
      <vt:lpstr>Diversity perspectives by gender</vt:lpstr>
      <vt:lpstr>Diversity perspectives by ethnicity</vt:lpstr>
      <vt:lpstr>Discussion</vt:lpstr>
      <vt:lpstr>Gender diversity in game industry</vt:lpstr>
      <vt:lpstr>Outreach in computing</vt:lpstr>
      <vt:lpstr>Questions?</vt:lpstr>
      <vt:lpstr>Pipeline survey</vt:lpstr>
      <vt:lpstr>Pipeline survey</vt:lpstr>
      <vt:lpstr>Pipeline survey</vt:lpstr>
      <vt:lpstr>Pipeline survey</vt:lpstr>
      <vt:lpstr>Pipeline survey</vt:lpstr>
      <vt:lpstr>Pipeline survey</vt:lpstr>
      <vt:lpstr>Pipeline survey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Demographics of Undergraduate Students in Game Degree Programs in the U.S. and UK</dc:title>
  <dc:creator>Amber Settle</dc:creator>
  <cp:lastModifiedBy>Amber Settle</cp:lastModifiedBy>
  <cp:revision>32</cp:revision>
  <dcterms:created xsi:type="dcterms:W3CDTF">2013-09-14T15:47:13Z</dcterms:created>
  <dcterms:modified xsi:type="dcterms:W3CDTF">2013-10-08T20:18:18Z</dcterms:modified>
</cp:coreProperties>
</file>