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7" r:id="rId8"/>
    <p:sldId id="266" r:id="rId9"/>
    <p:sldId id="268" r:id="rId10"/>
    <p:sldId id="269" r:id="rId11"/>
    <p:sldId id="270" r:id="rId12"/>
    <p:sldId id="271" r:id="rId13"/>
    <p:sldId id="273" r:id="rId14"/>
    <p:sldId id="263" r:id="rId15"/>
    <p:sldId id="261" r:id="rId16"/>
    <p:sldId id="262" r:id="rId17"/>
    <p:sldId id="265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8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86D8CFC-D0CD-4531-A87F-7881701DB369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DC8CD7D5-BA20-4036-8D99-B6923C83E4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D8CFC-D0CD-4531-A87F-7881701DB369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CD7D5-BA20-4036-8D99-B6923C83E4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D8CFC-D0CD-4531-A87F-7881701DB369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CD7D5-BA20-4036-8D99-B6923C83E4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D8CFC-D0CD-4531-A87F-7881701DB369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CD7D5-BA20-4036-8D99-B6923C83E4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D8CFC-D0CD-4531-A87F-7881701DB369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CD7D5-BA20-4036-8D99-B6923C83E4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D8CFC-D0CD-4531-A87F-7881701DB369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CD7D5-BA20-4036-8D99-B6923C83E4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86D8CFC-D0CD-4531-A87F-7881701DB369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C8CD7D5-BA20-4036-8D99-B6923C83E49E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86D8CFC-D0CD-4531-A87F-7881701DB369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DC8CD7D5-BA20-4036-8D99-B6923C83E4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D8CFC-D0CD-4531-A87F-7881701DB369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CD7D5-BA20-4036-8D99-B6923C83E4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D8CFC-D0CD-4531-A87F-7881701DB369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CD7D5-BA20-4036-8D99-B6923C83E4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D8CFC-D0CD-4531-A87F-7881701DB369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CD7D5-BA20-4036-8D99-B6923C83E4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86D8CFC-D0CD-4531-A87F-7881701DB369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DC8CD7D5-BA20-4036-8D99-B6923C83E49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jlalor@mail.depaul.edu" TargetMode="External"/><Relationship Id="rId2" Type="http://schemas.openxmlformats.org/officeDocument/2006/relationships/hyperlink" Target="mailto:asettle@cdm.depaul.edu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tsteinbach@cdm.depaul.edu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Reconsidering the Impact of CS1 on Novice Attitudes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7467600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SIGCSE Symposium 2015</a:t>
            </a:r>
          </a:p>
          <a:p>
            <a:r>
              <a:rPr lang="en-US" dirty="0" smtClean="0"/>
              <a:t>Amber Settle, DePaul University</a:t>
            </a:r>
          </a:p>
          <a:p>
            <a:r>
              <a:rPr lang="en-US" sz="2000" dirty="0" smtClean="0"/>
              <a:t>Joint work with John </a:t>
            </a:r>
            <a:r>
              <a:rPr lang="en-US" sz="2000" dirty="0" err="1" smtClean="0"/>
              <a:t>Lalor</a:t>
            </a:r>
            <a:r>
              <a:rPr lang="en-US" sz="2000" dirty="0" smtClean="0"/>
              <a:t> and Terry Steinbach</a:t>
            </a:r>
          </a:p>
          <a:p>
            <a:r>
              <a:rPr lang="en-US" sz="2000" dirty="0" smtClean="0"/>
              <a:t>Thursday, March 5, 2015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622458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066800"/>
          </a:xfrm>
        </p:spPr>
        <p:txBody>
          <a:bodyPr/>
          <a:lstStyle/>
          <a:p>
            <a:r>
              <a:rPr lang="en-US" dirty="0" smtClean="0"/>
              <a:t>Gender attitude differences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0041665"/>
              </p:ext>
            </p:extLst>
          </p:nvPr>
        </p:nvGraphicFramePr>
        <p:xfrm>
          <a:off x="457200" y="1524000"/>
          <a:ext cx="82296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914400"/>
                <a:gridCol w="990600"/>
                <a:gridCol w="914400"/>
                <a:gridCol w="838200"/>
                <a:gridCol w="3962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Post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Result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4.357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3.725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4.366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F(1, 150) = 14, p = .0003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4.438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3.925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4.446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F(1,</a:t>
                      </a:r>
                      <a:r>
                        <a:rPr lang="en-US" baseline="0" dirty="0" smtClean="0"/>
                        <a:t> 150) = 10.9, p = .0012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4.312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3.575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4.223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F(1, 150) = 15.5, p = .00013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3.411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2.657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3.491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F(1, 150) = 17.9, p = .0004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2.575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3.071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2.625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3.241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F(1, 150) = 11.1,</a:t>
                      </a:r>
                      <a:r>
                        <a:rPr lang="en-US" baseline="0" dirty="0" smtClean="0"/>
                        <a:t> p = .0011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3.902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3.225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3.875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F(1, 150) = 16.3,</a:t>
                      </a:r>
                      <a:r>
                        <a:rPr lang="en-US" baseline="0" dirty="0" smtClean="0"/>
                        <a:t> p = .0009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2.95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3.429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2.725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3.357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F(1, 150) = 8.64, p = .0038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3400" y="4800600"/>
            <a:ext cx="8153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Q13: I’ll need programming for my future work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Q14: Knowing programming will help me earn a living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Q15: I will use programming in many ways throughout my life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Q21: I like talking with my friends about programming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Q22: I like to program in my spare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Q23: I belong in the computing field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Q31: I have a lot of friends who are interested in computing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010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Gender attitude changes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1460578"/>
              </p:ext>
            </p:extLst>
          </p:nvPr>
        </p:nvGraphicFramePr>
        <p:xfrm>
          <a:off x="457200" y="2249488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400"/>
                <a:gridCol w="990600"/>
                <a:gridCol w="914400"/>
                <a:gridCol w="838200"/>
                <a:gridCol w="914400"/>
                <a:gridCol w="4038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Post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Result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4.175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4.348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3.825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4.339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F(1, 150) = 4.85, p = .029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2.657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2.741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3.125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2.732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F(1, 150)</a:t>
                      </a:r>
                      <a:r>
                        <a:rPr lang="en-US" baseline="0" dirty="0" smtClean="0"/>
                        <a:t> = 4.88, p = .029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3400" y="4343400"/>
            <a:ext cx="815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Q5: I can get good grades in computer science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Q19: I am easily frustrated by difficult programming problems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1199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Resource differences and changes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6140225"/>
              </p:ext>
            </p:extLst>
          </p:nvPr>
        </p:nvGraphicFramePr>
        <p:xfrm>
          <a:off x="457200" y="2249488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838200"/>
                <a:gridCol w="838200"/>
                <a:gridCol w="838200"/>
                <a:gridCol w="838200"/>
                <a:gridCol w="3505200"/>
              </a:tblGrid>
              <a:tr h="370840">
                <a:tc gridSpan="6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Significant</a:t>
                      </a:r>
                      <a:r>
                        <a:rPr lang="en-US" baseline="0" dirty="0" smtClean="0"/>
                        <a:t> g</a:t>
                      </a:r>
                      <a:r>
                        <a:rPr lang="en-US" dirty="0" smtClean="0"/>
                        <a:t>ender differences pre-</a:t>
                      </a:r>
                      <a:r>
                        <a:rPr lang="en-US" baseline="0" dirty="0" smtClean="0"/>
                        <a:t> or post-quarter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Resource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Post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Result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Tutors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2.83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2.688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F(1, 150)</a:t>
                      </a:r>
                      <a:r>
                        <a:rPr lang="en-US" baseline="0" dirty="0" smtClean="0"/>
                        <a:t> = 10.1, p = .0018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7438558"/>
              </p:ext>
            </p:extLst>
          </p:nvPr>
        </p:nvGraphicFramePr>
        <p:xfrm>
          <a:off x="457200" y="4155440"/>
          <a:ext cx="82296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838200"/>
                <a:gridCol w="838200"/>
                <a:gridCol w="838200"/>
                <a:gridCol w="838200"/>
                <a:gridCol w="3505200"/>
              </a:tblGrid>
              <a:tr h="370840">
                <a:tc gridSpan="6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Significant</a:t>
                      </a:r>
                      <a:r>
                        <a:rPr lang="en-US" baseline="0" dirty="0" smtClean="0"/>
                        <a:t> g</a:t>
                      </a:r>
                      <a:r>
                        <a:rPr lang="en-US" dirty="0" smtClean="0"/>
                        <a:t>ender changes</a:t>
                      </a:r>
                      <a:r>
                        <a:rPr lang="en-US" baseline="0" dirty="0" smtClean="0"/>
                        <a:t> over time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Resource</a:t>
                      </a:r>
                      <a:endParaRPr lang="en-US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Post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Result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Friends/</a:t>
                      </a:r>
                    </a:p>
                    <a:p>
                      <a:pPr algn="ctr"/>
                      <a:r>
                        <a:rPr lang="en-US" dirty="0" smtClean="0"/>
                        <a:t>peers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2.304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1.775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2.589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F(1, 150) = 4.0, p = .047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56489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and 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Confirmation of previous work</a:t>
            </a:r>
          </a:p>
          <a:p>
            <a:pPr lvl="1"/>
            <a:r>
              <a:rPr lang="en-US" dirty="0" smtClean="0"/>
              <a:t>Female students have:</a:t>
            </a:r>
          </a:p>
          <a:p>
            <a:pPr lvl="2"/>
            <a:r>
              <a:rPr lang="en-US" dirty="0"/>
              <a:t>L</a:t>
            </a:r>
            <a:r>
              <a:rPr lang="en-US" dirty="0" smtClean="0"/>
              <a:t>ess confidence about ability</a:t>
            </a:r>
          </a:p>
          <a:p>
            <a:pPr lvl="2"/>
            <a:r>
              <a:rPr lang="en-US" dirty="0" smtClean="0"/>
              <a:t>Less sense of belonging in CS</a:t>
            </a:r>
          </a:p>
          <a:p>
            <a:r>
              <a:rPr lang="en-US" dirty="0" smtClean="0"/>
              <a:t>Work in broadening participation remains</a:t>
            </a:r>
          </a:p>
          <a:p>
            <a:pPr lvl="1"/>
            <a:r>
              <a:rPr lang="en-US" dirty="0" smtClean="0"/>
              <a:t>CS1 best practices may have less impact on female students </a:t>
            </a:r>
          </a:p>
          <a:p>
            <a:r>
              <a:rPr lang="en-US" dirty="0" smtClean="0"/>
              <a:t>Linked-courses learning community</a:t>
            </a:r>
          </a:p>
          <a:p>
            <a:pPr lvl="1"/>
            <a:r>
              <a:rPr lang="en-US" dirty="0" smtClean="0"/>
              <a:t>Improve student-student and faculty-student connections</a:t>
            </a:r>
          </a:p>
          <a:p>
            <a:pPr lvl="1"/>
            <a:r>
              <a:rPr lang="en-US" dirty="0" smtClean="0"/>
              <a:t>Spoiler: Better sense of belonging and community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5657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Amber Settle</a:t>
            </a:r>
          </a:p>
          <a:p>
            <a:pPr lvl="1"/>
            <a:r>
              <a:rPr lang="en-US" dirty="0" smtClean="0">
                <a:hlinkClick r:id="rId2"/>
              </a:rPr>
              <a:t>asettle@cdm.depaul.edu</a:t>
            </a:r>
            <a:endParaRPr lang="en-US" dirty="0" smtClean="0"/>
          </a:p>
          <a:p>
            <a:r>
              <a:rPr lang="en-US" dirty="0" smtClean="0"/>
              <a:t>John </a:t>
            </a:r>
            <a:r>
              <a:rPr lang="en-US" dirty="0" err="1" smtClean="0"/>
              <a:t>Lalor</a:t>
            </a:r>
            <a:endParaRPr lang="en-US" dirty="0" smtClean="0"/>
          </a:p>
          <a:p>
            <a:pPr lvl="1"/>
            <a:r>
              <a:rPr lang="en-US" dirty="0" smtClean="0">
                <a:hlinkClick r:id="rId3"/>
              </a:rPr>
              <a:t>jlalor@mail.depaul.edu</a:t>
            </a:r>
            <a:endParaRPr lang="en-US" dirty="0" smtClean="0"/>
          </a:p>
          <a:p>
            <a:r>
              <a:rPr lang="en-US" dirty="0" smtClean="0"/>
              <a:t>Terry Steinbach</a:t>
            </a:r>
          </a:p>
          <a:p>
            <a:pPr lvl="1"/>
            <a:r>
              <a:rPr lang="en-US" dirty="0" smtClean="0">
                <a:hlinkClick r:id="rId4"/>
              </a:rPr>
              <a:t>tsteinbach@cdm.depaul.edu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1349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marL="109728" indent="0">
              <a:buNone/>
            </a:pPr>
            <a:r>
              <a:rPr lang="en-US" dirty="0" smtClean="0"/>
              <a:t>On Likert scale (5 = strongly agree, 1 = strongly disagree)</a:t>
            </a:r>
          </a:p>
          <a:p>
            <a:pPr marL="566928" indent="-457200">
              <a:buFont typeface="+mj-lt"/>
              <a:buAutoNum type="arabicPeriod"/>
            </a:pPr>
            <a:r>
              <a:rPr lang="en-US" dirty="0" smtClean="0"/>
              <a:t>I plan to major in a technology-related degree</a:t>
            </a:r>
          </a:p>
          <a:p>
            <a:pPr marL="566928" indent="-457200">
              <a:buFont typeface="+mj-lt"/>
              <a:buAutoNum type="arabicPeriod"/>
            </a:pPr>
            <a:r>
              <a:rPr lang="en-US" dirty="0" smtClean="0"/>
              <a:t>I am sure that I can learn programming</a:t>
            </a:r>
          </a:p>
          <a:p>
            <a:pPr marL="566928" indent="-457200">
              <a:buFont typeface="+mj-lt"/>
              <a:buAutoNum type="arabicPeriod"/>
            </a:pPr>
            <a:r>
              <a:rPr lang="en-US" dirty="0" smtClean="0"/>
              <a:t>I am sure that I can do advanced work in computer science</a:t>
            </a:r>
          </a:p>
          <a:p>
            <a:pPr marL="566928" indent="-457200">
              <a:buFont typeface="+mj-lt"/>
              <a:buAutoNum type="arabicPeriod"/>
            </a:pPr>
            <a:r>
              <a:rPr lang="en-US" dirty="0" smtClean="0"/>
              <a:t>I think I could handle more difficult programming problems</a:t>
            </a:r>
          </a:p>
          <a:p>
            <a:pPr marL="566928" indent="-457200">
              <a:buFont typeface="+mj-lt"/>
              <a:buAutoNum type="arabicPeriod"/>
            </a:pPr>
            <a:r>
              <a:rPr lang="en-US" dirty="0" smtClean="0"/>
              <a:t>I can get good grades in computer science</a:t>
            </a:r>
          </a:p>
          <a:p>
            <a:pPr marL="566928" indent="-457200">
              <a:buFont typeface="+mj-lt"/>
              <a:buAutoNum type="arabicPeriod"/>
            </a:pPr>
            <a:r>
              <a:rPr lang="en-US" dirty="0" smtClean="0"/>
              <a:t>I have a lot of self-confidence when it comes to programming</a:t>
            </a:r>
          </a:p>
          <a:p>
            <a:pPr marL="566928" indent="-457200">
              <a:buFont typeface="+mj-lt"/>
              <a:buAutoNum type="arabicPeriod"/>
            </a:pPr>
            <a:r>
              <a:rPr lang="en-US" dirty="0" smtClean="0"/>
              <a:t>I’m not good at programming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 marL="566928" indent="-457200">
              <a:buFont typeface="+mj-lt"/>
              <a:buAutoNum type="arabicPeriod" startAt="8"/>
            </a:pPr>
            <a:r>
              <a:rPr lang="en-US" dirty="0" smtClean="0"/>
              <a:t>For some reason even though I work hard at it, programming seems unusually hard for me</a:t>
            </a:r>
          </a:p>
          <a:p>
            <a:pPr marL="566928" indent="-457200">
              <a:buFont typeface="+mj-lt"/>
              <a:buAutoNum type="arabicPeriod" startAt="8"/>
            </a:pPr>
            <a:r>
              <a:rPr lang="en-US" dirty="0" smtClean="0"/>
              <a:t>Computer science has been my worst subject</a:t>
            </a:r>
          </a:p>
          <a:p>
            <a:pPr marL="566928" indent="-457200">
              <a:buFont typeface="+mj-lt"/>
              <a:buAutoNum type="arabicPeriod" startAt="8"/>
            </a:pPr>
            <a:r>
              <a:rPr lang="en-US" dirty="0" smtClean="0"/>
              <a:t>It would make me happy to be recognized as an excellent student in computer science</a:t>
            </a:r>
          </a:p>
          <a:p>
            <a:pPr marL="566928" indent="-457200">
              <a:buFont typeface="+mj-lt"/>
              <a:buAutoNum type="arabicPeriod" startAt="8"/>
            </a:pPr>
            <a:r>
              <a:rPr lang="en-US" dirty="0" smtClean="0"/>
              <a:t>I’d be happy to get top grades in computer science</a:t>
            </a:r>
          </a:p>
          <a:p>
            <a:pPr marL="566928" indent="-457200">
              <a:buFont typeface="+mj-lt"/>
              <a:buAutoNum type="arabicPeriod" startAt="8"/>
            </a:pPr>
            <a:r>
              <a:rPr lang="en-US" dirty="0" smtClean="0"/>
              <a:t>If I got good grades in computer science, I would try to hide it</a:t>
            </a:r>
          </a:p>
          <a:p>
            <a:pPr marL="566928" indent="-457200">
              <a:buFont typeface="+mj-lt"/>
              <a:buAutoNum type="arabicPeriod" startAt="8"/>
            </a:pPr>
            <a:r>
              <a:rPr lang="en-US" dirty="0" smtClean="0"/>
              <a:t>I’ll need programming for my future work</a:t>
            </a:r>
          </a:p>
          <a:p>
            <a:pPr marL="566928" indent="-457200">
              <a:buFont typeface="+mj-lt"/>
              <a:buAutoNum type="arabicPeriod" startAt="8"/>
            </a:pPr>
            <a:r>
              <a:rPr lang="en-US" dirty="0" smtClean="0"/>
              <a:t>Knowing programming will help me earn a living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34998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566928" indent="-457200">
              <a:buFont typeface="+mj-lt"/>
              <a:buAutoNum type="arabicPeriod" startAt="15"/>
            </a:pPr>
            <a:r>
              <a:rPr lang="en-US" dirty="0" smtClean="0"/>
              <a:t>I will use programming in many ways throughout my life</a:t>
            </a:r>
          </a:p>
          <a:p>
            <a:pPr marL="566928" indent="-457200">
              <a:buFont typeface="+mj-lt"/>
              <a:buAutoNum type="arabicPeriod" startAt="15"/>
            </a:pPr>
            <a:r>
              <a:rPr lang="en-US" dirty="0" smtClean="0"/>
              <a:t>Taking computer science courses is a waste of time</a:t>
            </a:r>
          </a:p>
          <a:p>
            <a:pPr marL="566928" indent="-457200">
              <a:buFont typeface="+mj-lt"/>
              <a:buAutoNum type="arabicPeriod" startAt="15"/>
            </a:pPr>
            <a:r>
              <a:rPr lang="en-US" dirty="0" smtClean="0"/>
              <a:t>Once I start trying to work on a program, I find it hard to stop</a:t>
            </a:r>
          </a:p>
          <a:p>
            <a:pPr marL="566928" indent="-457200">
              <a:buFont typeface="+mj-lt"/>
              <a:buAutoNum type="arabicPeriod" startAt="15"/>
            </a:pPr>
            <a:r>
              <a:rPr lang="en-US" dirty="0" smtClean="0"/>
              <a:t>I am challenged by programming problems I can’t understand immediately</a:t>
            </a:r>
          </a:p>
          <a:p>
            <a:pPr marL="566928" indent="-457200">
              <a:buFont typeface="+mj-lt"/>
              <a:buAutoNum type="arabicPeriod" startAt="15"/>
            </a:pPr>
            <a:r>
              <a:rPr lang="en-US" dirty="0" smtClean="0"/>
              <a:t>I am easily frustrated by difficult programming problems</a:t>
            </a:r>
          </a:p>
          <a:p>
            <a:pPr marL="566928" indent="-457200">
              <a:buFont typeface="+mj-lt"/>
              <a:buAutoNum type="arabicPeriod" startAt="15"/>
            </a:pPr>
            <a:r>
              <a:rPr lang="en-US" dirty="0" smtClean="0"/>
              <a:t>I do as little work in computer science courses as possible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566928" indent="-457200">
              <a:buFont typeface="+mj-lt"/>
              <a:buAutoNum type="arabicPeriod" startAt="21"/>
            </a:pPr>
            <a:r>
              <a:rPr lang="en-US" dirty="0" smtClean="0"/>
              <a:t>I like talking with my friends about programming</a:t>
            </a:r>
          </a:p>
          <a:p>
            <a:pPr marL="566928" indent="-457200">
              <a:buFont typeface="+mj-lt"/>
              <a:buAutoNum type="arabicPeriod" startAt="21"/>
            </a:pPr>
            <a:r>
              <a:rPr lang="en-US" dirty="0" smtClean="0"/>
              <a:t>I like to program in my spare time</a:t>
            </a:r>
          </a:p>
          <a:p>
            <a:pPr marL="566928" indent="-457200">
              <a:buFont typeface="+mj-lt"/>
              <a:buAutoNum type="arabicPeriod" startAt="21"/>
            </a:pPr>
            <a:r>
              <a:rPr lang="en-US" dirty="0" smtClean="0"/>
              <a:t>I belong in the computing field</a:t>
            </a:r>
          </a:p>
          <a:p>
            <a:pPr marL="566928" indent="-457200">
              <a:buFont typeface="+mj-lt"/>
              <a:buAutoNum type="arabicPeriod" startAt="21"/>
            </a:pPr>
            <a:r>
              <a:rPr lang="en-US" dirty="0" smtClean="0"/>
              <a:t>I feel isolated in computer science courses</a:t>
            </a:r>
          </a:p>
          <a:p>
            <a:pPr marL="566928" indent="-457200">
              <a:buFont typeface="+mj-lt"/>
              <a:buAutoNum type="arabicPeriod" startAt="21"/>
            </a:pPr>
            <a:r>
              <a:rPr lang="en-US" dirty="0" smtClean="0"/>
              <a:t>I am part of a community of programmers</a:t>
            </a:r>
          </a:p>
          <a:p>
            <a:pPr marL="566928" indent="-457200">
              <a:buFont typeface="+mj-lt"/>
              <a:buAutoNum type="arabicPeriod" startAt="21"/>
            </a:pPr>
            <a:r>
              <a:rPr lang="en-US" dirty="0" smtClean="0"/>
              <a:t>Computer science offers good financial opportunities after graduation</a:t>
            </a:r>
          </a:p>
          <a:p>
            <a:pPr marL="566928" indent="-457200">
              <a:buFont typeface="+mj-lt"/>
              <a:buAutoNum type="arabicPeriod" startAt="21"/>
            </a:pPr>
            <a:r>
              <a:rPr lang="en-US" dirty="0" smtClean="0"/>
              <a:t>Computer science allows me to be creative</a:t>
            </a:r>
          </a:p>
          <a:p>
            <a:pPr marL="566928" indent="-457200">
              <a:buFont typeface="+mj-lt"/>
              <a:buAutoNum type="arabicPeriod" startAt="21"/>
            </a:pPr>
            <a:r>
              <a:rPr lang="en-US" dirty="0" smtClean="0"/>
              <a:t>Computing offers diverse and broad opportunities</a:t>
            </a:r>
          </a:p>
        </p:txBody>
      </p:sp>
    </p:spTree>
    <p:extLst>
      <p:ext uri="{BB962C8B-B14F-4D97-AF65-F5344CB8AC3E}">
        <p14:creationId xmlns:p14="http://schemas.microsoft.com/office/powerpoint/2010/main" val="13472662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566928" indent="-457200">
              <a:buFont typeface="+mj-lt"/>
              <a:buAutoNum type="arabicPeriod" startAt="29"/>
            </a:pPr>
            <a:r>
              <a:rPr lang="en-US" dirty="0" smtClean="0"/>
              <a:t>I have a lot of support that will help me to succeed in computer science courses</a:t>
            </a:r>
          </a:p>
          <a:p>
            <a:pPr marL="566928" indent="-457200">
              <a:buFont typeface="+mj-lt"/>
              <a:buAutoNum type="arabicPeriod" startAt="29"/>
            </a:pPr>
            <a:r>
              <a:rPr lang="en-US" dirty="0" smtClean="0"/>
              <a:t>Computer science provides opportunities to make a difference in the world</a:t>
            </a:r>
          </a:p>
          <a:p>
            <a:pPr marL="566928" indent="-457200">
              <a:buFont typeface="+mj-lt"/>
              <a:buAutoNum type="arabicPeriod" startAt="29"/>
            </a:pPr>
            <a:r>
              <a:rPr lang="en-US" dirty="0" smtClean="0"/>
              <a:t>I have a lot of friends who are interested in computing</a:t>
            </a:r>
          </a:p>
          <a:p>
            <a:pPr marL="566928" indent="-457200">
              <a:buFont typeface="+mj-lt"/>
              <a:buAutoNum type="arabicPeriod" startAt="29"/>
            </a:pPr>
            <a:r>
              <a:rPr lang="en-US" dirty="0" smtClean="0"/>
              <a:t>My family is happy that I am taking computer science courses</a:t>
            </a:r>
          </a:p>
          <a:p>
            <a:pPr marL="566928" indent="-457200">
              <a:buFont typeface="+mj-lt"/>
              <a:buAutoNum type="arabicPeriod" startAt="29"/>
            </a:pPr>
            <a:r>
              <a:rPr lang="en-US" dirty="0" smtClean="0"/>
              <a:t>I have had good teachers in my computer science courses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en-US" dirty="0" smtClean="0"/>
              <a:t>Outside of your classroom studies, what are your resources for learning/obtaining new computing skills? Mark all that you use and rank them in order of use. The one you use most should be ranked as 1.</a:t>
            </a:r>
          </a:p>
          <a:p>
            <a:r>
              <a:rPr lang="en-US" dirty="0" smtClean="0"/>
              <a:t>Friends/peers</a:t>
            </a:r>
          </a:p>
          <a:p>
            <a:r>
              <a:rPr lang="en-US" dirty="0" smtClean="0"/>
              <a:t>Internet/web sites</a:t>
            </a:r>
          </a:p>
          <a:p>
            <a:r>
              <a:rPr lang="en-US" dirty="0" smtClean="0"/>
              <a:t>Professional organizations</a:t>
            </a:r>
          </a:p>
          <a:p>
            <a:r>
              <a:rPr lang="en-US" dirty="0" smtClean="0"/>
              <a:t>Self study</a:t>
            </a:r>
          </a:p>
          <a:p>
            <a:r>
              <a:rPr lang="en-US" dirty="0" smtClean="0"/>
              <a:t>Family members</a:t>
            </a:r>
          </a:p>
          <a:p>
            <a:r>
              <a:rPr lang="en-US" dirty="0" smtClean="0"/>
              <a:t>Tutors</a:t>
            </a:r>
          </a:p>
          <a:p>
            <a:r>
              <a:rPr lang="en-US" dirty="0" smtClean="0"/>
              <a:t>Faculty</a:t>
            </a:r>
          </a:p>
          <a:p>
            <a:r>
              <a:rPr lang="en-US" dirty="0" smtClean="0"/>
              <a:t>Other (please specify)</a:t>
            </a:r>
          </a:p>
        </p:txBody>
      </p:sp>
    </p:spTree>
    <p:extLst>
      <p:ext uri="{BB962C8B-B14F-4D97-AF65-F5344CB8AC3E}">
        <p14:creationId xmlns:p14="http://schemas.microsoft.com/office/powerpoint/2010/main" val="462623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so much about </a:t>
            </a:r>
            <a:r>
              <a:rPr lang="en-US" dirty="0" smtClean="0"/>
              <a:t>CS1?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CS1 is important</a:t>
            </a:r>
          </a:p>
          <a:p>
            <a:pPr lvl="1"/>
            <a:r>
              <a:rPr lang="en-US" dirty="0" smtClean="0"/>
              <a:t>Often the first experience with computer science</a:t>
            </a:r>
          </a:p>
          <a:p>
            <a:pPr lvl="1"/>
            <a:r>
              <a:rPr lang="en-US" dirty="0" smtClean="0"/>
              <a:t>Large impact on perceptions/attitude and thus pathway through field</a:t>
            </a:r>
          </a:p>
          <a:p>
            <a:r>
              <a:rPr lang="en-US" dirty="0" smtClean="0"/>
              <a:t>CS1 can be improved (with effort)</a:t>
            </a:r>
          </a:p>
          <a:p>
            <a:pPr lvl="1"/>
            <a:r>
              <a:rPr lang="en-US" dirty="0" smtClean="0"/>
              <a:t>Lower failure rates/better retention</a:t>
            </a:r>
          </a:p>
          <a:p>
            <a:pPr lvl="1"/>
            <a:r>
              <a:rPr lang="en-US" dirty="0" smtClean="0"/>
              <a:t>Improved gender balance</a:t>
            </a:r>
          </a:p>
          <a:p>
            <a:r>
              <a:rPr lang="en-US" dirty="0" smtClean="0"/>
              <a:t>Retention still matters</a:t>
            </a:r>
          </a:p>
          <a:p>
            <a:pPr lvl="1"/>
            <a:r>
              <a:rPr lang="en-US" dirty="0" smtClean="0"/>
              <a:t>Women and men of color remain underrepresented</a:t>
            </a:r>
          </a:p>
        </p:txBody>
      </p:sp>
    </p:spTree>
    <p:extLst>
      <p:ext uri="{BB962C8B-B14F-4D97-AF65-F5344CB8AC3E}">
        <p14:creationId xmlns:p14="http://schemas.microsoft.com/office/powerpoint/2010/main" val="38779065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Attitudes matter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tudent attitudes matter</a:t>
            </a:r>
          </a:p>
          <a:p>
            <a:pPr lvl="1"/>
            <a:r>
              <a:rPr lang="en-US" dirty="0"/>
              <a:t>Students’ self assessment of their ability level impacts their decision to major in </a:t>
            </a:r>
            <a:r>
              <a:rPr lang="en-US" dirty="0" smtClean="0"/>
              <a:t>CS</a:t>
            </a:r>
          </a:p>
          <a:p>
            <a:pPr lvl="1"/>
            <a:r>
              <a:rPr lang="en-US" dirty="0" smtClean="0"/>
              <a:t>Evidence of a relationship between student perceptions and learning outcomes</a:t>
            </a:r>
          </a:p>
          <a:p>
            <a:r>
              <a:rPr lang="en-US" dirty="0"/>
              <a:t>P</a:t>
            </a:r>
            <a:r>
              <a:rPr lang="en-US" dirty="0" smtClean="0"/>
              <a:t>articularly important in CS1</a:t>
            </a:r>
          </a:p>
          <a:p>
            <a:pPr lvl="1"/>
            <a:r>
              <a:rPr lang="en-US" dirty="0" smtClean="0"/>
              <a:t>Student beliefs are more varied in their first year</a:t>
            </a:r>
          </a:p>
          <a:p>
            <a:pPr lvl="1"/>
            <a:r>
              <a:rPr lang="en-US" dirty="0" smtClean="0"/>
              <a:t>Student beliefs affect how they learn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496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Year-long study of CS1 Python course</a:t>
            </a:r>
          </a:p>
          <a:p>
            <a:pPr lvl="1"/>
            <a:r>
              <a:rPr lang="en-US" dirty="0" smtClean="0"/>
              <a:t>Taken only by development-focused majors</a:t>
            </a:r>
          </a:p>
          <a:p>
            <a:pPr lvl="1"/>
            <a:r>
              <a:rPr lang="en-US" dirty="0" smtClean="0"/>
              <a:t>Includes several research-recommended interventions</a:t>
            </a:r>
          </a:p>
          <a:p>
            <a:r>
              <a:rPr lang="en-US" dirty="0" smtClean="0"/>
              <a:t>Pre- and post-quarter surveys</a:t>
            </a:r>
          </a:p>
          <a:p>
            <a:pPr lvl="1"/>
            <a:r>
              <a:rPr lang="en-US" dirty="0" smtClean="0"/>
              <a:t>Demographic information</a:t>
            </a:r>
          </a:p>
          <a:p>
            <a:pPr lvl="1"/>
            <a:r>
              <a:rPr lang="en-US" dirty="0" smtClean="0"/>
              <a:t>Attitudes about computing</a:t>
            </a:r>
          </a:p>
          <a:p>
            <a:pPr lvl="1"/>
            <a:r>
              <a:rPr lang="en-US" dirty="0" smtClean="0"/>
              <a:t>Utilization of resources</a:t>
            </a:r>
          </a:p>
          <a:p>
            <a:r>
              <a:rPr lang="en-US" dirty="0" smtClean="0"/>
              <a:t>Baseline data for a linked-courses learning community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7225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CSC 241: Introduction to Computer Science I</a:t>
            </a:r>
          </a:p>
          <a:p>
            <a:r>
              <a:rPr lang="en-US" dirty="0" smtClean="0"/>
              <a:t>Required by development-focused majors</a:t>
            </a:r>
          </a:p>
          <a:p>
            <a:pPr lvl="1"/>
            <a:r>
              <a:rPr lang="en-US" dirty="0" smtClean="0"/>
              <a:t>Computer science (CS), game development (game), information assurance and security engineering (IASE)</a:t>
            </a:r>
          </a:p>
          <a:p>
            <a:r>
              <a:rPr lang="en-US" dirty="0" smtClean="0"/>
              <a:t>Problem-solving using Python</a:t>
            </a:r>
          </a:p>
          <a:p>
            <a:r>
              <a:rPr lang="en-US" dirty="0" smtClean="0"/>
              <a:t>Research-recommended interventions</a:t>
            </a:r>
          </a:p>
          <a:p>
            <a:pPr lvl="1"/>
            <a:r>
              <a:rPr lang="en-US" dirty="0" smtClean="0"/>
              <a:t>Small, interactive </a:t>
            </a:r>
            <a:r>
              <a:rPr lang="en-US" dirty="0" smtClean="0"/>
              <a:t>class sessions held in labs</a:t>
            </a:r>
          </a:p>
          <a:p>
            <a:pPr lvl="1"/>
            <a:r>
              <a:rPr lang="en-US" dirty="0" smtClean="0"/>
              <a:t>Separate closed labs with collaborative activities</a:t>
            </a:r>
          </a:p>
          <a:p>
            <a:pPr lvl="1"/>
            <a:r>
              <a:rPr lang="en-US" dirty="0" smtClean="0"/>
              <a:t>Differentiated courses for novices</a:t>
            </a:r>
          </a:p>
          <a:p>
            <a:pPr lvl="1"/>
            <a:r>
              <a:rPr lang="en-US" dirty="0" smtClean="0"/>
              <a:t>Engaged and enthusiastic faculty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7007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Based on previous surveys</a:t>
            </a:r>
          </a:p>
          <a:p>
            <a:pPr lvl="2"/>
            <a:r>
              <a:rPr lang="en-US" dirty="0" smtClean="0"/>
              <a:t>Computer Science Attitude Survey, USG Student Computing Survey, and Science Interest Survey</a:t>
            </a:r>
          </a:p>
          <a:p>
            <a:r>
              <a:rPr lang="en-US" dirty="0" smtClean="0"/>
              <a:t>Demographic information</a:t>
            </a:r>
          </a:p>
          <a:p>
            <a:r>
              <a:rPr lang="en-US" dirty="0" smtClean="0"/>
              <a:t>33 attitude questions</a:t>
            </a:r>
          </a:p>
          <a:p>
            <a:pPr lvl="1"/>
            <a:r>
              <a:rPr lang="en-US" dirty="0" smtClean="0"/>
              <a:t>5-point Likert scale:  5 = strongly agree, 1 = strongly disagree</a:t>
            </a:r>
          </a:p>
          <a:p>
            <a:r>
              <a:rPr lang="en-US" dirty="0" smtClean="0"/>
              <a:t>Question about utilization of resources for study</a:t>
            </a:r>
          </a:p>
          <a:p>
            <a:pPr lvl="1"/>
            <a:r>
              <a:rPr lang="en-US" dirty="0" smtClean="0"/>
              <a:t>Rank all used from most (1) to least used</a:t>
            </a:r>
          </a:p>
          <a:p>
            <a:r>
              <a:rPr lang="en-US" dirty="0" smtClean="0"/>
              <a:t>Paper survey administered in class by research team</a:t>
            </a:r>
          </a:p>
          <a:p>
            <a:pPr lvl="1"/>
            <a:r>
              <a:rPr lang="en-US" dirty="0" smtClean="0"/>
              <a:t>Pre-quarter: First week</a:t>
            </a:r>
          </a:p>
          <a:p>
            <a:pPr lvl="1"/>
            <a:r>
              <a:rPr lang="en-US" dirty="0" smtClean="0"/>
              <a:t>Post-quarter: Tenth week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1457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Demographics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091644782"/>
              </p:ext>
            </p:extLst>
          </p:nvPr>
        </p:nvGraphicFramePr>
        <p:xfrm>
          <a:off x="457200" y="3352800"/>
          <a:ext cx="4038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9300"/>
                <a:gridCol w="20193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Gender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#</a:t>
                      </a:r>
                      <a:r>
                        <a:rPr lang="en-US" baseline="0" dirty="0" smtClean="0"/>
                        <a:t> (</a:t>
                      </a:r>
                      <a:r>
                        <a:rPr lang="en-US" dirty="0" smtClean="0"/>
                        <a:t>%)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Female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 (26%)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112 (74%)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215387787"/>
              </p:ext>
            </p:extLst>
          </p:nvPr>
        </p:nvGraphicFramePr>
        <p:xfrm>
          <a:off x="457200" y="4648200"/>
          <a:ext cx="4038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9300"/>
                <a:gridCol w="20193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# (%)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First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86 (57%)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Second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44 (29%)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Third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 (8%)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Fourth+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 (7%)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09600" y="2209800"/>
            <a:ext cx="5486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152 responses to both pre- and post-quarter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231 CSC 241 students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66% response rate</a:t>
            </a:r>
            <a:endParaRPr lang="en-US" sz="20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4352290"/>
              </p:ext>
            </p:extLst>
          </p:nvPr>
        </p:nvGraphicFramePr>
        <p:xfrm>
          <a:off x="4876800" y="3398520"/>
          <a:ext cx="3886200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3100"/>
                <a:gridCol w="1943100"/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Major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# (%)</a:t>
                      </a:r>
                      <a:endParaRPr lang="en-US" dirty="0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81 (53%)</a:t>
                      </a:r>
                      <a:endParaRPr lang="en-US" dirty="0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Game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 (14%)</a:t>
                      </a:r>
                      <a:endParaRPr lang="en-US" dirty="0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 (13%)</a:t>
                      </a:r>
                      <a:endParaRPr lang="en-US" dirty="0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 (9%)</a:t>
                      </a:r>
                      <a:endParaRPr lang="en-US" dirty="0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Other CDM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 (3%)</a:t>
                      </a:r>
                      <a:endParaRPr lang="en-US" dirty="0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Other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 (7%)</a:t>
                      </a:r>
                      <a:endParaRPr lang="en-US" dirty="0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Undecided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 (1%)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83876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Significant a</a:t>
            </a:r>
            <a:r>
              <a:rPr lang="en-US" dirty="0" smtClean="0"/>
              <a:t>ttitude changes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4197388"/>
              </p:ext>
            </p:extLst>
          </p:nvPr>
        </p:nvGraphicFramePr>
        <p:xfrm>
          <a:off x="457200" y="2249488"/>
          <a:ext cx="8229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600200"/>
                <a:gridCol w="1676400"/>
                <a:gridCol w="3581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Question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Result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2.539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2.303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F(1, 151) = 7.97, p = .005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3.520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3.783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F(1, 151) = 10.5, p = .002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4.132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3.882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F(1, 151) = 9.17, p = .003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3.888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4.276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F(1, 151) = 16.8, p = .0007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3400" y="4572000"/>
            <a:ext cx="8153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Q7: I’m not good at programming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Q18: I am challenged by programming problems I can’t understand immediately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Q27: Computer science allows me to be creative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Q33: I have had good teachers in my computer science courses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9951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066800"/>
          </a:xfrm>
        </p:spPr>
        <p:txBody>
          <a:bodyPr/>
          <a:lstStyle/>
          <a:p>
            <a:r>
              <a:rPr lang="en-US" dirty="0"/>
              <a:t>G</a:t>
            </a:r>
            <a:r>
              <a:rPr lang="en-US" dirty="0" smtClean="0"/>
              <a:t>ender attitude differences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4725343"/>
              </p:ext>
            </p:extLst>
          </p:nvPr>
        </p:nvGraphicFramePr>
        <p:xfrm>
          <a:off x="457200" y="1524000"/>
          <a:ext cx="82296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914400"/>
                <a:gridCol w="990600"/>
                <a:gridCol w="914400"/>
                <a:gridCol w="838200"/>
                <a:gridCol w="3962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Post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Result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4.446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3.625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4.393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F(1,</a:t>
                      </a:r>
                      <a:r>
                        <a:rPr lang="en-US" baseline="0" dirty="0" smtClean="0"/>
                        <a:t> 150) = 12.3, p = .006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4.634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4.562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F(1,</a:t>
                      </a:r>
                      <a:r>
                        <a:rPr lang="en-US" baseline="0" dirty="0" smtClean="0"/>
                        <a:t> 150) = 19.2, p = .0002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3.575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4.214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3.625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4.223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F(1,</a:t>
                      </a:r>
                      <a:r>
                        <a:rPr lang="en-US" baseline="0" dirty="0" smtClean="0"/>
                        <a:t> 150) = 12.7, p = .0005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3.375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3.955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4.027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F(1, 150) = 11.5, p = .0009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4.175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4.348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3.825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4.339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F(1, 150) = 7.74, p =.006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3.075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3.866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F(1, 150) = 21.8, p = .00007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2.275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1.839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2.225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1.679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F(1, 150) = 10.1, p = .0018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3400" y="4800600"/>
            <a:ext cx="8153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Q1: I plan to major in a technology-related degree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Q2: I am sure that I can learn programming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Q3: I am sure I can do advanced work in computer science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Q4: I think I could handle more difficult programming problems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Q5: I can get good grades in computer science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Q6: I have a lot of self-confidence when it comes to programming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Q9: Computer science has been my worst subject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0678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259</TotalTime>
  <Words>1472</Words>
  <Application>Microsoft Office PowerPoint</Application>
  <PresentationFormat>On-screen Show (4:3)</PresentationFormat>
  <Paragraphs>346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Urban</vt:lpstr>
      <vt:lpstr>Reconsidering the Impact of CS1 on Novice Attitudes</vt:lpstr>
      <vt:lpstr>Why so much about CS1?</vt:lpstr>
      <vt:lpstr>Attitudes matter</vt:lpstr>
      <vt:lpstr>Our study</vt:lpstr>
      <vt:lpstr>The course</vt:lpstr>
      <vt:lpstr>The survey</vt:lpstr>
      <vt:lpstr>Demographics</vt:lpstr>
      <vt:lpstr>Significant attitude changes</vt:lpstr>
      <vt:lpstr>Gender attitude differences</vt:lpstr>
      <vt:lpstr>Gender attitude differences</vt:lpstr>
      <vt:lpstr>Gender attitude changes</vt:lpstr>
      <vt:lpstr>Resource differences and changes</vt:lpstr>
      <vt:lpstr>Conclusions and future work</vt:lpstr>
      <vt:lpstr>Questions?</vt:lpstr>
      <vt:lpstr>Survey</vt:lpstr>
      <vt:lpstr>Survey</vt:lpstr>
      <vt:lpstr>Survey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Three Views on Motivation and Programming</dc:title>
  <dc:creator>Amber Settle</dc:creator>
  <cp:lastModifiedBy>Amber Settle</cp:lastModifiedBy>
  <cp:revision>29</cp:revision>
  <dcterms:created xsi:type="dcterms:W3CDTF">2014-06-06T21:23:29Z</dcterms:created>
  <dcterms:modified xsi:type="dcterms:W3CDTF">2015-02-22T17:54:27Z</dcterms:modified>
</cp:coreProperties>
</file>