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72" r:id="rId8"/>
    <p:sldId id="27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7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44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70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006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91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27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24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06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3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0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78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9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5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6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27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77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1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244D4-02E0-4ACB-AD03-D6A3D1316E81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9DD8A-5A6D-4DDE-8443-9240F1ECF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494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dfonline.com/loi/ncse20" TargetMode="External"/><Relationship Id="rId2" Type="http://schemas.openxmlformats.org/officeDocument/2006/relationships/hyperlink" Target="https://toce.acm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igcse.org/sigcse/resources/publications" TargetMode="External"/><Relationship Id="rId4" Type="http://schemas.openxmlformats.org/officeDocument/2006/relationships/hyperlink" Target="https://inroads.acm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igcse.org/sigcse/membership/mailing-lists" TargetMode="External"/><Relationship Id="rId2" Type="http://schemas.openxmlformats.org/officeDocument/2006/relationships/hyperlink" Target="https://sigcse.org/sigcse/about/bulleti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acweb.cdm.depaul.edu/asettle/" TargetMode="External"/><Relationship Id="rId2" Type="http://schemas.openxmlformats.org/officeDocument/2006/relationships/hyperlink" Target="mailto:asettle@cdm.depaul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gcse.org/sigcs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igcse.org/sigcse/" TargetMode="External"/><Relationship Id="rId2" Type="http://schemas.openxmlformats.org/officeDocument/2006/relationships/hyperlink" Target="https://www.acm.org/special-interest-group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igcse.org/sigcse/membership/benefit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SIGCSE and computer science education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Amber Settle</a:t>
            </a:r>
          </a:p>
          <a:p>
            <a:r>
              <a:rPr lang="en-US" dirty="0" smtClean="0"/>
              <a:t>DePaul University</a:t>
            </a:r>
          </a:p>
          <a:p>
            <a:r>
              <a:rPr lang="en-US" dirty="0" smtClean="0"/>
              <a:t>SIGCSE chair, 2016-2019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596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Computing Education Research Workshop (ICER)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Three-day </a:t>
            </a:r>
            <a:r>
              <a:rPr lang="en-US" dirty="0" smtClean="0"/>
              <a:t>event</a:t>
            </a:r>
          </a:p>
          <a:p>
            <a:pPr lvl="1"/>
            <a:r>
              <a:rPr lang="en-US" dirty="0" smtClean="0"/>
              <a:t>Single-track</a:t>
            </a:r>
          </a:p>
          <a:p>
            <a:pPr lvl="1"/>
            <a:r>
              <a:rPr lang="en-US" dirty="0" smtClean="0"/>
              <a:t>Discussion at tables</a:t>
            </a:r>
            <a:endParaRPr lang="en-US" dirty="0" smtClean="0"/>
          </a:p>
          <a:p>
            <a:r>
              <a:rPr lang="en-US" dirty="0" smtClean="0"/>
              <a:t>August or September</a:t>
            </a:r>
          </a:p>
          <a:p>
            <a:r>
              <a:rPr lang="en-US" dirty="0" smtClean="0"/>
              <a:t>North America (every other year), Europe (every fourth year), Australasia (every fourth year)</a:t>
            </a:r>
          </a:p>
          <a:p>
            <a:r>
              <a:rPr lang="en-US" dirty="0" smtClean="0"/>
              <a:t>Research only</a:t>
            </a:r>
          </a:p>
          <a:p>
            <a:r>
              <a:rPr lang="en-US" dirty="0" smtClean="0"/>
              <a:t>Types of submissions</a:t>
            </a:r>
          </a:p>
          <a:p>
            <a:pPr lvl="1"/>
            <a:r>
              <a:rPr lang="en-US" dirty="0" smtClean="0"/>
              <a:t>Papers</a:t>
            </a:r>
          </a:p>
          <a:p>
            <a:pPr lvl="1"/>
            <a:r>
              <a:rPr lang="en-US" dirty="0" smtClean="0"/>
              <a:t>Posters</a:t>
            </a:r>
          </a:p>
          <a:p>
            <a:pPr lvl="1"/>
            <a:r>
              <a:rPr lang="en-US" dirty="0" smtClean="0"/>
              <a:t>Lightning talks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20258481"/>
              </p:ext>
            </p:extLst>
          </p:nvPr>
        </p:nvGraphicFramePr>
        <p:xfrm>
          <a:off x="5594350" y="2336800"/>
          <a:ext cx="4700589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626">
                  <a:extLst>
                    <a:ext uri="{9D8B030D-6E8A-4147-A177-3AD203B41FA5}">
                      <a16:colId xmlns:a16="http://schemas.microsoft.com/office/drawing/2014/main" val="1593994991"/>
                    </a:ext>
                  </a:extLst>
                </a:gridCol>
                <a:gridCol w="2096429">
                  <a:extLst>
                    <a:ext uri="{9D8B030D-6E8A-4147-A177-3AD203B41FA5}">
                      <a16:colId xmlns:a16="http://schemas.microsoft.com/office/drawing/2014/main" val="4031326533"/>
                    </a:ext>
                  </a:extLst>
                </a:gridCol>
                <a:gridCol w="1563534">
                  <a:extLst>
                    <a:ext uri="{9D8B030D-6E8A-4147-A177-3AD203B41FA5}">
                      <a16:colId xmlns:a16="http://schemas.microsoft.com/office/drawing/2014/main" val="3745789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Attendance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34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Auckland, New</a:t>
                      </a:r>
                      <a:r>
                        <a:rPr lang="en-US" baseline="0" dirty="0" smtClean="0"/>
                        <a:t> Zealand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497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San</a:t>
                      </a:r>
                      <a:r>
                        <a:rPr lang="en-US" baseline="0" dirty="0" smtClean="0"/>
                        <a:t> Diego, USA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022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Glasgow,</a:t>
                      </a:r>
                      <a:r>
                        <a:rPr lang="en-US" baseline="0" dirty="0" smtClean="0"/>
                        <a:t> UK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519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Omaha, USA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115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Melbourne, Australia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433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Tacoma,</a:t>
                      </a:r>
                      <a:r>
                        <a:rPr lang="en-US" baseline="0" dirty="0" smtClean="0"/>
                        <a:t> USA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157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929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Helsinki</a:t>
                      </a:r>
                      <a:r>
                        <a:rPr lang="en-US" baseline="0" dirty="0" smtClean="0"/>
                        <a:t>, Finland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158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428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computing education scholarship?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multiple types of computing education scholarship:</a:t>
            </a:r>
          </a:p>
          <a:p>
            <a:pPr lvl="1"/>
            <a:r>
              <a:rPr lang="en-US" dirty="0" smtClean="0"/>
              <a:t>Experience reports</a:t>
            </a:r>
          </a:p>
          <a:p>
            <a:pPr lvl="2"/>
            <a:r>
              <a:rPr lang="en-US" dirty="0" smtClean="0"/>
              <a:t>Describe a computer science education intervention and its context</a:t>
            </a:r>
          </a:p>
          <a:p>
            <a:pPr lvl="2"/>
            <a:r>
              <a:rPr lang="en-US" dirty="0" smtClean="0"/>
              <a:t>What worked and didn’t work?</a:t>
            </a:r>
          </a:p>
          <a:p>
            <a:pPr lvl="2"/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Computer science education (CS Ed) research papers</a:t>
            </a:r>
          </a:p>
          <a:p>
            <a:pPr lvl="2"/>
            <a:r>
              <a:rPr lang="en-US" dirty="0" smtClean="0"/>
              <a:t>Adheres to rigorous standards</a:t>
            </a:r>
          </a:p>
          <a:p>
            <a:pPr lvl="2"/>
            <a:r>
              <a:rPr lang="en-US" dirty="0" smtClean="0"/>
              <a:t>Describes hypotheses, methods, and results</a:t>
            </a:r>
          </a:p>
          <a:p>
            <a:pPr lvl="2"/>
            <a:r>
              <a:rPr lang="en-US" dirty="0" smtClean="0"/>
              <a:t>May include evaluation of interventions with statistically rigorous approaches</a:t>
            </a:r>
          </a:p>
          <a:p>
            <a:pPr lvl="2"/>
            <a:r>
              <a:rPr lang="en-US" dirty="0" smtClean="0"/>
              <a:t>May do a qualitative analysis of an intervention and its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07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Commonalities for all computing education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clear description of the context for the intervention</a:t>
            </a:r>
          </a:p>
          <a:p>
            <a:r>
              <a:rPr lang="en-US" dirty="0" smtClean="0"/>
              <a:t>A clear description of what the intervention entailed</a:t>
            </a:r>
          </a:p>
          <a:p>
            <a:r>
              <a:rPr lang="en-US" dirty="0" smtClean="0"/>
              <a:t>Placement of the study into existing literature</a:t>
            </a:r>
          </a:p>
          <a:p>
            <a:r>
              <a:rPr lang="en-US" dirty="0" smtClean="0"/>
              <a:t>Evidence that supports (or demonstrates a lack of support) for the effectiveness of the intervention</a:t>
            </a:r>
          </a:p>
          <a:p>
            <a:r>
              <a:rPr lang="en-US" dirty="0" smtClean="0"/>
              <a:t>A summary of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80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to CS Ed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clear theoretical basis</a:t>
            </a:r>
          </a:p>
          <a:p>
            <a:r>
              <a:rPr lang="en-US" dirty="0" smtClean="0"/>
              <a:t>A strong empirical basis, drawing on relevant research methods</a:t>
            </a:r>
          </a:p>
          <a:p>
            <a:pPr lvl="1"/>
            <a:r>
              <a:rPr lang="en-US" dirty="0" smtClean="0"/>
              <a:t>Large data sets and statistical analysis</a:t>
            </a:r>
          </a:p>
          <a:p>
            <a:pPr lvl="1"/>
            <a:r>
              <a:rPr lang="en-US" dirty="0" smtClean="0"/>
              <a:t>Small data sets using qualitative methods</a:t>
            </a:r>
          </a:p>
          <a:p>
            <a:r>
              <a:rPr lang="en-US" dirty="0" smtClean="0"/>
              <a:t>A strong contribution to existing knowledge about computer science education</a:t>
            </a:r>
          </a:p>
          <a:p>
            <a:r>
              <a:rPr lang="en-US" dirty="0" smtClean="0"/>
              <a:t>A description of the limitations of the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you publish computing education scholarship?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SIGCSE conferences</a:t>
            </a:r>
          </a:p>
          <a:p>
            <a:r>
              <a:rPr lang="en-US" dirty="0" smtClean="0"/>
              <a:t>CS Ed journals</a:t>
            </a:r>
          </a:p>
          <a:p>
            <a:pPr lvl="1"/>
            <a:r>
              <a:rPr lang="en-US" dirty="0" smtClean="0"/>
              <a:t>For longer and more in-depth work</a:t>
            </a:r>
          </a:p>
          <a:p>
            <a:pPr lvl="1"/>
            <a:r>
              <a:rPr lang="en-US" dirty="0" smtClean="0"/>
              <a:t>ACM Transactions on Computing Education</a:t>
            </a:r>
          </a:p>
          <a:p>
            <a:pPr lvl="2"/>
            <a:r>
              <a:rPr lang="en-US" dirty="0">
                <a:hlinkClick r:id="rId2"/>
              </a:rPr>
              <a:t>https://toce.acm.org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Computer Science Education</a:t>
            </a:r>
          </a:p>
          <a:p>
            <a:pPr lvl="2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www.tandfonline.com/loi/ncse20</a:t>
            </a:r>
            <a:endParaRPr lang="en-US" dirty="0" smtClean="0"/>
          </a:p>
          <a:p>
            <a:r>
              <a:rPr lang="en-US" dirty="0" smtClean="0"/>
              <a:t>ACM Inroads</a:t>
            </a:r>
          </a:p>
          <a:p>
            <a:pPr lvl="1"/>
            <a:r>
              <a:rPr lang="en-US" dirty="0">
                <a:hlinkClick r:id="rId4"/>
              </a:rPr>
              <a:t>https://inroads.acm.org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For more accessible work, position papers, summaries</a:t>
            </a:r>
          </a:p>
          <a:p>
            <a:pPr lvl="1"/>
            <a:r>
              <a:rPr lang="en-US" dirty="0" smtClean="0"/>
              <a:t>Provided as a membership benefit for all SIGCSE members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sigcse.org/sigcse/resources/publications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7201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SIGCSE communication channels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SIGCSE Bulletin</a:t>
            </a:r>
          </a:p>
          <a:p>
            <a:pPr lvl="1"/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sigcse.org/sigcse/about/bulletin</a:t>
            </a:r>
            <a:endParaRPr lang="en-US" sz="2400" dirty="0" smtClean="0"/>
          </a:p>
          <a:p>
            <a:pPr lvl="1"/>
            <a:r>
              <a:rPr lang="en-US" sz="2400" dirty="0" smtClean="0"/>
              <a:t>Quarterly newsletter first published in 1969</a:t>
            </a:r>
          </a:p>
          <a:p>
            <a:pPr lvl="1"/>
            <a:r>
              <a:rPr lang="en-US" sz="2400" dirty="0" smtClean="0"/>
              <a:t>Activities, events, interviews with SIGCSE members, etc.</a:t>
            </a:r>
          </a:p>
          <a:p>
            <a:r>
              <a:rPr lang="en-US" sz="2800" dirty="0" smtClean="0"/>
              <a:t>SIGCSE mailing lists</a:t>
            </a:r>
          </a:p>
          <a:p>
            <a:pPr lvl="1"/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sigcse.org/sigcse/membership/mailing-lists</a:t>
            </a:r>
            <a:endParaRPr lang="en-US" sz="2400" dirty="0" smtClean="0"/>
          </a:p>
          <a:p>
            <a:pPr lvl="1"/>
            <a:r>
              <a:rPr lang="en-US" sz="2400" dirty="0" smtClean="0"/>
              <a:t>Threads about teaching, resources, questions, etc.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40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advice to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Attend a SIGCSE conference</a:t>
            </a:r>
          </a:p>
          <a:p>
            <a:pPr lvl="1"/>
            <a:r>
              <a:rPr lang="en-US" dirty="0" smtClean="0"/>
              <a:t>Attend panels</a:t>
            </a:r>
          </a:p>
          <a:p>
            <a:pPr lvl="1"/>
            <a:r>
              <a:rPr lang="en-US" dirty="0" smtClean="0"/>
              <a:t>Network with people</a:t>
            </a:r>
          </a:p>
          <a:p>
            <a:r>
              <a:rPr lang="en-US" dirty="0" smtClean="0"/>
              <a:t>Read papers from a SIGCSE conference</a:t>
            </a:r>
          </a:p>
          <a:p>
            <a:pPr lvl="1"/>
            <a:r>
              <a:rPr lang="en-US" dirty="0" smtClean="0"/>
              <a:t>Available for free in the ACM DL during the conference</a:t>
            </a:r>
          </a:p>
          <a:p>
            <a:r>
              <a:rPr lang="en-US" dirty="0" smtClean="0"/>
              <a:t>Volunteer to review for a SIGCSE conference</a:t>
            </a:r>
          </a:p>
          <a:p>
            <a:pPr lvl="1"/>
            <a:r>
              <a:rPr lang="en-US" dirty="0" smtClean="0"/>
              <a:t>Make sure you’ve read papers from that conference first!</a:t>
            </a:r>
          </a:p>
          <a:p>
            <a:r>
              <a:rPr lang="en-US" dirty="0" smtClean="0"/>
              <a:t>Submit to a SIGCSE conference</a:t>
            </a:r>
          </a:p>
          <a:p>
            <a:pPr lvl="1"/>
            <a:r>
              <a:rPr lang="en-US" dirty="0" smtClean="0"/>
              <a:t>Make sure you’ve read papers from that conference first!</a:t>
            </a:r>
          </a:p>
          <a:p>
            <a:pPr lvl="1"/>
            <a:r>
              <a:rPr lang="en-US" dirty="0" smtClean="0"/>
              <a:t>Posters and lightning talks are easy ways to get started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296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Amber Settle</a:t>
            </a:r>
          </a:p>
          <a:p>
            <a:pPr lvl="1"/>
            <a:r>
              <a:rPr lang="en-US" dirty="0" smtClean="0">
                <a:hlinkClick r:id="rId2"/>
              </a:rPr>
              <a:t>asettle@cdm.depaul.edu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http://facweb.cdm.depaul.edu/asettle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SIGCSE</a:t>
            </a:r>
          </a:p>
          <a:p>
            <a:pPr lvl="1"/>
            <a:r>
              <a:rPr lang="en-US" dirty="0">
                <a:hlinkClick r:id="rId4"/>
              </a:rPr>
              <a:t>https://sigcse.org/sigcse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6304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ACM and SIGCSE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SIGCSE is a Special Interest Group (SIG) of the Association for Computing Machinery</a:t>
            </a:r>
          </a:p>
          <a:p>
            <a:pPr lvl="1"/>
            <a:r>
              <a:rPr lang="en-US" dirty="0" smtClean="0"/>
              <a:t>“SIGs represent major areas of computing, addressing the interests of technical communities that drive innovation.”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www.acm.org/special-interest-groups</a:t>
            </a:r>
            <a:endParaRPr lang="en-US" dirty="0" smtClean="0"/>
          </a:p>
          <a:p>
            <a:r>
              <a:rPr lang="en-US" dirty="0" smtClean="0"/>
              <a:t>SIGCSE is the SIG on computer science education</a:t>
            </a:r>
          </a:p>
          <a:p>
            <a:pPr lvl="1"/>
            <a:r>
              <a:rPr lang="en-US" dirty="0" smtClean="0"/>
              <a:t>SIGCSE provides a forum for educators to discuss issues related to the development, implementation, and/or evaluation of computing programs, curricula, and courses, as well as syllabi, laboratories, and other elements of teaching and pedagogy.</a:t>
            </a:r>
          </a:p>
          <a:p>
            <a:pPr lvl="1"/>
            <a:r>
              <a:rPr lang="en-US" dirty="0">
                <a:hlinkClick r:id="rId3"/>
              </a:rPr>
              <a:t>https://sigcse.org/sigcse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941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founding of SIGCSE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1968 a </a:t>
            </a:r>
            <a:r>
              <a:rPr lang="en-US" dirty="0"/>
              <a:t>group of computing educators met at the Fall Joint Computer Conference (FJCC) in Las Vegas to write and sign a petition that eventually led to the creation of SIGCSE.</a:t>
            </a:r>
          </a:p>
          <a:p>
            <a:r>
              <a:rPr lang="en-US" dirty="0"/>
              <a:t>The original petition was for the creation of a Special Interest Committee (SIC). The petition was signed by 20 ACM members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660" y="2306622"/>
            <a:ext cx="4307982" cy="3804247"/>
          </a:xfrm>
        </p:spPr>
      </p:pic>
    </p:spTree>
    <p:extLst>
      <p:ext uri="{BB962C8B-B14F-4D97-AF65-F5344CB8AC3E}">
        <p14:creationId xmlns:p14="http://schemas.microsoft.com/office/powerpoint/2010/main" val="790275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SIGCSE membership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415787" cy="3599316"/>
          </a:xfrm>
        </p:spPr>
        <p:txBody>
          <a:bodyPr/>
          <a:lstStyle/>
          <a:p>
            <a:r>
              <a:rPr lang="en-US" dirty="0" smtClean="0"/>
              <a:t>Third largest membership of all ACM SIGs</a:t>
            </a:r>
          </a:p>
          <a:p>
            <a:r>
              <a:rPr lang="en-US" dirty="0" smtClean="0"/>
              <a:t>More than 2700 members from over 70 countries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61363565"/>
              </p:ext>
            </p:extLst>
          </p:nvPr>
        </p:nvGraphicFramePr>
        <p:xfrm>
          <a:off x="5241074" y="2336800"/>
          <a:ext cx="5053866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8663">
                  <a:extLst>
                    <a:ext uri="{9D8B030D-6E8A-4147-A177-3AD203B41FA5}">
                      <a16:colId xmlns:a16="http://schemas.microsoft.com/office/drawing/2014/main" val="60856727"/>
                    </a:ext>
                  </a:extLst>
                </a:gridCol>
                <a:gridCol w="1237785">
                  <a:extLst>
                    <a:ext uri="{9D8B030D-6E8A-4147-A177-3AD203B41FA5}">
                      <a16:colId xmlns:a16="http://schemas.microsoft.com/office/drawing/2014/main" val="741174757"/>
                    </a:ext>
                  </a:extLst>
                </a:gridCol>
                <a:gridCol w="1407418">
                  <a:extLst>
                    <a:ext uri="{9D8B030D-6E8A-4147-A177-3AD203B41FA5}">
                      <a16:colId xmlns:a16="http://schemas.microsoft.com/office/drawing/2014/main" val="3934928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246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North America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448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Europe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853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386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Australasia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595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South</a:t>
                      </a:r>
                      <a:r>
                        <a:rPr lang="en-US" baseline="0" dirty="0" smtClean="0"/>
                        <a:t> and Central America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246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Africa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86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Caribbean,</a:t>
                      </a:r>
                      <a:r>
                        <a:rPr lang="en-US" baseline="0" dirty="0" smtClean="0"/>
                        <a:t> Middle East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705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972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91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SIGCSE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Reduced registration at SIGCSE conferences</a:t>
            </a:r>
          </a:p>
          <a:p>
            <a:r>
              <a:rPr lang="en-US" dirty="0"/>
              <a:t>Annual CD with proceedings of all SIGCSE </a:t>
            </a:r>
            <a:r>
              <a:rPr lang="en-US" dirty="0" smtClean="0"/>
              <a:t>conferences</a:t>
            </a:r>
          </a:p>
          <a:p>
            <a:r>
              <a:rPr lang="en-US" dirty="0" smtClean="0"/>
              <a:t>ACM </a:t>
            </a:r>
            <a:r>
              <a:rPr lang="en-US" dirty="0" smtClean="0"/>
              <a:t>Inroads</a:t>
            </a:r>
          </a:p>
          <a:p>
            <a:r>
              <a:rPr lang="en-US" dirty="0" smtClean="0"/>
              <a:t>SIGCSE </a:t>
            </a:r>
            <a:r>
              <a:rPr lang="en-US" dirty="0" smtClean="0"/>
              <a:t>Bulletin</a:t>
            </a:r>
          </a:p>
          <a:p>
            <a:r>
              <a:rPr lang="en-US" dirty="0"/>
              <a:t>Free access to SIGCSE publications in ACM Digital </a:t>
            </a:r>
            <a:r>
              <a:rPr lang="en-US" dirty="0" smtClean="0"/>
              <a:t>Library</a:t>
            </a:r>
            <a:endParaRPr lang="en-US" dirty="0" smtClean="0"/>
          </a:p>
          <a:p>
            <a:r>
              <a:rPr lang="en-US" dirty="0"/>
              <a:t>Access to SIGCSE mailing </a:t>
            </a:r>
            <a:r>
              <a:rPr lang="en-US" dirty="0" smtClean="0"/>
              <a:t>lists</a:t>
            </a:r>
            <a:endParaRPr lang="en-US" dirty="0" smtClean="0"/>
          </a:p>
          <a:p>
            <a:r>
              <a:rPr lang="en-US" dirty="0" smtClean="0"/>
              <a:t>Eligibility to apply for grants</a:t>
            </a:r>
          </a:p>
          <a:p>
            <a:r>
              <a:rPr lang="en-US" dirty="0" smtClean="0"/>
              <a:t>See</a:t>
            </a:r>
            <a:r>
              <a:rPr lang="en-US" dirty="0" smtClean="0"/>
              <a:t>: </a:t>
            </a:r>
            <a:r>
              <a:rPr lang="en-US" dirty="0">
                <a:hlinkClick r:id="rId2"/>
              </a:rPr>
              <a:t>https://sigcse.org/sigcse/membership/benefits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490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SIGCSE Technical Symposium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Four-day event</a:t>
            </a:r>
          </a:p>
          <a:p>
            <a:r>
              <a:rPr lang="en-US" dirty="0" smtClean="0"/>
              <a:t>February or March</a:t>
            </a:r>
          </a:p>
          <a:p>
            <a:r>
              <a:rPr lang="en-US" dirty="0" smtClean="0"/>
              <a:t>North America</a:t>
            </a:r>
          </a:p>
          <a:p>
            <a:r>
              <a:rPr lang="en-US" dirty="0" smtClean="0"/>
              <a:t>Both research and practitioners</a:t>
            </a:r>
          </a:p>
          <a:p>
            <a:r>
              <a:rPr lang="en-US" dirty="0" smtClean="0"/>
              <a:t>Types of submissions</a:t>
            </a:r>
          </a:p>
          <a:p>
            <a:pPr lvl="1"/>
            <a:r>
              <a:rPr lang="en-US" dirty="0" smtClean="0"/>
              <a:t>Papers</a:t>
            </a:r>
          </a:p>
          <a:p>
            <a:pPr lvl="1"/>
            <a:r>
              <a:rPr lang="en-US" dirty="0" smtClean="0"/>
              <a:t>Panels</a:t>
            </a:r>
          </a:p>
          <a:p>
            <a:pPr lvl="1"/>
            <a:r>
              <a:rPr lang="en-US" dirty="0" smtClean="0"/>
              <a:t>Workshops</a:t>
            </a:r>
          </a:p>
          <a:p>
            <a:pPr lvl="1"/>
            <a:r>
              <a:rPr lang="en-US" dirty="0" smtClean="0"/>
              <a:t>Posters</a:t>
            </a:r>
          </a:p>
          <a:p>
            <a:pPr lvl="1"/>
            <a:r>
              <a:rPr lang="en-US" dirty="0" smtClean="0"/>
              <a:t>Lightning talks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89555270"/>
              </p:ext>
            </p:extLst>
          </p:nvPr>
        </p:nvGraphicFramePr>
        <p:xfrm>
          <a:off x="5594350" y="2336800"/>
          <a:ext cx="4700589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626">
                  <a:extLst>
                    <a:ext uri="{9D8B030D-6E8A-4147-A177-3AD203B41FA5}">
                      <a16:colId xmlns:a16="http://schemas.microsoft.com/office/drawing/2014/main" val="1593994991"/>
                    </a:ext>
                  </a:extLst>
                </a:gridCol>
                <a:gridCol w="2096429">
                  <a:extLst>
                    <a:ext uri="{9D8B030D-6E8A-4147-A177-3AD203B41FA5}">
                      <a16:colId xmlns:a16="http://schemas.microsoft.com/office/drawing/2014/main" val="4031326533"/>
                    </a:ext>
                  </a:extLst>
                </a:gridCol>
                <a:gridCol w="1563534">
                  <a:extLst>
                    <a:ext uri="{9D8B030D-6E8A-4147-A177-3AD203B41FA5}">
                      <a16:colId xmlns:a16="http://schemas.microsoft.com/office/drawing/2014/main" val="3745789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Attendance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34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Raleigh, North Carolina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1286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497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Denver,</a:t>
                      </a:r>
                      <a:r>
                        <a:rPr lang="en-US" baseline="0" dirty="0" smtClean="0"/>
                        <a:t> Colorado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1183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022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Atlanta, Georgia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1282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519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Kansas</a:t>
                      </a:r>
                      <a:r>
                        <a:rPr lang="en-US" baseline="0" dirty="0" smtClean="0"/>
                        <a:t> City, Missouri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1285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115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Memphis,</a:t>
                      </a:r>
                      <a:r>
                        <a:rPr lang="en-US" baseline="0" dirty="0" smtClean="0"/>
                        <a:t> Tennessee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1253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433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Seattle, Washington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929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Baltimore,</a:t>
                      </a:r>
                      <a:r>
                        <a:rPr lang="en-US" baseline="0" dirty="0" smtClean="0"/>
                        <a:t> Maryland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1731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158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54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topics at the SIGCSE Symposium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CS4All</a:t>
            </a:r>
          </a:p>
          <a:p>
            <a:pPr lvl="1"/>
            <a:r>
              <a:rPr lang="en-US" dirty="0" smtClean="0"/>
              <a:t>Policies, curricula, teacher training and support, funding, evaluation of pedagogy</a:t>
            </a:r>
          </a:p>
          <a:p>
            <a:pPr lvl="1"/>
            <a:r>
              <a:rPr lang="en-US" dirty="0" smtClean="0"/>
              <a:t>Somewhat U.S.-centric but includes contributions from around the globe</a:t>
            </a:r>
          </a:p>
          <a:p>
            <a:r>
              <a:rPr lang="en-US" dirty="0" smtClean="0"/>
              <a:t>CS1</a:t>
            </a:r>
          </a:p>
          <a:p>
            <a:pPr lvl="1"/>
            <a:r>
              <a:rPr lang="en-US" dirty="0" smtClean="0"/>
              <a:t>First programming course for CS majors at a post-secondary institution</a:t>
            </a:r>
          </a:p>
          <a:p>
            <a:pPr lvl="1"/>
            <a:r>
              <a:rPr lang="en-US" dirty="0" smtClean="0"/>
              <a:t>Innovative pedagogies, recruitment and retention of underrepresented groups, impact of prior experience on success, methods of providing feedback to students, predicting performance and retention, understanding and reacting to 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406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topics at the SIGCSE Symposium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Recruitment and retention of underrepresented groups</a:t>
            </a:r>
          </a:p>
          <a:p>
            <a:pPr lvl="1"/>
            <a:r>
              <a:rPr lang="en-US" dirty="0" smtClean="0"/>
              <a:t>Varies by country and culture</a:t>
            </a:r>
          </a:p>
          <a:p>
            <a:pPr lvl="1"/>
            <a:r>
              <a:rPr lang="en-US" dirty="0" smtClean="0"/>
              <a:t>Gender, ethnic background, disability, and race</a:t>
            </a:r>
          </a:p>
          <a:p>
            <a:pPr lvl="1"/>
            <a:r>
              <a:rPr lang="en-US" dirty="0" smtClean="0"/>
              <a:t>Curricula, outreach programs, mentoring, etc.</a:t>
            </a:r>
          </a:p>
          <a:p>
            <a:r>
              <a:rPr lang="en-US" dirty="0" smtClean="0"/>
              <a:t>Tools for teaching computer science</a:t>
            </a:r>
          </a:p>
          <a:p>
            <a:pPr lvl="1"/>
            <a:r>
              <a:rPr lang="en-US" dirty="0" smtClean="0"/>
              <a:t>Very broad topic</a:t>
            </a:r>
          </a:p>
          <a:p>
            <a:pPr lvl="1"/>
            <a:r>
              <a:rPr lang="en-US" dirty="0" smtClean="0"/>
              <a:t>Automated grading, automated generation of exercises, etc.</a:t>
            </a:r>
          </a:p>
          <a:p>
            <a:r>
              <a:rPr lang="en-US" dirty="0" smtClean="0"/>
              <a:t>Specialized courses</a:t>
            </a:r>
          </a:p>
          <a:p>
            <a:pPr lvl="1"/>
            <a:r>
              <a:rPr lang="en-US" dirty="0" smtClean="0"/>
              <a:t>Cybersecurity, systems, parallel computing, computing in the cloud, visualization, service learning,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270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in Technology Education Conference (</a:t>
            </a:r>
            <a:r>
              <a:rPr lang="en-US" dirty="0" err="1" smtClean="0"/>
              <a:t>ITiCSE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Three-day event</a:t>
            </a:r>
          </a:p>
          <a:p>
            <a:r>
              <a:rPr lang="en-US" dirty="0" smtClean="0"/>
              <a:t>June or July</a:t>
            </a:r>
          </a:p>
          <a:p>
            <a:r>
              <a:rPr lang="en-US" dirty="0" smtClean="0"/>
              <a:t>Mostly Europe</a:t>
            </a:r>
          </a:p>
          <a:p>
            <a:r>
              <a:rPr lang="en-US" dirty="0" smtClean="0"/>
              <a:t>Both research and practitioners</a:t>
            </a:r>
          </a:p>
          <a:p>
            <a:r>
              <a:rPr lang="en-US" dirty="0" smtClean="0"/>
              <a:t>Types of submissions</a:t>
            </a:r>
          </a:p>
          <a:p>
            <a:pPr lvl="1"/>
            <a:r>
              <a:rPr lang="en-US" dirty="0" smtClean="0"/>
              <a:t>Papers</a:t>
            </a:r>
          </a:p>
          <a:p>
            <a:pPr lvl="1"/>
            <a:r>
              <a:rPr lang="en-US" dirty="0" smtClean="0"/>
              <a:t>Panels</a:t>
            </a:r>
          </a:p>
          <a:p>
            <a:pPr lvl="1"/>
            <a:r>
              <a:rPr lang="en-US" dirty="0" smtClean="0"/>
              <a:t>Posters</a:t>
            </a:r>
          </a:p>
          <a:p>
            <a:pPr lvl="1"/>
            <a:r>
              <a:rPr lang="en-US" dirty="0" smtClean="0"/>
              <a:t>Lightning talks</a:t>
            </a:r>
          </a:p>
          <a:p>
            <a:pPr lvl="1"/>
            <a:r>
              <a:rPr lang="en-US" dirty="0" smtClean="0"/>
              <a:t>Working </a:t>
            </a:r>
            <a:r>
              <a:rPr lang="en-US" dirty="0" smtClean="0"/>
              <a:t>groups</a:t>
            </a:r>
          </a:p>
          <a:p>
            <a:r>
              <a:rPr lang="en-US" dirty="0" smtClean="0"/>
              <a:t>Similar topics to the Symposium, but not as U.S.-centric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30452773"/>
              </p:ext>
            </p:extLst>
          </p:nvPr>
        </p:nvGraphicFramePr>
        <p:xfrm>
          <a:off x="5594350" y="2336800"/>
          <a:ext cx="470058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626">
                  <a:extLst>
                    <a:ext uri="{9D8B030D-6E8A-4147-A177-3AD203B41FA5}">
                      <a16:colId xmlns:a16="http://schemas.microsoft.com/office/drawing/2014/main" val="1593994991"/>
                    </a:ext>
                  </a:extLst>
                </a:gridCol>
                <a:gridCol w="2096429">
                  <a:extLst>
                    <a:ext uri="{9D8B030D-6E8A-4147-A177-3AD203B41FA5}">
                      <a16:colId xmlns:a16="http://schemas.microsoft.com/office/drawing/2014/main" val="4031326533"/>
                    </a:ext>
                  </a:extLst>
                </a:gridCol>
                <a:gridCol w="1563534">
                  <a:extLst>
                    <a:ext uri="{9D8B030D-6E8A-4147-A177-3AD203B41FA5}">
                      <a16:colId xmlns:a16="http://schemas.microsoft.com/office/drawing/2014/main" val="3745789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Attendance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34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Haifa, Israel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215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497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Canterbury, UK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182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022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Uppsala,</a:t>
                      </a:r>
                      <a:r>
                        <a:rPr lang="en-US" baseline="0" dirty="0" smtClean="0"/>
                        <a:t> Sweden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176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519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Vilnius, Lithuania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179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115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Arequipa, Peru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166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433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Bologna, Italy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228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929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Larnaka</a:t>
                      </a:r>
                      <a:r>
                        <a:rPr lang="en-US" dirty="0" smtClean="0"/>
                        <a:t>, Cyprus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158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03478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147</TotalTime>
  <Words>1014</Words>
  <Application>Microsoft Office PowerPoint</Application>
  <PresentationFormat>Widescreen</PresentationFormat>
  <Paragraphs>238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Trebuchet MS</vt:lpstr>
      <vt:lpstr>Berlin</vt:lpstr>
      <vt:lpstr>SIGCSE and computer science education research</vt:lpstr>
      <vt:lpstr>ACM and SIGCSE</vt:lpstr>
      <vt:lpstr>The founding of SIGCSE</vt:lpstr>
      <vt:lpstr>SIGCSE membership</vt:lpstr>
      <vt:lpstr>Benefits of SIGCSE membership</vt:lpstr>
      <vt:lpstr>SIGCSE Technical Symposium</vt:lpstr>
      <vt:lpstr>Common topics at the SIGCSE Symposium</vt:lpstr>
      <vt:lpstr>Common topics at the SIGCSE Symposium</vt:lpstr>
      <vt:lpstr>Innovation in Technology Education Conference (ITiCSE)</vt:lpstr>
      <vt:lpstr>International Computing Education Research Workshop (ICER)</vt:lpstr>
      <vt:lpstr>What is computing education scholarship?</vt:lpstr>
      <vt:lpstr>Commonalities for all computing education research</vt:lpstr>
      <vt:lpstr>Unique to CS Ed research</vt:lpstr>
      <vt:lpstr>Where do you publish computing education scholarship?</vt:lpstr>
      <vt:lpstr>Other SIGCSE communication channels</vt:lpstr>
      <vt:lpstr>My advice to you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Settle, Amber</dc:creator>
  <cp:lastModifiedBy>Settle, Amber</cp:lastModifiedBy>
  <cp:revision>16</cp:revision>
  <dcterms:created xsi:type="dcterms:W3CDTF">2018-04-11T14:30:48Z</dcterms:created>
  <dcterms:modified xsi:type="dcterms:W3CDTF">2018-04-16T15:17:46Z</dcterms:modified>
</cp:coreProperties>
</file>