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08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C457807-5FAF-4AAA-AA36-D1083ABDF397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01AC71-F818-44CE-BCB3-38BCE37972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acweb.cdm.depaul.edu/asettle/" TargetMode="External"/><Relationship Id="rId2" Type="http://schemas.openxmlformats.org/officeDocument/2006/relationships/hyperlink" Target="mailto:asettle@cdm.depaul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cmiller@cdm.depaul.edu" TargetMode="External"/><Relationship Id="rId4" Type="http://schemas.openxmlformats.org/officeDocument/2006/relationships/hyperlink" Target="mailto:avihavai@cs.helsinki.f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 Directions for Teaching Programming Online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556136"/>
          </a:xfrm>
        </p:spPr>
        <p:txBody>
          <a:bodyPr>
            <a:normAutofit/>
          </a:bodyPr>
          <a:lstStyle/>
          <a:p>
            <a:r>
              <a:rPr lang="en-US" dirty="0" smtClean="0"/>
              <a:t>Amber Settle</a:t>
            </a:r>
          </a:p>
          <a:p>
            <a:r>
              <a:rPr lang="en-US" dirty="0" smtClean="0"/>
              <a:t>DePaul University</a:t>
            </a:r>
          </a:p>
          <a:p>
            <a:r>
              <a:rPr lang="en-US" sz="1800" dirty="0" smtClean="0"/>
              <a:t>Joint work with </a:t>
            </a:r>
            <a:r>
              <a:rPr lang="en-US" sz="1800" dirty="0" err="1" smtClean="0"/>
              <a:t>Arto</a:t>
            </a:r>
            <a:r>
              <a:rPr lang="en-US" sz="1800" dirty="0" smtClean="0"/>
              <a:t> </a:t>
            </a:r>
            <a:r>
              <a:rPr lang="en-US" sz="1800" dirty="0" err="1" smtClean="0"/>
              <a:t>Vihavainen</a:t>
            </a:r>
            <a:r>
              <a:rPr lang="en-US" sz="1800" dirty="0" smtClean="0"/>
              <a:t> and Craig Miller</a:t>
            </a:r>
          </a:p>
          <a:p>
            <a:endParaRPr lang="en-US" sz="1800" dirty="0" smtClean="0"/>
          </a:p>
          <a:p>
            <a:r>
              <a:rPr lang="en-US" dirty="0" smtClean="0"/>
              <a:t>The 2014 International Conference on Frontiers in Education (FECS)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210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Teaching programming online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fewer articles (e.g. 159 vs. 1850)</a:t>
            </a:r>
          </a:p>
          <a:p>
            <a:r>
              <a:rPr lang="en-US" dirty="0" smtClean="0"/>
              <a:t>Experience reports dominate</a:t>
            </a:r>
          </a:p>
          <a:p>
            <a:pPr lvl="1"/>
            <a:r>
              <a:rPr lang="en-US" dirty="0" smtClean="0"/>
              <a:t>Course structure</a:t>
            </a:r>
          </a:p>
          <a:p>
            <a:pPr lvl="1"/>
            <a:r>
              <a:rPr lang="en-US" dirty="0" smtClean="0"/>
              <a:t>Specific platforms or languages</a:t>
            </a:r>
          </a:p>
          <a:p>
            <a:r>
              <a:rPr lang="en-US" dirty="0" smtClean="0"/>
              <a:t>Some pedagogical approaches</a:t>
            </a:r>
          </a:p>
          <a:p>
            <a:pPr lvl="1"/>
            <a:r>
              <a:rPr lang="en-US" dirty="0" smtClean="0"/>
              <a:t>Types of collaborative activities (instructor-led or collaborative vs. independent study)</a:t>
            </a:r>
          </a:p>
          <a:p>
            <a:pPr lvl="1"/>
            <a:r>
              <a:rPr lang="en-US" dirty="0" smtClean="0"/>
              <a:t>Online environment enhances collaborative skills</a:t>
            </a:r>
          </a:p>
          <a:p>
            <a:pPr lvl="1"/>
            <a:r>
              <a:rPr lang="en-US" dirty="0" smtClean="0"/>
              <a:t>Difficulties of group work in online classes</a:t>
            </a:r>
          </a:p>
          <a:p>
            <a:r>
              <a:rPr lang="en-US" dirty="0" smtClean="0"/>
              <a:t>Some articles on tools</a:t>
            </a:r>
          </a:p>
          <a:p>
            <a:pPr lvl="1"/>
            <a:r>
              <a:rPr lang="en-US" dirty="0" smtClean="0"/>
              <a:t>Vast majority for traditional programming classes</a:t>
            </a:r>
          </a:p>
          <a:p>
            <a:r>
              <a:rPr lang="en-US" dirty="0" smtClean="0"/>
              <a:t>Recommendations are all common sense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941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MOOCs and intro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fewer articles (e.g. only 14 for CS1)</a:t>
            </a:r>
          </a:p>
          <a:p>
            <a:pPr lvl="1"/>
            <a:r>
              <a:rPr lang="en-US" dirty="0" smtClean="0"/>
              <a:t>More advanced courses, e.g. SE</a:t>
            </a:r>
          </a:p>
          <a:p>
            <a:pPr lvl="1"/>
            <a:r>
              <a:rPr lang="en-US" dirty="0" smtClean="0"/>
              <a:t>Specific populations, e.g. K-12</a:t>
            </a:r>
          </a:p>
          <a:p>
            <a:r>
              <a:rPr lang="en-US" dirty="0" smtClean="0"/>
              <a:t>Some relevant articles</a:t>
            </a:r>
          </a:p>
          <a:p>
            <a:pPr lvl="1"/>
            <a:r>
              <a:rPr lang="en-US" dirty="0" smtClean="0"/>
              <a:t>Course for high school students as a university recruiting tool</a:t>
            </a:r>
          </a:p>
          <a:p>
            <a:pPr lvl="1"/>
            <a:r>
              <a:rPr lang="en-US" dirty="0" smtClean="0"/>
              <a:t>Emphasizing human-to-human interaction</a:t>
            </a:r>
          </a:p>
          <a:p>
            <a:pPr lvl="1"/>
            <a:r>
              <a:rPr lang="en-US" dirty="0" smtClean="0"/>
              <a:t>Functional programming principles in Scala through </a:t>
            </a:r>
            <a:r>
              <a:rPr lang="en-US" dirty="0" err="1" smtClean="0"/>
              <a:t>Udacity</a:t>
            </a:r>
            <a:endParaRPr lang="en-US" dirty="0" smtClean="0"/>
          </a:p>
          <a:p>
            <a:pPr lvl="1"/>
            <a:r>
              <a:rPr lang="en-US" dirty="0" smtClean="0"/>
              <a:t>Evaluation of multiple MOOCs for teaching programming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78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</a:t>
            </a:r>
            <a:r>
              <a:rPr lang="en-US" dirty="0" smtClean="0"/>
              <a:t>xperience reports dominate</a:t>
            </a:r>
          </a:p>
          <a:p>
            <a:pPr lvl="1"/>
            <a:r>
              <a:rPr lang="en-US" dirty="0" smtClean="0"/>
              <a:t>Research in early stages</a:t>
            </a:r>
          </a:p>
          <a:p>
            <a:pPr lvl="1"/>
            <a:r>
              <a:rPr lang="en-US" dirty="0" smtClean="0"/>
              <a:t>Instructors first teach face-to-face and then move online</a:t>
            </a:r>
          </a:p>
          <a:p>
            <a:pPr lvl="2"/>
            <a:r>
              <a:rPr lang="en-US" dirty="0" smtClean="0"/>
              <a:t>Replicate in-person experiences and interactions</a:t>
            </a:r>
          </a:p>
          <a:p>
            <a:pPr lvl="2"/>
            <a:r>
              <a:rPr lang="en-US" dirty="0" smtClean="0"/>
              <a:t>Does this limit creativity?</a:t>
            </a:r>
          </a:p>
          <a:p>
            <a:r>
              <a:rPr lang="en-US" dirty="0" smtClean="0"/>
              <a:t>Must take a more rigorous approach</a:t>
            </a:r>
          </a:p>
          <a:p>
            <a:pPr lvl="1"/>
            <a:r>
              <a:rPr lang="en-US" dirty="0" smtClean="0"/>
              <a:t>Theoretically motivated</a:t>
            </a:r>
          </a:p>
          <a:p>
            <a:pPr lvl="1"/>
            <a:r>
              <a:rPr lang="en-US" dirty="0" smtClean="0"/>
              <a:t>Empirical</a:t>
            </a:r>
          </a:p>
          <a:p>
            <a:pPr lvl="1"/>
            <a:r>
              <a:rPr lang="en-US" dirty="0" smtClean="0"/>
              <a:t>Cross-institutional</a:t>
            </a:r>
          </a:p>
          <a:p>
            <a:pPr lvl="1"/>
            <a:r>
              <a:rPr lang="en-US" dirty="0" smtClean="0"/>
              <a:t>Comparative</a:t>
            </a:r>
          </a:p>
          <a:p>
            <a:pPr lvl="1"/>
            <a:r>
              <a:rPr lang="en-US" dirty="0" smtClean="0"/>
              <a:t>Practice-level (not course-level) studies</a:t>
            </a:r>
          </a:p>
          <a:p>
            <a:pPr lvl="1"/>
            <a:r>
              <a:rPr lang="en-US" dirty="0" smtClean="0"/>
              <a:t>Replicable</a:t>
            </a:r>
          </a:p>
        </p:txBody>
      </p:sp>
    </p:spTree>
    <p:extLst>
      <p:ext uri="{BB962C8B-B14F-4D97-AF65-F5344CB8AC3E}">
        <p14:creationId xmlns:p14="http://schemas.microsoft.com/office/powerpoint/2010/main" val="3939051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adapted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can interaction (student-to-student, student-to-instructor, student-to-content) be improved?</a:t>
            </a:r>
          </a:p>
          <a:p>
            <a:r>
              <a:rPr lang="en-US" dirty="0" smtClean="0"/>
              <a:t>Can interaction be improved using tools without increasing cognitive load?</a:t>
            </a:r>
          </a:p>
          <a:p>
            <a:r>
              <a:rPr lang="en-US" dirty="0" smtClean="0"/>
              <a:t>How does learning programming online affect student outcomes in later courses?</a:t>
            </a:r>
          </a:p>
          <a:p>
            <a:r>
              <a:rPr lang="en-US" dirty="0" smtClean="0"/>
              <a:t>How effective are various pedagogies, tools, and techniques?</a:t>
            </a:r>
          </a:p>
          <a:p>
            <a:pPr lvl="1"/>
            <a:r>
              <a:rPr lang="en-US" dirty="0" smtClean="0"/>
              <a:t>Empirical results</a:t>
            </a:r>
          </a:p>
          <a:p>
            <a:pPr lvl="1"/>
            <a:r>
              <a:rPr lang="en-US" dirty="0" smtClean="0"/>
              <a:t>Replicable studies</a:t>
            </a:r>
          </a:p>
          <a:p>
            <a:r>
              <a:rPr lang="en-US" dirty="0" smtClean="0"/>
              <a:t>What approaches work across student populations, institutions, and cultures?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688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What is the relationship between the scale of an online class and the amount/type of interaction?</a:t>
            </a:r>
          </a:p>
          <a:p>
            <a:r>
              <a:rPr lang="en-US" dirty="0" smtClean="0"/>
              <a:t>How do technological advances change the utility of results in older studies? </a:t>
            </a:r>
          </a:p>
          <a:p>
            <a:pPr lvl="1"/>
            <a:r>
              <a:rPr lang="en-US" dirty="0" smtClean="0"/>
              <a:t>Many results are technology-driven</a:t>
            </a:r>
            <a:endParaRPr lang="en-US" dirty="0"/>
          </a:p>
          <a:p>
            <a:pPr lvl="1"/>
            <a:r>
              <a:rPr lang="en-US" dirty="0" smtClean="0"/>
              <a:t>Can we produce studies that better withstand changes in technology?</a:t>
            </a:r>
          </a:p>
          <a:p>
            <a:r>
              <a:rPr lang="en-US" dirty="0" smtClean="0"/>
              <a:t>What impact does the audience for an online programming class have on the approaches used? </a:t>
            </a:r>
            <a:endParaRPr lang="en-US" dirty="0"/>
          </a:p>
          <a:p>
            <a:pPr lvl="1"/>
            <a:r>
              <a:rPr lang="en-US" dirty="0" smtClean="0"/>
              <a:t>Heterogeneous populations (e.g. MOOCs) make research more difficult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801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Amber Settle</a:t>
            </a:r>
          </a:p>
          <a:p>
            <a:pPr lvl="1"/>
            <a:r>
              <a:rPr lang="en-US" dirty="0">
                <a:hlinkClick r:id="rId2"/>
              </a:rPr>
              <a:t>asettle@cdm.depaul.edu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http://facweb.cdm.depaul.edu/asettle/</a:t>
            </a:r>
            <a:endParaRPr lang="en-US" dirty="0"/>
          </a:p>
          <a:p>
            <a:r>
              <a:rPr lang="en-US" dirty="0" err="1" smtClean="0"/>
              <a:t>Arto</a:t>
            </a:r>
            <a:r>
              <a:rPr lang="en-US" dirty="0" smtClean="0"/>
              <a:t> </a:t>
            </a:r>
            <a:r>
              <a:rPr lang="en-US" dirty="0" err="1" smtClean="0"/>
              <a:t>Vihavainen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avihavai@cs.helsinki.fi</a:t>
            </a:r>
            <a:endParaRPr lang="en-US" dirty="0" smtClean="0"/>
          </a:p>
          <a:p>
            <a:r>
              <a:rPr lang="en-US" dirty="0" smtClean="0"/>
              <a:t>Craig Miller</a:t>
            </a:r>
          </a:p>
          <a:p>
            <a:pPr lvl="1"/>
            <a:r>
              <a:rPr lang="en-US" dirty="0" smtClean="0">
                <a:hlinkClick r:id="rId5"/>
              </a:rPr>
              <a:t>cmiller@cdm.depaul.edu</a:t>
            </a: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0907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Rebirth of interest in online education</a:t>
            </a:r>
          </a:p>
          <a:p>
            <a:pPr lvl="1"/>
            <a:r>
              <a:rPr lang="en-US" dirty="0" smtClean="0"/>
              <a:t>Khan Academy</a:t>
            </a:r>
          </a:p>
          <a:p>
            <a:pPr lvl="1"/>
            <a:r>
              <a:rPr lang="en-US" dirty="0" smtClean="0"/>
              <a:t>Code.org</a:t>
            </a:r>
          </a:p>
          <a:p>
            <a:pPr lvl="1"/>
            <a:r>
              <a:rPr lang="en-US" dirty="0" smtClean="0"/>
              <a:t>MOOCs</a:t>
            </a:r>
          </a:p>
          <a:p>
            <a:pPr lvl="2"/>
            <a:r>
              <a:rPr lang="en-US" dirty="0" err="1" smtClean="0"/>
              <a:t>Coursera</a:t>
            </a:r>
            <a:r>
              <a:rPr lang="en-US" dirty="0" smtClean="0"/>
              <a:t>, </a:t>
            </a:r>
            <a:r>
              <a:rPr lang="en-US" dirty="0" err="1" smtClean="0"/>
              <a:t>edX</a:t>
            </a:r>
            <a:r>
              <a:rPr lang="en-US" dirty="0" smtClean="0"/>
              <a:t>, and </a:t>
            </a:r>
            <a:r>
              <a:rPr lang="en-US" dirty="0" err="1" smtClean="0"/>
              <a:t>Udacity</a:t>
            </a:r>
            <a:endParaRPr lang="en-US" dirty="0" smtClean="0"/>
          </a:p>
          <a:p>
            <a:pPr lvl="2"/>
            <a:r>
              <a:rPr lang="en-US" dirty="0" smtClean="0"/>
              <a:t>MIT, Harvard, Stanford</a:t>
            </a:r>
          </a:p>
          <a:p>
            <a:pPr lvl="1"/>
            <a:r>
              <a:rPr lang="en-US" dirty="0" smtClean="0"/>
              <a:t>Attention from popular press</a:t>
            </a:r>
          </a:p>
          <a:p>
            <a:r>
              <a:rPr lang="en-US" dirty="0" smtClean="0"/>
              <a:t>Online (distance) education is decades-old</a:t>
            </a:r>
          </a:p>
          <a:p>
            <a:pPr lvl="1"/>
            <a:r>
              <a:rPr lang="en-US" dirty="0" smtClean="0"/>
              <a:t>Journals founded in the early 1980s</a:t>
            </a:r>
          </a:p>
          <a:p>
            <a:r>
              <a:rPr lang="en-US" dirty="0" smtClean="0"/>
              <a:t>Different emphasis in new initiatives</a:t>
            </a:r>
          </a:p>
          <a:p>
            <a:pPr lvl="1"/>
            <a:r>
              <a:rPr lang="en-US" dirty="0" smtClean="0"/>
              <a:t>Large scale (100,000+ student courses)</a:t>
            </a:r>
          </a:p>
          <a:p>
            <a:pPr lvl="1"/>
            <a:r>
              <a:rPr lang="en-US" dirty="0" smtClean="0"/>
              <a:t>More emphasis on teaching programming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845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Traditional programming courses</a:t>
            </a:r>
          </a:p>
          <a:p>
            <a:pPr lvl="1"/>
            <a:r>
              <a:rPr lang="en-US" dirty="0" smtClean="0"/>
              <a:t>Quantitative and qualitative studies</a:t>
            </a:r>
          </a:p>
          <a:p>
            <a:pPr lvl="1"/>
            <a:r>
              <a:rPr lang="en-US" dirty="0" smtClean="0"/>
              <a:t>Theoretically motivated</a:t>
            </a:r>
          </a:p>
          <a:p>
            <a:pPr lvl="1"/>
            <a:r>
              <a:rPr lang="en-US" dirty="0" smtClean="0"/>
              <a:t>Supported by empirical study</a:t>
            </a:r>
          </a:p>
          <a:p>
            <a:r>
              <a:rPr lang="en-US" dirty="0" smtClean="0"/>
              <a:t>Online programming courses</a:t>
            </a:r>
          </a:p>
          <a:p>
            <a:pPr lvl="1"/>
            <a:r>
              <a:rPr lang="en-US" dirty="0" smtClean="0"/>
              <a:t>Majority of published papers are experience reports</a:t>
            </a:r>
          </a:p>
          <a:p>
            <a:pPr lvl="2"/>
            <a:r>
              <a:rPr lang="en-US" dirty="0" smtClean="0"/>
              <a:t>Including many papers on MOOCs</a:t>
            </a:r>
          </a:p>
          <a:p>
            <a:pPr lvl="2"/>
            <a:r>
              <a:rPr lang="en-US" dirty="0" smtClean="0"/>
              <a:t>Difficult to adapt and generalize</a:t>
            </a:r>
          </a:p>
          <a:p>
            <a:pPr lvl="1"/>
            <a:r>
              <a:rPr lang="en-US" dirty="0" smtClean="0"/>
              <a:t>Learning from previous work is difficult</a:t>
            </a:r>
          </a:p>
          <a:p>
            <a:pPr lvl="1"/>
            <a:r>
              <a:rPr lang="en-US" dirty="0" smtClean="0"/>
              <a:t>The stakes are very high</a:t>
            </a:r>
          </a:p>
          <a:p>
            <a:pPr lvl="2"/>
            <a:r>
              <a:rPr lang="en-US" dirty="0" smtClean="0"/>
              <a:t>The press will report missteps</a:t>
            </a:r>
          </a:p>
          <a:p>
            <a:pPr lvl="2"/>
            <a:r>
              <a:rPr lang="en-US" dirty="0" smtClean="0"/>
              <a:t>Momentum reaching broad audience hard to recapture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717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contribution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previous work on teaching programming</a:t>
            </a:r>
          </a:p>
          <a:p>
            <a:pPr lvl="1"/>
            <a:r>
              <a:rPr lang="en-US" dirty="0" smtClean="0"/>
              <a:t>Traditional courses</a:t>
            </a:r>
          </a:p>
          <a:p>
            <a:pPr lvl="1"/>
            <a:r>
              <a:rPr lang="en-US" dirty="0" smtClean="0"/>
              <a:t>Online courses</a:t>
            </a:r>
          </a:p>
          <a:p>
            <a:pPr lvl="2"/>
            <a:r>
              <a:rPr lang="en-US" dirty="0" smtClean="0"/>
              <a:t>A large portion of the activities and assessments are completed by off-site students</a:t>
            </a:r>
          </a:p>
          <a:p>
            <a:pPr lvl="1"/>
            <a:r>
              <a:rPr lang="en-US" dirty="0" smtClean="0"/>
              <a:t>Gap in rigor</a:t>
            </a:r>
          </a:p>
          <a:p>
            <a:r>
              <a:rPr lang="en-US" dirty="0" smtClean="0"/>
              <a:t>Identify ways to advance research in teaching programming online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266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Themes</a:t>
            </a:r>
          </a:p>
          <a:p>
            <a:pPr lvl="1"/>
            <a:r>
              <a:rPr lang="en-US" dirty="0" smtClean="0"/>
              <a:t>Changing interaction</a:t>
            </a:r>
          </a:p>
          <a:p>
            <a:pPr lvl="1"/>
            <a:r>
              <a:rPr lang="en-US" dirty="0" smtClean="0"/>
              <a:t>Collaboration </a:t>
            </a:r>
            <a:r>
              <a:rPr lang="en-US" dirty="0" smtClean="0"/>
              <a:t>and peer </a:t>
            </a:r>
            <a:r>
              <a:rPr lang="en-US" dirty="0" smtClean="0"/>
              <a:t>support</a:t>
            </a:r>
          </a:p>
          <a:p>
            <a:pPr lvl="1"/>
            <a:r>
              <a:rPr lang="en-US" dirty="0" smtClean="0"/>
              <a:t>Modeling problem solving</a:t>
            </a:r>
            <a:endParaRPr lang="en-US" dirty="0"/>
          </a:p>
          <a:p>
            <a:pPr lvl="1"/>
            <a:r>
              <a:rPr lang="en-US" dirty="0" smtClean="0"/>
              <a:t>Engaging </a:t>
            </a:r>
            <a:r>
              <a:rPr lang="en-US" dirty="0" smtClean="0"/>
              <a:t>content and contextualization</a:t>
            </a:r>
          </a:p>
          <a:p>
            <a:pPr lvl="1"/>
            <a:r>
              <a:rPr lang="en-US" dirty="0" smtClean="0"/>
              <a:t>Adaptive teaching</a:t>
            </a:r>
          </a:p>
          <a:p>
            <a:r>
              <a:rPr lang="en-US" dirty="0" smtClean="0"/>
              <a:t>Qualities</a:t>
            </a:r>
          </a:p>
          <a:p>
            <a:pPr lvl="1"/>
            <a:r>
              <a:rPr lang="en-US" dirty="0" smtClean="0"/>
              <a:t>Focus on traditional classrooms</a:t>
            </a:r>
          </a:p>
          <a:p>
            <a:pPr lvl="2"/>
            <a:r>
              <a:rPr lang="en-US" dirty="0" smtClean="0"/>
              <a:t>Techniques have been applied to hybrid courses</a:t>
            </a:r>
          </a:p>
          <a:p>
            <a:pPr lvl="1"/>
            <a:r>
              <a:rPr lang="en-US" dirty="0" smtClean="0"/>
              <a:t>Not a comprehensive review</a:t>
            </a:r>
          </a:p>
          <a:p>
            <a:pPr lvl="1"/>
            <a:r>
              <a:rPr lang="en-US" dirty="0" smtClean="0"/>
              <a:t>Increasing maturity: theoretical basis, empirical results, or both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167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Multiple types of interaction</a:t>
            </a:r>
          </a:p>
          <a:p>
            <a:pPr lvl="1"/>
            <a:r>
              <a:rPr lang="en-US" dirty="0" smtClean="0"/>
              <a:t>Student-to-student</a:t>
            </a:r>
          </a:p>
          <a:p>
            <a:pPr lvl="1"/>
            <a:r>
              <a:rPr lang="en-US" dirty="0" smtClean="0"/>
              <a:t>Faculty-to-student</a:t>
            </a:r>
          </a:p>
          <a:p>
            <a:pPr lvl="1"/>
            <a:r>
              <a:rPr lang="en-US" dirty="0" smtClean="0"/>
              <a:t>Student-to-content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Peer instruction</a:t>
            </a:r>
          </a:p>
          <a:p>
            <a:pPr lvl="1"/>
            <a:r>
              <a:rPr lang="en-US" dirty="0" smtClean="0"/>
              <a:t>Student discussion during structured activities</a:t>
            </a:r>
          </a:p>
          <a:p>
            <a:pPr lvl="1"/>
            <a:r>
              <a:rPr lang="en-US" dirty="0" smtClean="0"/>
              <a:t>Address student misconceptions, increase retention, improve learning outcomes</a:t>
            </a:r>
          </a:p>
          <a:p>
            <a:r>
              <a:rPr lang="en-US" dirty="0" smtClean="0"/>
              <a:t>Move to small spaces with hands-on activities</a:t>
            </a:r>
          </a:p>
          <a:p>
            <a:pPr lvl="1"/>
            <a:r>
              <a:rPr lang="en-US" dirty="0" smtClean="0"/>
              <a:t>Lab-centric instruction: instructor/TA led</a:t>
            </a:r>
          </a:p>
          <a:p>
            <a:pPr lvl="1"/>
            <a:r>
              <a:rPr lang="en-US" dirty="0" smtClean="0"/>
              <a:t>Studio-based instruction: may include peer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536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Collaboration and Peer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Peer evaluation</a:t>
            </a:r>
          </a:p>
          <a:p>
            <a:pPr lvl="1"/>
            <a:r>
              <a:rPr lang="en-US" dirty="0" smtClean="0"/>
              <a:t>Used in studio-based instruction</a:t>
            </a:r>
          </a:p>
          <a:p>
            <a:pPr lvl="1"/>
            <a:r>
              <a:rPr lang="en-US" dirty="0" smtClean="0"/>
              <a:t>Student reviews can be of comparable quality to paid TAs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Extreme programming practices</a:t>
            </a:r>
          </a:p>
          <a:p>
            <a:pPr lvl="1"/>
            <a:r>
              <a:rPr lang="en-US" dirty="0" smtClean="0"/>
              <a:t>Pair programming</a:t>
            </a:r>
          </a:p>
          <a:p>
            <a:pPr lvl="2"/>
            <a:r>
              <a:rPr lang="en-US" dirty="0" smtClean="0"/>
              <a:t>Structure role swaps during coding</a:t>
            </a:r>
          </a:p>
          <a:p>
            <a:pPr lvl="2"/>
            <a:r>
              <a:rPr lang="en-US" dirty="0" smtClean="0"/>
              <a:t>Improves student performance and retention</a:t>
            </a:r>
          </a:p>
          <a:p>
            <a:r>
              <a:rPr lang="en-US" dirty="0" smtClean="0"/>
              <a:t>Peer-led team learning</a:t>
            </a:r>
          </a:p>
          <a:p>
            <a:pPr lvl="1"/>
            <a:r>
              <a:rPr lang="en-US" dirty="0" smtClean="0"/>
              <a:t>Student or TA-led activities</a:t>
            </a:r>
          </a:p>
          <a:p>
            <a:pPr lvl="1"/>
            <a:r>
              <a:rPr lang="en-US" dirty="0" smtClean="0"/>
              <a:t>Recruitment and training is important</a:t>
            </a:r>
          </a:p>
          <a:p>
            <a:pPr lvl="1"/>
            <a:r>
              <a:rPr lang="en-US" dirty="0" smtClean="0"/>
              <a:t>Increases retention and interest in a CS major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707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problem solving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how programming problems should be solved</a:t>
            </a:r>
          </a:p>
          <a:p>
            <a:r>
              <a:rPr lang="en-US" dirty="0" smtClean="0"/>
              <a:t>Approaches</a:t>
            </a:r>
          </a:p>
          <a:p>
            <a:pPr lvl="1"/>
            <a:r>
              <a:rPr lang="en-US" dirty="0" smtClean="0"/>
              <a:t>Process recordings</a:t>
            </a:r>
          </a:p>
          <a:p>
            <a:pPr lvl="1"/>
            <a:r>
              <a:rPr lang="en-US" dirty="0" smtClean="0"/>
              <a:t>Task design</a:t>
            </a:r>
          </a:p>
          <a:p>
            <a:pPr lvl="1"/>
            <a:r>
              <a:rPr lang="en-US" dirty="0" smtClean="0"/>
              <a:t>Case studies</a:t>
            </a:r>
          </a:p>
          <a:p>
            <a:pPr lvl="1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Worked examples</a:t>
            </a:r>
          </a:p>
          <a:p>
            <a:pPr lvl="2"/>
            <a:r>
              <a:rPr lang="en-US" dirty="0" smtClean="0"/>
              <a:t>Novices benefit the most</a:t>
            </a:r>
          </a:p>
          <a:p>
            <a:pPr lvl="2"/>
            <a:r>
              <a:rPr lang="en-US" dirty="0" smtClean="0"/>
              <a:t>Lowers cognitive load</a:t>
            </a:r>
          </a:p>
          <a:p>
            <a:pPr lvl="1"/>
            <a:r>
              <a:rPr lang="en-US" dirty="0" smtClean="0"/>
              <a:t>Cognitive apprenticeship</a:t>
            </a:r>
          </a:p>
        </p:txBody>
      </p:sp>
    </p:spTree>
    <p:extLst>
      <p:ext uri="{BB962C8B-B14F-4D97-AF65-F5344CB8AC3E}">
        <p14:creationId xmlns:p14="http://schemas.microsoft.com/office/powerpoint/2010/main" val="3299230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Engaging content</a:t>
            </a:r>
          </a:p>
          <a:p>
            <a:pPr lvl="1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Media computation</a:t>
            </a:r>
          </a:p>
          <a:p>
            <a:pPr lvl="2"/>
            <a:r>
              <a:rPr lang="en-US" dirty="0" smtClean="0"/>
              <a:t>Live coding -&gt; music or graphics</a:t>
            </a:r>
          </a:p>
          <a:p>
            <a:pPr lvl="2"/>
            <a:r>
              <a:rPr lang="en-US" dirty="0" smtClean="0"/>
              <a:t>Increases retention</a:t>
            </a:r>
          </a:p>
          <a:p>
            <a:r>
              <a:rPr lang="en-US" dirty="0" smtClean="0"/>
              <a:t>Adaptive teaching</a:t>
            </a:r>
          </a:p>
          <a:p>
            <a:pPr lvl="1"/>
            <a:r>
              <a:rPr lang="en-US" dirty="0" smtClean="0"/>
              <a:t>Incremental approach to building difficulty</a:t>
            </a:r>
          </a:p>
          <a:p>
            <a:pPr lvl="2"/>
            <a:r>
              <a:rPr lang="en-US" dirty="0" smtClean="0"/>
              <a:t>Task design</a:t>
            </a:r>
          </a:p>
          <a:p>
            <a:pPr lvl="1"/>
            <a:r>
              <a:rPr lang="en-US" dirty="0" smtClean="0"/>
              <a:t>Mini-languages</a:t>
            </a:r>
          </a:p>
          <a:p>
            <a:pPr lvl="2"/>
            <a:r>
              <a:rPr lang="en-US" dirty="0" smtClean="0"/>
              <a:t>Smaller syntax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impler semantics</a:t>
            </a:r>
          </a:p>
          <a:p>
            <a:pPr lvl="1"/>
            <a:r>
              <a:rPr lang="en-US" dirty="0" smtClean="0"/>
              <a:t>Visual programming environments</a:t>
            </a:r>
          </a:p>
          <a:p>
            <a:pPr lvl="2"/>
            <a:r>
              <a:rPr lang="en-US" dirty="0" smtClean="0"/>
              <a:t>Scratch</a:t>
            </a:r>
          </a:p>
          <a:p>
            <a:pPr lvl="2"/>
            <a:r>
              <a:rPr lang="en-US" dirty="0" smtClean="0"/>
              <a:t>Alice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5811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125</TotalTime>
  <Words>711</Words>
  <Application>Microsoft Office PowerPoint</Application>
  <PresentationFormat>On-screen Show (4:3)</PresentationFormat>
  <Paragraphs>155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Trebuchet MS</vt:lpstr>
      <vt:lpstr>Wingdings</vt:lpstr>
      <vt:lpstr>Wingdings 2</vt:lpstr>
      <vt:lpstr>Opulent</vt:lpstr>
      <vt:lpstr>Research Directions for Teaching Programming Online</vt:lpstr>
      <vt:lpstr>online education</vt:lpstr>
      <vt:lpstr>teaching programming</vt:lpstr>
      <vt:lpstr>Our contribution</vt:lpstr>
      <vt:lpstr>Teaching programming</vt:lpstr>
      <vt:lpstr>Changing interaction</vt:lpstr>
      <vt:lpstr>Collaboration and Peer support</vt:lpstr>
      <vt:lpstr>Modeling problem solving</vt:lpstr>
      <vt:lpstr>other approaches</vt:lpstr>
      <vt:lpstr>Teaching programming online</vt:lpstr>
      <vt:lpstr>MOOCs and intro programming</vt:lpstr>
      <vt:lpstr>moving forward</vt:lpstr>
      <vt:lpstr>adapted questions</vt:lpstr>
      <vt:lpstr>Novel questions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Directions for Teaching Programming Online</dc:title>
  <dc:creator>Amber Settle</dc:creator>
  <cp:lastModifiedBy>Amber Settle</cp:lastModifiedBy>
  <cp:revision>13</cp:revision>
  <dcterms:created xsi:type="dcterms:W3CDTF">2014-07-02T22:47:46Z</dcterms:created>
  <dcterms:modified xsi:type="dcterms:W3CDTF">2014-07-23T00:21:49Z</dcterms:modified>
</cp:coreProperties>
</file>