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71" r:id="rId6"/>
    <p:sldId id="260" r:id="rId7"/>
    <p:sldId id="261" r:id="rId8"/>
    <p:sldId id="270" r:id="rId9"/>
    <p:sldId id="263" r:id="rId10"/>
    <p:sldId id="264" r:id="rId11"/>
    <p:sldId id="269" r:id="rId12"/>
    <p:sldId id="265" r:id="rId13"/>
    <p:sldId id="268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08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3A4E-3D83-46D0-B444-50A945D8C9B5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0D33B9-2897-4BA6-925D-E6B3BE6CE74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3A4E-3D83-46D0-B444-50A945D8C9B5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D33B9-2897-4BA6-925D-E6B3BE6CE7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3A4E-3D83-46D0-B444-50A945D8C9B5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D33B9-2897-4BA6-925D-E6B3BE6CE7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0483A4E-3D83-46D0-B444-50A945D8C9B5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60D33B9-2897-4BA6-925D-E6B3BE6CE749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3A4E-3D83-46D0-B444-50A945D8C9B5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D33B9-2897-4BA6-925D-E6B3BE6CE74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3A4E-3D83-46D0-B444-50A945D8C9B5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D33B9-2897-4BA6-925D-E6B3BE6CE74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D33B9-2897-4BA6-925D-E6B3BE6CE74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3A4E-3D83-46D0-B444-50A945D8C9B5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3A4E-3D83-46D0-B444-50A945D8C9B5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D33B9-2897-4BA6-925D-E6B3BE6CE74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3A4E-3D83-46D0-B444-50A945D8C9B5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D33B9-2897-4BA6-925D-E6B3BE6CE7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0483A4E-3D83-46D0-B444-50A945D8C9B5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60D33B9-2897-4BA6-925D-E6B3BE6CE74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3A4E-3D83-46D0-B444-50A945D8C9B5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0D33B9-2897-4BA6-925D-E6B3BE6CE74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0483A4E-3D83-46D0-B444-50A945D8C9B5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60D33B9-2897-4BA6-925D-E6B3BE6CE74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facweb.cdm.depaul.edu/asettle/" TargetMode="External"/><Relationship Id="rId2" Type="http://schemas.openxmlformats.org/officeDocument/2006/relationships/hyperlink" Target="mailto:asettle@cdm.depaul.ed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steinbach@cdm.depaul.edu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81400"/>
            <a:ext cx="7315200" cy="2590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Amber Settle</a:t>
            </a:r>
          </a:p>
          <a:p>
            <a:r>
              <a:rPr lang="en-US" dirty="0" smtClean="0"/>
              <a:t>DePaul University</a:t>
            </a:r>
          </a:p>
          <a:p>
            <a:r>
              <a:rPr lang="en-US" dirty="0" smtClean="0"/>
              <a:t>Joint work with Terry Steinbach</a:t>
            </a:r>
            <a:endParaRPr lang="en-US" dirty="0"/>
          </a:p>
          <a:p>
            <a:endParaRPr lang="en-US" dirty="0" smtClean="0"/>
          </a:p>
          <a:p>
            <a:r>
              <a:rPr lang="en-US" sz="2400" dirty="0" smtClean="0"/>
              <a:t>The 2014 International Conference on Frontiers in Education (FECS)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762000"/>
            <a:ext cx="7315200" cy="2595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Building a Linked-courses </a:t>
            </a:r>
            <a:r>
              <a:rPr lang="en-US" dirty="0"/>
              <a:t>L</a:t>
            </a:r>
            <a:r>
              <a:rPr lang="en-US" dirty="0" smtClean="0"/>
              <a:t>earning </a:t>
            </a:r>
            <a:r>
              <a:rPr lang="en-US" dirty="0"/>
              <a:t>C</a:t>
            </a:r>
            <a:r>
              <a:rPr lang="en-US" dirty="0" smtClean="0"/>
              <a:t>ommunity for Introductory </a:t>
            </a:r>
            <a:r>
              <a:rPr lang="en-US" dirty="0"/>
              <a:t>D</a:t>
            </a:r>
            <a:r>
              <a:rPr lang="en-US" dirty="0" smtClean="0"/>
              <a:t>evelopment </a:t>
            </a:r>
            <a:r>
              <a:rPr lang="en-US" dirty="0"/>
              <a:t>M</a:t>
            </a:r>
            <a:r>
              <a:rPr lang="en-US" dirty="0" smtClean="0"/>
              <a:t>ajors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52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Measure impact beyond current courses</a:t>
            </a:r>
          </a:p>
          <a:p>
            <a:pPr lvl="1"/>
            <a:r>
              <a:rPr lang="en-US" dirty="0" smtClean="0"/>
              <a:t>Existing interventions</a:t>
            </a:r>
          </a:p>
          <a:p>
            <a:pPr lvl="2"/>
            <a:r>
              <a:rPr lang="en-US" dirty="0" smtClean="0"/>
              <a:t>CSC 241: Python, closed labs, small class sizes</a:t>
            </a:r>
          </a:p>
          <a:p>
            <a:pPr lvl="2"/>
            <a:r>
              <a:rPr lang="en-US" dirty="0" smtClean="0"/>
              <a:t>LSP 111: Small class sizes, teaching team</a:t>
            </a:r>
          </a:p>
          <a:p>
            <a:r>
              <a:rPr lang="en-US" dirty="0"/>
              <a:t>S</a:t>
            </a:r>
            <a:r>
              <a:rPr lang="en-US" dirty="0" smtClean="0"/>
              <a:t>tudent survey</a:t>
            </a:r>
          </a:p>
          <a:p>
            <a:pPr lvl="1"/>
            <a:r>
              <a:rPr lang="en-US" dirty="0" smtClean="0"/>
              <a:t>33 questions on attitudes about computing</a:t>
            </a:r>
          </a:p>
          <a:p>
            <a:pPr lvl="2"/>
            <a:r>
              <a:rPr lang="en-US" dirty="0" smtClean="0"/>
              <a:t>Likert scale</a:t>
            </a:r>
          </a:p>
          <a:p>
            <a:pPr lvl="2"/>
            <a:r>
              <a:rPr lang="en-US" dirty="0" smtClean="0"/>
              <a:t>5 = strongly agree, 4 = agree, 3 = neutral, 2 = disagree, 1 = strongly disagree)</a:t>
            </a:r>
          </a:p>
          <a:p>
            <a:pPr lvl="1"/>
            <a:r>
              <a:rPr lang="en-US" dirty="0" smtClean="0"/>
              <a:t>1 question on study habits</a:t>
            </a:r>
          </a:p>
          <a:p>
            <a:pPr lvl="1"/>
            <a:r>
              <a:rPr lang="en-US" dirty="0" smtClean="0"/>
              <a:t>Questions adapted from previous surveys</a:t>
            </a:r>
          </a:p>
          <a:p>
            <a:pPr lvl="2"/>
            <a:r>
              <a:rPr lang="en-US" dirty="0" smtClean="0"/>
              <a:t>Computer Science Attitude </a:t>
            </a:r>
            <a:r>
              <a:rPr lang="en-US" dirty="0" err="1" smtClean="0"/>
              <a:t>Sruvey</a:t>
            </a:r>
            <a:endParaRPr lang="en-US" dirty="0" smtClean="0"/>
          </a:p>
          <a:p>
            <a:pPr lvl="2"/>
            <a:r>
              <a:rPr lang="en-US" dirty="0" smtClean="0"/>
              <a:t>USG Student Computing Survey</a:t>
            </a:r>
          </a:p>
          <a:p>
            <a:pPr lvl="2"/>
            <a:r>
              <a:rPr lang="en-US" dirty="0" smtClean="0"/>
              <a:t>Georgia Computes!</a:t>
            </a:r>
          </a:p>
          <a:p>
            <a:pPr lvl="2"/>
            <a:r>
              <a:rPr lang="en-US" dirty="0" smtClean="0"/>
              <a:t>Science Interest Survey</a:t>
            </a:r>
          </a:p>
          <a:p>
            <a:pPr lvl="1"/>
            <a:r>
              <a:rPr lang="en-US" dirty="0" smtClean="0"/>
              <a:t>Baseline data gathered during 2013-2014 academic year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80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Ways to broaden accessibility to computing curricula (Margolis &amp; Fisher):</a:t>
            </a:r>
          </a:p>
          <a:p>
            <a:pPr lvl="1"/>
            <a:r>
              <a:rPr lang="en-US" dirty="0" smtClean="0"/>
              <a:t>Pay close attention to the quality of the student experience</a:t>
            </a:r>
          </a:p>
          <a:p>
            <a:pPr lvl="1"/>
            <a:r>
              <a:rPr lang="en-US" dirty="0" smtClean="0"/>
              <a:t>Accommodate a wide range of computing experience among incoming students</a:t>
            </a:r>
          </a:p>
          <a:p>
            <a:pPr lvl="1"/>
            <a:r>
              <a:rPr lang="en-US" dirty="0" smtClean="0"/>
              <a:t>Create a curriculum that reflects the many facets and impacts of computing</a:t>
            </a:r>
          </a:p>
          <a:p>
            <a:pPr lvl="1"/>
            <a:r>
              <a:rPr lang="en-US" dirty="0" smtClean="0"/>
              <a:t>Establish structures for underrepresented students to come together for support</a:t>
            </a:r>
          </a:p>
          <a:p>
            <a:r>
              <a:rPr lang="en-US" dirty="0" smtClean="0"/>
              <a:t>Several initiatives already in place:</a:t>
            </a:r>
          </a:p>
          <a:p>
            <a:pPr lvl="1"/>
            <a:r>
              <a:rPr lang="en-US" dirty="0" smtClean="0"/>
              <a:t>Multiple introductory programming courses (CSC 241 vs. 243)</a:t>
            </a:r>
          </a:p>
          <a:p>
            <a:pPr lvl="1"/>
            <a:r>
              <a:rPr lang="en-US" dirty="0" smtClean="0"/>
              <a:t>Student support organizations (</a:t>
            </a:r>
            <a:r>
              <a:rPr lang="en-US" dirty="0" err="1" smtClean="0"/>
              <a:t>HerCDM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Variety of computing degree programs (15 in total)</a:t>
            </a:r>
          </a:p>
          <a:p>
            <a:r>
              <a:rPr lang="en-US" dirty="0" smtClean="0"/>
              <a:t>Linked-courses community will build on these efforts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initiatives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20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NCWIT recommendations:</a:t>
            </a:r>
          </a:p>
          <a:p>
            <a:pPr lvl="1"/>
            <a:r>
              <a:rPr lang="en-US" dirty="0" smtClean="0"/>
              <a:t>Recruit strategically</a:t>
            </a:r>
          </a:p>
          <a:p>
            <a:pPr lvl="1"/>
            <a:r>
              <a:rPr lang="en-US" dirty="0" smtClean="0"/>
              <a:t>Retain with student support</a:t>
            </a:r>
          </a:p>
          <a:p>
            <a:pPr lvl="1"/>
            <a:r>
              <a:rPr lang="en-US" dirty="0" smtClean="0"/>
              <a:t>Evaluate your efforts</a:t>
            </a:r>
          </a:p>
          <a:p>
            <a:r>
              <a:rPr lang="en-US" dirty="0" smtClean="0"/>
              <a:t>Contributions of the linked-courses community:</a:t>
            </a:r>
          </a:p>
          <a:p>
            <a:pPr lvl="1"/>
            <a:r>
              <a:rPr lang="en-US" dirty="0" smtClean="0"/>
              <a:t>Recruit beginning with admittance to DePaul</a:t>
            </a:r>
          </a:p>
          <a:p>
            <a:pPr lvl="1"/>
            <a:r>
              <a:rPr lang="en-US" dirty="0" smtClean="0"/>
              <a:t>Enhance student support structures</a:t>
            </a:r>
          </a:p>
          <a:p>
            <a:pPr lvl="2"/>
            <a:r>
              <a:rPr lang="en-US" dirty="0" smtClean="0"/>
              <a:t>Build a sense of belonging: shared courses &amp; activities</a:t>
            </a:r>
          </a:p>
          <a:p>
            <a:pPr lvl="2"/>
            <a:r>
              <a:rPr lang="en-US" dirty="0" smtClean="0"/>
              <a:t>Increase student-faculty interactions: predictor of students’ intention to persist in the major</a:t>
            </a:r>
          </a:p>
          <a:p>
            <a:pPr lvl="2"/>
            <a:r>
              <a:rPr lang="en-US" dirty="0" smtClean="0"/>
              <a:t>Provide more academic support: extra tutoring</a:t>
            </a:r>
          </a:p>
          <a:p>
            <a:pPr lvl="1"/>
            <a:r>
              <a:rPr lang="en-US" dirty="0" smtClean="0"/>
              <a:t>Evaluate impact beyond existing Python courses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contributions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32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Amber Settle</a:t>
            </a:r>
          </a:p>
          <a:p>
            <a:pPr lvl="1"/>
            <a:r>
              <a:rPr lang="en-US" dirty="0" smtClean="0">
                <a:hlinkClick r:id="rId2"/>
              </a:rPr>
              <a:t>asettle@cdm.depaul.edu</a:t>
            </a:r>
            <a:endParaRPr lang="en-US" dirty="0" smtClean="0"/>
          </a:p>
          <a:p>
            <a:pPr lvl="1"/>
            <a:r>
              <a:rPr lang="en-US" dirty="0">
                <a:hlinkClick r:id="rId3"/>
              </a:rPr>
              <a:t>http://facweb.cdm.depaul.edu/asettle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smtClean="0"/>
              <a:t>Terry Steinbach</a:t>
            </a:r>
          </a:p>
          <a:p>
            <a:pPr lvl="1"/>
            <a:r>
              <a:rPr lang="en-US" dirty="0" smtClean="0">
                <a:hlinkClick r:id="rId4"/>
              </a:rPr>
              <a:t>tsteinbach@cdm.depaul.edu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50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1600" dirty="0"/>
              <a:t>I plan to major in a technology-related degree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1600" dirty="0"/>
              <a:t>I am sure that I can learn programming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1600" dirty="0"/>
              <a:t>I am sure I can do advanced work in computer science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1600" dirty="0"/>
              <a:t>I think I could handle more difficult programming problems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1600" dirty="0"/>
              <a:t>I can get good grades in computer science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1600" dirty="0"/>
              <a:t>I have a lot of self-confidence when it comes to programming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1600" dirty="0"/>
              <a:t>I’m not good at programming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1600" dirty="0"/>
              <a:t>For some reason even though I work hard at it, programming seems unusually hard for </a:t>
            </a:r>
            <a:r>
              <a:rPr lang="en-US" sz="1600" dirty="0" smtClean="0"/>
              <a:t>me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/>
              <a:t>Computer science has been my worst </a:t>
            </a:r>
            <a:r>
              <a:rPr lang="en-US" sz="1600" dirty="0" smtClean="0"/>
              <a:t>subject</a:t>
            </a:r>
            <a:endParaRPr lang="en-US" sz="16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 startAt="10"/>
            </a:pPr>
            <a:r>
              <a:rPr lang="en-US" sz="1600" dirty="0" smtClean="0"/>
              <a:t>It </a:t>
            </a:r>
            <a:r>
              <a:rPr lang="en-US" sz="1600" dirty="0"/>
              <a:t>would make me happy to be recognized as an excellent student in computer science</a:t>
            </a:r>
          </a:p>
          <a:p>
            <a:pPr marL="514350" lvl="0" indent="-514350">
              <a:buFont typeface="+mj-lt"/>
              <a:buAutoNum type="arabicPeriod" startAt="10"/>
            </a:pPr>
            <a:r>
              <a:rPr lang="en-US" sz="1600" dirty="0"/>
              <a:t>I’d be happy to get top grades in computer science</a:t>
            </a:r>
          </a:p>
          <a:p>
            <a:pPr marL="514350" lvl="0" indent="-514350">
              <a:buFont typeface="+mj-lt"/>
              <a:buAutoNum type="arabicPeriod" startAt="10"/>
            </a:pPr>
            <a:r>
              <a:rPr lang="en-US" sz="1600" dirty="0"/>
              <a:t>If I got good grades in computer science, I would try to hide it</a:t>
            </a:r>
          </a:p>
          <a:p>
            <a:pPr marL="514350" lvl="0" indent="-514350">
              <a:buFont typeface="+mj-lt"/>
              <a:buAutoNum type="arabicPeriod" startAt="10"/>
            </a:pPr>
            <a:r>
              <a:rPr lang="en-US" sz="1600" dirty="0"/>
              <a:t>I’ll need programming for my future work</a:t>
            </a:r>
          </a:p>
          <a:p>
            <a:pPr marL="514350" lvl="0" indent="-514350">
              <a:buFont typeface="+mj-lt"/>
              <a:buAutoNum type="arabicPeriod" startAt="10"/>
            </a:pPr>
            <a:r>
              <a:rPr lang="en-US" sz="1600" dirty="0"/>
              <a:t>Knowing programming will help me earn a living</a:t>
            </a:r>
          </a:p>
          <a:p>
            <a:pPr marL="514350" lvl="0" indent="-514350">
              <a:buFont typeface="+mj-lt"/>
              <a:buAutoNum type="arabicPeriod" startAt="10"/>
            </a:pPr>
            <a:r>
              <a:rPr lang="en-US" sz="1600" dirty="0"/>
              <a:t>I will use programming in many ways throughout my life</a:t>
            </a:r>
          </a:p>
          <a:p>
            <a:pPr marL="514350" lvl="0" indent="-514350">
              <a:buFont typeface="+mj-lt"/>
              <a:buAutoNum type="arabicPeriod" startAt="10"/>
            </a:pPr>
            <a:r>
              <a:rPr lang="en-US" sz="1600" dirty="0"/>
              <a:t>Taking computer science courses is a waste of time</a:t>
            </a:r>
          </a:p>
          <a:p>
            <a:pPr marL="514350" indent="-514350">
              <a:buFont typeface="+mj-lt"/>
              <a:buAutoNum type="arabicPeriod" startAt="10"/>
            </a:pPr>
            <a:r>
              <a:rPr lang="en-US" sz="1600" dirty="0"/>
              <a:t>Once I start trying to work on a program, I find it hard to </a:t>
            </a:r>
            <a:r>
              <a:rPr lang="en-US" sz="1600" dirty="0" smtClean="0"/>
              <a:t>stop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7052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514350" lvl="0" indent="-514350">
              <a:spcBef>
                <a:spcPts val="0"/>
              </a:spcBef>
              <a:buFont typeface="+mj-lt"/>
              <a:buAutoNum type="arabicPeriod" startAt="17"/>
            </a:pPr>
            <a:r>
              <a:rPr lang="en-US" sz="1400" dirty="0" smtClean="0"/>
              <a:t>I </a:t>
            </a:r>
            <a:r>
              <a:rPr lang="en-US" sz="1400" dirty="0"/>
              <a:t>am easily frustrated by difficult programming problems</a:t>
            </a:r>
          </a:p>
          <a:p>
            <a:pPr marL="514350" lvl="0" indent="-514350">
              <a:spcBef>
                <a:spcPts val="0"/>
              </a:spcBef>
              <a:buFont typeface="+mj-lt"/>
              <a:buAutoNum type="arabicPeriod" startAt="17"/>
            </a:pPr>
            <a:r>
              <a:rPr lang="en-US" sz="1400" dirty="0"/>
              <a:t>I do as little work in computer science courses as possible</a:t>
            </a:r>
          </a:p>
          <a:p>
            <a:pPr marL="514350" lvl="0" indent="-514350">
              <a:spcBef>
                <a:spcPts val="0"/>
              </a:spcBef>
              <a:buFont typeface="+mj-lt"/>
              <a:buAutoNum type="arabicPeriod" startAt="17"/>
            </a:pPr>
            <a:r>
              <a:rPr lang="en-US" sz="1400" dirty="0"/>
              <a:t>I like talking with my friends about programming</a:t>
            </a:r>
          </a:p>
          <a:p>
            <a:pPr marL="514350" lvl="0" indent="-514350">
              <a:spcBef>
                <a:spcPts val="0"/>
              </a:spcBef>
              <a:buFont typeface="+mj-lt"/>
              <a:buAutoNum type="arabicPeriod" startAt="17"/>
            </a:pPr>
            <a:r>
              <a:rPr lang="en-US" sz="1400" dirty="0"/>
              <a:t>I like to program in my spare time</a:t>
            </a:r>
          </a:p>
          <a:p>
            <a:pPr marL="514350" lvl="0" indent="-514350">
              <a:spcBef>
                <a:spcPts val="0"/>
              </a:spcBef>
              <a:buFont typeface="+mj-lt"/>
              <a:buAutoNum type="arabicPeriod" startAt="17"/>
            </a:pPr>
            <a:r>
              <a:rPr lang="en-US" sz="1400" dirty="0"/>
              <a:t>I belong in the computing field</a:t>
            </a:r>
          </a:p>
          <a:p>
            <a:pPr marL="514350" lvl="0" indent="-514350">
              <a:spcBef>
                <a:spcPts val="0"/>
              </a:spcBef>
              <a:buFont typeface="+mj-lt"/>
              <a:buAutoNum type="arabicPeriod" startAt="17"/>
            </a:pPr>
            <a:r>
              <a:rPr lang="en-US" sz="1400" dirty="0"/>
              <a:t>I feel isolated in computer science courses</a:t>
            </a:r>
          </a:p>
          <a:p>
            <a:pPr marL="514350" lvl="0" indent="-514350">
              <a:spcBef>
                <a:spcPts val="0"/>
              </a:spcBef>
              <a:buFont typeface="+mj-lt"/>
              <a:buAutoNum type="arabicPeriod" startAt="17"/>
            </a:pPr>
            <a:r>
              <a:rPr lang="en-US" sz="1400" dirty="0"/>
              <a:t>I am part of a community of programmers</a:t>
            </a:r>
          </a:p>
          <a:p>
            <a:pPr marL="514350" lvl="0" indent="-514350">
              <a:spcBef>
                <a:spcPts val="0"/>
              </a:spcBef>
              <a:buFont typeface="+mj-lt"/>
              <a:buAutoNum type="arabicPeriod" startAt="17"/>
            </a:pPr>
            <a:r>
              <a:rPr lang="en-US" sz="1400" dirty="0"/>
              <a:t>Computer science offers good financial opportunities after graduation</a:t>
            </a:r>
          </a:p>
          <a:p>
            <a:pPr marL="514350" lvl="0" indent="-514350">
              <a:spcBef>
                <a:spcPts val="0"/>
              </a:spcBef>
              <a:buFont typeface="+mj-lt"/>
              <a:buAutoNum type="arabicPeriod" startAt="17"/>
            </a:pPr>
            <a:r>
              <a:rPr lang="en-US" sz="1400" dirty="0"/>
              <a:t>Computer science allows me to be </a:t>
            </a:r>
            <a:r>
              <a:rPr lang="en-US" sz="1400" dirty="0" smtClean="0"/>
              <a:t>creative</a:t>
            </a:r>
          </a:p>
          <a:p>
            <a:pPr marL="514350" lvl="0" indent="-514350">
              <a:spcBef>
                <a:spcPts val="0"/>
              </a:spcBef>
              <a:buFont typeface="+mj-lt"/>
              <a:buAutoNum type="arabicPeriod" startAt="28"/>
            </a:pPr>
            <a:r>
              <a:rPr lang="en-US" sz="1400" dirty="0" smtClean="0"/>
              <a:t>Computing </a:t>
            </a:r>
            <a:r>
              <a:rPr lang="en-US" sz="1400" dirty="0"/>
              <a:t>offers diverse and broad opportunities</a:t>
            </a:r>
          </a:p>
          <a:p>
            <a:pPr marL="514350" lvl="0" indent="-514350">
              <a:spcBef>
                <a:spcPts val="0"/>
              </a:spcBef>
              <a:buFont typeface="+mj-lt"/>
              <a:buAutoNum type="arabicPeriod" startAt="28"/>
            </a:pPr>
            <a:r>
              <a:rPr lang="en-US" sz="1400" dirty="0"/>
              <a:t>I have a lot of support that will help me to succeed in computer science </a:t>
            </a:r>
            <a:r>
              <a:rPr lang="en-US" sz="1400" dirty="0" smtClean="0"/>
              <a:t>courses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 startAt="28"/>
            </a:pPr>
            <a:r>
              <a:rPr lang="en-US" sz="1400" dirty="0"/>
              <a:t>Computer science provides opportunities to make a difference in the </a:t>
            </a:r>
            <a:r>
              <a:rPr lang="en-US" sz="1400" dirty="0" smtClean="0"/>
              <a:t>world</a:t>
            </a:r>
            <a:endParaRPr lang="en-US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514350" lvl="0" indent="-514350">
              <a:spcBef>
                <a:spcPts val="0"/>
              </a:spcBef>
              <a:buFont typeface="+mj-lt"/>
              <a:buAutoNum type="arabicPeriod" startAt="31"/>
            </a:pPr>
            <a:r>
              <a:rPr lang="en-US" sz="1400" dirty="0" smtClean="0"/>
              <a:t>I </a:t>
            </a:r>
            <a:r>
              <a:rPr lang="en-US" sz="1400" dirty="0"/>
              <a:t>have a lot of friends who are interested in computing</a:t>
            </a:r>
          </a:p>
          <a:p>
            <a:pPr marL="514350" lvl="0" indent="-514350">
              <a:spcBef>
                <a:spcPts val="0"/>
              </a:spcBef>
              <a:buFont typeface="+mj-lt"/>
              <a:buAutoNum type="arabicPeriod" startAt="31"/>
            </a:pPr>
            <a:r>
              <a:rPr lang="en-US" sz="1400" dirty="0"/>
              <a:t>My family is happy that I am taking computer science courses</a:t>
            </a:r>
          </a:p>
          <a:p>
            <a:pPr marL="514350" lvl="0" indent="-514350">
              <a:spcBef>
                <a:spcPts val="0"/>
              </a:spcBef>
              <a:buFont typeface="+mj-lt"/>
              <a:buAutoNum type="arabicPeriod" startAt="31"/>
            </a:pPr>
            <a:r>
              <a:rPr lang="en-US" sz="1400" dirty="0"/>
              <a:t>I have had good teachers in my computer science </a:t>
            </a:r>
            <a:r>
              <a:rPr lang="en-US" sz="1400" dirty="0" smtClean="0"/>
              <a:t>courses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sz="1400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en-US" sz="1600" dirty="0" smtClean="0"/>
              <a:t>Study habits: Outside of your classroom studies, what are your resources for learning/obtaining new computing skills? (Mark all that apply in order of use, 1 = most, 2 = next, etc.)</a:t>
            </a:r>
          </a:p>
          <a:p>
            <a:pPr>
              <a:spcBef>
                <a:spcPts val="0"/>
              </a:spcBef>
            </a:pPr>
            <a:r>
              <a:rPr lang="en-US" sz="1600" dirty="0" smtClean="0"/>
              <a:t>Friends/peers</a:t>
            </a:r>
          </a:p>
          <a:p>
            <a:pPr>
              <a:spcBef>
                <a:spcPts val="0"/>
              </a:spcBef>
            </a:pPr>
            <a:r>
              <a:rPr lang="en-US" sz="1600" dirty="0" smtClean="0"/>
              <a:t>Internet/web sites</a:t>
            </a:r>
          </a:p>
          <a:p>
            <a:pPr>
              <a:spcBef>
                <a:spcPts val="0"/>
              </a:spcBef>
            </a:pPr>
            <a:r>
              <a:rPr lang="en-US" sz="1600" dirty="0" smtClean="0"/>
              <a:t>Professional organizations</a:t>
            </a:r>
          </a:p>
          <a:p>
            <a:pPr>
              <a:spcBef>
                <a:spcPts val="0"/>
              </a:spcBef>
            </a:pPr>
            <a:r>
              <a:rPr lang="en-US" sz="1600" dirty="0" smtClean="0"/>
              <a:t>Self study</a:t>
            </a:r>
          </a:p>
          <a:p>
            <a:pPr>
              <a:spcBef>
                <a:spcPts val="0"/>
              </a:spcBef>
            </a:pPr>
            <a:r>
              <a:rPr lang="en-US" sz="1600" dirty="0" smtClean="0"/>
              <a:t>Family members </a:t>
            </a:r>
          </a:p>
          <a:p>
            <a:pPr>
              <a:spcBef>
                <a:spcPts val="0"/>
              </a:spcBef>
            </a:pPr>
            <a:r>
              <a:rPr lang="en-US" sz="1600" dirty="0" smtClean="0"/>
              <a:t>Tutors</a:t>
            </a:r>
          </a:p>
          <a:p>
            <a:pPr>
              <a:spcBef>
                <a:spcPts val="0"/>
              </a:spcBef>
            </a:pPr>
            <a:r>
              <a:rPr lang="en-US" sz="1600" dirty="0" smtClean="0"/>
              <a:t>Faculty</a:t>
            </a:r>
          </a:p>
          <a:p>
            <a:pPr>
              <a:spcBef>
                <a:spcPts val="0"/>
              </a:spcBef>
            </a:pPr>
            <a:r>
              <a:rPr lang="en-US" sz="1600" dirty="0" smtClean="0"/>
              <a:t>Other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3393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continuing gap between enrollments and job prospects</a:t>
            </a:r>
          </a:p>
          <a:p>
            <a:pPr lvl="1"/>
            <a:r>
              <a:rPr lang="en-US" dirty="0" err="1" smtClean="0"/>
              <a:t>Taulbee</a:t>
            </a:r>
            <a:r>
              <a:rPr lang="en-US" dirty="0" smtClean="0"/>
              <a:t> </a:t>
            </a:r>
            <a:r>
              <a:rPr lang="en-US" dirty="0" smtClean="0"/>
              <a:t>Survey: Undergraduate enrollment in computing majors in U.S. rose 13% in </a:t>
            </a:r>
            <a:r>
              <a:rPr lang="en-US" dirty="0" smtClean="0"/>
              <a:t>2013</a:t>
            </a:r>
            <a:endParaRPr lang="en-US" dirty="0" smtClean="0"/>
          </a:p>
          <a:p>
            <a:pPr lvl="1"/>
            <a:r>
              <a:rPr lang="en-US" dirty="0"/>
              <a:t>U</a:t>
            </a:r>
            <a:r>
              <a:rPr lang="en-US" dirty="0" smtClean="0"/>
              <a:t>ntil 2020 (BLS): </a:t>
            </a:r>
            <a:r>
              <a:rPr lang="en-US" dirty="0" smtClean="0"/>
              <a:t>3.5 computing jobs/graduates</a:t>
            </a:r>
          </a:p>
          <a:p>
            <a:r>
              <a:rPr lang="en-US" dirty="0" smtClean="0"/>
              <a:t>Retention still matters</a:t>
            </a:r>
          </a:p>
          <a:p>
            <a:r>
              <a:rPr lang="en-US" dirty="0" smtClean="0"/>
              <a:t>Improving computing retention</a:t>
            </a:r>
            <a:endParaRPr lang="en-US" dirty="0" smtClean="0"/>
          </a:p>
          <a:p>
            <a:pPr lvl="1"/>
            <a:r>
              <a:rPr lang="en-US" dirty="0" smtClean="0"/>
              <a:t>Students’ self-assessment </a:t>
            </a:r>
            <a:r>
              <a:rPr lang="en-US" dirty="0" smtClean="0"/>
              <a:t>(of belonging and performance) impacts </a:t>
            </a:r>
            <a:r>
              <a:rPr lang="en-US" dirty="0" smtClean="0"/>
              <a:t>decision to major in CS</a:t>
            </a:r>
          </a:p>
          <a:p>
            <a:pPr lvl="1"/>
            <a:r>
              <a:rPr lang="en-US" dirty="0" smtClean="0"/>
              <a:t>Limited faculty-student involvement and encouragement has a higher impact on underrepresented groups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Retention in computing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89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First experiment in 1927</a:t>
            </a:r>
          </a:p>
          <a:p>
            <a:r>
              <a:rPr lang="en-US" dirty="0" smtClean="0"/>
              <a:t>Common characteristics of various models</a:t>
            </a:r>
          </a:p>
          <a:p>
            <a:pPr lvl="1"/>
            <a:r>
              <a:rPr lang="en-US" dirty="0" smtClean="0"/>
              <a:t>Simultaneous enrollment in courses from different disciplines</a:t>
            </a:r>
          </a:p>
          <a:p>
            <a:pPr lvl="1"/>
            <a:r>
              <a:rPr lang="en-US" dirty="0" smtClean="0"/>
              <a:t>Connections between courses in content, purpose &amp; organization</a:t>
            </a:r>
          </a:p>
          <a:p>
            <a:pPr lvl="1"/>
            <a:r>
              <a:rPr lang="en-US" dirty="0" smtClean="0"/>
              <a:t>Restructure curriculum to connect students and faculty</a:t>
            </a:r>
          </a:p>
          <a:p>
            <a:r>
              <a:rPr lang="en-US" dirty="0" smtClean="0"/>
              <a:t>Goals</a:t>
            </a:r>
          </a:p>
          <a:p>
            <a:pPr lvl="1"/>
            <a:r>
              <a:rPr lang="en-US" dirty="0" smtClean="0"/>
              <a:t>Enhance student achievement</a:t>
            </a:r>
          </a:p>
          <a:p>
            <a:pPr lvl="1"/>
            <a:r>
              <a:rPr lang="en-US" dirty="0" smtClean="0"/>
              <a:t>Reduce attrition rates</a:t>
            </a:r>
          </a:p>
          <a:p>
            <a:pPr lvl="1"/>
            <a:r>
              <a:rPr lang="en-US" dirty="0" smtClean="0"/>
              <a:t>Increase student/faculty interactions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Linked-courses learning communities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79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Linked content between technical courses</a:t>
            </a:r>
          </a:p>
          <a:p>
            <a:pPr lvl="1"/>
            <a:r>
              <a:rPr lang="en-US" dirty="0" smtClean="0"/>
              <a:t>User-interface and software-development courses (Reimer &amp; </a:t>
            </a:r>
            <a:r>
              <a:rPr lang="en-US" dirty="0" err="1" smtClean="0"/>
              <a:t>Cassens</a:t>
            </a:r>
            <a:r>
              <a:rPr lang="en-US" dirty="0" smtClean="0"/>
              <a:t>, 2014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Computing-inclusive learning communities</a:t>
            </a:r>
          </a:p>
          <a:p>
            <a:pPr lvl="1"/>
            <a:r>
              <a:rPr lang="en-US" dirty="0" smtClean="0"/>
              <a:t>Rochester Institute of Technology: Living Learning Communities</a:t>
            </a:r>
          </a:p>
          <a:p>
            <a:pPr lvl="1"/>
            <a:r>
              <a:rPr lang="en-US" dirty="0" smtClean="0"/>
              <a:t>Syracuse University: Science, Technology, and Math Learning Community</a:t>
            </a:r>
          </a:p>
          <a:p>
            <a:pPr lvl="1"/>
            <a:r>
              <a:rPr lang="en-US" dirty="0" smtClean="0"/>
              <a:t>Purdue University: Computer and Information Technology Learning Community</a:t>
            </a:r>
          </a:p>
          <a:p>
            <a:r>
              <a:rPr lang="en-US" dirty="0" smtClean="0"/>
              <a:t>No published articles on computing-focused learning communities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Computing learning communities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87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Computing linked-courses learning community</a:t>
            </a:r>
          </a:p>
          <a:p>
            <a:pPr lvl="1"/>
            <a:r>
              <a:rPr lang="en-US" dirty="0" smtClean="0"/>
              <a:t>Only computing majors</a:t>
            </a:r>
          </a:p>
          <a:p>
            <a:pPr lvl="1"/>
            <a:r>
              <a:rPr lang="en-US" dirty="0" smtClean="0"/>
              <a:t>No residential aspect</a:t>
            </a:r>
          </a:p>
          <a:p>
            <a:pPr lvl="1"/>
            <a:r>
              <a:rPr lang="en-US" dirty="0" smtClean="0"/>
              <a:t>Informed by best practices in broadening participation</a:t>
            </a:r>
          </a:p>
          <a:p>
            <a:r>
              <a:rPr lang="en-US" dirty="0" smtClean="0"/>
              <a:t>Details about project</a:t>
            </a:r>
          </a:p>
          <a:p>
            <a:pPr lvl="1"/>
            <a:r>
              <a:rPr lang="en-US" dirty="0" smtClean="0"/>
              <a:t>Logistics</a:t>
            </a:r>
          </a:p>
          <a:p>
            <a:pPr lvl="1"/>
            <a:r>
              <a:rPr lang="en-US" dirty="0" smtClean="0"/>
              <a:t>Evaluation</a:t>
            </a:r>
          </a:p>
          <a:p>
            <a:pPr lvl="1"/>
            <a:r>
              <a:rPr lang="en-US" dirty="0" smtClean="0"/>
              <a:t>Implementation of best practices in broadening participation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contribution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994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Target population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evelopment majors</a:t>
            </a:r>
          </a:p>
          <a:p>
            <a:pPr lvl="2"/>
            <a:r>
              <a:rPr lang="en-US" dirty="0" smtClean="0"/>
              <a:t>Computer science</a:t>
            </a:r>
          </a:p>
          <a:p>
            <a:pPr lvl="2"/>
            <a:r>
              <a:rPr lang="en-US" dirty="0" smtClean="0"/>
              <a:t>Game development (systems &amp; gameplay)</a:t>
            </a:r>
          </a:p>
          <a:p>
            <a:pPr lvl="2"/>
            <a:r>
              <a:rPr lang="en-US" dirty="0" smtClean="0"/>
              <a:t>Information assurance &amp; security engineering</a:t>
            </a:r>
          </a:p>
          <a:p>
            <a:pPr lvl="1"/>
            <a:r>
              <a:rPr lang="en-US" dirty="0" smtClean="0"/>
              <a:t>Underrepresented groups</a:t>
            </a:r>
          </a:p>
          <a:p>
            <a:pPr lvl="2"/>
            <a:r>
              <a:rPr lang="en-US" dirty="0" smtClean="0"/>
              <a:t>Women</a:t>
            </a:r>
          </a:p>
          <a:p>
            <a:pPr lvl="2"/>
            <a:r>
              <a:rPr lang="en-US" dirty="0"/>
              <a:t>M</a:t>
            </a:r>
            <a:r>
              <a:rPr lang="en-US" dirty="0" smtClean="0"/>
              <a:t>inority males</a:t>
            </a:r>
          </a:p>
          <a:p>
            <a:r>
              <a:rPr lang="en-US" dirty="0" smtClean="0"/>
              <a:t>Two linked </a:t>
            </a:r>
            <a:r>
              <a:rPr lang="en-US" dirty="0" smtClean="0"/>
              <a:t>courses: Fall 2014</a:t>
            </a:r>
            <a:endParaRPr lang="en-US" dirty="0" smtClean="0"/>
          </a:p>
          <a:p>
            <a:pPr lvl="1"/>
            <a:r>
              <a:rPr lang="en-US" dirty="0" smtClean="0"/>
              <a:t>CSC 241: Introduction to Computer Science I</a:t>
            </a:r>
          </a:p>
          <a:p>
            <a:pPr lvl="1"/>
            <a:r>
              <a:rPr lang="en-US" dirty="0" smtClean="0"/>
              <a:t>LSP 111 (Explore Chicago): The Digital Divide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71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Courses required for all development majors</a:t>
            </a:r>
          </a:p>
          <a:p>
            <a:r>
              <a:rPr lang="en-US" dirty="0" smtClean="0"/>
              <a:t>CSC 241: Introduction to Computer Science I</a:t>
            </a:r>
          </a:p>
          <a:p>
            <a:pPr lvl="1"/>
            <a:r>
              <a:rPr lang="en-US" dirty="0" smtClean="0"/>
              <a:t>Problem-solving &amp; application development in Python</a:t>
            </a:r>
          </a:p>
          <a:p>
            <a:pPr lvl="1"/>
            <a:r>
              <a:rPr lang="en-US" dirty="0" smtClean="0"/>
              <a:t>Designed for novice programmers</a:t>
            </a:r>
          </a:p>
          <a:p>
            <a:pPr lvl="1"/>
            <a:r>
              <a:rPr lang="en-US" dirty="0" smtClean="0"/>
              <a:t>Extra 90-minute weekly lab supervised by a TA</a:t>
            </a:r>
          </a:p>
          <a:p>
            <a:pPr lvl="1"/>
            <a:r>
              <a:rPr lang="en-US" dirty="0" smtClean="0"/>
              <a:t>College algebra </a:t>
            </a:r>
            <a:r>
              <a:rPr lang="en-US" dirty="0" err="1" smtClean="0"/>
              <a:t>prereq</a:t>
            </a:r>
            <a:r>
              <a:rPr lang="en-US" dirty="0" smtClean="0"/>
              <a:t> waived: extra tutoring available</a:t>
            </a:r>
          </a:p>
          <a:p>
            <a:r>
              <a:rPr lang="en-US" dirty="0" smtClean="0"/>
              <a:t>LSP 111: The Digital Divide</a:t>
            </a:r>
          </a:p>
          <a:p>
            <a:pPr lvl="1"/>
            <a:r>
              <a:rPr lang="en-US" dirty="0" smtClean="0"/>
              <a:t>Chicago Quarter: designed to acquaint first-year students with the metropolitan area cultures, institutions, organizations &amp; people</a:t>
            </a:r>
          </a:p>
          <a:p>
            <a:pPr lvl="1"/>
            <a:r>
              <a:rPr lang="en-US" dirty="0" smtClean="0"/>
              <a:t>Extended class session to allow excursions</a:t>
            </a:r>
          </a:p>
          <a:p>
            <a:pPr lvl="1"/>
            <a:r>
              <a:rPr lang="en-US" dirty="0" smtClean="0"/>
              <a:t>Common Hour: addresses issues of transition for first-year students, including academic success skills</a:t>
            </a:r>
          </a:p>
          <a:p>
            <a:pPr lvl="2"/>
            <a:r>
              <a:rPr lang="en-US" dirty="0" smtClean="0"/>
              <a:t>Co-taught with a student mentor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07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contact upon admittance</a:t>
            </a:r>
          </a:p>
          <a:p>
            <a:pPr lvl="1"/>
            <a:r>
              <a:rPr lang="en-US" dirty="0" smtClean="0"/>
              <a:t>Information about project</a:t>
            </a:r>
          </a:p>
          <a:p>
            <a:pPr lvl="1"/>
            <a:r>
              <a:rPr lang="en-US" dirty="0" smtClean="0"/>
              <a:t>Faculty mentoring assignment</a:t>
            </a:r>
          </a:p>
          <a:p>
            <a:pPr lvl="1"/>
            <a:r>
              <a:rPr lang="en-US" dirty="0" smtClean="0"/>
              <a:t>Presentations at admitted student visits</a:t>
            </a:r>
          </a:p>
          <a:p>
            <a:r>
              <a:rPr lang="en-US" dirty="0" smtClean="0"/>
              <a:t>Follow-up after May 1</a:t>
            </a:r>
            <a:r>
              <a:rPr lang="en-US" baseline="30000" dirty="0" smtClean="0"/>
              <a:t>st</a:t>
            </a:r>
            <a:r>
              <a:rPr lang="en-US" dirty="0" smtClean="0"/>
              <a:t> deposit deadline</a:t>
            </a:r>
          </a:p>
          <a:p>
            <a:r>
              <a:rPr lang="en-US" dirty="0" smtClean="0"/>
              <a:t>Advising during summer orientation</a:t>
            </a:r>
          </a:p>
          <a:p>
            <a:pPr lvl="1"/>
            <a:r>
              <a:rPr lang="en-US" dirty="0" smtClean="0"/>
              <a:t>Involvement of advising staff</a:t>
            </a:r>
          </a:p>
          <a:p>
            <a:pPr lvl="1"/>
            <a:r>
              <a:rPr lang="en-US" dirty="0" smtClean="0"/>
              <a:t>Attendance of project faculty at sessions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Recruitment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711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At least one activity a week</a:t>
            </a:r>
          </a:p>
          <a:p>
            <a:r>
              <a:rPr lang="en-US" dirty="0" smtClean="0"/>
              <a:t>Co-curricular:</a:t>
            </a:r>
          </a:p>
          <a:p>
            <a:pPr lvl="1"/>
            <a:r>
              <a:rPr lang="en-US" dirty="0" smtClean="0"/>
              <a:t>Special lectures (e.g. guest from local gaming company)</a:t>
            </a:r>
          </a:p>
          <a:p>
            <a:pPr lvl="1"/>
            <a:r>
              <a:rPr lang="en-US" dirty="0" smtClean="0"/>
              <a:t>Community-service projects</a:t>
            </a:r>
          </a:p>
          <a:p>
            <a:pPr lvl="1"/>
            <a:r>
              <a:rPr lang="en-US" dirty="0" smtClean="0"/>
              <a:t>Visits to technology companies/organizations</a:t>
            </a:r>
          </a:p>
          <a:p>
            <a:r>
              <a:rPr lang="en-US" dirty="0" smtClean="0"/>
              <a:t>Extracurricular:</a:t>
            </a:r>
          </a:p>
          <a:p>
            <a:pPr lvl="1"/>
            <a:r>
              <a:rPr lang="en-US" dirty="0" smtClean="0"/>
              <a:t>Meals with faculty</a:t>
            </a:r>
          </a:p>
          <a:p>
            <a:pPr lvl="1"/>
            <a:r>
              <a:rPr lang="en-US" dirty="0" smtClean="0"/>
              <a:t>Video game night, possibly with </a:t>
            </a:r>
            <a:r>
              <a:rPr lang="en-US" dirty="0" err="1" smtClean="0"/>
              <a:t>DeFrag</a:t>
            </a:r>
            <a:endParaRPr lang="en-US" dirty="0" smtClean="0"/>
          </a:p>
          <a:p>
            <a:pPr lvl="1"/>
            <a:r>
              <a:rPr lang="en-US" dirty="0" smtClean="0"/>
              <a:t>Field trips, e.g. visit to 1871 incubator or companies started by DePaul students</a:t>
            </a:r>
          </a:p>
          <a:p>
            <a:pPr lvl="1"/>
            <a:r>
              <a:rPr lang="en-US" dirty="0" smtClean="0"/>
              <a:t>Pairing of advanced undergrad mentors with students</a:t>
            </a:r>
          </a:p>
          <a:p>
            <a:pPr lvl="1"/>
            <a:r>
              <a:rPr lang="en-US" dirty="0" smtClean="0"/>
              <a:t>Activities in Physical Computing Lab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09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310</TotalTime>
  <Words>1103</Words>
  <Application>Microsoft Office PowerPoint</Application>
  <PresentationFormat>On-screen Show (4:3)</PresentationFormat>
  <Paragraphs>175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Constantia</vt:lpstr>
      <vt:lpstr>Wingdings 2</vt:lpstr>
      <vt:lpstr>Paper</vt:lpstr>
      <vt:lpstr>Building a Linked-courses Learning Community for Introductory Development Majors</vt:lpstr>
      <vt:lpstr>Retention in computing</vt:lpstr>
      <vt:lpstr>Linked-courses learning communities</vt:lpstr>
      <vt:lpstr>Computing learning communities</vt:lpstr>
      <vt:lpstr>Our contribution</vt:lpstr>
      <vt:lpstr>Overview of project</vt:lpstr>
      <vt:lpstr>Courses</vt:lpstr>
      <vt:lpstr>Recruitment</vt:lpstr>
      <vt:lpstr>Activities</vt:lpstr>
      <vt:lpstr>Evaluation</vt:lpstr>
      <vt:lpstr>Existing initiatives</vt:lpstr>
      <vt:lpstr>New contributions</vt:lpstr>
      <vt:lpstr>Questions?</vt:lpstr>
      <vt:lpstr>Survey questions</vt:lpstr>
      <vt:lpstr>Survey 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a linked-courses learning community for introductory development majors</dc:title>
  <dc:creator>Amber Settle</dc:creator>
  <cp:lastModifiedBy>Amber Settle</cp:lastModifiedBy>
  <cp:revision>21</cp:revision>
  <dcterms:created xsi:type="dcterms:W3CDTF">2014-07-02T17:24:42Z</dcterms:created>
  <dcterms:modified xsi:type="dcterms:W3CDTF">2014-07-24T01:43:35Z</dcterms:modified>
</cp:coreProperties>
</file>