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7" r:id="rId8"/>
    <p:sldId id="262" r:id="rId9"/>
    <p:sldId id="263" r:id="rId10"/>
    <p:sldId id="264" r:id="rId11"/>
    <p:sldId id="266"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4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nne1\Documents\Instruction\Survey%20Summary%20of%20Grad%20Student%20Boot%20Camp%20May%202010.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Summary!$B$2</c:f>
              <c:strCache>
                <c:ptCount val="1"/>
                <c:pt idx="0">
                  <c:v>Strongly Disagree</c:v>
                </c:pt>
              </c:strCache>
            </c:strRef>
          </c:tx>
          <c:invertIfNegative val="0"/>
          <c:cat>
            <c:strRef>
              <c:f>Summary!$A$3:$A$11</c:f>
              <c:strCache>
                <c:ptCount val="9"/>
                <c:pt idx="0">
                  <c:v>This workshop lived up to my expectations</c:v>
                </c:pt>
                <c:pt idx="1">
                  <c:v>The content is relevant to my needs</c:v>
                </c:pt>
                <c:pt idx="2">
                  <c:v>The pace of the workshop was appropriate</c:v>
                </c:pt>
                <c:pt idx="3">
                  <c:v>I will be able to use wat I learned in this workshop</c:v>
                </c:pt>
                <c:pt idx="4">
                  <c:v>I learned something new in this workshop</c:v>
                </c:pt>
                <c:pt idx="5">
                  <c:v>I feel more confident about doing research</c:v>
                </c:pt>
                <c:pt idx="6">
                  <c:v>I feel more knowledgeable about Graduate School procedures and whom to contact if I have questions</c:v>
                </c:pt>
                <c:pt idx="7">
                  <c:v>I feel more knowledgeable about the resources provided by the Writing Center</c:v>
                </c:pt>
                <c:pt idx="8">
                  <c:v>I feel more knowledgeable about whom to contact about career information</c:v>
                </c:pt>
              </c:strCache>
            </c:strRef>
          </c:cat>
          <c:val>
            <c:numRef>
              <c:f>Summary!$B$3:$B$11</c:f>
              <c:numCache>
                <c:formatCode>General</c:formatCode>
                <c:ptCount val="9"/>
                <c:pt idx="0">
                  <c:v>0</c:v>
                </c:pt>
                <c:pt idx="1">
                  <c:v>0</c:v>
                </c:pt>
                <c:pt idx="2">
                  <c:v>0</c:v>
                </c:pt>
                <c:pt idx="3">
                  <c:v>0</c:v>
                </c:pt>
                <c:pt idx="4">
                  <c:v>0</c:v>
                </c:pt>
                <c:pt idx="5">
                  <c:v>1</c:v>
                </c:pt>
                <c:pt idx="6">
                  <c:v>0</c:v>
                </c:pt>
                <c:pt idx="7">
                  <c:v>0</c:v>
                </c:pt>
                <c:pt idx="8">
                  <c:v>0</c:v>
                </c:pt>
              </c:numCache>
            </c:numRef>
          </c:val>
        </c:ser>
        <c:ser>
          <c:idx val="1"/>
          <c:order val="1"/>
          <c:tx>
            <c:strRef>
              <c:f>Summary!$C$2</c:f>
              <c:strCache>
                <c:ptCount val="1"/>
                <c:pt idx="0">
                  <c:v>Disagree</c:v>
                </c:pt>
              </c:strCache>
            </c:strRef>
          </c:tx>
          <c:invertIfNegative val="0"/>
          <c:cat>
            <c:strRef>
              <c:f>Summary!$A$3:$A$11</c:f>
              <c:strCache>
                <c:ptCount val="9"/>
                <c:pt idx="0">
                  <c:v>This workshop lived up to my expectations</c:v>
                </c:pt>
                <c:pt idx="1">
                  <c:v>The content is relevant to my needs</c:v>
                </c:pt>
                <c:pt idx="2">
                  <c:v>The pace of the workshop was appropriate</c:v>
                </c:pt>
                <c:pt idx="3">
                  <c:v>I will be able to use wat I learned in this workshop</c:v>
                </c:pt>
                <c:pt idx="4">
                  <c:v>I learned something new in this workshop</c:v>
                </c:pt>
                <c:pt idx="5">
                  <c:v>I feel more confident about doing research</c:v>
                </c:pt>
                <c:pt idx="6">
                  <c:v>I feel more knowledgeable about Graduate School procedures and whom to contact if I have questions</c:v>
                </c:pt>
                <c:pt idx="7">
                  <c:v>I feel more knowledgeable about the resources provided by the Writing Center</c:v>
                </c:pt>
                <c:pt idx="8">
                  <c:v>I feel more knowledgeable about whom to contact about career information</c:v>
                </c:pt>
              </c:strCache>
            </c:strRef>
          </c:cat>
          <c:val>
            <c:numRef>
              <c:f>Summary!$C$3:$C$11</c:f>
              <c:numCache>
                <c:formatCode>General</c:formatCode>
                <c:ptCount val="9"/>
                <c:pt idx="0">
                  <c:v>0</c:v>
                </c:pt>
                <c:pt idx="1">
                  <c:v>0</c:v>
                </c:pt>
                <c:pt idx="2">
                  <c:v>2</c:v>
                </c:pt>
                <c:pt idx="3">
                  <c:v>0</c:v>
                </c:pt>
                <c:pt idx="4">
                  <c:v>0</c:v>
                </c:pt>
                <c:pt idx="5">
                  <c:v>1</c:v>
                </c:pt>
                <c:pt idx="6">
                  <c:v>1</c:v>
                </c:pt>
                <c:pt idx="7">
                  <c:v>1</c:v>
                </c:pt>
                <c:pt idx="8">
                  <c:v>0</c:v>
                </c:pt>
              </c:numCache>
            </c:numRef>
          </c:val>
        </c:ser>
        <c:ser>
          <c:idx val="2"/>
          <c:order val="2"/>
          <c:tx>
            <c:strRef>
              <c:f>Summary!$D$2</c:f>
              <c:strCache>
                <c:ptCount val="1"/>
                <c:pt idx="0">
                  <c:v>Neither Agree or Disagree</c:v>
                </c:pt>
              </c:strCache>
            </c:strRef>
          </c:tx>
          <c:invertIfNegative val="0"/>
          <c:cat>
            <c:strRef>
              <c:f>Summary!$A$3:$A$11</c:f>
              <c:strCache>
                <c:ptCount val="9"/>
                <c:pt idx="0">
                  <c:v>This workshop lived up to my expectations</c:v>
                </c:pt>
                <c:pt idx="1">
                  <c:v>The content is relevant to my needs</c:v>
                </c:pt>
                <c:pt idx="2">
                  <c:v>The pace of the workshop was appropriate</c:v>
                </c:pt>
                <c:pt idx="3">
                  <c:v>I will be able to use wat I learned in this workshop</c:v>
                </c:pt>
                <c:pt idx="4">
                  <c:v>I learned something new in this workshop</c:v>
                </c:pt>
                <c:pt idx="5">
                  <c:v>I feel more confident about doing research</c:v>
                </c:pt>
                <c:pt idx="6">
                  <c:v>I feel more knowledgeable about Graduate School procedures and whom to contact if I have questions</c:v>
                </c:pt>
                <c:pt idx="7">
                  <c:v>I feel more knowledgeable about the resources provided by the Writing Center</c:v>
                </c:pt>
                <c:pt idx="8">
                  <c:v>I feel more knowledgeable about whom to contact about career information</c:v>
                </c:pt>
              </c:strCache>
            </c:strRef>
          </c:cat>
          <c:val>
            <c:numRef>
              <c:f>Summary!$D$3:$D$11</c:f>
              <c:numCache>
                <c:formatCode>General</c:formatCode>
                <c:ptCount val="9"/>
                <c:pt idx="0">
                  <c:v>0</c:v>
                </c:pt>
                <c:pt idx="1">
                  <c:v>1</c:v>
                </c:pt>
                <c:pt idx="2">
                  <c:v>2</c:v>
                </c:pt>
                <c:pt idx="3">
                  <c:v>0</c:v>
                </c:pt>
                <c:pt idx="4">
                  <c:v>0</c:v>
                </c:pt>
                <c:pt idx="5">
                  <c:v>1</c:v>
                </c:pt>
                <c:pt idx="6">
                  <c:v>1</c:v>
                </c:pt>
                <c:pt idx="7">
                  <c:v>6</c:v>
                </c:pt>
                <c:pt idx="8">
                  <c:v>2</c:v>
                </c:pt>
              </c:numCache>
            </c:numRef>
          </c:val>
        </c:ser>
        <c:ser>
          <c:idx val="3"/>
          <c:order val="3"/>
          <c:tx>
            <c:strRef>
              <c:f>Summary!$E$2</c:f>
              <c:strCache>
                <c:ptCount val="1"/>
                <c:pt idx="0">
                  <c:v>Agree</c:v>
                </c:pt>
              </c:strCache>
            </c:strRef>
          </c:tx>
          <c:invertIfNegative val="0"/>
          <c:cat>
            <c:strRef>
              <c:f>Summary!$A$3:$A$11</c:f>
              <c:strCache>
                <c:ptCount val="9"/>
                <c:pt idx="0">
                  <c:v>This workshop lived up to my expectations</c:v>
                </c:pt>
                <c:pt idx="1">
                  <c:v>The content is relevant to my needs</c:v>
                </c:pt>
                <c:pt idx="2">
                  <c:v>The pace of the workshop was appropriate</c:v>
                </c:pt>
                <c:pt idx="3">
                  <c:v>I will be able to use wat I learned in this workshop</c:v>
                </c:pt>
                <c:pt idx="4">
                  <c:v>I learned something new in this workshop</c:v>
                </c:pt>
                <c:pt idx="5">
                  <c:v>I feel more confident about doing research</c:v>
                </c:pt>
                <c:pt idx="6">
                  <c:v>I feel more knowledgeable about Graduate School procedures and whom to contact if I have questions</c:v>
                </c:pt>
                <c:pt idx="7">
                  <c:v>I feel more knowledgeable about the resources provided by the Writing Center</c:v>
                </c:pt>
                <c:pt idx="8">
                  <c:v>I feel more knowledgeable about whom to contact about career information</c:v>
                </c:pt>
              </c:strCache>
            </c:strRef>
          </c:cat>
          <c:val>
            <c:numRef>
              <c:f>Summary!$E$3:$E$11</c:f>
              <c:numCache>
                <c:formatCode>General</c:formatCode>
                <c:ptCount val="9"/>
                <c:pt idx="0">
                  <c:v>10</c:v>
                </c:pt>
                <c:pt idx="1">
                  <c:v>12</c:v>
                </c:pt>
                <c:pt idx="2">
                  <c:v>16</c:v>
                </c:pt>
                <c:pt idx="3">
                  <c:v>12</c:v>
                </c:pt>
                <c:pt idx="4">
                  <c:v>9</c:v>
                </c:pt>
                <c:pt idx="5">
                  <c:v>14</c:v>
                </c:pt>
                <c:pt idx="6">
                  <c:v>17</c:v>
                </c:pt>
                <c:pt idx="7">
                  <c:v>12</c:v>
                </c:pt>
                <c:pt idx="8">
                  <c:v>12</c:v>
                </c:pt>
              </c:numCache>
            </c:numRef>
          </c:val>
        </c:ser>
        <c:ser>
          <c:idx val="4"/>
          <c:order val="4"/>
          <c:tx>
            <c:strRef>
              <c:f>Summary!$F$2</c:f>
              <c:strCache>
                <c:ptCount val="1"/>
                <c:pt idx="0">
                  <c:v>Strongly Agree</c:v>
                </c:pt>
              </c:strCache>
            </c:strRef>
          </c:tx>
          <c:invertIfNegative val="0"/>
          <c:cat>
            <c:strRef>
              <c:f>Summary!$A$3:$A$11</c:f>
              <c:strCache>
                <c:ptCount val="9"/>
                <c:pt idx="0">
                  <c:v>This workshop lived up to my expectations</c:v>
                </c:pt>
                <c:pt idx="1">
                  <c:v>The content is relevant to my needs</c:v>
                </c:pt>
                <c:pt idx="2">
                  <c:v>The pace of the workshop was appropriate</c:v>
                </c:pt>
                <c:pt idx="3">
                  <c:v>I will be able to use wat I learned in this workshop</c:v>
                </c:pt>
                <c:pt idx="4">
                  <c:v>I learned something new in this workshop</c:v>
                </c:pt>
                <c:pt idx="5">
                  <c:v>I feel more confident about doing research</c:v>
                </c:pt>
                <c:pt idx="6">
                  <c:v>I feel more knowledgeable about Graduate School procedures and whom to contact if I have questions</c:v>
                </c:pt>
                <c:pt idx="7">
                  <c:v>I feel more knowledgeable about the resources provided by the Writing Center</c:v>
                </c:pt>
                <c:pt idx="8">
                  <c:v>I feel more knowledgeable about whom to contact about career information</c:v>
                </c:pt>
              </c:strCache>
            </c:strRef>
          </c:cat>
          <c:val>
            <c:numRef>
              <c:f>Summary!$F$3:$F$11</c:f>
              <c:numCache>
                <c:formatCode>General</c:formatCode>
                <c:ptCount val="9"/>
                <c:pt idx="0">
                  <c:v>25</c:v>
                </c:pt>
                <c:pt idx="1">
                  <c:v>23</c:v>
                </c:pt>
                <c:pt idx="2">
                  <c:v>16</c:v>
                </c:pt>
                <c:pt idx="3">
                  <c:v>24</c:v>
                </c:pt>
                <c:pt idx="4">
                  <c:v>27</c:v>
                </c:pt>
                <c:pt idx="5">
                  <c:v>19</c:v>
                </c:pt>
                <c:pt idx="6">
                  <c:v>17</c:v>
                </c:pt>
                <c:pt idx="7">
                  <c:v>17</c:v>
                </c:pt>
                <c:pt idx="8">
                  <c:v>22</c:v>
                </c:pt>
              </c:numCache>
            </c:numRef>
          </c:val>
        </c:ser>
        <c:dLbls>
          <c:showLegendKey val="0"/>
          <c:showVal val="0"/>
          <c:showCatName val="0"/>
          <c:showSerName val="0"/>
          <c:showPercent val="0"/>
          <c:showBubbleSize val="0"/>
        </c:dLbls>
        <c:gapWidth val="150"/>
        <c:axId val="117217920"/>
        <c:axId val="117227904"/>
      </c:barChart>
      <c:catAx>
        <c:axId val="117217920"/>
        <c:scaling>
          <c:orientation val="minMax"/>
        </c:scaling>
        <c:delete val="0"/>
        <c:axPos val="b"/>
        <c:numFmt formatCode="General" sourceLinked="1"/>
        <c:majorTickMark val="out"/>
        <c:minorTickMark val="none"/>
        <c:tickLblPos val="nextTo"/>
        <c:txPr>
          <a:bodyPr rot="0" vert="horz"/>
          <a:lstStyle/>
          <a:p>
            <a:pPr>
              <a:defRPr sz="1000" b="0" i="0" u="none" strike="noStrike" baseline="0">
                <a:solidFill>
                  <a:srgbClr val="333333"/>
                </a:solidFill>
                <a:latin typeface="Calibri"/>
                <a:ea typeface="Calibri"/>
                <a:cs typeface="Calibri"/>
              </a:defRPr>
            </a:pPr>
            <a:endParaRPr lang="en-US"/>
          </a:p>
        </c:txPr>
        <c:crossAx val="117227904"/>
        <c:crosses val="autoZero"/>
        <c:auto val="1"/>
        <c:lblAlgn val="ctr"/>
        <c:lblOffset val="100"/>
        <c:noMultiLvlLbl val="0"/>
      </c:catAx>
      <c:valAx>
        <c:axId val="117227904"/>
        <c:scaling>
          <c:orientation val="minMax"/>
        </c:scaling>
        <c:delete val="0"/>
        <c:axPos val="l"/>
        <c:majorGridlines/>
        <c:numFmt formatCode="General" sourceLinked="1"/>
        <c:majorTickMark val="out"/>
        <c:minorTickMark val="none"/>
        <c:tickLblPos val="nextTo"/>
        <c:txPr>
          <a:bodyPr rot="0" vert="horz"/>
          <a:lstStyle/>
          <a:p>
            <a:pPr>
              <a:defRPr sz="1000" b="0" i="0" u="none" strike="noStrike" baseline="0">
                <a:solidFill>
                  <a:srgbClr val="333333"/>
                </a:solidFill>
                <a:latin typeface="Calibri"/>
                <a:ea typeface="Calibri"/>
                <a:cs typeface="Calibri"/>
              </a:defRPr>
            </a:pPr>
            <a:endParaRPr lang="en-US"/>
          </a:p>
        </c:txPr>
        <c:crossAx val="117217920"/>
        <c:crosses val="autoZero"/>
        <c:crossBetween val="between"/>
      </c:valAx>
    </c:plotArea>
    <c:legend>
      <c:legendPos val="r"/>
      <c:layout>
        <c:manualLayout>
          <c:xMode val="edge"/>
          <c:yMode val="edge"/>
          <c:x val="0.60740773268726023"/>
          <c:y val="2.7874564459930321E-2"/>
          <c:w val="0.14515636987684236"/>
          <c:h val="0.19881020969939739"/>
        </c:manualLayout>
      </c:layout>
      <c:overlay val="0"/>
      <c:txPr>
        <a:bodyPr/>
        <a:lstStyle/>
        <a:p>
          <a:pPr>
            <a:defRPr sz="920" b="0" i="0" u="none" strike="noStrike" baseline="0">
              <a:solidFill>
                <a:srgbClr val="333333"/>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333333"/>
          </a:solidFill>
          <a:latin typeface="Calibri"/>
          <a:ea typeface="Calibri"/>
          <a:cs typeface="Calibri"/>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3CAF9D-A316-445F-BF3F-D53DD76798CE}" type="datetimeFigureOut">
              <a:rPr lang="en-US" smtClean="0"/>
              <a:t>12/3/2013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86E2AC-B22C-4E07-A3B0-CBD6E78F8F87}" type="slidenum">
              <a:rPr lang="en-US" smtClean="0"/>
              <a:t>‹#›</a:t>
            </a:fld>
            <a:endParaRPr lang="en-US"/>
          </a:p>
        </p:txBody>
      </p:sp>
    </p:spTree>
    <p:extLst>
      <p:ext uri="{BB962C8B-B14F-4D97-AF65-F5344CB8AC3E}">
        <p14:creationId xmlns:p14="http://schemas.microsoft.com/office/powerpoint/2010/main" val="2539142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Our dean got a suggestion from one of her meetings to have a boot camp to provide graduate students with information about campus resources.</a:t>
            </a:r>
          </a:p>
          <a:p>
            <a:endParaRPr lang="en-US" dirty="0"/>
          </a:p>
        </p:txBody>
      </p:sp>
      <p:sp>
        <p:nvSpPr>
          <p:cNvPr id="4" name="Slide Number Placeholder 3"/>
          <p:cNvSpPr>
            <a:spLocks noGrp="1"/>
          </p:cNvSpPr>
          <p:nvPr>
            <p:ph type="sldNum" sz="quarter" idx="10"/>
          </p:nvPr>
        </p:nvSpPr>
        <p:spPr/>
        <p:txBody>
          <a:bodyPr/>
          <a:lstStyle/>
          <a:p>
            <a:fld id="{8086E2AC-B22C-4E07-A3B0-CBD6E78F8F87}" type="slidenum">
              <a:rPr lang="en-US" smtClean="0"/>
              <a:t>2</a:t>
            </a:fld>
            <a:endParaRPr lang="en-US"/>
          </a:p>
        </p:txBody>
      </p:sp>
    </p:spTree>
    <p:extLst>
      <p:ext uri="{BB962C8B-B14F-4D97-AF65-F5344CB8AC3E}">
        <p14:creationId xmlns:p14="http://schemas.microsoft.com/office/powerpoint/2010/main" val="101213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Overall, we feel the day was quite successful and provided students not only with lots of useful information, but also with library contacts if they needed help.  We hope to offer this workshop again in the Spring.</a:t>
            </a:r>
          </a:p>
          <a:p>
            <a:endParaRPr lang="en-US" dirty="0"/>
          </a:p>
        </p:txBody>
      </p:sp>
      <p:sp>
        <p:nvSpPr>
          <p:cNvPr id="4" name="Slide Number Placeholder 3"/>
          <p:cNvSpPr>
            <a:spLocks noGrp="1"/>
          </p:cNvSpPr>
          <p:nvPr>
            <p:ph type="sldNum" sz="quarter" idx="10"/>
          </p:nvPr>
        </p:nvSpPr>
        <p:spPr/>
        <p:txBody>
          <a:bodyPr/>
          <a:lstStyle/>
          <a:p>
            <a:fld id="{8086E2AC-B22C-4E07-A3B0-CBD6E78F8F87}" type="slidenum">
              <a:rPr lang="en-US" smtClean="0"/>
              <a:t>11</a:t>
            </a:fld>
            <a:endParaRPr lang="en-US"/>
          </a:p>
        </p:txBody>
      </p:sp>
    </p:spTree>
    <p:extLst>
      <p:ext uri="{BB962C8B-B14F-4D97-AF65-F5344CB8AC3E}">
        <p14:creationId xmlns:p14="http://schemas.microsoft.com/office/powerpoint/2010/main" val="3366228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 the instruction coordinator, I pulled together the reference unit to ask them their opinion on the workshop format.  </a:t>
            </a:r>
            <a:endParaRPr lang="en-US" dirty="0"/>
          </a:p>
        </p:txBody>
      </p:sp>
      <p:sp>
        <p:nvSpPr>
          <p:cNvPr id="4" name="Slide Number Placeholder 3"/>
          <p:cNvSpPr>
            <a:spLocks noGrp="1"/>
          </p:cNvSpPr>
          <p:nvPr>
            <p:ph type="sldNum" sz="quarter" idx="10"/>
          </p:nvPr>
        </p:nvSpPr>
        <p:spPr/>
        <p:txBody>
          <a:bodyPr/>
          <a:lstStyle/>
          <a:p>
            <a:fld id="{8086E2AC-B22C-4E07-A3B0-CBD6E78F8F87}" type="slidenum">
              <a:rPr lang="en-US" smtClean="0"/>
              <a:t>3</a:t>
            </a:fld>
            <a:endParaRPr lang="en-US"/>
          </a:p>
        </p:txBody>
      </p:sp>
    </p:spTree>
    <p:extLst>
      <p:ext uri="{BB962C8B-B14F-4D97-AF65-F5344CB8AC3E}">
        <p14:creationId xmlns:p14="http://schemas.microsoft.com/office/powerpoint/2010/main" val="1317672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When we looked at what other schools were doing, we noticed there was a big focus on writing for dissertations and theses.  So, we decided to not only highlight library services, but also to work with other campus entities that might be able to help grad students.  Initially, we sought to provide a multi-day workshop as many of the other schools, but it was difficult to find a time when we felt many graduate students would be available.  We finally settled on providing a one day workshop that would fall after grades were due, but before graduation in May of 2009.</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086E2AC-B22C-4E07-A3B0-CBD6E78F8F87}" type="slidenum">
              <a:rPr lang="en-US" smtClean="0"/>
              <a:t>4</a:t>
            </a:fld>
            <a:endParaRPr lang="en-US"/>
          </a:p>
        </p:txBody>
      </p:sp>
    </p:spTree>
    <p:extLst>
      <p:ext uri="{BB962C8B-B14F-4D97-AF65-F5344CB8AC3E}">
        <p14:creationId xmlns:p14="http://schemas.microsoft.com/office/powerpoint/2010/main" val="1998971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contacted the Graduate School to ask them to come by and talk about the submission of theses/dissertations.  We asked the Writing Center to come by and provide tips for writing.  The Michelin Career Center came by to talk about searching for jobs after graduation.  Then, from within the library, we had presentations about time management from our Psychology librarian who’s an ABD in Psychology, we had a general introduction to library resources and services, followed by meetings with subject librarians, there was a presentation on Plagiarism, copyright, and fair use, and finally, a </a:t>
            </a:r>
            <a:r>
              <a:rPr lang="en-US" sz="1200" kern="1200" dirty="0" err="1" smtClean="0">
                <a:solidFill>
                  <a:schemeClr val="tx1"/>
                </a:solidFill>
                <a:effectLst/>
                <a:latin typeface="+mn-lt"/>
                <a:ea typeface="+mn-ea"/>
                <a:cs typeface="+mn-cs"/>
              </a:rPr>
              <a:t>RefWorks</a:t>
            </a:r>
            <a:r>
              <a:rPr lang="en-US" sz="1200" kern="1200" dirty="0" smtClean="0">
                <a:solidFill>
                  <a:schemeClr val="tx1"/>
                </a:solidFill>
                <a:effectLst/>
                <a:latin typeface="+mn-lt"/>
                <a:ea typeface="+mn-ea"/>
                <a:cs typeface="+mn-cs"/>
              </a:rPr>
              <a:t> presentation.</a:t>
            </a:r>
          </a:p>
          <a:p>
            <a:endParaRPr lang="en-US" dirty="0"/>
          </a:p>
        </p:txBody>
      </p:sp>
      <p:sp>
        <p:nvSpPr>
          <p:cNvPr id="4" name="Slide Number Placeholder 3"/>
          <p:cNvSpPr>
            <a:spLocks noGrp="1"/>
          </p:cNvSpPr>
          <p:nvPr>
            <p:ph type="sldNum" sz="quarter" idx="10"/>
          </p:nvPr>
        </p:nvSpPr>
        <p:spPr/>
        <p:txBody>
          <a:bodyPr/>
          <a:lstStyle/>
          <a:p>
            <a:fld id="{8086E2AC-B22C-4E07-A3B0-CBD6E78F8F87}" type="slidenum">
              <a:rPr lang="en-US" smtClean="0"/>
              <a:t>5</a:t>
            </a:fld>
            <a:endParaRPr lang="en-US"/>
          </a:p>
        </p:txBody>
      </p:sp>
    </p:spTree>
    <p:extLst>
      <p:ext uri="{BB962C8B-B14F-4D97-AF65-F5344CB8AC3E}">
        <p14:creationId xmlns:p14="http://schemas.microsoft.com/office/powerpoint/2010/main" val="2942367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weren’t sure what the turnout would be, so we decided to sweeten the day with lunch and a free tee-shirt.  </a:t>
            </a:r>
            <a:endParaRPr lang="en-US" dirty="0"/>
          </a:p>
        </p:txBody>
      </p:sp>
      <p:sp>
        <p:nvSpPr>
          <p:cNvPr id="4" name="Slide Number Placeholder 3"/>
          <p:cNvSpPr>
            <a:spLocks noGrp="1"/>
          </p:cNvSpPr>
          <p:nvPr>
            <p:ph type="sldNum" sz="quarter" idx="10"/>
          </p:nvPr>
        </p:nvSpPr>
        <p:spPr/>
        <p:txBody>
          <a:bodyPr/>
          <a:lstStyle/>
          <a:p>
            <a:fld id="{8086E2AC-B22C-4E07-A3B0-CBD6E78F8F87}" type="slidenum">
              <a:rPr lang="en-US" smtClean="0"/>
              <a:t>6</a:t>
            </a:fld>
            <a:endParaRPr lang="en-US"/>
          </a:p>
        </p:txBody>
      </p:sp>
    </p:spTree>
    <p:extLst>
      <p:ext uri="{BB962C8B-B14F-4D97-AF65-F5344CB8AC3E}">
        <p14:creationId xmlns:p14="http://schemas.microsoft.com/office/powerpoint/2010/main" val="3508855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had a total of 37 out of 60 students show up for the boot camp.  We gave them a survey to complete after the last session and got some valuable feedback.  First and foremost, students said that it was a lot of information to take in for one day.  </a:t>
            </a:r>
            <a:endParaRPr lang="en-US" dirty="0"/>
          </a:p>
        </p:txBody>
      </p:sp>
      <p:sp>
        <p:nvSpPr>
          <p:cNvPr id="4" name="Slide Number Placeholder 3"/>
          <p:cNvSpPr>
            <a:spLocks noGrp="1"/>
          </p:cNvSpPr>
          <p:nvPr>
            <p:ph type="sldNum" sz="quarter" idx="10"/>
          </p:nvPr>
        </p:nvSpPr>
        <p:spPr/>
        <p:txBody>
          <a:bodyPr/>
          <a:lstStyle/>
          <a:p>
            <a:fld id="{8086E2AC-B22C-4E07-A3B0-CBD6E78F8F87}" type="slidenum">
              <a:rPr lang="en-US" smtClean="0"/>
              <a:t>7</a:t>
            </a:fld>
            <a:endParaRPr lang="en-US"/>
          </a:p>
        </p:txBody>
      </p:sp>
    </p:spTree>
    <p:extLst>
      <p:ext uri="{BB962C8B-B14F-4D97-AF65-F5344CB8AC3E}">
        <p14:creationId xmlns:p14="http://schemas.microsoft.com/office/powerpoint/2010/main" val="3111930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sent out an email to the graduate student advisors and were getting ready to make a public posting about the opportunity, but within the first 24 hours of sending the email to the grad student advisors, the session was full with a long waiting list!  We immediately sought permission to offer the session a second time that week and within the next 48 hours, that one was full as well.  We set the cap to the class at 30 each.</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086E2AC-B22C-4E07-A3B0-CBD6E78F8F87}" type="slidenum">
              <a:rPr lang="en-US" smtClean="0"/>
              <a:t>8</a:t>
            </a:fld>
            <a:endParaRPr lang="en-US"/>
          </a:p>
        </p:txBody>
      </p:sp>
    </p:spTree>
    <p:extLst>
      <p:ext uri="{BB962C8B-B14F-4D97-AF65-F5344CB8AC3E}">
        <p14:creationId xmlns:p14="http://schemas.microsoft.com/office/powerpoint/2010/main" val="248927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had a total of 37 out of 60 students show up for the boot camp.  We gave them a survey to complete after the last session and got some valuable feedback.  First and foremost, students said that it was a lot of information to take in for one day. </a:t>
            </a:r>
            <a:endParaRPr lang="en-US" dirty="0" smtClean="0"/>
          </a:p>
          <a:p>
            <a:endParaRPr lang="en-US" dirty="0"/>
          </a:p>
        </p:txBody>
      </p:sp>
      <p:sp>
        <p:nvSpPr>
          <p:cNvPr id="4" name="Slide Number Placeholder 3"/>
          <p:cNvSpPr>
            <a:spLocks noGrp="1"/>
          </p:cNvSpPr>
          <p:nvPr>
            <p:ph type="sldNum" sz="quarter" idx="10"/>
          </p:nvPr>
        </p:nvSpPr>
        <p:spPr/>
        <p:txBody>
          <a:bodyPr/>
          <a:lstStyle/>
          <a:p>
            <a:fld id="{8086E2AC-B22C-4E07-A3B0-CBD6E78F8F87}" type="slidenum">
              <a:rPr lang="en-US" smtClean="0"/>
              <a:t>9</a:t>
            </a:fld>
            <a:endParaRPr lang="en-US"/>
          </a:p>
        </p:txBody>
      </p:sp>
    </p:spTree>
    <p:extLst>
      <p:ext uri="{BB962C8B-B14F-4D97-AF65-F5344CB8AC3E}">
        <p14:creationId xmlns:p14="http://schemas.microsoft.com/office/powerpoint/2010/main" val="139680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They enjoyed and appreciated lunch and they also liked seeing all of the resources available to them.  Many commented that the career center was the most valuable piece of the day, as well as </a:t>
            </a:r>
            <a:r>
              <a:rPr lang="en-US" sz="1200" kern="1200" dirty="0" err="1" smtClean="0">
                <a:solidFill>
                  <a:schemeClr val="tx1"/>
                </a:solidFill>
                <a:effectLst/>
                <a:latin typeface="+mn-lt"/>
                <a:ea typeface="+mn-ea"/>
                <a:cs typeface="+mn-cs"/>
              </a:rPr>
              <a:t>RefWorks</a:t>
            </a:r>
            <a:r>
              <a:rPr lang="en-US" sz="1200" kern="1200" dirty="0" smtClean="0">
                <a:solidFill>
                  <a:schemeClr val="tx1"/>
                </a:solidFill>
                <a:effectLst/>
                <a:latin typeface="+mn-lt"/>
                <a:ea typeface="+mn-ea"/>
                <a:cs typeface="+mn-cs"/>
              </a:rPr>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086E2AC-B22C-4E07-A3B0-CBD6E78F8F87}" type="slidenum">
              <a:rPr lang="en-US" smtClean="0"/>
              <a:t>10</a:t>
            </a:fld>
            <a:endParaRPr lang="en-US"/>
          </a:p>
        </p:txBody>
      </p:sp>
    </p:spTree>
    <p:extLst>
      <p:ext uri="{BB962C8B-B14F-4D97-AF65-F5344CB8AC3E}">
        <p14:creationId xmlns:p14="http://schemas.microsoft.com/office/powerpoint/2010/main" val="1146312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CBABA81-E11A-4FEA-861F-F682A16A4673}" type="datetimeFigureOut">
              <a:rPr lang="en-US" smtClean="0"/>
              <a:pPr/>
              <a:t>12/3/2013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36FFCD5-4A25-4C94-B1E9-776B61C4951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ABA81-E11A-4FEA-861F-F682A16A4673}" type="datetimeFigureOut">
              <a:rPr lang="en-US" smtClean="0"/>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6FFCD5-4A25-4C94-B1E9-776B61C4951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ABA81-E11A-4FEA-861F-F682A16A4673}" type="datetimeFigureOut">
              <a:rPr lang="en-US" smtClean="0"/>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6FFCD5-4A25-4C94-B1E9-776B61C4951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CBABA81-E11A-4FEA-861F-F682A16A4673}" type="datetimeFigureOut">
              <a:rPr lang="en-US" smtClean="0"/>
              <a:pPr/>
              <a:t>12/3/2013</a:t>
            </a:fld>
            <a:endParaRPr lang="en-US"/>
          </a:p>
        </p:txBody>
      </p:sp>
      <p:sp>
        <p:nvSpPr>
          <p:cNvPr id="9" name="Slide Number Placeholder 8"/>
          <p:cNvSpPr>
            <a:spLocks noGrp="1"/>
          </p:cNvSpPr>
          <p:nvPr>
            <p:ph type="sldNum" sz="quarter" idx="15"/>
          </p:nvPr>
        </p:nvSpPr>
        <p:spPr/>
        <p:txBody>
          <a:bodyPr rtlCol="0"/>
          <a:lstStyle/>
          <a:p>
            <a:fld id="{536FFCD5-4A25-4C94-B1E9-776B61C4951C}"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CBABA81-E11A-4FEA-861F-F682A16A4673}" type="datetimeFigureOut">
              <a:rPr lang="en-US" smtClean="0"/>
              <a:pPr/>
              <a:t>12/3/2013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36FFCD5-4A25-4C94-B1E9-776B61C4951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CBABA81-E11A-4FEA-861F-F682A16A4673}" type="datetimeFigureOut">
              <a:rPr lang="en-US" smtClean="0"/>
              <a:pPr/>
              <a:t>12/3/2013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6FFCD5-4A25-4C94-B1E9-776B61C4951C}"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CBABA81-E11A-4FEA-861F-F682A16A4673}" type="datetimeFigureOut">
              <a:rPr lang="en-US" smtClean="0"/>
              <a:pPr/>
              <a:t>12/3/2013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6FFCD5-4A25-4C94-B1E9-776B61C4951C}"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CBABA81-E11A-4FEA-861F-F682A16A4673}" type="datetimeFigureOut">
              <a:rPr lang="en-US" smtClean="0"/>
              <a:pPr/>
              <a:t>12/3/2013</a:t>
            </a:fld>
            <a:endParaRPr lang="en-US"/>
          </a:p>
        </p:txBody>
      </p:sp>
      <p:sp>
        <p:nvSpPr>
          <p:cNvPr id="7" name="Slide Number Placeholder 6"/>
          <p:cNvSpPr>
            <a:spLocks noGrp="1"/>
          </p:cNvSpPr>
          <p:nvPr>
            <p:ph type="sldNum" sz="quarter" idx="11"/>
          </p:nvPr>
        </p:nvSpPr>
        <p:spPr/>
        <p:txBody>
          <a:bodyPr rtlCol="0"/>
          <a:lstStyle/>
          <a:p>
            <a:fld id="{536FFCD5-4A25-4C94-B1E9-776B61C4951C}"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BABA81-E11A-4FEA-861F-F682A16A4673}" type="datetimeFigureOut">
              <a:rPr lang="en-US" smtClean="0"/>
              <a:pPr/>
              <a:t>12/3/2013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6FFCD5-4A25-4C94-B1E9-776B61C4951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CBABA81-E11A-4FEA-861F-F682A16A4673}" type="datetimeFigureOut">
              <a:rPr lang="en-US" smtClean="0"/>
              <a:pPr/>
              <a:t>12/3/2013</a:t>
            </a:fld>
            <a:endParaRPr lang="en-US"/>
          </a:p>
        </p:txBody>
      </p:sp>
      <p:sp>
        <p:nvSpPr>
          <p:cNvPr id="22" name="Slide Number Placeholder 21"/>
          <p:cNvSpPr>
            <a:spLocks noGrp="1"/>
          </p:cNvSpPr>
          <p:nvPr>
            <p:ph type="sldNum" sz="quarter" idx="15"/>
          </p:nvPr>
        </p:nvSpPr>
        <p:spPr/>
        <p:txBody>
          <a:bodyPr rtlCol="0"/>
          <a:lstStyle/>
          <a:p>
            <a:fld id="{536FFCD5-4A25-4C94-B1E9-776B61C4951C}"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CBABA81-E11A-4FEA-861F-F682A16A4673}" type="datetimeFigureOut">
              <a:rPr lang="en-US" smtClean="0"/>
              <a:pPr/>
              <a:t>12/3/2013</a:t>
            </a:fld>
            <a:endParaRPr lang="en-US"/>
          </a:p>
        </p:txBody>
      </p:sp>
      <p:sp>
        <p:nvSpPr>
          <p:cNvPr id="18" name="Slide Number Placeholder 17"/>
          <p:cNvSpPr>
            <a:spLocks noGrp="1"/>
          </p:cNvSpPr>
          <p:nvPr>
            <p:ph type="sldNum" sz="quarter" idx="11"/>
          </p:nvPr>
        </p:nvSpPr>
        <p:spPr/>
        <p:txBody>
          <a:bodyPr rtlCol="0"/>
          <a:lstStyle/>
          <a:p>
            <a:fld id="{536FFCD5-4A25-4C94-B1E9-776B61C4951C}"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CBABA81-E11A-4FEA-861F-F682A16A4673}" type="datetimeFigureOut">
              <a:rPr lang="en-US" smtClean="0"/>
              <a:pPr/>
              <a:t>12/3/2013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36FFCD5-4A25-4C94-B1E9-776B61C4951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mailto:anne1@clemson.ed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gif"/><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3.gif"/><Relationship Id="rId4" Type="http://schemas.openxmlformats.org/officeDocument/2006/relationships/image" Target="../media/image12.wmf"/></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2438400"/>
            <a:ext cx="6400800" cy="1894362"/>
          </a:xfrm>
        </p:spPr>
        <p:txBody>
          <a:bodyPr/>
          <a:lstStyle/>
          <a:p>
            <a:r>
              <a:rPr lang="en-US" dirty="0" smtClean="0"/>
              <a:t>Graduate Student Boot Camp</a:t>
            </a:r>
            <a:endParaRPr lang="en-US" dirty="0"/>
          </a:p>
        </p:txBody>
      </p:sp>
      <p:sp>
        <p:nvSpPr>
          <p:cNvPr id="3" name="Subtitle 2"/>
          <p:cNvSpPr>
            <a:spLocks noGrp="1"/>
          </p:cNvSpPr>
          <p:nvPr>
            <p:ph type="subTitle" idx="1"/>
          </p:nvPr>
        </p:nvSpPr>
        <p:spPr>
          <a:xfrm>
            <a:off x="2286000" y="5943600"/>
            <a:ext cx="6705600" cy="533400"/>
          </a:xfrm>
        </p:spPr>
        <p:txBody>
          <a:bodyPr>
            <a:normAutofit fontScale="62500" lnSpcReduction="20000"/>
          </a:bodyPr>
          <a:lstStyle/>
          <a:p>
            <a:r>
              <a:rPr lang="en-US" dirty="0" smtClean="0"/>
              <a:t>Presentation for South Carolina Library Association (SCLA) </a:t>
            </a:r>
            <a:br>
              <a:rPr lang="en-US" dirty="0" smtClean="0"/>
            </a:br>
            <a:r>
              <a:rPr lang="en-US" dirty="0" smtClean="0"/>
              <a:t>October, 2010</a:t>
            </a:r>
            <a:br>
              <a:rPr lang="en-US" dirty="0" smtClean="0"/>
            </a:br>
            <a:endParaRPr lang="en-US" dirty="0"/>
          </a:p>
        </p:txBody>
      </p:sp>
      <p:sp>
        <p:nvSpPr>
          <p:cNvPr id="4" name="Rectangle 3"/>
          <p:cNvSpPr/>
          <p:nvPr/>
        </p:nvSpPr>
        <p:spPr>
          <a:xfrm>
            <a:off x="2362200" y="4267200"/>
            <a:ext cx="4572000" cy="646331"/>
          </a:xfrm>
          <a:prstGeom prst="rect">
            <a:avLst/>
          </a:prstGeom>
        </p:spPr>
        <p:txBody>
          <a:bodyPr>
            <a:spAutoFit/>
          </a:bodyPr>
          <a:lstStyle/>
          <a:p>
            <a:r>
              <a:rPr lang="en-US" dirty="0"/>
              <a:t>Clemson University Libraries</a:t>
            </a:r>
          </a:p>
          <a:p>
            <a:r>
              <a:rPr lang="en-US" dirty="0"/>
              <a:t>May 4</a:t>
            </a:r>
            <a:r>
              <a:rPr lang="en-US" baseline="30000" dirty="0"/>
              <a:t>th</a:t>
            </a:r>
            <a:r>
              <a:rPr lang="en-US" dirty="0"/>
              <a:t> &amp; 6</a:t>
            </a:r>
            <a:r>
              <a:rPr lang="en-US" baseline="30000" dirty="0"/>
              <a:t>th</a:t>
            </a:r>
            <a:r>
              <a:rPr lang="en-US" dirty="0"/>
              <a:t>, 2009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farm2.static.flickr.com/1321/796311588_9c6dc47f08.jpg"/>
          <p:cNvPicPr>
            <a:picLocks noChangeAspect="1" noChangeArrowheads="1"/>
          </p:cNvPicPr>
          <p:nvPr/>
        </p:nvPicPr>
        <p:blipFill>
          <a:blip r:embed="rId3" cstate="print"/>
          <a:srcRect/>
          <a:stretch>
            <a:fillRect/>
          </a:stretch>
        </p:blipFill>
        <p:spPr bwMode="auto">
          <a:xfrm>
            <a:off x="457200" y="533400"/>
            <a:ext cx="7208106" cy="4800600"/>
          </a:xfrm>
          <a:prstGeom prst="rect">
            <a:avLst/>
          </a:prstGeom>
          <a:noFill/>
        </p:spPr>
      </p:pic>
      <p:sp>
        <p:nvSpPr>
          <p:cNvPr id="3" name="Rectangle 2"/>
          <p:cNvSpPr/>
          <p:nvPr/>
        </p:nvSpPr>
        <p:spPr>
          <a:xfrm>
            <a:off x="457200" y="5029200"/>
            <a:ext cx="4572000" cy="246221"/>
          </a:xfrm>
          <a:prstGeom prst="rect">
            <a:avLst/>
          </a:prstGeom>
        </p:spPr>
        <p:txBody>
          <a:bodyPr>
            <a:spAutoFit/>
          </a:bodyPr>
          <a:lstStyle/>
          <a:p>
            <a:r>
              <a:rPr lang="en-US" sz="1000" dirty="0" smtClean="0">
                <a:solidFill>
                  <a:schemeClr val="bg1"/>
                </a:solidFill>
              </a:rPr>
              <a:t>http://www.flickr.com/photos/ntr23/796311588/sizes/m/in/photostream/</a:t>
            </a:r>
            <a:endParaRPr lang="en-US" sz="1000"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nvGraphicFramePr>
        <p:xfrm>
          <a:off x="228600" y="1066800"/>
          <a:ext cx="9601200" cy="546735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1066800" y="685800"/>
            <a:ext cx="7086600" cy="369332"/>
          </a:xfrm>
          <a:prstGeom prst="rect">
            <a:avLst/>
          </a:prstGeom>
          <a:noFill/>
        </p:spPr>
        <p:txBody>
          <a:bodyPr wrap="square" rtlCol="0">
            <a:spAutoFit/>
          </a:bodyPr>
          <a:lstStyle/>
          <a:p>
            <a:r>
              <a:rPr lang="en-US" b="1" dirty="0" smtClean="0"/>
              <a:t>Evaluation Response Summary</a:t>
            </a:r>
            <a:endParaRPr lang="en-US"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sz="quarter" idx="1"/>
          </p:nvPr>
        </p:nvSpPr>
        <p:spPr/>
        <p:txBody>
          <a:bodyPr/>
          <a:lstStyle/>
          <a:p>
            <a:r>
              <a:rPr lang="en-US" dirty="0" smtClean="0"/>
              <a:t>Anne Grant</a:t>
            </a:r>
            <a:br>
              <a:rPr lang="en-US" dirty="0" smtClean="0"/>
            </a:br>
            <a:r>
              <a:rPr lang="en-US" dirty="0" smtClean="0"/>
              <a:t>Clemson University Libraries</a:t>
            </a:r>
          </a:p>
          <a:p>
            <a:pPr lvl="1"/>
            <a:r>
              <a:rPr lang="en-US" dirty="0" smtClean="0"/>
              <a:t>864.656.6079</a:t>
            </a:r>
          </a:p>
          <a:p>
            <a:pPr lvl="1"/>
            <a:r>
              <a:rPr lang="en-US" dirty="0" smtClean="0">
                <a:hlinkClick r:id="rId2"/>
              </a:rPr>
              <a:t>anne1@clemson.edu</a:t>
            </a:r>
            <a:r>
              <a:rPr lang="en-US" dirty="0" smtClean="0"/>
              <a:t> </a:t>
            </a:r>
          </a:p>
        </p:txBody>
      </p:sp>
      <p:pic>
        <p:nvPicPr>
          <p:cNvPr id="4" name="Picture 3" descr="anne.jpg"/>
          <p:cNvPicPr>
            <a:picLocks noChangeAspect="1"/>
          </p:cNvPicPr>
          <p:nvPr/>
        </p:nvPicPr>
        <p:blipFill>
          <a:blip r:embed="rId3" cstate="print"/>
          <a:stretch>
            <a:fillRect/>
          </a:stretch>
        </p:blipFill>
        <p:spPr>
          <a:xfrm>
            <a:off x="5181600" y="2590800"/>
            <a:ext cx="2590800" cy="38862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ulb And Hand"/>
          <p:cNvPicPr>
            <a:picLocks noChangeAspect="1" noChangeArrowheads="1"/>
          </p:cNvPicPr>
          <p:nvPr/>
        </p:nvPicPr>
        <p:blipFill>
          <a:blip r:embed="rId3" cstate="print"/>
          <a:srcRect/>
          <a:stretch>
            <a:fillRect/>
          </a:stretch>
        </p:blipFill>
        <p:spPr bwMode="auto">
          <a:xfrm>
            <a:off x="152400" y="381000"/>
            <a:ext cx="7162800" cy="6195824"/>
          </a:xfrm>
          <a:prstGeom prst="rect">
            <a:avLst/>
          </a:prstGeom>
          <a:noFill/>
        </p:spPr>
      </p:pic>
      <p:sp>
        <p:nvSpPr>
          <p:cNvPr id="5" name="Rectangle 4"/>
          <p:cNvSpPr/>
          <p:nvPr/>
        </p:nvSpPr>
        <p:spPr>
          <a:xfrm>
            <a:off x="76200" y="6324600"/>
            <a:ext cx="5791200" cy="276999"/>
          </a:xfrm>
          <a:prstGeom prst="rect">
            <a:avLst/>
          </a:prstGeom>
        </p:spPr>
        <p:txBody>
          <a:bodyPr wrap="square">
            <a:spAutoFit/>
          </a:bodyPr>
          <a:lstStyle/>
          <a:p>
            <a:r>
              <a:rPr lang="en-US" sz="1200" dirty="0" smtClean="0"/>
              <a:t>http://www.freedigitalphotos.net/images/view_photog.php?photogid=809</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http://farm4.static.flickr.com/3168/3068482355_172cc544e7.jpg"/>
          <p:cNvPicPr>
            <a:picLocks noChangeAspect="1" noChangeArrowheads="1"/>
          </p:cNvPicPr>
          <p:nvPr/>
        </p:nvPicPr>
        <p:blipFill>
          <a:blip r:embed="rId3" cstate="print"/>
          <a:srcRect/>
          <a:stretch>
            <a:fillRect/>
          </a:stretch>
        </p:blipFill>
        <p:spPr bwMode="auto">
          <a:xfrm>
            <a:off x="304800" y="304800"/>
            <a:ext cx="7086600" cy="6207863"/>
          </a:xfrm>
          <a:prstGeom prst="rect">
            <a:avLst/>
          </a:prstGeom>
          <a:noFill/>
        </p:spPr>
      </p:pic>
      <p:sp>
        <p:nvSpPr>
          <p:cNvPr id="4" name="Rectangle 3"/>
          <p:cNvSpPr/>
          <p:nvPr/>
        </p:nvSpPr>
        <p:spPr>
          <a:xfrm>
            <a:off x="304800" y="6248400"/>
            <a:ext cx="6096000" cy="276999"/>
          </a:xfrm>
          <a:prstGeom prst="rect">
            <a:avLst/>
          </a:prstGeom>
        </p:spPr>
        <p:txBody>
          <a:bodyPr wrap="square">
            <a:spAutoFit/>
          </a:bodyPr>
          <a:lstStyle/>
          <a:p>
            <a:r>
              <a:rPr lang="en-US" sz="1200" dirty="0" smtClean="0">
                <a:solidFill>
                  <a:schemeClr val="bg1"/>
                </a:solidFill>
              </a:rPr>
              <a:t>http://www.flickr.com/photos/life_is_good_pete/3068482355/sizes/m/in/photostream/</a:t>
            </a:r>
            <a:endParaRPr lang="en-US" sz="12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farm4.static.flickr.com/3087/3153137546_7f45b78a06_o.jpg"/>
          <p:cNvPicPr>
            <a:picLocks noChangeAspect="1" noChangeArrowheads="1"/>
          </p:cNvPicPr>
          <p:nvPr/>
        </p:nvPicPr>
        <p:blipFill>
          <a:blip r:embed="rId3" cstate="print"/>
          <a:srcRect/>
          <a:stretch>
            <a:fillRect/>
          </a:stretch>
        </p:blipFill>
        <p:spPr bwMode="auto">
          <a:xfrm>
            <a:off x="381000" y="685800"/>
            <a:ext cx="4933950" cy="2771776"/>
          </a:xfrm>
          <a:prstGeom prst="rect">
            <a:avLst/>
          </a:prstGeom>
          <a:noFill/>
        </p:spPr>
      </p:pic>
      <p:sp>
        <p:nvSpPr>
          <p:cNvPr id="3" name="Rectangle 2"/>
          <p:cNvSpPr/>
          <p:nvPr/>
        </p:nvSpPr>
        <p:spPr>
          <a:xfrm>
            <a:off x="381000" y="685800"/>
            <a:ext cx="4724400" cy="246221"/>
          </a:xfrm>
          <a:prstGeom prst="rect">
            <a:avLst/>
          </a:prstGeom>
        </p:spPr>
        <p:txBody>
          <a:bodyPr wrap="square">
            <a:spAutoFit/>
          </a:bodyPr>
          <a:lstStyle/>
          <a:p>
            <a:r>
              <a:rPr lang="en-US" sz="1000" dirty="0" smtClean="0"/>
              <a:t>http://www.flickr.com/photos/greenlagirl/3153137546/sizes/o/in/photostream/</a:t>
            </a:r>
            <a:endParaRPr lang="en-US" sz="1000" dirty="0"/>
          </a:p>
        </p:txBody>
      </p:sp>
      <p:pic>
        <p:nvPicPr>
          <p:cNvPr id="29700" name="Picture 4" descr="http://farm4.static.flickr.com/3358/3573131007_5e1045c1af.jpg"/>
          <p:cNvPicPr>
            <a:picLocks noChangeAspect="1" noChangeArrowheads="1"/>
          </p:cNvPicPr>
          <p:nvPr/>
        </p:nvPicPr>
        <p:blipFill>
          <a:blip r:embed="rId4" cstate="print"/>
          <a:srcRect/>
          <a:stretch>
            <a:fillRect/>
          </a:stretch>
        </p:blipFill>
        <p:spPr bwMode="auto">
          <a:xfrm>
            <a:off x="2590800" y="3048000"/>
            <a:ext cx="4762500" cy="3571875"/>
          </a:xfrm>
          <a:prstGeom prst="rect">
            <a:avLst/>
          </a:prstGeom>
          <a:noFill/>
        </p:spPr>
      </p:pic>
      <p:sp>
        <p:nvSpPr>
          <p:cNvPr id="5" name="Rectangle 4"/>
          <p:cNvSpPr/>
          <p:nvPr/>
        </p:nvSpPr>
        <p:spPr>
          <a:xfrm>
            <a:off x="2590800" y="6400800"/>
            <a:ext cx="5029200" cy="246221"/>
          </a:xfrm>
          <a:prstGeom prst="rect">
            <a:avLst/>
          </a:prstGeom>
        </p:spPr>
        <p:txBody>
          <a:bodyPr wrap="square">
            <a:spAutoFit/>
          </a:bodyPr>
          <a:lstStyle/>
          <a:p>
            <a:r>
              <a:rPr lang="en-US" sz="1000" dirty="0" smtClean="0"/>
              <a:t>http://www.flickr.com/photos/wayneandwax/3573131007/sizes/m/in/photostream/</a:t>
            </a:r>
            <a:endParaRPr lang="en-US" sz="1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farm5.static.flickr.com/4093/4902772292_1cc185ddb5.jpg"/>
          <p:cNvPicPr>
            <a:picLocks noChangeAspect="1" noChangeArrowheads="1"/>
          </p:cNvPicPr>
          <p:nvPr/>
        </p:nvPicPr>
        <p:blipFill>
          <a:blip r:embed="rId3" cstate="print"/>
          <a:srcRect/>
          <a:stretch>
            <a:fillRect/>
          </a:stretch>
        </p:blipFill>
        <p:spPr bwMode="auto">
          <a:xfrm>
            <a:off x="381000" y="228600"/>
            <a:ext cx="3810000" cy="2537461"/>
          </a:xfrm>
          <a:prstGeom prst="rect">
            <a:avLst/>
          </a:prstGeom>
          <a:noFill/>
        </p:spPr>
      </p:pic>
      <p:sp>
        <p:nvSpPr>
          <p:cNvPr id="3" name="Rectangle 2"/>
          <p:cNvSpPr/>
          <p:nvPr/>
        </p:nvSpPr>
        <p:spPr>
          <a:xfrm>
            <a:off x="304800" y="2514600"/>
            <a:ext cx="4572000" cy="215444"/>
          </a:xfrm>
          <a:prstGeom prst="rect">
            <a:avLst/>
          </a:prstGeom>
        </p:spPr>
        <p:txBody>
          <a:bodyPr>
            <a:spAutoFit/>
          </a:bodyPr>
          <a:lstStyle/>
          <a:p>
            <a:r>
              <a:rPr lang="en-US" sz="800" dirty="0" smtClean="0"/>
              <a:t>http://www.flickr.com/photos/cellphonesusie/4902772292/sizes/m/in/photostream/</a:t>
            </a:r>
            <a:endParaRPr lang="en-US" sz="800" dirty="0"/>
          </a:p>
        </p:txBody>
      </p:sp>
      <p:pic>
        <p:nvPicPr>
          <p:cNvPr id="30724" name="Picture 4" descr="http://profile.ak.fbcdn.net/profile-ak-snc4/object2/445/6/n27180981210_2838.jpg"/>
          <p:cNvPicPr>
            <a:picLocks noChangeAspect="1" noChangeArrowheads="1"/>
          </p:cNvPicPr>
          <p:nvPr/>
        </p:nvPicPr>
        <p:blipFill>
          <a:blip r:embed="rId4" cstate="print"/>
          <a:srcRect/>
          <a:stretch>
            <a:fillRect/>
          </a:stretch>
        </p:blipFill>
        <p:spPr bwMode="auto">
          <a:xfrm>
            <a:off x="1447800" y="2743200"/>
            <a:ext cx="2133600" cy="2634996"/>
          </a:xfrm>
          <a:prstGeom prst="rect">
            <a:avLst/>
          </a:prstGeom>
          <a:noFill/>
        </p:spPr>
      </p:pic>
      <p:sp>
        <p:nvSpPr>
          <p:cNvPr id="30726" name="AutoShape 6" descr="data:image/jpg;base64,/9j/4AAQSkZJRgABAQAAAQABAAD/2wCEAAkGBhQSEBQUEBQWFRUVGBUaFxgXGRgfFxocGR4ZGSAaFx0dHCYgGBsjHBcYHzEiIycpLC0sFR4xNTAqNSYrLCkBCQoKDgwOGg8PGjUlHyUyLzQ0LDAsNDAsNC40MDAsMi8sLyw0LCw0Liw1LCwvNCwsKiwtLCwsMCwqLCosKSwsLP/AABEIAFUBkAMBIgACEQEDEQH/xAAbAAACAgMBAAAAAAAAAAAAAAAABgQFAQMHAv/EAEwQAAECAwMFCwkECQMEAwAAAAECAwAEEQUSIQYxQVFhExQiU3GBkaKx0tMHFzJUcpOhwdE0QlKSIyQzYnOCwuHwFiWDFTWy8UNEY//EABoBAAIDAQEAAAAAAAAAAAAAAAACAwQFAQb/xAA3EQABAwIDAwoGAgIDAQAAAAABAAIDBBESITFBUXEFExRSYYGxwdHwIjI0kaHhcvFCoiQzQyP/2gAMAwEAAhEDEQA/AHF7Lp8KUAEUqacE5q8sef8AXcxqb/KfrC6rOYfLCyRZ3FKnU31LSFYk0FcQBTtjzcD6mdxDXr1dQykpmhz2fhUv+u5jU3+U/WIU/lRMO4Fd0akYdOn4w92dk0wzeupreP3qGg1CuiPFvWQhcs4EoSFXSRRIrUY/KLbqWpLCXSdypMrKQSANj70gSFuvM/s3DT8JxT0HNzRaf67mNTf5T9YuciLLTvcrWkErUaVAOAw07axcz9hMvIKFIArmKQAoHWDSEgpagxBzH2vsT1FXTCYtfHe21Jv+u5jU3+U/WD/Xcxqb/KfrDK9kXLFu6lJSdCgTerrNc8c7fZKFqSc6SQeY0+UQVBqoLYn69qsUwo6m+Bmm8Lq1lTZdYbWc6kgmmasS4qslz+ps+z8zELKzKEsgNM/tV6s6QcMP3joja54MhEj9wWBzBknMbN5U208o2mVXMVuHMhAqrn1RGTOTrmKGW2h/+iiVfD6RtydsAMIvL4TqsVKOJFdAP+Vi5jjWSSDE827B5lM98UZwxjF2nyHrdUKlT6caML2C8PpGlvLC4q5NtKZVrzp5ddOSsMkRbQs5D6ChwVB6QdYOgwOikaLxvz3HMeqGzRuNpGC28ZH0WZe0W3DRtaVGl6gIOGasUtp29My4vOMIKa0vJWac9RURV2BZ6pW0NzViFIVdP4hnB+HwhiyqH6m97PzEQ85JJC53yubf8cVOYo4p2s+ZrrfngqiQyxefXcaYBVSuKzQDWeDDRLlV0boAFaQkkjmJhO8nieE8dNG/6voIdYaic98Ye917pOUGxxymONtgOKIjzu6Xf0Ny9X79aU5saxIgi6RcWVAGxulGfyvfl13HmUVpUUUaEaxgYkSuU8w4kKRKKUk5iF4HkqmK7yhI4bJ0lKx0EfUwx5MfZGfZ+ZjLjMrp3RYzYcOzsWxK2FtMybmxc9p7e3sUFVuzeiSV+cfSK6dyzmGzRcuEVzXr2PJmrDnFblBZhfZuJpW8kiuihFfhWJ5YZg0lkhvwHoq0M8BeA+MW4nzKkzTjm51aSkrwwUSBtxpCxP5ZvsquOMJSrao0I1jDEQ4QtZdygVLhdMUKGOxWBHYeaO1YkEZex1iFyiMbpAyRtweKuLItMTDKXE4VzjURnETYQshbUuOlpRwcxT7Q+o7BD7D0k/PRB23akrafmJS0abOCIIIItKmoVs2kGGVOHGmYaycwigsjKWamSQ203waVUSq6K8/+Uivy6tS+6GUnBvFXtH6DtMWnk/T+gcOkuH4JTGUZ3S1XNtdYBbIp2w0nOvbdx3pmbrQXqVoK0zV2bIqp236OFphBedGcA0Sn2laOSN9vzxZlnFp9ICg5ThX4xAyKYAlQoeksqKjpJqRjFuSQmQRNNsrk9ioxxtERmeL52A7dc+xYdctDOEsDZU16SYhjLB1lV2cYKdqflU0PMYbIjz8gh5BQ4Kg9I2jUY4+CQZxvN+3MJmVEZNpIxbsyK02NagmGg4kFIJUKHPgaROigySly0l5lX/xuGh1hQBB543ZTW7vZrg4uLqEjVrUdghmTYYRJJs14pZIMU5ji26cNVKtK22mKBauEcyE4rPIBEI2hNuYtMJQNBdVj+VOaPOTViXE7s9wnnMSVZ0g6BqOvoi+jjRJKMTjhG4a959EPMURwtGIjadO4eqXHXbRTiEMq2CvzIiM3lsptV2aYKDrH0OcchhsiLaFmtvouOpqNGsbQdBhXwSDON5v25hOyoiOUsYtvGRXqRtBDybzSgobNGwjQYr7XnJlq8ptttxAxpVV+mmo080Jz7btnzPBNQcR+FadR29kdAs2fS80lxGZQ5wdIO0GEinM4MbvheFJNTinIkb8TDvVVk5lSmZqhYCHBiADgobNo1RfRzLKFjcJxe5m7QhaaaK44c9YdMm8oBMooaBxPpDX+8NnZCUlUXOMMnzD8p6yjDWieIfCdm5XMaZsruHcgkq0Xq0+EboI0SLiyywbG6VrRypmJcgPS6RXMQs3Tz0idY9suuhK3Etttqrdqo3lcmikectWgZNZ/CUkdNPnHqzLOS5LMVJFEJ1fOM8c6Ji3FcWvsWmeZdTh+EAk2vnuvvXPW5NS3dzQCVFRAA2H4COn2VKLZl0oUb6kppqGwcmisc+m5hUtPOKRnS4o00EKNaHYQY6HZVqomGwts8o0pOoxV5Naxr3C/xeSt8que5jDb4de9VMpluyo0dCmlDAhQqAeUfSLyXmkOCrakqGtJBheysycbUhb6eCtIqaZlU1jXtit8nrf6R06kpHST9IstnmZMIZLG+1VX08EkBniJFtQnFhlDLYSKJQkaTgOeKqeyyl28yi4dSBUdOaNGXqKyoOpxPxBHzipyPydbeTurtVXVEBH3cKGp1580Es8olEEQGmqIaeIwmomJ10G9N1nzanmQu6WysEgHEgHMfnHNLYstxhwpcxrUhWhW2OpTEwltBUshKUjEnMI5plDbZmXa4hCahA2aztP0iDlIN5tocfi93VjkkvMji0fD7sn3J1N2UZr+AH5wnWK5vm0QtX4lL5k+iObCHR9q5JqT+FkjoRSErIdX62NqFfKGqMnwxnTLyS0ucc8o1z810WCCCNdYiIIIIELQ9JIUtC1DhNklJ1VFDyj6RByp+xvez8xFrFVlT9je9n5iIZgBG/gfBWICTKy+8eKoPJ5nf/4/64dIS/J5nf8A+P8Arh0ivyf9O3v8SrHKf1Lu7wCIIIIvLPSV5Q/SZ5HO1MMOTH2Rn2fmYXvKH6TPI52pjFjOT+4I3FKNzpwb12tOmMdsnN1bzYnLYL7luui5yhjFwMzqbb07RGE+ndi1jeCQs6qE06YXXF2nTBKByXK/ExqyQU4Zl8v13S6kG9nz9maLfSiXtYGkX3hUuhgMc8uBsNhunCKTLI/qbn8vaIu4oMt1Uk1bVI7Ylqf+l/AqCkF52cR4pJnJRUuplaSeEhDiTt0jmPbHS7Mng80hxP3h0HSOYxRWzZW62e3QcJttChyXReHR2CIGQVqUUphRwPCRy6R0Y8xjOp/+NPg2OH59+S1an/lU/OD5mE34e/NO0RbTnwy0txX3Rm1nQOcxKhUyncMxMNSiDhUKc2D+wqeUiNKokMbCRroOKyaaISyAHQZngFQTNmnehmXMVuuCnIb1Tzn4AQw+T8/oHP4n9KY3ZashMlRIoEqbAGoDCI3k9P6J0fvj/wAf7RmRRCKra0bvVa8sxmonPPW/GSu8oZIuyziE4qIqBrIxp8ITcl8p971bdBLZNcM6Tpw0iOhwu25kch4lbZ3NZz/hUdo0HaItVUMheJYtRs7FTo54gwwzfKdu4q3krUaeFWlpVsBx5xnES45dPZPTDBqpBoPvIxHSMRz0iVZWWDzRAWd0RpCvS5lZ+msQs5RwnDM2xU7+S8QxQPxD3t/pdHjn8+7vm00pOKUrCabEYnpIMO1nWih9sLbNQekHUdsc/sFf+4IJ0uL6Tehq54dzbRoT78UvJ8ZZzrjq0H3+F0qCCCNRY6IIIIEKkyvs4OyyjThN8Ic2cdHZFL5Pp01caOagWOw9o6IcX0XkqBzEEdIhAyF+1fyK+UZdQMFVG8bcvf3WxTHHRysOzP39la2hJodtQIcF5JaNRzGKK0rPdkXwpBNK1QrWNStusQxu/wDd0fwj2GL60rOQ+2W3Bgcx0g6CNsIaYTB5bk4ONj9k4qzAYw7NpaLj7rRYdtJmW7ycFDBSdR+h0GLGOZEPSEztH5Vp/wA6DHQrLtND7YW2cDnGkHUYs0lTznwPycFVraQRWkjzYdFDytH6m9yDtESLB+zM+wnsiPlZ9je5B2iJFhfZmfYT2RIPqD/HzKiP0o/kfAJJy0l7k5eoOEEqxzGmGPRF5k7ZzRVfQHmHB6aKkJP5gap2ZxHnL+Rq0h0fcJB5Ff3Hxi0yXtPdpZJJ4SeCrlGnnFDFGOJoq3A8R+loSzONExzeB/a25R/ZHvYMUPk8RwXjtQOgKPzhkteULrDiE0qpJArmhOVIzki0pSFIuE1VdoSMwqbyc3JEtTdk7ZSCQAdO9Q0tpKd0IcA4ka9yYctG6ya9hQfiIjZA/ZlfxFdiYppSYnJ5C0BSSjAKJCQNdBRNawzZL2SuXZKHCkkqJ4JNKEAatkcidz1QJmg4bWzTTNEFMYHOGK97Ba8o7PaUL76nVJGZtBwJ2ADPtJhJl5fdJtCA3uYK0i5jUAY41xJppMdLnptLTanFZkgn+3PmhLyNZU9NLfX92pPtL/tWI6yJrpmNGpP44qShmcyB7joBlx4J3favJUk5lAjpFI5jYz+95tBXhdWUq2Z0n/NkdShGy1sEpWX0CqVenTQfxch7eWJeUI3WbK3Vqi5Mlbd0L9HBPMELeSGUIdQGnD+kQKCv3gNW0aemGSL0UrZWB7VnTQuheWORBBBEqhRFVlT9je9n5iK6ftoPTTMu0apCwpxQzG7jdGsAjGLHKn7G97PzEVHytkjkw7AfBXY4XRyx4tSQbd6oPJ5nf/4/64dIS/J4cX+Rv+uHSE5P+nb3+JT8p/Uu7vAIggiDM2slLzbQ4S1k1APopAJvK6IuOcG5lUWsLjYJY8ofpM8jnamGHJj7Iz7PzML3lD9Jnkc7Uww5MfZGfZ+ZjNh+sk4ei1Z/oI+J81aRDRZwEwp4HFSAkjkNa/KJkYJpnjSLQddiymuIvbaswuZeK/VeVafmYsrOtpL7jiWxVDd0X9BJrUDYKZ4qPKAv9XQNbnYlUVal7XU7i3T2FdpI3NqWNcM7j1TDJJo0gfup7BHOrXllSc5VGACgtHIdHJnTHR5Q/o0+ynsEUOW9l7oxuiRwmsf5Tn6MDzGIq2HHCHN1bmpaCfm5y12jsirf/qqN77vXgXb39uWuEU2R8oVbpMuem6TTYmujnw5EiFaz5tx1tEonMpwGuoZyOQHhR0qXYCEJSkUCQAOQRynk6S4POjR/t+vNdqYuiMdGNXH/AFHr5Kny0TWTXyo7RFX5PDwXhtR2K+kW+V4/U3f5e0RS+TxWL4/h/wBcLJlWs4eqeLPk9/H0TkVAUqc+bbGYpcrAQwHUekytCxzYH4GLCzrRQ+2FtmoPSDqO0RfEg5wsOuqzTEebEg0071KiotfJll8GqQlehaRQ12/iHLFvGFKoKnACGexrxZwuEscj43YmGxSRkUtTUy6yrUaj95JpXoJ+EVFppMvOqI+65fG0E3vnSGXJprdZuYmB6BJSk682I5gPzR7yzsEupDrYqtAoQM6k7NojFMDnU12/4kkcPea3m1DW1ZD/APIAHjb2EyMvBaQpJqFAEHYcY9wl5GZRBIDDppxZO37p+XRDpGtTztmYHBY1TTugkLD3cEQQQROqyjWlMhtlxZ+6lR+GHxhS8n0mbzjhzABA5TiewdMScqbRL6xKS/CUTwyMwpoJ1DOeQQw2RZqWGUtp0ZzrJzmM+3PVAI0Z4rTvzFKWn5n+A9VRu/8Ad0fwj2GGiFZxX+7p/hnsMNMS03+f8j5KGr/8/wCI81XW3YyZlu6rBQxSrSD9NYhEs+edkZghQOGC06FDWO0GOmRTZSZPiZbwoHE+idf7p2dkRVdMXf8A1jycPypqKrDLwy5sP49/ta8oJxLtnuLbNUqSKdIz7YnWF9mZ9hPZHN0zrjSHWDgF4KSdBBGI1HDnjpFhfZmfYT2RHSz8/LitY4bHjdSVlN0eENvcF1xwst9oSYdaW2rMoEcmo8xxjmtn2k7JvKpnBKVpOY0/zA7Y6lCPl1ZF1aXkjBfBV7QzHnGHNtg5QjdYTM1b4I5MlbiMD9HeK3p8oY0smuxX9ohWxleuYbLSGim9QHSTsApFExZrq/QbWeRJhksZyeSq6AlVPuuKReHQb4igyeeX4XE2O5v9LSfTU0JxsAuN7reqhWTbLsipbbjZIJBIzEGmcHMQRToi0PlCHEn839o92tNTqyUtpaSRoQtJX1qEcwhWm7LmASpxtyukkE/GGfLNAMMZNhvalZFBUHHKBiO53kpVu5TuTIukBCBjdGk61HTDpkrZm4yyQRwl8JXPmHMKQl5L2OXpgBQN1HCVUasw5z8AY6ZFnk9jpHGeTM6BVOU3sjaKeMWGpRGFJBFCKg5wY8TAUUK3MgLobpUKgGmBIGcVpC7vS1fWJP3LniRtBt9qxAtVp5DgqvyytzOe6a0B/dIxT8Y9S87Psi64yHgPvAivwz84j3vS1fWJP3LniQbztX1iT9y54kVugsDsUb8PDT7WV7pj3NwyAOHbr9xmt3/Xpk+jJrr+8oARofs2dmcHlpZQc6UYk8p09NNkZ3navrEn7lzxIN6Wr6xJ+5c8SGNJiyfJcfbwASioDM42gHfmfG6tLIyfalx+jFVaVH0j9BsEV2UTcy+lTTTVEVxWpSeEBjgK4DljxvS1fWJP3LniQb0tX1iT9y54kM6kYWc2HWHZ/SRk7hJzjsz23VdZFgzssoqbDeIoQpVQeyLNyctEZmWjyH6rEed6Wr6xJ+5c8SDelq+sSfuXPEiJlA1gwtkIHH9KZ9YZHYntaTwPqobqLTdwP6MbChPxBKotLEye3slTiquvEHN/4pJ16zEfelq+sSfuXPEg3pavrEn7lzxI6yhY12Ivue06fhK+rc5uAANHYLX4qBblkTc2sKLQQlIolJWmuuppp+kb7Nk7QYQEIDRSMwUa05DhEjelq+sSfuXPEg3pavrEn7lzxIUcnsDy/nDc7b/pOa5xYI8LbDZYrW/NWlobb/luntXFeuyZ+ZNHiUp01KQn8qc8Wm9LV9Yk/cueJBvS1fWJP3LniQOoGv8AmkJG6/6QytLPlY0HfZXFnWcmWZuNgqoCTmvKPZU5oWLfs+bm1JO43EJrdSVorjnJxz4CJ+9LV9Yk/cueJBvS1fWJP3LniRJLRskZgxWG4f0ooal0TzJkXbzdbrFmJptKGnmCQKJvpUjAZuEK6NmqL5aAQQRUHAiFvelq+sSfuXPEg3pavrEn7lzxIljgwNw478f6UUr+cdisBwuttgZLb3ecWSCMzesJOOO3MOY64YYWd6Wr6xJ+5c8SMb0tX1iT9y54kEVOyJuFpFkSyumdiec1tymamXklpprgVFVlacaY4CtRjr1RV2HZE3KrKktJWFCik30joOv6xYb0tX1iT9y54kY3pavrEn7lzxIrvoGuk5wvz99isMrHMj5oNFu/1V0El9lSXWy3eCkkEpJx0ggkf+oU28nJyVWVS6gsbCMfaSrDoMWW9LV9Yk/cueJGd6Wr6xJ+5c8SHlomSWJdmNo18EkNU6K4bax2HMLLVuzmZUoSdYNB8a9senLPmprCYKWWtKEGqlbCc3+Zo170tT1iT9y54kZ3pavrEn7lzxI50S+T5Ljd/QXekAG7GgHfmfte4TDKyqW0BDYupTmEbYWd6Wr6xJ+5c8SDelq+sSfuXPEiyIwBYEKoczclbLbyNbeJW2dzWc+HBJ2jQdoiNKGflxdKA+gZuEL3MTQ9IMbd6Wr6xJ+5c8SDelq+sSfuXPEisaFmLGx2E9npayttq34cD7OHb66qSm33z/8ATdrypp0x5dbnHxQ3JZBz0N5ynNgIj70tX1iT9y54kZ3pavrEn7lzxIbopOTpL/jwF0vPNbmxgB7z45fhW1k2I3Lpo2MT6Sj6R5fpG20X3Up/Qt7oo61BIG01z80Ue9LV9Yk/cueJGd6Wr6xJ+5c8SJRA0NwtcBw/pQl5c/G/Piq1FizomN8FKCutSLwpTNTYKYQ2WfMuLrurW5kU+8lQPJTNTbril3pavrEn7lzxIN6Wr6xJ+5c8SIYaNsR+F+vvcp56kzAYgMt10zQQs70tX1iT9y54kG9LV9Yk/cueJFnAOsFUstmVWTW7p3RofpRo/GNR2jQeaLeymChhpKhQpQkEbaRSb0tX1iT9y54kMEolYbSHSkroLxSCEk6SASSBzxX6OxjzI05lTvne6MRk3AW6MERmCJFXVSWlIna1UUutkfupKCCOQEE/GKKzpZTbjJWkpKFKvBaUJQkGtSHK3nDmpWtYYbdskvtFKVFChikgkCupVM4Mc6blQiYCJoEAKouppQa648u2MercYnjLK+Rvls9FuUTRNG74s7Zi2e0ZZ7jZMMk2VOoIFTuxWoAIuAEk1S6DeI2ac1BG+UbXu6NzSb26FS1kOBdw1JS4CLmoChOikLtvKZU9WVHBUAcK5zhQJpVPJthwyUsNbKL7ylXlDBFTRI2jNe7IigvJJgA0Ot8vfsKaptHFzjjmR8pGff74pgAjMEEbq86iCCCBCIIIIEIjnHlTtCYQ9LiVdcbO5vLIQpQCtzuqxAOOAOfbHR4Uco7KW7ackrc1KaCJhLigOCAtNKKOiuMTQEB9z2+CZuqXfKHlS6tqX3o4turBmXChRBum6lIJB1lXPSLO17TdTNWMlLiwHQd0AUaL4LZ4ePCznPrhdksj5lMlaAcbcUtKES7ApipCF3iUDSk8E8xhjteyXlTNjqS0shkHdCBgjgtjhasx6ItHALNGy/gnyWltD9pz02nfLrDEsoNoS0bpUrGqlHTik9I2x5yoE5KWO4HpgqdS6gIdQVBdwqFAs4Eqz/U542JExZs7NLTLOTDEyoOJLWKkqxqFDlUfhtjXlK3PTdku7tL0cU6gttNglYQFA8PHP9OaFHzN0w5bvfFG0blry2y5ZVZ1JSbG71a/ZrIXovYjHljGW1oqE7Jtrm3ZZlbJLi0LKccaE6Kk0ES8u8lEmzaS0qndqtfs2039FcwryxpyuknRPSTwlXJhttkhaUpBFTUUNRSuNY7Hgyt27tyBZSZSXSiSm35a0H5kbi6kFThIQpIvVSdChh0xeZBzS3LNlluKUtakYqUSVHE5ycTFSLRcflZplFnvS1WHSmqUgKURS6AkYqNfhELJTKCZlpViXXZ00SgBJVdFMSceTGI3NLmnffs3LhFwp1j2g4q2Z5tTiy2htBSgqN1JN3FIzA4xReTLKt6+lqbWtaZi8WHFqJN9vBSKnmNO9F9ZFmuptiddU2oNrbQErI4KiLuAOnMYp7CyPdcsYNqQpqZadW6zeFFBYNRyBWbo1Q/wWIO3D4LuXgpmRr0zMWcSHVqWH3QVKWb10ZgCTmB0VHyLzKIUG0hw1UAKnb8+WFbyXyDrMiUvtqbWXXFXVChxpjSG+K8x+Mgb0jtVzex5SYtXd5gzbzCQ4pDCGlEJATmUqmfONufZFzbloTEnY61TLiVTARcC0VFVKN0EYA3gDWtM4rFRZD01ZW7y4lHZhCnFLYW3iKK+6vVmHx2QZQSE/OtyLD6NzUtxTjy201Q2EjgXqki9iTStK0iwRdwvbD5J9vYp/k5nnkqmZWbcU460ptYK1Em64kGgJxoCOtCnZE0XZV95+1H2XULdCEbsaG6Kp4JNTU4YQxyGT81KWs06pbk0h5tSHXSgC7TFN67gBgnHlipsvIAu2bMhxi5M7q4ppSk0cIFCEg57qsRqxhgWAl19bftdy1Wy2soplVhyrynFtuLdSFLQSlSk8MVwpnABi6yWkmVvhTFqPzJb4Smy7eSQajhDVU/CIGVLczN2RL1l3N2S43ujdzhcAKBUB+E4Hni3sS3lbslCbLeYCzRTlxCUgYmqqDN9YV3yG287lw6JRkbQQ4/N77tR+WKH3UoSHSAUhRzA6Bm5ouMs0uS6bPZE2+lK3VJceLhCyk3TVSq40BOeIVkJclnpvdbMdmN0mHFoVuaSLpJzXhmOfniyymlnZ42ctUo4lIfVura01uoqkcMZrpAMOfnG7u3Lu1aLHtFbNqssS865ONOIUXAtQXcoDQ3tGYdO0Q35YW0ZSSeeRS8lPBrmvEhIryE15oX7NsVcjaytwZO9ZlAqUJ4LS01z09FOfZw9kMOV1imbknmEkBS08EnNeBBFdlRTniB5aXtOzJIbXCV7PyUniyzMtzzhmFXFrS6olkhVDdujUD9KYRByptD/AHYtPzrsqzuKFVQ4UpvatWOPRE6SyktAMtSzUitL6LiFOOfsaJoL1QdIGvkrmiPbss63axfVJuTTe4JTwEApvaSL1Rh84lbfEcVtttEw1zW+0UFiyJl+Wnn5gLCChxThJTdVdNwjEVqa8kQZfKp42RNNOrUmal20KC7xvqQspUlYVnJoqhPJriztiZdmrLmmm5F5ghKLiCkC/VVTcCdVMeWIOWuSDrkkw7LoVu6WW2nUJHCWgpTUEaSlQ6K6hAzDo/f6IFtq2ZRSLpsxE4mbmELRLMG4lwhKlUTVSsakm9iY9N2e6zZTs1vuZWtyWSoBbhIQTdVVGNQdFdUWts2c6qwtxS2ou73ZTcA4V4BFRTWKHoj1O2e4bD3IIUXd7ITcpwrwAwprhA/IDt/C5dLeTDTcylkf9Wmd3WkFTQeNQRiRTmjbaz5ctiYaennZVpDaFJuu3E3qJwFTTSTzRsyetZyWZaSbJfLjaQkuBtAJOYmtK4xKVkqJi2JtUyxeYWwkIWpPBvcAVQTmUBXERITZxJ0sd29d2qR5OLWddVNtreVMNMuJDTysSoG9UV+9SgP82qkO0KHk7l35dt2UfbUAwtW5uXaJcQScQdJ+ShqhvipNbGbJHaogggiJKiCCCBCIIIIEIistuwW5lPDwUPRWM42bRsgghHsa9uFwuE8b3RuDmmxUDJjJptpIdPDWcxIwTyDXthigghII2sYA0WUlRI6SQl5uiCCCJlAodsTpZl3nUgEttrWAcxKUk0OzCOU+eyZ4hnr96MQRoUkTHg4gpo2g6rPnrmeIZ6/eg89czxDPX70EEXejRdVSYG7keeuZ4hnr96Dz1zPEM9fvRiCDo0XVRgbuWfPXM8Qz1+9B565niGev3oxBB0aLqowN3LPnrmeIZ6/eg89czxDPX70Ygg6NF1UYG7lnz1zPEM9fvQeeuZ4hnr96MQQdGi6qMDdyPPXM8Qz1+9B565jiGev3oIIOjRdVGBu5Z89czxDPX70HnrmeIZ6/ejEEHRouqjA3cs+euZ4hnr96Dz1zPEM9fvQQQdGi6qMDdyPPXM8Qz1+9B565niGev3oxBB0aLqowN3LPnrmeIZ6/eg89czxDPX70Ygg6NF1UYG7lnz1zPEM9fvRjz1zPEM9fvQQQdGi6qMDdyPPXMcQz1+9GfPXM8Qz1+9GIIOjRdVGBu5Z89czxDPX70HnrmeIZ6/eggg6NF1UYG7ljz1zPEM9fvRnz1zPEM9fvRiCDo0XVRgbuR565niGev3oz565niGev3oxBB0aLqowN3LPnrmeIZ6/eg89czxDPX70Ygg6NF1UYG7keeuY4hnr96M+euZ4hnr96MQQdGi6qMDdyz565niGev3oPPXM8Qz1+9BBB0aLqowN3I89czxDPX70HnrmeIZ6/eggg6NF1UYG7keeyZ4hnr96OqWFaBflmXVAAuISogZgSK4QQRTq4mMaC0KORoAyX/9k="/>
          <p:cNvSpPr>
            <a:spLocks noChangeAspect="1" noChangeArrowheads="1"/>
          </p:cNvSpPr>
          <p:nvPr/>
        </p:nvSpPr>
        <p:spPr bwMode="auto">
          <a:xfrm>
            <a:off x="155575" y="-274638"/>
            <a:ext cx="2667000" cy="571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28" name="AutoShape 8" descr="data:image/jpg;base64,/9j/4AAQSkZJRgABAQAAAQABAAD/2wCEAAkGBhQSEBQUEBQWFRUVGBUaFxgXGRgfFxocGR4ZGSAaFx0dHCYgGBsjHBcYHzEiIycpLC0sFR4xNTAqNSYrLCkBCQoKDgwOGg8PGjUlHyUyLzQ0LDAsNDAsNC40MDAsMi8sLyw0LCw0Liw1LCwvNCwsKiwtLCwsMCwqLCosKSwsLP/AABEIAFUBkAMBIgACEQEDEQH/xAAbAAACAgMBAAAAAAAAAAAAAAAABgQFAQMHAv/EAEwQAAECAwMFCwkECQMEAwAAAAECAwAEEQUSIQYxQVFhExQiU3GBkaKx0tMHFzJUcpOhwdE0QlKSIyQzYnOCwuHwFiWDFTWy8UNEY//EABoBAAIDAQEAAAAAAAAAAAAAAAACAwQFAQb/xAA3EQABAwIDAwoGAgIDAQAAAAABAAIDBBESITFBUXEFExRSYYGxwdHwIjI0kaHhcvFCoiQzQyP/2gAMAwEAAhEDEQA/AHF7Lp8KUAEUqacE5q8sef8AXcxqb/KfrC6rOYfLCyRZ3FKnU31LSFYk0FcQBTtjzcD6mdxDXr1dQykpmhz2fhUv+u5jU3+U/WIU/lRMO4Fd0akYdOn4w92dk0wzeupreP3qGg1CuiPFvWQhcs4EoSFXSRRIrUY/KLbqWpLCXSdypMrKQSANj70gSFuvM/s3DT8JxT0HNzRaf67mNTf5T9YuciLLTvcrWkErUaVAOAw07axcz9hMvIKFIArmKQAoHWDSEgpagxBzH2vsT1FXTCYtfHe21Jv+u5jU3+U/WD/Xcxqb/KfrDK9kXLFu6lJSdCgTerrNc8c7fZKFqSc6SQeY0+UQVBqoLYn69qsUwo6m+Bmm8Lq1lTZdYbWc6kgmmasS4qslz+ps+z8zELKzKEsgNM/tV6s6QcMP3joja54MhEj9wWBzBknMbN5U208o2mVXMVuHMhAqrn1RGTOTrmKGW2h/+iiVfD6RtydsAMIvL4TqsVKOJFdAP+Vi5jjWSSDE827B5lM98UZwxjF2nyHrdUKlT6caML2C8PpGlvLC4q5NtKZVrzp5ddOSsMkRbQs5D6ChwVB6QdYOgwOikaLxvz3HMeqGzRuNpGC28ZH0WZe0W3DRtaVGl6gIOGasUtp29My4vOMIKa0vJWac9RURV2BZ6pW0NzViFIVdP4hnB+HwhiyqH6m97PzEQ85JJC53yubf8cVOYo4p2s+ZrrfngqiQyxefXcaYBVSuKzQDWeDDRLlV0boAFaQkkjmJhO8nieE8dNG/6voIdYaic98Ye917pOUGxxymONtgOKIjzu6Xf0Ny9X79aU5saxIgi6RcWVAGxulGfyvfl13HmUVpUUUaEaxgYkSuU8w4kKRKKUk5iF4HkqmK7yhI4bJ0lKx0EfUwx5MfZGfZ+ZjLjMrp3RYzYcOzsWxK2FtMybmxc9p7e3sUFVuzeiSV+cfSK6dyzmGzRcuEVzXr2PJmrDnFblBZhfZuJpW8kiuihFfhWJ5YZg0lkhvwHoq0M8BeA+MW4nzKkzTjm51aSkrwwUSBtxpCxP5ZvsquOMJSrao0I1jDEQ4QtZdygVLhdMUKGOxWBHYeaO1YkEZex1iFyiMbpAyRtweKuLItMTDKXE4VzjURnETYQshbUuOlpRwcxT7Q+o7BD7D0k/PRB23akrafmJS0abOCIIIItKmoVs2kGGVOHGmYaycwigsjKWamSQ203waVUSq6K8/+Uivy6tS+6GUnBvFXtH6DtMWnk/T+gcOkuH4JTGUZ3S1XNtdYBbIp2w0nOvbdx3pmbrQXqVoK0zV2bIqp236OFphBedGcA0Sn2laOSN9vzxZlnFp9ICg5ThX4xAyKYAlQoeksqKjpJqRjFuSQmQRNNsrk9ioxxtERmeL52A7dc+xYdctDOEsDZU16SYhjLB1lV2cYKdqflU0PMYbIjz8gh5BQ4Kg9I2jUY4+CQZxvN+3MJmVEZNpIxbsyK02NagmGg4kFIJUKHPgaROigySly0l5lX/xuGh1hQBB543ZTW7vZrg4uLqEjVrUdghmTYYRJJs14pZIMU5ji26cNVKtK22mKBauEcyE4rPIBEI2hNuYtMJQNBdVj+VOaPOTViXE7s9wnnMSVZ0g6BqOvoi+jjRJKMTjhG4a959EPMURwtGIjadO4eqXHXbRTiEMq2CvzIiM3lsptV2aYKDrH0OcchhsiLaFmtvouOpqNGsbQdBhXwSDON5v25hOyoiOUsYtvGRXqRtBDybzSgobNGwjQYr7XnJlq8ptttxAxpVV+mmo080Jz7btnzPBNQcR+FadR29kdAs2fS80lxGZQ5wdIO0GEinM4MbvheFJNTinIkb8TDvVVk5lSmZqhYCHBiADgobNo1RfRzLKFjcJxe5m7QhaaaK44c9YdMm8oBMooaBxPpDX+8NnZCUlUXOMMnzD8p6yjDWieIfCdm5XMaZsruHcgkq0Xq0+EboI0SLiyywbG6VrRypmJcgPS6RXMQs3Tz0idY9suuhK3Etttqrdqo3lcmikectWgZNZ/CUkdNPnHqzLOS5LMVJFEJ1fOM8c6Ji3FcWvsWmeZdTh+EAk2vnuvvXPW5NS3dzQCVFRAA2H4COn2VKLZl0oUb6kppqGwcmisc+m5hUtPOKRnS4o00EKNaHYQY6HZVqomGwts8o0pOoxV5Naxr3C/xeSt8que5jDb4de9VMpluyo0dCmlDAhQqAeUfSLyXmkOCrakqGtJBheysycbUhb6eCtIqaZlU1jXtit8nrf6R06kpHST9IstnmZMIZLG+1VX08EkBniJFtQnFhlDLYSKJQkaTgOeKqeyyl28yi4dSBUdOaNGXqKyoOpxPxBHzipyPydbeTurtVXVEBH3cKGp1580Es8olEEQGmqIaeIwmomJ10G9N1nzanmQu6WysEgHEgHMfnHNLYstxhwpcxrUhWhW2OpTEwltBUshKUjEnMI5plDbZmXa4hCahA2aztP0iDlIN5tocfi93VjkkvMji0fD7sn3J1N2UZr+AH5wnWK5vm0QtX4lL5k+iObCHR9q5JqT+FkjoRSErIdX62NqFfKGqMnwxnTLyS0ucc8o1z810WCCCNdYiIIIIELQ9JIUtC1DhNklJ1VFDyj6RByp+xvez8xFrFVlT9je9n5iIZgBG/gfBWICTKy+8eKoPJ5nf/4/64dIS/J5nf8A+P8Arh0ivyf9O3v8SrHKf1Lu7wCIIIIvLPSV5Q/SZ5HO1MMOTH2Rn2fmYXvKH6TPI52pjFjOT+4I3FKNzpwb12tOmMdsnN1bzYnLYL7luui5yhjFwMzqbb07RGE+ndi1jeCQs6qE06YXXF2nTBKByXK/ExqyQU4Zl8v13S6kG9nz9maLfSiXtYGkX3hUuhgMc8uBsNhunCKTLI/qbn8vaIu4oMt1Uk1bVI7Ylqf+l/AqCkF52cR4pJnJRUuplaSeEhDiTt0jmPbHS7Mng80hxP3h0HSOYxRWzZW62e3QcJttChyXReHR2CIGQVqUUphRwPCRy6R0Y8xjOp/+NPg2OH59+S1an/lU/OD5mE34e/NO0RbTnwy0txX3Rm1nQOcxKhUyncMxMNSiDhUKc2D+wqeUiNKokMbCRroOKyaaISyAHQZngFQTNmnehmXMVuuCnIb1Tzn4AQw+T8/oHP4n9KY3ZashMlRIoEqbAGoDCI3k9P6J0fvj/wAf7RmRRCKra0bvVa8sxmonPPW/GSu8oZIuyziE4qIqBrIxp8ITcl8p971bdBLZNcM6Tpw0iOhwu25kch4lbZ3NZz/hUdo0HaItVUMheJYtRs7FTo54gwwzfKdu4q3krUaeFWlpVsBx5xnES45dPZPTDBqpBoPvIxHSMRz0iVZWWDzRAWd0RpCvS5lZ+msQs5RwnDM2xU7+S8QxQPxD3t/pdHjn8+7vm00pOKUrCabEYnpIMO1nWih9sLbNQekHUdsc/sFf+4IJ0uL6Tehq54dzbRoT78UvJ8ZZzrjq0H3+F0qCCCNRY6IIIIEKkyvs4OyyjThN8Ic2cdHZFL5Pp01caOagWOw9o6IcX0XkqBzEEdIhAyF+1fyK+UZdQMFVG8bcvf3WxTHHRysOzP39la2hJodtQIcF5JaNRzGKK0rPdkXwpBNK1QrWNStusQxu/wDd0fwj2GL60rOQ+2W3Bgcx0g6CNsIaYTB5bk4ONj9k4qzAYw7NpaLj7rRYdtJmW7ycFDBSdR+h0GLGOZEPSEztH5Vp/wA6DHQrLtND7YW2cDnGkHUYs0lTznwPycFVraQRWkjzYdFDytH6m9yDtESLB+zM+wnsiPlZ9je5B2iJFhfZmfYT2RIPqD/HzKiP0o/kfAJJy0l7k5eoOEEqxzGmGPRF5k7ZzRVfQHmHB6aKkJP5gap2ZxHnL+Rq0h0fcJB5Ff3Hxi0yXtPdpZJJ4SeCrlGnnFDFGOJoq3A8R+loSzONExzeB/a25R/ZHvYMUPk8RwXjtQOgKPzhkteULrDiE0qpJArmhOVIzki0pSFIuE1VdoSMwqbyc3JEtTdk7ZSCQAdO9Q0tpKd0IcA4ka9yYctG6ya9hQfiIjZA/ZlfxFdiYppSYnJ5C0BSSjAKJCQNdBRNawzZL2SuXZKHCkkqJ4JNKEAatkcidz1QJmg4bWzTTNEFMYHOGK97Ba8o7PaUL76nVJGZtBwJ2ADPtJhJl5fdJtCA3uYK0i5jUAY41xJppMdLnptLTanFZkgn+3PmhLyNZU9NLfX92pPtL/tWI6yJrpmNGpP44qShmcyB7joBlx4J3favJUk5lAjpFI5jYz+95tBXhdWUq2Z0n/NkdShGy1sEpWX0CqVenTQfxch7eWJeUI3WbK3Vqi5Mlbd0L9HBPMELeSGUIdQGnD+kQKCv3gNW0aemGSL0UrZWB7VnTQuheWORBBBEqhRFVlT9je9n5iK6ftoPTTMu0apCwpxQzG7jdGsAjGLHKn7G97PzEVHytkjkw7AfBXY4XRyx4tSQbd6oPJ5nf/4/64dIS/J4cX+Rv+uHSE5P+nb3+JT8p/Uu7vAIggiDM2slLzbQ4S1k1APopAJvK6IuOcG5lUWsLjYJY8ofpM8jnamGHJj7Iz7PzML3lD9Jnkc7Uww5MfZGfZ+ZjNh+sk4ei1Z/oI+J81aRDRZwEwp4HFSAkjkNa/KJkYJpnjSLQddiymuIvbaswuZeK/VeVafmYsrOtpL7jiWxVDd0X9BJrUDYKZ4qPKAv9XQNbnYlUVal7XU7i3T2FdpI3NqWNcM7j1TDJJo0gfup7BHOrXllSc5VGACgtHIdHJnTHR5Q/o0+ynsEUOW9l7oxuiRwmsf5Tn6MDzGIq2HHCHN1bmpaCfm5y12jsirf/qqN77vXgXb39uWuEU2R8oVbpMuem6TTYmujnw5EiFaz5tx1tEonMpwGuoZyOQHhR0qXYCEJSkUCQAOQRynk6S4POjR/t+vNdqYuiMdGNXH/AFHr5Kny0TWTXyo7RFX5PDwXhtR2K+kW+V4/U3f5e0RS+TxWL4/h/wBcLJlWs4eqeLPk9/H0TkVAUqc+bbGYpcrAQwHUekytCxzYH4GLCzrRQ+2FtmoPSDqO0RfEg5wsOuqzTEebEg0071KiotfJll8GqQlehaRQ12/iHLFvGFKoKnACGexrxZwuEscj43YmGxSRkUtTUy6yrUaj95JpXoJ+EVFppMvOqI+65fG0E3vnSGXJprdZuYmB6BJSk682I5gPzR7yzsEupDrYqtAoQM6k7NojFMDnU12/4kkcPea3m1DW1ZD/APIAHjb2EyMvBaQpJqFAEHYcY9wl5GZRBIDDppxZO37p+XRDpGtTztmYHBY1TTugkLD3cEQQQROqyjWlMhtlxZ+6lR+GHxhS8n0mbzjhzABA5TiewdMScqbRL6xKS/CUTwyMwpoJ1DOeQQw2RZqWGUtp0ZzrJzmM+3PVAI0Z4rTvzFKWn5n+A9VRu/8Ad0fwj2GGiFZxX+7p/hnsMNMS03+f8j5KGr/8/wCI81XW3YyZlu6rBQxSrSD9NYhEs+edkZghQOGC06FDWO0GOmRTZSZPiZbwoHE+idf7p2dkRVdMXf8A1jycPypqKrDLwy5sP49/ta8oJxLtnuLbNUqSKdIz7YnWF9mZ9hPZHN0zrjSHWDgF4KSdBBGI1HDnjpFhfZmfYT2RHSz8/LitY4bHjdSVlN0eENvcF1xwst9oSYdaW2rMoEcmo8xxjmtn2k7JvKpnBKVpOY0/zA7Y6lCPl1ZF1aXkjBfBV7QzHnGHNtg5QjdYTM1b4I5MlbiMD9HeK3p8oY0smuxX9ohWxleuYbLSGim9QHSTsApFExZrq/QbWeRJhksZyeSq6AlVPuuKReHQb4igyeeX4XE2O5v9LSfTU0JxsAuN7reqhWTbLsipbbjZIJBIzEGmcHMQRToi0PlCHEn839o92tNTqyUtpaSRoQtJX1qEcwhWm7LmASpxtyukkE/GGfLNAMMZNhvalZFBUHHKBiO53kpVu5TuTIukBCBjdGk61HTDpkrZm4yyQRwl8JXPmHMKQl5L2OXpgBQN1HCVUasw5z8AY6ZFnk9jpHGeTM6BVOU3sjaKeMWGpRGFJBFCKg5wY8TAUUK3MgLobpUKgGmBIGcVpC7vS1fWJP3LniRtBt9qxAtVp5DgqvyytzOe6a0B/dIxT8Y9S87Psi64yHgPvAivwz84j3vS1fWJP3LniQbztX1iT9y54kVugsDsUb8PDT7WV7pj3NwyAOHbr9xmt3/Xpk+jJrr+8oARofs2dmcHlpZQc6UYk8p09NNkZ3navrEn7lzxIN6Wr6xJ+5c8SGNJiyfJcfbwASioDM42gHfmfG6tLIyfalx+jFVaVH0j9BsEV2UTcy+lTTTVEVxWpSeEBjgK4DljxvS1fWJP3LniQb0tX1iT9y54kM6kYWc2HWHZ/SRk7hJzjsz23VdZFgzssoqbDeIoQpVQeyLNyctEZmWjyH6rEed6Wr6xJ+5c8SDelq+sSfuXPEiJlA1gwtkIHH9KZ9YZHYntaTwPqobqLTdwP6MbChPxBKotLEye3slTiquvEHN/4pJ16zEfelq+sSfuXPEg3pavrEn7lzxI6yhY12Ivue06fhK+rc5uAANHYLX4qBblkTc2sKLQQlIolJWmuuppp+kb7Nk7QYQEIDRSMwUa05DhEjelq+sSfuXPEg3pavrEn7lzxIUcnsDy/nDc7b/pOa5xYI8LbDZYrW/NWlobb/luntXFeuyZ+ZNHiUp01KQn8qc8Wm9LV9Yk/cueJBvS1fWJP3LniQOoGv8AmkJG6/6QytLPlY0HfZXFnWcmWZuNgqoCTmvKPZU5oWLfs+bm1JO43EJrdSVorjnJxz4CJ+9LV9Yk/cueJBvS1fWJP3LniRJLRskZgxWG4f0ooal0TzJkXbzdbrFmJptKGnmCQKJvpUjAZuEK6NmqL5aAQQRUHAiFvelq+sSfuXPEg3pavrEn7lzxIljgwNw478f6UUr+cdisBwuttgZLb3ecWSCMzesJOOO3MOY64YYWd6Wr6xJ+5c8SMb0tX1iT9y54kEVOyJuFpFkSyumdiec1tymamXklpprgVFVlacaY4CtRjr1RV2HZE3KrKktJWFCik30joOv6xYb0tX1iT9y54kY3pavrEn7lzxIrvoGuk5wvz99isMrHMj5oNFu/1V0El9lSXWy3eCkkEpJx0ggkf+oU28nJyVWVS6gsbCMfaSrDoMWW9LV9Yk/cueJGd6Wr6xJ+5c8SHlomSWJdmNo18EkNU6K4bax2HMLLVuzmZUoSdYNB8a9senLPmprCYKWWtKEGqlbCc3+Zo170tT1iT9y54kZ3pavrEn7lzxI50S+T5Ljd/QXekAG7GgHfmfte4TDKyqW0BDYupTmEbYWd6Wr6xJ+5c8SDelq+sSfuXPEiyIwBYEKoczclbLbyNbeJW2dzWc+HBJ2jQdoiNKGflxdKA+gZuEL3MTQ9IMbd6Wr6xJ+5c8SDelq+sSfuXPEisaFmLGx2E9npayttq34cD7OHb66qSm33z/8ATdrypp0x5dbnHxQ3JZBz0N5ynNgIj70tX1iT9y54kZ3pavrEn7lzxIbopOTpL/jwF0vPNbmxgB7z45fhW1k2I3Lpo2MT6Sj6R5fpG20X3Up/Qt7oo61BIG01z80Ue9LV9Yk/cueJGd6Wr6xJ+5c8SJRA0NwtcBw/pQl5c/G/Piq1FizomN8FKCutSLwpTNTYKYQ2WfMuLrurW5kU+8lQPJTNTbril3pavrEn7lzxIN6Wr6xJ+5c8SIYaNsR+F+vvcp56kzAYgMt10zQQs70tX1iT9y54kG9LV9Yk/cueJFnAOsFUstmVWTW7p3RofpRo/GNR2jQeaLeymChhpKhQpQkEbaRSb0tX1iT9y54kMEolYbSHSkroLxSCEk6SASSBzxX6OxjzI05lTvne6MRk3AW6MERmCJFXVSWlIna1UUutkfupKCCOQEE/GKKzpZTbjJWkpKFKvBaUJQkGtSHK3nDmpWtYYbdskvtFKVFChikgkCupVM4Mc6blQiYCJoEAKouppQa648u2MercYnjLK+Rvls9FuUTRNG74s7Zi2e0ZZ7jZMMk2VOoIFTuxWoAIuAEk1S6DeI2ac1BG+UbXu6NzSb26FS1kOBdw1JS4CLmoChOikLtvKZU9WVHBUAcK5zhQJpVPJthwyUsNbKL7ylXlDBFTRI2jNe7IigvJJgA0Ot8vfsKaptHFzjjmR8pGff74pgAjMEEbq86iCCCBCIIIIEIjnHlTtCYQ9LiVdcbO5vLIQpQCtzuqxAOOAOfbHR4Uco7KW7ackrc1KaCJhLigOCAtNKKOiuMTQEB9z2+CZuqXfKHlS6tqX3o4turBmXChRBum6lIJB1lXPSLO17TdTNWMlLiwHQd0AUaL4LZ4ePCznPrhdksj5lMlaAcbcUtKES7ApipCF3iUDSk8E8xhjteyXlTNjqS0shkHdCBgjgtjhasx6ItHALNGy/gnyWltD9pz02nfLrDEsoNoS0bpUrGqlHTik9I2x5yoE5KWO4HpgqdS6gIdQVBdwqFAs4Eqz/U542JExZs7NLTLOTDEyoOJLWKkqxqFDlUfhtjXlK3PTdku7tL0cU6gttNglYQFA8PHP9OaFHzN0w5bvfFG0blry2y5ZVZ1JSbG71a/ZrIXovYjHljGW1oqE7Jtrm3ZZlbJLi0LKccaE6Kk0ES8u8lEmzaS0qndqtfs2039FcwryxpyuknRPSTwlXJhttkhaUpBFTUUNRSuNY7Hgyt27tyBZSZSXSiSm35a0H5kbi6kFThIQpIvVSdChh0xeZBzS3LNlluKUtakYqUSVHE5ycTFSLRcflZplFnvS1WHSmqUgKURS6AkYqNfhELJTKCZlpViXXZ00SgBJVdFMSceTGI3NLmnffs3LhFwp1j2g4q2Z5tTiy2htBSgqN1JN3FIzA4xReTLKt6+lqbWtaZi8WHFqJN9vBSKnmNO9F9ZFmuptiddU2oNrbQErI4KiLuAOnMYp7CyPdcsYNqQpqZadW6zeFFBYNRyBWbo1Q/wWIO3D4LuXgpmRr0zMWcSHVqWH3QVKWb10ZgCTmB0VHyLzKIUG0hw1UAKnb8+WFbyXyDrMiUvtqbWXXFXVChxpjSG+K8x+Mgb0jtVzex5SYtXd5gzbzCQ4pDCGlEJATmUqmfONufZFzbloTEnY61TLiVTARcC0VFVKN0EYA3gDWtM4rFRZD01ZW7y4lHZhCnFLYW3iKK+6vVmHx2QZQSE/OtyLD6NzUtxTjy201Q2EjgXqki9iTStK0iwRdwvbD5J9vYp/k5nnkqmZWbcU460ptYK1Em64kGgJxoCOtCnZE0XZV95+1H2XULdCEbsaG6Kp4JNTU4YQxyGT81KWs06pbk0h5tSHXSgC7TFN67gBgnHlipsvIAu2bMhxi5M7q4ppSk0cIFCEg57qsRqxhgWAl19bftdy1Wy2soplVhyrynFtuLdSFLQSlSk8MVwpnABi6yWkmVvhTFqPzJb4Smy7eSQajhDVU/CIGVLczN2RL1l3N2S43ujdzhcAKBUB+E4Hni3sS3lbslCbLeYCzRTlxCUgYmqqDN9YV3yG287lw6JRkbQQ4/N77tR+WKH3UoSHSAUhRzA6Bm5ouMs0uS6bPZE2+lK3VJceLhCyk3TVSq40BOeIVkJclnpvdbMdmN0mHFoVuaSLpJzXhmOfniyymlnZ42ctUo4lIfVura01uoqkcMZrpAMOfnG7u3Lu1aLHtFbNqssS865ONOIUXAtQXcoDQ3tGYdO0Q35YW0ZSSeeRS8lPBrmvEhIryE15oX7NsVcjaytwZO9ZlAqUJ4LS01z09FOfZw9kMOV1imbknmEkBS08EnNeBBFdlRTniB5aXtOzJIbXCV7PyUniyzMtzzhmFXFrS6olkhVDdujUD9KYRByptD/AHYtPzrsqzuKFVQ4UpvatWOPRE6SyktAMtSzUitL6LiFOOfsaJoL1QdIGvkrmiPbss63axfVJuTTe4JTwEApvaSL1Rh84lbfEcVtttEw1zW+0UFiyJl+Wnn5gLCChxThJTdVdNwjEVqa8kQZfKp42RNNOrUmal20KC7xvqQspUlYVnJoqhPJriztiZdmrLmmm5F5ghKLiCkC/VVTcCdVMeWIOWuSDrkkw7LoVu6WW2nUJHCWgpTUEaSlQ6K6hAzDo/f6IFtq2ZRSLpsxE4mbmELRLMG4lwhKlUTVSsakm9iY9N2e6zZTs1vuZWtyWSoBbhIQTdVVGNQdFdUWts2c6qwtxS2ou73ZTcA4V4BFRTWKHoj1O2e4bD3IIUXd7ITcpwrwAwprhA/IDt/C5dLeTDTcylkf9Wmd3WkFTQeNQRiRTmjbaz5ctiYaennZVpDaFJuu3E3qJwFTTSTzRsyetZyWZaSbJfLjaQkuBtAJOYmtK4xKVkqJi2JtUyxeYWwkIWpPBvcAVQTmUBXERITZxJ0sd29d2qR5OLWddVNtreVMNMuJDTysSoG9UV+9SgP82qkO0KHk7l35dt2UfbUAwtW5uXaJcQScQdJ+ShqhvipNbGbJHaogggiJKiCCCBCIIIIEIistuwW5lPDwUPRWM42bRsgghHsa9uFwuE8b3RuDmmxUDJjJptpIdPDWcxIwTyDXthigghII2sYA0WUlRI6SQl5uiCCCJlAodsTpZl3nUgEttrWAcxKUk0OzCOU+eyZ4hnr96MQRoUkTHg4gpo2g6rPnrmeIZ6/eg89czxDPX70EEXejRdVSYG7keeuZ4hnr96Dz1zPEM9fvRiCDo0XVRgbuWfPXM8Qz1+9B565niGev3oxBB0aLqowN3LPnrmeIZ6/eg89czxDPX70Ygg6NF1UYG7lnz1zPEM9fvQeeuZ4hnr96MQQdGi6qMDdyPPXM8Qz1+9B565jiGev3oIIOjRdVGBu5Z89czxDPX70HnrmeIZ6/ejEEHRouqjA3cs+euZ4hnr96Dz1zPEM9fvQQQdGi6qMDdyPPXM8Qz1+9B565niGev3oxBB0aLqowN3LPnrmeIZ6/eg89czxDPX70Ygg6NF1UYG7lnz1zPEM9fvRjz1zPEM9fvQQQdGi6qMDdyPPXMcQz1+9GfPXM8Qz1+9GIIOjRdVGBu5Z89czxDPX70HnrmeIZ6/eggg6NF1UYG7ljz1zPEM9fvRnz1zPEM9fvRiCDo0XVRgbuR565niGev3oz565niGev3oxBB0aLqowN3LPnrmeIZ6/eg89czxDPX70Ygg6NF1UYG7keeuY4hnr96M+euZ4hnr96MQQdGi6qMDdyz565niGev3oPPXM8Qz1+9BBB0aLqowN3I89czxDPX70HnrmeIZ6/eggg6NF1UYG7keeyZ4hnr96OqWFaBflmXVAAuISogZgSK4QQRTq4mMaC0KORoAyX/9k="/>
          <p:cNvSpPr>
            <a:spLocks noChangeAspect="1" noChangeArrowheads="1"/>
          </p:cNvSpPr>
          <p:nvPr/>
        </p:nvSpPr>
        <p:spPr bwMode="auto">
          <a:xfrm>
            <a:off x="155575" y="-274638"/>
            <a:ext cx="2667000" cy="5715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30" name="Picture 10" descr="CareerCenter-web"/>
          <p:cNvPicPr>
            <a:picLocks noChangeAspect="1" noChangeArrowheads="1"/>
          </p:cNvPicPr>
          <p:nvPr/>
        </p:nvPicPr>
        <p:blipFill>
          <a:blip r:embed="rId5" cstate="print"/>
          <a:srcRect/>
          <a:stretch>
            <a:fillRect/>
          </a:stretch>
        </p:blipFill>
        <p:spPr bwMode="auto">
          <a:xfrm>
            <a:off x="3810000" y="990600"/>
            <a:ext cx="4991100" cy="1066800"/>
          </a:xfrm>
          <a:prstGeom prst="rect">
            <a:avLst/>
          </a:prstGeom>
          <a:noFill/>
        </p:spPr>
      </p:pic>
      <p:pic>
        <p:nvPicPr>
          <p:cNvPr id="30732" name="Picture 12" descr="http://ontologynavigator.paris-sorbonne.fr/biblio/COinS%20biblio_fichiers/refworks_logo.jpg"/>
          <p:cNvPicPr>
            <a:picLocks noChangeAspect="1" noChangeArrowheads="1"/>
          </p:cNvPicPr>
          <p:nvPr/>
        </p:nvPicPr>
        <p:blipFill>
          <a:blip r:embed="rId6" cstate="print"/>
          <a:srcRect/>
          <a:stretch>
            <a:fillRect/>
          </a:stretch>
        </p:blipFill>
        <p:spPr bwMode="auto">
          <a:xfrm>
            <a:off x="1219200" y="5486400"/>
            <a:ext cx="7515225" cy="1247775"/>
          </a:xfrm>
          <a:prstGeom prst="rect">
            <a:avLst/>
          </a:prstGeom>
          <a:noFill/>
        </p:spPr>
      </p:pic>
      <p:pic>
        <p:nvPicPr>
          <p:cNvPr id="30734" name="Picture 14" descr="http://lh6.ggpht.com/_je6aFjJxFrU/SAJnSe0WDDI/AAAAAAAAAbw/phGkzN6baCE/s640/036.JPG"/>
          <p:cNvPicPr>
            <a:picLocks noChangeAspect="1" noChangeArrowheads="1"/>
          </p:cNvPicPr>
          <p:nvPr/>
        </p:nvPicPr>
        <p:blipFill>
          <a:blip r:embed="rId7" cstate="print"/>
          <a:srcRect/>
          <a:stretch>
            <a:fillRect/>
          </a:stretch>
        </p:blipFill>
        <p:spPr bwMode="auto">
          <a:xfrm>
            <a:off x="4572000" y="2514600"/>
            <a:ext cx="4064000" cy="3048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farm2.static.flickr.com/1352/1154890589_f672aacda4.jpg"/>
          <p:cNvPicPr>
            <a:picLocks noChangeAspect="1" noChangeArrowheads="1"/>
          </p:cNvPicPr>
          <p:nvPr/>
        </p:nvPicPr>
        <p:blipFill>
          <a:blip r:embed="rId3" cstate="print"/>
          <a:srcRect/>
          <a:stretch>
            <a:fillRect/>
          </a:stretch>
        </p:blipFill>
        <p:spPr bwMode="auto">
          <a:xfrm>
            <a:off x="304800" y="228600"/>
            <a:ext cx="4762500" cy="3571875"/>
          </a:xfrm>
          <a:prstGeom prst="rect">
            <a:avLst/>
          </a:prstGeom>
          <a:noFill/>
        </p:spPr>
      </p:pic>
      <p:sp>
        <p:nvSpPr>
          <p:cNvPr id="3" name="Rectangle 2"/>
          <p:cNvSpPr/>
          <p:nvPr/>
        </p:nvSpPr>
        <p:spPr>
          <a:xfrm>
            <a:off x="304800" y="3505200"/>
            <a:ext cx="4876800" cy="261610"/>
          </a:xfrm>
          <a:prstGeom prst="rect">
            <a:avLst/>
          </a:prstGeom>
        </p:spPr>
        <p:txBody>
          <a:bodyPr wrap="square">
            <a:spAutoFit/>
          </a:bodyPr>
          <a:lstStyle/>
          <a:p>
            <a:r>
              <a:rPr lang="en-US" sz="1100" dirty="0" smtClean="0"/>
              <a:t>http://</a:t>
            </a:r>
            <a:r>
              <a:rPr lang="en-US" sz="1100" dirty="0" smtClean="0">
                <a:solidFill>
                  <a:schemeClr val="bg1"/>
                </a:solidFill>
              </a:rPr>
              <a:t>www.flickr.com/photos/wwny/1154890589/sizes/m/in/photostream</a:t>
            </a:r>
            <a:r>
              <a:rPr lang="en-US" sz="1100" dirty="0" smtClean="0"/>
              <a:t>/</a:t>
            </a:r>
            <a:endParaRPr lang="en-US" sz="1100" dirty="0"/>
          </a:p>
        </p:txBody>
      </p:sp>
      <p:pic>
        <p:nvPicPr>
          <p:cNvPr id="31747" name="Picture 3" descr="C:\Users\anne1\AppData\Local\Microsoft\Windows\Temporary Internet Files\Content.IE5\A8WOJ3YC\MC900013595[1].wmf"/>
          <p:cNvPicPr>
            <a:picLocks noChangeAspect="1" noChangeArrowheads="1"/>
          </p:cNvPicPr>
          <p:nvPr/>
        </p:nvPicPr>
        <p:blipFill>
          <a:blip r:embed="rId4" cstate="print"/>
          <a:srcRect/>
          <a:stretch>
            <a:fillRect/>
          </a:stretch>
        </p:blipFill>
        <p:spPr bwMode="auto">
          <a:xfrm>
            <a:off x="4343400" y="3936995"/>
            <a:ext cx="3865169" cy="2921005"/>
          </a:xfrm>
          <a:prstGeom prst="rect">
            <a:avLst/>
          </a:prstGeom>
          <a:noFill/>
        </p:spPr>
      </p:pic>
      <p:pic>
        <p:nvPicPr>
          <p:cNvPr id="31749" name="Picture 5" descr="http://www.ecusd7.org/ehs/ehsstaff/jparkin/academics/american_history/Resources/Tiger_Paw.gif"/>
          <p:cNvPicPr>
            <a:picLocks noChangeAspect="1" noChangeArrowheads="1"/>
          </p:cNvPicPr>
          <p:nvPr/>
        </p:nvPicPr>
        <p:blipFill>
          <a:blip r:embed="rId5" cstate="print"/>
          <a:srcRect/>
          <a:stretch>
            <a:fillRect/>
          </a:stretch>
        </p:blipFill>
        <p:spPr bwMode="auto">
          <a:xfrm>
            <a:off x="5943600" y="4572000"/>
            <a:ext cx="1143000" cy="1143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cstate="print"/>
          <a:srcRect b="2400"/>
          <a:stretch>
            <a:fillRect/>
          </a:stretch>
        </p:blipFill>
        <p:spPr bwMode="auto">
          <a:xfrm>
            <a:off x="762000" y="762000"/>
            <a:ext cx="7744918" cy="4724400"/>
          </a:xfrm>
          <a:prstGeom prst="rect">
            <a:avLst/>
          </a:prstGeom>
          <a:noFill/>
          <a:ln w="9525">
            <a:noFill/>
            <a:miter lim="800000"/>
            <a:headEnd/>
            <a:tailEnd/>
          </a:ln>
        </p:spPr>
      </p:pic>
      <p:pic>
        <p:nvPicPr>
          <p:cNvPr id="35843" name="Picture 3"/>
          <p:cNvPicPr>
            <a:picLocks noChangeAspect="1" noChangeArrowheads="1"/>
          </p:cNvPicPr>
          <p:nvPr/>
        </p:nvPicPr>
        <p:blipFill>
          <a:blip r:embed="rId4" cstate="print"/>
          <a:srcRect t="13559" r="20339" b="7797"/>
          <a:stretch>
            <a:fillRect/>
          </a:stretch>
        </p:blipFill>
        <p:spPr bwMode="auto">
          <a:xfrm>
            <a:off x="685800" y="3962400"/>
            <a:ext cx="3581400" cy="2209800"/>
          </a:xfrm>
          <a:prstGeom prst="rect">
            <a:avLst/>
          </a:prstGeom>
          <a:noFill/>
          <a:ln w="9525">
            <a:solidFill>
              <a:schemeClr val="tx1"/>
            </a:solidFill>
            <a:miter lim="800000"/>
            <a:headEnd/>
            <a:tailEnd/>
          </a:ln>
        </p:spPr>
      </p:pic>
      <p:sp>
        <p:nvSpPr>
          <p:cNvPr id="4" name="Rectangle 3"/>
          <p:cNvSpPr/>
          <p:nvPr/>
        </p:nvSpPr>
        <p:spPr>
          <a:xfrm>
            <a:off x="1676400" y="4724400"/>
            <a:ext cx="24384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farm3.static.flickr.com/2215/2266026377_e486546200.jpg"/>
          <p:cNvPicPr>
            <a:picLocks noChangeAspect="1" noChangeArrowheads="1"/>
          </p:cNvPicPr>
          <p:nvPr/>
        </p:nvPicPr>
        <p:blipFill>
          <a:blip r:embed="rId3" cstate="print"/>
          <a:srcRect/>
          <a:stretch>
            <a:fillRect/>
          </a:stretch>
        </p:blipFill>
        <p:spPr bwMode="auto">
          <a:xfrm>
            <a:off x="457200" y="381000"/>
            <a:ext cx="6172200" cy="6172200"/>
          </a:xfrm>
          <a:prstGeom prst="rect">
            <a:avLst/>
          </a:prstGeom>
          <a:noFill/>
        </p:spPr>
      </p:pic>
      <p:sp>
        <p:nvSpPr>
          <p:cNvPr id="3" name="Rectangle 2"/>
          <p:cNvSpPr/>
          <p:nvPr/>
        </p:nvSpPr>
        <p:spPr>
          <a:xfrm>
            <a:off x="533400" y="6248400"/>
            <a:ext cx="5638800" cy="261610"/>
          </a:xfrm>
          <a:prstGeom prst="rect">
            <a:avLst/>
          </a:prstGeom>
        </p:spPr>
        <p:txBody>
          <a:bodyPr wrap="square">
            <a:spAutoFit/>
          </a:bodyPr>
          <a:lstStyle/>
          <a:p>
            <a:r>
              <a:rPr lang="en-US" sz="1100" dirty="0" smtClean="0">
                <a:solidFill>
                  <a:schemeClr val="bg1"/>
                </a:solidFill>
              </a:rPr>
              <a:t>http://www.flickr.com/photos/andraspfaff/2266026377/sizes/m/in/photostream/</a:t>
            </a:r>
            <a:endParaRPr lang="en-US" sz="1100"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farm3.static.flickr.com/2393/2399976453_d441bde895.jpg"/>
          <p:cNvPicPr>
            <a:picLocks noChangeAspect="1" noChangeArrowheads="1"/>
          </p:cNvPicPr>
          <p:nvPr/>
        </p:nvPicPr>
        <p:blipFill>
          <a:blip r:embed="rId3" cstate="print"/>
          <a:srcRect/>
          <a:stretch>
            <a:fillRect/>
          </a:stretch>
        </p:blipFill>
        <p:spPr bwMode="auto">
          <a:xfrm>
            <a:off x="914400" y="152400"/>
            <a:ext cx="4267200" cy="6504878"/>
          </a:xfrm>
          <a:prstGeom prst="rect">
            <a:avLst/>
          </a:prstGeom>
          <a:noFill/>
        </p:spPr>
      </p:pic>
      <p:sp>
        <p:nvSpPr>
          <p:cNvPr id="3" name="Rectangle 2"/>
          <p:cNvSpPr/>
          <p:nvPr/>
        </p:nvSpPr>
        <p:spPr>
          <a:xfrm rot="5400000">
            <a:off x="2561510" y="3991689"/>
            <a:ext cx="4876800" cy="246221"/>
          </a:xfrm>
          <a:prstGeom prst="rect">
            <a:avLst/>
          </a:prstGeom>
        </p:spPr>
        <p:txBody>
          <a:bodyPr wrap="square">
            <a:spAutoFit/>
          </a:bodyPr>
          <a:lstStyle/>
          <a:p>
            <a:r>
              <a:rPr lang="en-US" sz="1000" dirty="0" smtClean="0">
                <a:solidFill>
                  <a:schemeClr val="bg1"/>
                </a:solidFill>
              </a:rPr>
              <a:t>http://www.flickr.com/photos/psyberartist/2399976453/sizes/m/in/photostream/</a:t>
            </a:r>
            <a:endParaRPr lang="en-US" sz="1000"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84</TotalTime>
  <Words>637</Words>
  <Application>Microsoft Office PowerPoint</Application>
  <PresentationFormat>On-screen Show (4:3)</PresentationFormat>
  <Paragraphs>38</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Oriel</vt:lpstr>
      <vt:lpstr>Graduate Student Boot Camp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Company>Clemson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Clemson University Libraries</dc:title>
  <dc:creator>anne1</dc:creator>
  <cp:lastModifiedBy>Windows User</cp:lastModifiedBy>
  <cp:revision>11</cp:revision>
  <dcterms:created xsi:type="dcterms:W3CDTF">2010-10-16T13:50:08Z</dcterms:created>
  <dcterms:modified xsi:type="dcterms:W3CDTF">2013-12-03T12:25:10Z</dcterms:modified>
</cp:coreProperties>
</file>