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  <p:sldId id="266" r:id="rId13"/>
    <p:sldId id="268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GRPCLUSTER_GROUP1\GRP01\GROUPS\LIBRARY\CDS\UNITS\REF\Ref%20Share\Anne\LIB%20100\LIB%20100%20Fina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1\Documents\Instruction\LIB%20100\Fall%202009\Already%20Knew%20and%20One%20Thing%20Learned%20Fall%202009%20Main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1\Documents\Instruction\LIB%20100\Spring%202009\LIB%20100%20Workshop%20Post%20Test%20Results%20Spring%202009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1\Documents\Instruction\LIB%20100\Spring%202010\All%20Results%20Spring%202010%2031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grp01.clemson.edu\grp01\groups\library\CDS\UNITS\REF\Ref%20Share\Anne\LIB%20100\Pre%20and%20Post%20Test%20Results%20Fall%2020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GRPCLUSTER_GROUP1\GRP01\GROUPS\LIBRARY\CDS\UNITS\REF\Ref%20Share\Anne\LIB%20100\LIB%20100%20Workshop%20Post%20Test%20Results%20Spring%20200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1\Documents\Instruction\LIB%20100\Spring%202010\Summary%20of%20Spring%20Results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nne1\Documents\Instruction\LIB%20100\Fall%202010\Final%20Results%20-%20Fall%202010%20Workshops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nne1\Documents\Instruction\LIB%20100\Fall%202010\Final%20Results%20-%20Fall%202010%20Workshop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nne1\Documents\Instruction\LIB%20100\Spring%202010\Post%20Test%20Results%20212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/>
              <a:t>PreTest Vs. Post Test Scores for All Students who took both pre and post tests (2617)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Summary!$B$16</c:f>
              <c:strCache>
                <c:ptCount val="1"/>
                <c:pt idx="0">
                  <c:v>Pre Test</c:v>
                </c:pt>
              </c:strCache>
            </c:strRef>
          </c:tx>
          <c:cat>
            <c:strRef>
              <c:f>Summary!$A$17:$A$26</c:f>
              <c:strCache>
                <c:ptCount val="10"/>
                <c:pt idx="0">
                  <c:v>Webpage</c:v>
                </c:pt>
                <c:pt idx="1">
                  <c:v>Keywords</c:v>
                </c:pt>
                <c:pt idx="2">
                  <c:v>Catalog</c:v>
                </c:pt>
                <c:pt idx="3">
                  <c:v>Call Numbers</c:v>
                </c:pt>
                <c:pt idx="4">
                  <c:v>Truncation</c:v>
                </c:pt>
                <c:pt idx="5">
                  <c:v>Books v. Articles</c:v>
                </c:pt>
                <c:pt idx="6">
                  <c:v>Source Evaluation</c:v>
                </c:pt>
                <c:pt idx="7">
                  <c:v>Citation</c:v>
                </c:pt>
                <c:pt idx="8">
                  <c:v>Google Searching</c:v>
                </c:pt>
                <c:pt idx="9">
                  <c:v>Web Source Evaluation</c:v>
                </c:pt>
              </c:strCache>
            </c:strRef>
          </c:cat>
          <c:val>
            <c:numRef>
              <c:f>Summary!$B$17:$B$26</c:f>
              <c:numCache>
                <c:formatCode>General</c:formatCode>
                <c:ptCount val="10"/>
                <c:pt idx="0">
                  <c:v>1412</c:v>
                </c:pt>
                <c:pt idx="1">
                  <c:v>1559</c:v>
                </c:pt>
                <c:pt idx="2">
                  <c:v>200</c:v>
                </c:pt>
                <c:pt idx="3">
                  <c:v>1364</c:v>
                </c:pt>
                <c:pt idx="4">
                  <c:v>521</c:v>
                </c:pt>
                <c:pt idx="5">
                  <c:v>1523</c:v>
                </c:pt>
                <c:pt idx="6">
                  <c:v>2146</c:v>
                </c:pt>
                <c:pt idx="7">
                  <c:v>1645</c:v>
                </c:pt>
                <c:pt idx="8">
                  <c:v>1742</c:v>
                </c:pt>
                <c:pt idx="9">
                  <c:v>1276</c:v>
                </c:pt>
              </c:numCache>
            </c:numRef>
          </c:val>
        </c:ser>
        <c:ser>
          <c:idx val="1"/>
          <c:order val="1"/>
          <c:tx>
            <c:strRef>
              <c:f>Summary!$C$16</c:f>
              <c:strCache>
                <c:ptCount val="1"/>
                <c:pt idx="0">
                  <c:v>Post Test</c:v>
                </c:pt>
              </c:strCache>
            </c:strRef>
          </c:tx>
          <c:cat>
            <c:strRef>
              <c:f>Summary!$A$17:$A$26</c:f>
              <c:strCache>
                <c:ptCount val="10"/>
                <c:pt idx="0">
                  <c:v>Webpage</c:v>
                </c:pt>
                <c:pt idx="1">
                  <c:v>Keywords</c:v>
                </c:pt>
                <c:pt idx="2">
                  <c:v>Catalog</c:v>
                </c:pt>
                <c:pt idx="3">
                  <c:v>Call Numbers</c:v>
                </c:pt>
                <c:pt idx="4">
                  <c:v>Truncation</c:v>
                </c:pt>
                <c:pt idx="5">
                  <c:v>Books v. Articles</c:v>
                </c:pt>
                <c:pt idx="6">
                  <c:v>Source Evaluation</c:v>
                </c:pt>
                <c:pt idx="7">
                  <c:v>Citation</c:v>
                </c:pt>
                <c:pt idx="8">
                  <c:v>Google Searching</c:v>
                </c:pt>
                <c:pt idx="9">
                  <c:v>Web Source Evaluation</c:v>
                </c:pt>
              </c:strCache>
            </c:strRef>
          </c:cat>
          <c:val>
            <c:numRef>
              <c:f>Summary!$C$17:$C$26</c:f>
              <c:numCache>
                <c:formatCode>General</c:formatCode>
                <c:ptCount val="10"/>
                <c:pt idx="0">
                  <c:v>2350</c:v>
                </c:pt>
                <c:pt idx="1">
                  <c:v>2513</c:v>
                </c:pt>
                <c:pt idx="2">
                  <c:v>2339</c:v>
                </c:pt>
                <c:pt idx="3">
                  <c:v>1992</c:v>
                </c:pt>
                <c:pt idx="4">
                  <c:v>1224</c:v>
                </c:pt>
                <c:pt idx="5">
                  <c:v>2256</c:v>
                </c:pt>
                <c:pt idx="6">
                  <c:v>2165</c:v>
                </c:pt>
                <c:pt idx="7">
                  <c:v>2356</c:v>
                </c:pt>
                <c:pt idx="8">
                  <c:v>2194</c:v>
                </c:pt>
                <c:pt idx="9">
                  <c:v>2008</c:v>
                </c:pt>
              </c:numCache>
            </c:numRef>
          </c:val>
        </c:ser>
        <c:axId val="88132608"/>
        <c:axId val="93693056"/>
      </c:barChart>
      <c:catAx>
        <c:axId val="88132608"/>
        <c:scaling>
          <c:orientation val="minMax"/>
        </c:scaling>
        <c:axPos val="b"/>
        <c:majorTickMark val="none"/>
        <c:tickLblPos val="nextTo"/>
        <c:crossAx val="93693056"/>
        <c:crosses val="autoZero"/>
        <c:auto val="1"/>
        <c:lblAlgn val="ctr"/>
        <c:lblOffset val="100"/>
      </c:catAx>
      <c:valAx>
        <c:axId val="936930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8132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623819973323007E-2"/>
          <c:y val="2.5506874336632686E-2"/>
          <c:w val="0.54765595284196034"/>
          <c:h val="0.56351722492368705"/>
        </c:manualLayout>
      </c:layout>
      <c:barChart>
        <c:barDir val="col"/>
        <c:grouping val="clustered"/>
        <c:ser>
          <c:idx val="0"/>
          <c:order val="0"/>
          <c:tx>
            <c:strRef>
              <c:f>Summary!$A$5</c:f>
              <c:strCache>
                <c:ptCount val="1"/>
                <c:pt idx="0">
                  <c:v>What was one thing that was taught in this workshop that you already knew?</c:v>
                </c:pt>
              </c:strCache>
            </c:strRef>
          </c:tx>
          <c:cat>
            <c:strRef>
              <c:f>Summary!$B$4:$M$4</c:f>
              <c:strCache>
                <c:ptCount val="12"/>
                <c:pt idx="0">
                  <c:v>Using Webpage</c:v>
                </c:pt>
                <c:pt idx="1">
                  <c:v>Ask For Help</c:v>
                </c:pt>
                <c:pt idx="2">
                  <c:v>Catalog/ Finding Books</c:v>
                </c:pt>
                <c:pt idx="3">
                  <c:v>Google</c:v>
                </c:pt>
                <c:pt idx="4">
                  <c:v>Finding Articles/ Using Databases</c:v>
                </c:pt>
                <c:pt idx="5">
                  <c:v>Call numbers</c:v>
                </c:pt>
                <c:pt idx="6">
                  <c:v>Hours</c:v>
                </c:pt>
                <c:pt idx="7">
                  <c:v>Keyword Searching</c:v>
                </c:pt>
                <c:pt idx="8">
                  <c:v>Source Evaluation</c:v>
                </c:pt>
                <c:pt idx="9">
                  <c:v>Nothing/ All New</c:v>
                </c:pt>
                <c:pt idx="10">
                  <c:v>Knew Everything</c:v>
                </c:pt>
                <c:pt idx="11">
                  <c:v>Misc</c:v>
                </c:pt>
              </c:strCache>
            </c:strRef>
          </c:cat>
          <c:val>
            <c:numRef>
              <c:f>Summary!$B$5:$M$5</c:f>
              <c:numCache>
                <c:formatCode>General</c:formatCode>
                <c:ptCount val="12"/>
                <c:pt idx="0">
                  <c:v>335</c:v>
                </c:pt>
                <c:pt idx="1">
                  <c:v>179</c:v>
                </c:pt>
                <c:pt idx="2">
                  <c:v>420</c:v>
                </c:pt>
                <c:pt idx="3">
                  <c:v>249</c:v>
                </c:pt>
                <c:pt idx="4">
                  <c:v>333</c:v>
                </c:pt>
                <c:pt idx="5">
                  <c:v>245</c:v>
                </c:pt>
                <c:pt idx="6">
                  <c:v>368</c:v>
                </c:pt>
                <c:pt idx="7">
                  <c:v>74</c:v>
                </c:pt>
                <c:pt idx="8">
                  <c:v>127</c:v>
                </c:pt>
                <c:pt idx="9">
                  <c:v>33</c:v>
                </c:pt>
                <c:pt idx="10">
                  <c:v>12</c:v>
                </c:pt>
                <c:pt idx="11">
                  <c:v>152</c:v>
                </c:pt>
              </c:numCache>
            </c:numRef>
          </c:val>
        </c:ser>
        <c:ser>
          <c:idx val="1"/>
          <c:order val="1"/>
          <c:tx>
            <c:strRef>
              <c:f>Summary!$A$6</c:f>
              <c:strCache>
                <c:ptCount val="1"/>
                <c:pt idx="0">
                  <c:v>What was one thing that you learned in this workshop?</c:v>
                </c:pt>
              </c:strCache>
            </c:strRef>
          </c:tx>
          <c:cat>
            <c:strRef>
              <c:f>Summary!$B$4:$M$4</c:f>
              <c:strCache>
                <c:ptCount val="12"/>
                <c:pt idx="0">
                  <c:v>Using Webpage</c:v>
                </c:pt>
                <c:pt idx="1">
                  <c:v>Ask For Help</c:v>
                </c:pt>
                <c:pt idx="2">
                  <c:v>Catalog/ Finding Books</c:v>
                </c:pt>
                <c:pt idx="3">
                  <c:v>Google</c:v>
                </c:pt>
                <c:pt idx="4">
                  <c:v>Finding Articles/ Using Databases</c:v>
                </c:pt>
                <c:pt idx="5">
                  <c:v>Call numbers</c:v>
                </c:pt>
                <c:pt idx="6">
                  <c:v>Hours</c:v>
                </c:pt>
                <c:pt idx="7">
                  <c:v>Keyword Searching</c:v>
                </c:pt>
                <c:pt idx="8">
                  <c:v>Source Evaluation</c:v>
                </c:pt>
                <c:pt idx="9">
                  <c:v>Nothing/ All New</c:v>
                </c:pt>
                <c:pt idx="10">
                  <c:v>Knew Everything</c:v>
                </c:pt>
                <c:pt idx="11">
                  <c:v>Misc</c:v>
                </c:pt>
              </c:strCache>
            </c:strRef>
          </c:cat>
          <c:val>
            <c:numRef>
              <c:f>Summary!$B$6:$M$6</c:f>
              <c:numCache>
                <c:formatCode>General</c:formatCode>
                <c:ptCount val="12"/>
                <c:pt idx="0">
                  <c:v>809</c:v>
                </c:pt>
                <c:pt idx="1">
                  <c:v>278</c:v>
                </c:pt>
                <c:pt idx="2">
                  <c:v>348</c:v>
                </c:pt>
                <c:pt idx="3">
                  <c:v>113</c:v>
                </c:pt>
                <c:pt idx="4">
                  <c:v>419</c:v>
                </c:pt>
                <c:pt idx="5">
                  <c:v>239</c:v>
                </c:pt>
                <c:pt idx="6">
                  <c:v>67</c:v>
                </c:pt>
                <c:pt idx="7">
                  <c:v>134</c:v>
                </c:pt>
                <c:pt idx="8">
                  <c:v>73</c:v>
                </c:pt>
                <c:pt idx="9">
                  <c:v>7</c:v>
                </c:pt>
                <c:pt idx="10">
                  <c:v>283</c:v>
                </c:pt>
              </c:numCache>
            </c:numRef>
          </c:val>
        </c:ser>
        <c:axId val="95984640"/>
        <c:axId val="95949568"/>
      </c:barChart>
      <c:catAx>
        <c:axId val="95984640"/>
        <c:scaling>
          <c:orientation val="minMax"/>
        </c:scaling>
        <c:axPos val="b"/>
        <c:tickLblPos val="nextTo"/>
        <c:crossAx val="95949568"/>
        <c:crosses val="autoZero"/>
        <c:auto val="1"/>
        <c:lblAlgn val="ctr"/>
        <c:lblOffset val="100"/>
      </c:catAx>
      <c:valAx>
        <c:axId val="95949568"/>
        <c:scaling>
          <c:orientation val="minMax"/>
        </c:scaling>
        <c:axPos val="l"/>
        <c:majorGridlines/>
        <c:numFmt formatCode="General" sourceLinked="1"/>
        <c:tickLblPos val="nextTo"/>
        <c:crossAx val="95984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829458817647792"/>
          <c:y val="0.1754848071875631"/>
          <c:w val="0.31575303087114109"/>
          <c:h val="0.27082525741974561"/>
        </c:manualLayout>
      </c:layout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Summary!$A$2</c:f>
              <c:strCache>
                <c:ptCount val="1"/>
                <c:pt idx="0">
                  <c:v>What did you already know</c:v>
                </c:pt>
              </c:strCache>
            </c:strRef>
          </c:tx>
          <c:cat>
            <c:strRef>
              <c:f>Summary!$B$1:$L$1</c:f>
              <c:strCache>
                <c:ptCount val="11"/>
                <c:pt idx="0">
                  <c:v>How to use website</c:v>
                </c:pt>
                <c:pt idx="1">
                  <c:v>Keyword searching/ search techniques</c:v>
                </c:pt>
                <c:pt idx="2">
                  <c:v>Misc</c:v>
                </c:pt>
                <c:pt idx="3">
                  <c:v>Call Numbers/locate books/ Use Catalog</c:v>
                </c:pt>
                <c:pt idx="4">
                  <c:v>Ask 4 help</c:v>
                </c:pt>
                <c:pt idx="5">
                  <c:v>Google Searching</c:v>
                </c:pt>
                <c:pt idx="6">
                  <c:v>Citation</c:v>
                </c:pt>
                <c:pt idx="7">
                  <c:v>All New</c:v>
                </c:pt>
                <c:pt idx="8">
                  <c:v>Database searhcing</c:v>
                </c:pt>
                <c:pt idx="9">
                  <c:v>Evaluating Resources</c:v>
                </c:pt>
                <c:pt idx="10">
                  <c:v>Knew Everything</c:v>
                </c:pt>
              </c:strCache>
            </c:strRef>
          </c:cat>
          <c:val>
            <c:numRef>
              <c:f>Summary!$B$2:$L$2</c:f>
              <c:numCache>
                <c:formatCode>General</c:formatCode>
                <c:ptCount val="11"/>
                <c:pt idx="0">
                  <c:v>17</c:v>
                </c:pt>
                <c:pt idx="1">
                  <c:v>5</c:v>
                </c:pt>
                <c:pt idx="2">
                  <c:v>5</c:v>
                </c:pt>
                <c:pt idx="3">
                  <c:v>30</c:v>
                </c:pt>
                <c:pt idx="4">
                  <c:v>3</c:v>
                </c:pt>
                <c:pt idx="5">
                  <c:v>26</c:v>
                </c:pt>
                <c:pt idx="6">
                  <c:v>3</c:v>
                </c:pt>
                <c:pt idx="7">
                  <c:v>59</c:v>
                </c:pt>
                <c:pt idx="8">
                  <c:v>36</c:v>
                </c:pt>
                <c:pt idx="9">
                  <c:v>6</c:v>
                </c:pt>
                <c:pt idx="1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Summary!$A$3</c:f>
              <c:strCache>
                <c:ptCount val="1"/>
                <c:pt idx="0">
                  <c:v>What is one thing you learned</c:v>
                </c:pt>
              </c:strCache>
            </c:strRef>
          </c:tx>
          <c:cat>
            <c:strRef>
              <c:f>Summary!$B$1:$L$1</c:f>
              <c:strCache>
                <c:ptCount val="11"/>
                <c:pt idx="0">
                  <c:v>How to use website</c:v>
                </c:pt>
                <c:pt idx="1">
                  <c:v>Keyword searching/ search techniques</c:v>
                </c:pt>
                <c:pt idx="2">
                  <c:v>Misc</c:v>
                </c:pt>
                <c:pt idx="3">
                  <c:v>Call Numbers/locate books/ Use Catalog</c:v>
                </c:pt>
                <c:pt idx="4">
                  <c:v>Ask 4 help</c:v>
                </c:pt>
                <c:pt idx="5">
                  <c:v>Google Searching</c:v>
                </c:pt>
                <c:pt idx="6">
                  <c:v>Citation</c:v>
                </c:pt>
                <c:pt idx="7">
                  <c:v>All New</c:v>
                </c:pt>
                <c:pt idx="8">
                  <c:v>Database searhcing</c:v>
                </c:pt>
                <c:pt idx="9">
                  <c:v>Evaluating Resources</c:v>
                </c:pt>
                <c:pt idx="10">
                  <c:v>Knew Everything</c:v>
                </c:pt>
              </c:strCache>
            </c:strRef>
          </c:cat>
          <c:val>
            <c:numRef>
              <c:f>Summary!$B$3:$L$3</c:f>
              <c:numCache>
                <c:formatCode>General</c:formatCode>
                <c:ptCount val="11"/>
                <c:pt idx="0">
                  <c:v>49</c:v>
                </c:pt>
                <c:pt idx="1">
                  <c:v>12</c:v>
                </c:pt>
                <c:pt idx="2">
                  <c:v>61</c:v>
                </c:pt>
                <c:pt idx="3">
                  <c:v>35</c:v>
                </c:pt>
                <c:pt idx="4">
                  <c:v>32</c:v>
                </c:pt>
                <c:pt idx="5">
                  <c:v>13</c:v>
                </c:pt>
                <c:pt idx="6">
                  <c:v>9</c:v>
                </c:pt>
                <c:pt idx="7">
                  <c:v>0</c:v>
                </c:pt>
                <c:pt idx="8">
                  <c:v>33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</c:ser>
        <c:shape val="box"/>
        <c:axId val="96003968"/>
        <c:axId val="96005504"/>
        <c:axId val="0"/>
      </c:bar3DChart>
      <c:catAx>
        <c:axId val="96003968"/>
        <c:scaling>
          <c:orientation val="minMax"/>
        </c:scaling>
        <c:axPos val="b"/>
        <c:tickLblPos val="nextTo"/>
        <c:crossAx val="96005504"/>
        <c:crosses val="autoZero"/>
        <c:auto val="1"/>
        <c:lblAlgn val="ctr"/>
        <c:lblOffset val="100"/>
      </c:catAx>
      <c:valAx>
        <c:axId val="96005504"/>
        <c:scaling>
          <c:orientation val="minMax"/>
        </c:scaling>
        <c:axPos val="l"/>
        <c:majorGridlines/>
        <c:numFmt formatCode="General" sourceLinked="1"/>
        <c:tickLblPos val="nextTo"/>
        <c:crossAx val="96003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987026621672296"/>
          <c:y val="0.21514435695538059"/>
          <c:w val="0.21155830521184851"/>
          <c:h val="0.38343677628531725"/>
        </c:manualLayout>
      </c:layout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What is one thing</a:t>
            </a:r>
            <a:r>
              <a:rPr lang="en-US" baseline="0"/>
              <a:t> you learned that you did not already know?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'One Thing You Didn''t Know'!$B$203:$L$203</c:f>
              <c:strCache>
                <c:ptCount val="11"/>
                <c:pt idx="0">
                  <c:v>Using Webpage</c:v>
                </c:pt>
                <c:pt idx="1">
                  <c:v>Ask For Help</c:v>
                </c:pt>
                <c:pt idx="2">
                  <c:v>Catalog/ Finding Books</c:v>
                </c:pt>
                <c:pt idx="3">
                  <c:v>Google</c:v>
                </c:pt>
                <c:pt idx="4">
                  <c:v>Finding Articles/ Using Databases</c:v>
                </c:pt>
                <c:pt idx="5">
                  <c:v>Call numbers</c:v>
                </c:pt>
                <c:pt idx="6">
                  <c:v>Keyword Searching</c:v>
                </c:pt>
                <c:pt idx="7">
                  <c:v>Source Evaluation</c:v>
                </c:pt>
                <c:pt idx="8">
                  <c:v>Nothing/ All New</c:v>
                </c:pt>
                <c:pt idx="9">
                  <c:v>Knew Everything</c:v>
                </c:pt>
                <c:pt idx="10">
                  <c:v>Misc</c:v>
                </c:pt>
              </c:strCache>
            </c:strRef>
          </c:cat>
          <c:val>
            <c:numRef>
              <c:f>'One Thing You Didn''t Know'!$B$204:$L$204</c:f>
              <c:numCache>
                <c:formatCode>General</c:formatCode>
                <c:ptCount val="11"/>
                <c:pt idx="0">
                  <c:v>75</c:v>
                </c:pt>
                <c:pt idx="1">
                  <c:v>17</c:v>
                </c:pt>
                <c:pt idx="2">
                  <c:v>16</c:v>
                </c:pt>
                <c:pt idx="3">
                  <c:v>14</c:v>
                </c:pt>
                <c:pt idx="4">
                  <c:v>55</c:v>
                </c:pt>
                <c:pt idx="5">
                  <c:v>28</c:v>
                </c:pt>
                <c:pt idx="7">
                  <c:v>7</c:v>
                </c:pt>
                <c:pt idx="8">
                  <c:v>17</c:v>
                </c:pt>
                <c:pt idx="10">
                  <c:v>21</c:v>
                </c:pt>
              </c:numCache>
            </c:numRef>
          </c:val>
        </c:ser>
        <c:axId val="96283264"/>
        <c:axId val="96293248"/>
      </c:barChart>
      <c:catAx>
        <c:axId val="96283264"/>
        <c:scaling>
          <c:orientation val="minMax"/>
        </c:scaling>
        <c:axPos val="b"/>
        <c:majorTickMark val="none"/>
        <c:tickLblPos val="nextTo"/>
        <c:crossAx val="96293248"/>
        <c:crosses val="autoZero"/>
        <c:auto val="1"/>
        <c:lblAlgn val="ctr"/>
        <c:lblOffset val="100"/>
      </c:catAx>
      <c:valAx>
        <c:axId val="9629324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628326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Pre and Post Test Results</a:t>
            </a:r>
            <a:r>
              <a:rPr lang="en-US" baseline="0"/>
              <a:t> for All Students (4030)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Pre Test</c:v>
                </c:pt>
              </c:strCache>
            </c:strRef>
          </c:tx>
          <c:cat>
            <c:strRef>
              <c:f>Sheet1!$A$3:$A$8</c:f>
              <c:strCache>
                <c:ptCount val="6"/>
                <c:pt idx="0">
                  <c:v>Using the Catalog</c:v>
                </c:pt>
                <c:pt idx="1">
                  <c:v>Webpage</c:v>
                </c:pt>
                <c:pt idx="2">
                  <c:v>Library Contents</c:v>
                </c:pt>
                <c:pt idx="3">
                  <c:v>Locating Books</c:v>
                </c:pt>
                <c:pt idx="4">
                  <c:v>Databases</c:v>
                </c:pt>
                <c:pt idx="5">
                  <c:v>Source Evaluation</c:v>
                </c:pt>
              </c:strCache>
            </c:strRef>
          </c:cat>
          <c:val>
            <c:numRef>
              <c:f>Sheet1!$B$3:$B$8</c:f>
              <c:numCache>
                <c:formatCode>General</c:formatCode>
                <c:ptCount val="6"/>
                <c:pt idx="0">
                  <c:v>2628</c:v>
                </c:pt>
                <c:pt idx="1">
                  <c:v>2852</c:v>
                </c:pt>
                <c:pt idx="2">
                  <c:v>3575</c:v>
                </c:pt>
                <c:pt idx="3">
                  <c:v>2862</c:v>
                </c:pt>
                <c:pt idx="4">
                  <c:v>2319</c:v>
                </c:pt>
                <c:pt idx="5">
                  <c:v>3349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Post Test</c:v>
                </c:pt>
              </c:strCache>
            </c:strRef>
          </c:tx>
          <c:cat>
            <c:strRef>
              <c:f>Sheet1!$A$3:$A$8</c:f>
              <c:strCache>
                <c:ptCount val="6"/>
                <c:pt idx="0">
                  <c:v>Using the Catalog</c:v>
                </c:pt>
                <c:pt idx="1">
                  <c:v>Webpage</c:v>
                </c:pt>
                <c:pt idx="2">
                  <c:v>Library Contents</c:v>
                </c:pt>
                <c:pt idx="3">
                  <c:v>Locating Books</c:v>
                </c:pt>
                <c:pt idx="4">
                  <c:v>Databases</c:v>
                </c:pt>
                <c:pt idx="5">
                  <c:v>Source Evaluation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3328</c:v>
                </c:pt>
                <c:pt idx="1">
                  <c:v>3545</c:v>
                </c:pt>
                <c:pt idx="2">
                  <c:v>1305</c:v>
                </c:pt>
                <c:pt idx="3">
                  <c:v>3474</c:v>
                </c:pt>
                <c:pt idx="4">
                  <c:v>3407</c:v>
                </c:pt>
                <c:pt idx="5">
                  <c:v>3663</c:v>
                </c:pt>
              </c:numCache>
            </c:numRef>
          </c:val>
        </c:ser>
        <c:axId val="95430912"/>
        <c:axId val="95440896"/>
      </c:barChart>
      <c:catAx>
        <c:axId val="95430912"/>
        <c:scaling>
          <c:orientation val="minMax"/>
        </c:scaling>
        <c:axPos val="b"/>
        <c:majorTickMark val="none"/>
        <c:tickLblPos val="nextTo"/>
        <c:crossAx val="95440896"/>
        <c:crosses val="autoZero"/>
        <c:auto val="1"/>
        <c:lblAlgn val="ctr"/>
        <c:lblOffset val="100"/>
      </c:catAx>
      <c:valAx>
        <c:axId val="954408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54309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Spring 2009 Post Test Results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Summary!$A$4</c:f>
              <c:strCache>
                <c:ptCount val="1"/>
                <c:pt idx="0">
                  <c:v>Correct Responses</c:v>
                </c:pt>
              </c:strCache>
            </c:strRef>
          </c:tx>
          <c:cat>
            <c:strRef>
              <c:f>Summary!$B$3:$G$3</c:f>
              <c:strCache>
                <c:ptCount val="6"/>
                <c:pt idx="0">
                  <c:v>Finding Books</c:v>
                </c:pt>
                <c:pt idx="1">
                  <c:v>Webpage</c:v>
                </c:pt>
                <c:pt idx="2">
                  <c:v>Catalog</c:v>
                </c:pt>
                <c:pt idx="3">
                  <c:v>Call Numbers</c:v>
                </c:pt>
                <c:pt idx="4">
                  <c:v>Databases</c:v>
                </c:pt>
                <c:pt idx="5">
                  <c:v>Source Evaluation</c:v>
                </c:pt>
              </c:strCache>
            </c:strRef>
          </c:cat>
          <c:val>
            <c:numRef>
              <c:f>Summary!$B$4:$G$4</c:f>
              <c:numCache>
                <c:formatCode>General</c:formatCode>
                <c:ptCount val="6"/>
                <c:pt idx="0">
                  <c:v>186</c:v>
                </c:pt>
                <c:pt idx="1">
                  <c:v>194</c:v>
                </c:pt>
                <c:pt idx="2">
                  <c:v>204</c:v>
                </c:pt>
                <c:pt idx="3">
                  <c:v>185</c:v>
                </c:pt>
                <c:pt idx="4">
                  <c:v>186</c:v>
                </c:pt>
                <c:pt idx="5">
                  <c:v>195</c:v>
                </c:pt>
              </c:numCache>
            </c:numRef>
          </c:val>
        </c:ser>
        <c:shape val="box"/>
        <c:axId val="95474432"/>
        <c:axId val="95475968"/>
        <c:axId val="0"/>
      </c:bar3DChart>
      <c:catAx>
        <c:axId val="95474432"/>
        <c:scaling>
          <c:orientation val="minMax"/>
        </c:scaling>
        <c:axPos val="b"/>
        <c:tickLblPos val="nextTo"/>
        <c:crossAx val="95475968"/>
        <c:crosses val="autoZero"/>
        <c:auto val="1"/>
        <c:lblAlgn val="ctr"/>
        <c:lblOffset val="100"/>
      </c:catAx>
      <c:valAx>
        <c:axId val="95475968"/>
        <c:scaling>
          <c:orientation val="minMax"/>
        </c:scaling>
        <c:axPos val="l"/>
        <c:majorGridlines/>
        <c:numFmt formatCode="General" sourceLinked="1"/>
        <c:tickLblPos val="nextTo"/>
        <c:crossAx val="95474432"/>
        <c:crosses val="autoZero"/>
        <c:crossBetween val="between"/>
      </c:valAx>
    </c:plotArea>
    <c:legend>
      <c:legendPos val="r"/>
      <c:layout/>
    </c:legend>
    <c:plotVisOnly val="1"/>
  </c:chart>
  <c:spPr>
    <a:ln>
      <a:solidFill>
        <a:schemeClr val="accent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/>
              <a:t>After attending the library workshop, I feel more comfortable finding books and articles from the library's webpage. </a:t>
            </a:r>
            <a:endParaRPr lang="en-US" b="1"/>
          </a:p>
        </c:rich>
      </c:tx>
      <c:layout/>
    </c:title>
    <c:plotArea>
      <c:layout/>
      <c:pieChart>
        <c:varyColors val="1"/>
        <c:ser>
          <c:idx val="0"/>
          <c:order val="0"/>
          <c:cat>
            <c:strRef>
              <c:f>Sheet1!$A$9:$A$13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Neither Agree 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Sheet1!$B$9:$B$13</c:f>
              <c:numCache>
                <c:formatCode>0.00%</c:formatCode>
                <c:ptCount val="5"/>
                <c:pt idx="0">
                  <c:v>0.14610000000000001</c:v>
                </c:pt>
                <c:pt idx="1">
                  <c:v>0.53320000000000001</c:v>
                </c:pt>
                <c:pt idx="2">
                  <c:v>0.1993</c:v>
                </c:pt>
                <c:pt idx="3">
                  <c:v>7.8700000000000034E-2</c:v>
                </c:pt>
                <c:pt idx="4">
                  <c:v>4.2000000000000023E-2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0" i="0" u="none" strike="noStrike" baseline="0"/>
              <a:t>I was able to use the information and apply the skills that I learned in the library workshop.</a:t>
            </a:r>
            <a:r>
              <a:rPr lang="en-US" sz="1800" b="1" i="0" u="none" strike="noStrike" baseline="0"/>
              <a:t> </a:t>
            </a: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cat>
            <c:strRef>
              <c:f>Sheet1!$A$2:$A$6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Neither Agree 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5.9000000000000108E-2</c:v>
                </c:pt>
                <c:pt idx="1">
                  <c:v>0.40040000000000031</c:v>
                </c:pt>
                <c:pt idx="2">
                  <c:v>0.29900000000000032</c:v>
                </c:pt>
                <c:pt idx="3">
                  <c:v>0.16259999999999999</c:v>
                </c:pt>
                <c:pt idx="4">
                  <c:v>7.690000000000001E-2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How do you rank your confidence in the following areas?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Sheet1!$A$4</c:f>
              <c:strCache>
                <c:ptCount val="1"/>
                <c:pt idx="0">
                  <c:v>Pre</c:v>
                </c:pt>
              </c:strCache>
            </c:strRef>
          </c:tx>
          <c:cat>
            <c:strRef>
              <c:f>Sheet1!$B$3:$F$3</c:f>
              <c:strCache>
                <c:ptCount val="5"/>
                <c:pt idx="0">
                  <c:v>Asking for help</c:v>
                </c:pt>
                <c:pt idx="1">
                  <c:v>How to find a book</c:v>
                </c:pt>
                <c:pt idx="2">
                  <c:v>Source Evaluation</c:v>
                </c:pt>
                <c:pt idx="3">
                  <c:v>Finding Articles</c:v>
                </c:pt>
                <c:pt idx="4">
                  <c:v>Using Google Scholar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3.3</c:v>
                </c:pt>
                <c:pt idx="1">
                  <c:v>3.2</c:v>
                </c:pt>
                <c:pt idx="2">
                  <c:v>3.8</c:v>
                </c:pt>
                <c:pt idx="3">
                  <c:v>2.9</c:v>
                </c:pt>
                <c:pt idx="4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Post</c:v>
                </c:pt>
              </c:strCache>
            </c:strRef>
          </c:tx>
          <c:cat>
            <c:strRef>
              <c:f>Sheet1!$B$3:$F$3</c:f>
              <c:strCache>
                <c:ptCount val="5"/>
                <c:pt idx="0">
                  <c:v>Asking for help</c:v>
                </c:pt>
                <c:pt idx="1">
                  <c:v>How to find a book</c:v>
                </c:pt>
                <c:pt idx="2">
                  <c:v>Source Evaluation</c:v>
                </c:pt>
                <c:pt idx="3">
                  <c:v>Finding Articles</c:v>
                </c:pt>
                <c:pt idx="4">
                  <c:v>Using Google Scholar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4.4000000000000004</c:v>
                </c:pt>
                <c:pt idx="1">
                  <c:v>4.3</c:v>
                </c:pt>
                <c:pt idx="2">
                  <c:v>4.5</c:v>
                </c:pt>
                <c:pt idx="3">
                  <c:v>4.4000000000000004</c:v>
                </c:pt>
                <c:pt idx="4">
                  <c:v>4.0999999999999996</c:v>
                </c:pt>
              </c:numCache>
            </c:numRef>
          </c:val>
        </c:ser>
        <c:axId val="95415296"/>
        <c:axId val="95552256"/>
      </c:barChart>
      <c:catAx>
        <c:axId val="95415296"/>
        <c:scaling>
          <c:orientation val="minMax"/>
        </c:scaling>
        <c:axPos val="b"/>
        <c:majorTickMark val="none"/>
        <c:tickLblPos val="nextTo"/>
        <c:crossAx val="95552256"/>
        <c:crosses val="autoZero"/>
        <c:auto val="1"/>
        <c:lblAlgn val="ctr"/>
        <c:lblOffset val="100"/>
      </c:catAx>
      <c:valAx>
        <c:axId val="955522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54152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How do you</a:t>
            </a:r>
            <a:r>
              <a:rPr lang="en-US" baseline="0"/>
              <a:t> rank your confidence in the following areas?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Summary!$A$2</c:f>
              <c:strCache>
                <c:ptCount val="1"/>
                <c:pt idx="0">
                  <c:v>Pre Test</c:v>
                </c:pt>
              </c:strCache>
            </c:strRef>
          </c:tx>
          <c:cat>
            <c:strRef>
              <c:f>Summary!$B$1:$F$1</c:f>
              <c:strCache>
                <c:ptCount val="5"/>
                <c:pt idx="0">
                  <c:v>Asking for Help</c:v>
                </c:pt>
                <c:pt idx="1">
                  <c:v>Finding an article</c:v>
                </c:pt>
                <c:pt idx="2">
                  <c:v>Finding a book</c:v>
                </c:pt>
                <c:pt idx="3">
                  <c:v>Using Google Scholar</c:v>
                </c:pt>
                <c:pt idx="4">
                  <c:v>Source Evaluation</c:v>
                </c:pt>
              </c:strCache>
            </c:strRef>
          </c:cat>
          <c:val>
            <c:numRef>
              <c:f>Summary!$B$2:$F$2</c:f>
              <c:numCache>
                <c:formatCode>General</c:formatCode>
                <c:ptCount val="5"/>
                <c:pt idx="0">
                  <c:v>3.2</c:v>
                </c:pt>
                <c:pt idx="1">
                  <c:v>2.2999999999999998</c:v>
                </c:pt>
                <c:pt idx="2">
                  <c:v>3.7</c:v>
                </c:pt>
                <c:pt idx="3">
                  <c:v>2.7</c:v>
                </c:pt>
                <c:pt idx="4">
                  <c:v>2.7</c:v>
                </c:pt>
              </c:numCache>
            </c:numRef>
          </c:val>
        </c:ser>
        <c:ser>
          <c:idx val="1"/>
          <c:order val="1"/>
          <c:tx>
            <c:strRef>
              <c:f>Summary!$A$3</c:f>
              <c:strCache>
                <c:ptCount val="1"/>
                <c:pt idx="0">
                  <c:v>Post Test</c:v>
                </c:pt>
              </c:strCache>
            </c:strRef>
          </c:tx>
          <c:cat>
            <c:strRef>
              <c:f>Summary!$B$1:$F$1</c:f>
              <c:strCache>
                <c:ptCount val="5"/>
                <c:pt idx="0">
                  <c:v>Asking for Help</c:v>
                </c:pt>
                <c:pt idx="1">
                  <c:v>Finding an article</c:v>
                </c:pt>
                <c:pt idx="2">
                  <c:v>Finding a book</c:v>
                </c:pt>
                <c:pt idx="3">
                  <c:v>Using Google Scholar</c:v>
                </c:pt>
                <c:pt idx="4">
                  <c:v>Source Evaluation</c:v>
                </c:pt>
              </c:strCache>
            </c:strRef>
          </c:cat>
          <c:val>
            <c:numRef>
              <c:f>Summary!$B$3:$F$3</c:f>
              <c:numCache>
                <c:formatCode>General</c:formatCode>
                <c:ptCount val="5"/>
                <c:pt idx="0">
                  <c:v>4.3</c:v>
                </c:pt>
                <c:pt idx="1">
                  <c:v>4.3</c:v>
                </c:pt>
                <c:pt idx="2">
                  <c:v>4.2</c:v>
                </c:pt>
                <c:pt idx="3">
                  <c:v>4.2</c:v>
                </c:pt>
                <c:pt idx="4">
                  <c:v>4.5</c:v>
                </c:pt>
              </c:numCache>
            </c:numRef>
          </c:val>
        </c:ser>
        <c:axId val="95587328"/>
        <c:axId val="95597312"/>
      </c:barChart>
      <c:catAx>
        <c:axId val="95587328"/>
        <c:scaling>
          <c:orientation val="minMax"/>
        </c:scaling>
        <c:axPos val="b"/>
        <c:majorTickMark val="none"/>
        <c:tickLblPos val="nextTo"/>
        <c:crossAx val="95597312"/>
        <c:crosses val="autoZero"/>
        <c:auto val="1"/>
        <c:lblAlgn val="ctr"/>
        <c:lblOffset val="100"/>
      </c:catAx>
      <c:valAx>
        <c:axId val="9559731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5587328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Overall, do you feel that this workshop increased your confidence about doing effective research?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Summary!$A$7:$A$10</c:f>
              <c:strCache>
                <c:ptCount val="4"/>
                <c:pt idx="0">
                  <c:v>Yes, I learned a lot.</c:v>
                </c:pt>
                <c:pt idx="1">
                  <c:v>No, I already knew everything that was taught.</c:v>
                </c:pt>
                <c:pt idx="2">
                  <c:v>Not sure, I learned a few things, but my confidence is about the same.</c:v>
                </c:pt>
                <c:pt idx="3">
                  <c:v>Unanswered</c:v>
                </c:pt>
              </c:strCache>
            </c:strRef>
          </c:cat>
          <c:val>
            <c:numRef>
              <c:f>Summary!$B$7:$B$10</c:f>
              <c:numCache>
                <c:formatCode>General</c:formatCode>
                <c:ptCount val="4"/>
                <c:pt idx="0">
                  <c:v>2833</c:v>
                </c:pt>
                <c:pt idx="1">
                  <c:v>152</c:v>
                </c:pt>
                <c:pt idx="2">
                  <c:v>808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Did workshop increase </a:t>
            </a:r>
            <a:br>
              <a:rPr lang="en-US"/>
            </a:br>
            <a:r>
              <a:rPr lang="en-US"/>
              <a:t>your confidence?</a:t>
            </a:r>
          </a:p>
        </c:rich>
      </c:tx>
      <c:layout>
        <c:manualLayout>
          <c:xMode val="edge"/>
          <c:yMode val="edge"/>
          <c:x val="2.3600174978127521E-4"/>
          <c:y val="8.5629586324911217E-2"/>
        </c:manualLayout>
      </c:layout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'Overall '!$A$2:$A$4</c:f>
              <c:strCache>
                <c:ptCount val="3"/>
                <c:pt idx="0">
                  <c:v>No, I already knew everything that was taught.</c:v>
                </c:pt>
                <c:pt idx="1">
                  <c:v>Not sure. I learned a few things, but my confidence is about the same.</c:v>
                </c:pt>
                <c:pt idx="2">
                  <c:v>Yes, I learned a lot.</c:v>
                </c:pt>
              </c:strCache>
            </c:strRef>
          </c:cat>
          <c:val>
            <c:numRef>
              <c:f>'Overall '!$B$2:$B$4</c:f>
              <c:numCache>
                <c:formatCode>General</c:formatCode>
                <c:ptCount val="3"/>
                <c:pt idx="0">
                  <c:v>6</c:v>
                </c:pt>
                <c:pt idx="1">
                  <c:v>38</c:v>
                </c:pt>
                <c:pt idx="2">
                  <c:v>153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  <c:userShapes r:id="rId2"/>
</c:chartSpac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0.81356</cdr:x>
      <cdr:y>0.82222</cdr:y>
    </cdr:from>
    <cdr:to>
      <cdr:x>0.94273</cdr:x>
      <cdr:y>0.9565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57600" y="2819400"/>
          <a:ext cx="580722" cy="460446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Fall 2010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0.00382</cdr:x>
      <cdr:y>0.0051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0.8758</cdr:x>
      <cdr:y>0.89933</cdr:y>
    </cdr:from>
    <cdr:to>
      <cdr:x>1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205393" y="4000519"/>
          <a:ext cx="738207" cy="447656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b="1"/>
            <a:t>Fall 2010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0.74378</cdr:x>
      <cdr:y>0.84615</cdr:y>
    </cdr:from>
    <cdr:to>
      <cdr:x>0.87171</cdr:x>
      <cdr:y>0.96755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6600" y="3352800"/>
          <a:ext cx="563572" cy="48103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ts val="100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Calibri" pitchFamily="34" charset="0"/>
              <a:cs typeface="Arial" pitchFamily="34" charset="0"/>
            </a:rPr>
            <a:t>Spring 2010</a:t>
          </a:r>
          <a:endParaRPr kumimoji="0" lang="en-US" sz="1800" b="0" i="0" u="none" strike="noStrike" cap="none" normalizeH="0" baseline="0" dirty="0" smtClean="0">
            <a:ln>
              <a:noFill/>
            </a:ln>
            <a:solidFill>
              <a:sysClr val="windowText" lastClr="000000"/>
            </a:solidFill>
            <a:effectLst/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E2B6C3-8530-4E6C-B6B6-38FF9DE91A51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537A0D-D107-471D-8DD4-923E8E8F2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LIB 100 @ Clemson University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Adventures in Assessment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81000" y="304800"/>
          <a:ext cx="41148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28600" y="30480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Spring 2010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3886200" y="2971800"/>
          <a:ext cx="4495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4343400" y="2057400"/>
          <a:ext cx="457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152400" y="228600"/>
          <a:ext cx="4405313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Open-Ended 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28600" y="838200"/>
          <a:ext cx="64008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29000" y="8382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Fall 2009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4495800" y="2971800"/>
          <a:ext cx="53340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620000" y="59436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Spring2009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533400" y="457200"/>
          <a:ext cx="3848100" cy="3895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581400" y="16764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cs typeface="Arial" pitchFamily="34" charset="0"/>
              </a:rPr>
              <a:t>Spring 2010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95800" y="3657600"/>
            <a:ext cx="4800600" cy="2990850"/>
            <a:chOff x="4495800" y="3657600"/>
            <a:chExt cx="4800600" cy="2990850"/>
          </a:xfrm>
        </p:grpSpPr>
        <p:pic>
          <p:nvPicPr>
            <p:cNvPr id="8194" name="Picture 2" descr="http://farm5.static.flickr.com/4061/4695658106_042a83f4f4_z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5800" y="3657600"/>
              <a:ext cx="4493296" cy="2990850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4724400" y="6400800"/>
              <a:ext cx="4572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http://www.flickr.com/photos/mutsmuts/4695658106/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219200"/>
          <a:ext cx="7238999" cy="5181600"/>
        </p:xfrm>
        <a:graphic>
          <a:graphicData uri="http://schemas.openxmlformats.org/drawingml/2006/table">
            <a:tbl>
              <a:tblPr/>
              <a:tblGrid>
                <a:gridCol w="1121058"/>
                <a:gridCol w="1875304"/>
                <a:gridCol w="1856154"/>
                <a:gridCol w="1789862"/>
                <a:gridCol w="596621"/>
              </a:tblGrid>
              <a:tr h="2252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51205" algn="l"/>
                        </a:tabLs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Basic (1)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Developing (2)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Proficient (3)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Score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7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Asking for help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identify one way of asking for help, but cannot provide a good reason to ask for help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identify two ways to contact a librarian and is able to show some idea of why they might need that help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not only able to identify two ways to contact a librarian, but they also provide clear reasons why they might need help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22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Web Searches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unable to clearly identify a viable way that the library can help supplement web searching and is unable to identify what you can find using OneSearch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vaguely identify a way that the library can supplement web searching and can provide at least one source found in OneSearch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clearly identifies how the library can supplement web searching and is able to provide three sources found in OneSearch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77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Scholarly Resources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offer one broad way to identify scholarly articles, but cannot provide a clear reason why is important to use them in their work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basically articulate two ways to identify scholarly articles and shows a basic level of understanding of their importance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Student is able to clearly articulate two ways to identify a scholarly article and demonstrates a higher level of understanding of their importance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52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farm5.static.flickr.com/4056/4421755836_c84e769d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400800" cy="5952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we want the results to say that we are doing…or not doing?</a:t>
            </a:r>
          </a:p>
          <a:p>
            <a:r>
              <a:rPr lang="en-US" dirty="0" smtClean="0"/>
              <a:t>What kinds of results do that?</a:t>
            </a:r>
          </a:p>
          <a:p>
            <a:pPr lvl="1"/>
            <a:r>
              <a:rPr lang="en-US" dirty="0" smtClean="0"/>
              <a:t>Skills? (not really…but sort of)</a:t>
            </a:r>
          </a:p>
          <a:p>
            <a:pPr lvl="1"/>
            <a:r>
              <a:rPr lang="en-US" dirty="0" smtClean="0"/>
              <a:t>Confidence (a bit more clear results)</a:t>
            </a:r>
          </a:p>
          <a:p>
            <a:pPr lvl="1"/>
            <a:r>
              <a:rPr lang="en-US" dirty="0" smtClean="0"/>
              <a:t>Open Ended (gives us…perhaps…and idea of what they are learning and what we need to focus on)</a:t>
            </a:r>
          </a:p>
          <a:p>
            <a:pPr lvl="1"/>
            <a:r>
              <a:rPr lang="en-US" dirty="0" smtClean="0"/>
              <a:t>Rubric (Not sure what this says specifically about what WE are doing)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farm3.static.flickr.com/2162/1857807913_c4a8d26679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451595" cy="5638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410200" y="57912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http://www.flickr.com/photos/bstark73/1857807913/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arm3.static.flickr.com/2703/4104643327_f9a891986e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7467600" cy="56007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581400" y="57150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http://www.flickr.com/photos/lorenjavier/4104643327/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arm4.static.flickr.com/3045/3066402690_8fc2a9e717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533400"/>
            <a:ext cx="8242479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19400" y="55626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http://www.flickr.com/photos/mbsurf/3066402690/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UFall1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914400"/>
            <a:ext cx="3051731" cy="1988495"/>
          </a:xfrm>
          <a:prstGeom prst="rect">
            <a:avLst/>
          </a:prstGeom>
        </p:spPr>
      </p:pic>
      <p:pic>
        <p:nvPicPr>
          <p:cNvPr id="4" name="Picture 3" descr="coopspr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1100" y="4191000"/>
            <a:ext cx="2933700" cy="195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200" y="1371600"/>
            <a:ext cx="4648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= around 3,000 students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4800600"/>
            <a:ext cx="4343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= around 300 students</a:t>
            </a:r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81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Fall Semester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3733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Spring Semester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rm3.static.flickr.com/2737/4335060317_8b8eb74b19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24200"/>
            <a:ext cx="2743200" cy="3409026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Fall 2008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10 Outcomes</a:t>
            </a:r>
          </a:p>
          <a:p>
            <a:r>
              <a:rPr lang="en-US" dirty="0" smtClean="0"/>
              <a:t>43 Objectives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dirty="0" smtClean="0"/>
              <a:t>Outcomes</a:t>
            </a:r>
          </a:p>
          <a:p>
            <a:pPr lvl="1"/>
            <a:r>
              <a:rPr lang="en-US" sz="2000" dirty="0" smtClean="0"/>
              <a:t>Know about library services</a:t>
            </a:r>
          </a:p>
          <a:p>
            <a:pPr lvl="1"/>
            <a:r>
              <a:rPr lang="en-US" sz="2000" dirty="0" smtClean="0"/>
              <a:t>Use library to go beyond Google</a:t>
            </a:r>
          </a:p>
          <a:p>
            <a:pPr lvl="1"/>
            <a:r>
              <a:rPr lang="en-US" sz="2000" dirty="0" smtClean="0"/>
              <a:t>Critical Analysis of materials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Then…and Now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Fall 2011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00200" y="6324600"/>
            <a:ext cx="2819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http://www.flickr.com/photos/62337512@N00/4335060317/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19460" name="Picture 4" descr="http://farm4.static.flickr.com/3494/3952153825_6e5bea0e57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114800"/>
            <a:ext cx="2743200" cy="2057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562600" y="5943600"/>
            <a:ext cx="24384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>
                <a:solidFill>
                  <a:schemeClr val="bg1"/>
                </a:solidFill>
              </a:rPr>
              <a:t>http://www.flickr.com/photos/photon_de/3952153825/</a:t>
            </a:r>
            <a:endParaRPr lang="en-US" sz="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</a:p>
          <a:p>
            <a:r>
              <a:rPr lang="en-US" dirty="0" smtClean="0"/>
              <a:t>Worksheets</a:t>
            </a:r>
          </a:p>
          <a:p>
            <a:r>
              <a:rPr lang="en-US" dirty="0" smtClean="0"/>
              <a:t>Call Number activity</a:t>
            </a:r>
          </a:p>
          <a:p>
            <a:r>
              <a:rPr lang="en-US" dirty="0" smtClean="0"/>
              <a:t>Article evaluation activity</a:t>
            </a:r>
          </a:p>
          <a:p>
            <a:r>
              <a:rPr lang="en-US" dirty="0" smtClean="0"/>
              <a:t>Prize give-</a:t>
            </a:r>
            <a:r>
              <a:rPr lang="en-US" dirty="0" err="1" smtClean="0"/>
              <a:t>aways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Class Activities We’ve Tried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Skills-Based</a:t>
            </a:r>
          </a:p>
          <a:p>
            <a:r>
              <a:rPr lang="en-US" dirty="0" smtClean="0"/>
              <a:t>Confidence-Based</a:t>
            </a:r>
          </a:p>
          <a:p>
            <a:r>
              <a:rPr lang="en-US" dirty="0" smtClean="0"/>
              <a:t>Open Ended Questions</a:t>
            </a:r>
          </a:p>
          <a:p>
            <a:r>
              <a:rPr lang="en-US" dirty="0" smtClean="0"/>
              <a:t>Rubrics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 We’ve Tried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5486400" cy="1143000"/>
          </a:xfrm>
        </p:spPr>
        <p:txBody>
          <a:bodyPr/>
          <a:lstStyle/>
          <a:p>
            <a:r>
              <a:rPr lang="en-US" dirty="0" smtClean="0"/>
              <a:t>Skills-Based Results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81000" y="1524000"/>
          <a:ext cx="44196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810000" y="3962400"/>
            <a:ext cx="5334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Fall 2008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4191000" y="3886200"/>
          <a:ext cx="48768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382000" y="6172200"/>
            <a:ext cx="563562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Fall 2009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4953000" y="1219200"/>
          <a:ext cx="38862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r>
              <a:rPr lang="en-US" dirty="0" smtClean="0"/>
              <a:t>Confidence Based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-304800" y="2362200"/>
          <a:ext cx="5791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3886200" y="1295400"/>
          <a:ext cx="5024438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886200" y="57150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Fall 2008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772400" y="4495800"/>
            <a:ext cx="563562" cy="4810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Fall 2008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6158</TotalTime>
  <Words>561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Adventures in Assessment</vt:lpstr>
      <vt:lpstr>Slide 2</vt:lpstr>
      <vt:lpstr>Slide 3</vt:lpstr>
      <vt:lpstr>Slide 4</vt:lpstr>
      <vt:lpstr>Then…and Now</vt:lpstr>
      <vt:lpstr>In Class Activities We’ve Tried</vt:lpstr>
      <vt:lpstr>Assessments We’ve Tried</vt:lpstr>
      <vt:lpstr>Skills-Based Results</vt:lpstr>
      <vt:lpstr>Confidence Based</vt:lpstr>
      <vt:lpstr>Slide 10</vt:lpstr>
      <vt:lpstr>Slide 11</vt:lpstr>
      <vt:lpstr>Open-Ended </vt:lpstr>
      <vt:lpstr>Slide 13</vt:lpstr>
      <vt:lpstr>Rubric</vt:lpstr>
      <vt:lpstr>Slide 15</vt:lpstr>
      <vt:lpstr>What’s Next?</vt:lpstr>
      <vt:lpstr>Slide 17</vt:lpstr>
    </vt:vector>
  </TitlesOfParts>
  <Company>Clemson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anne1</dc:creator>
  <cp:lastModifiedBy>anne1</cp:lastModifiedBy>
  <cp:revision>496</cp:revision>
  <dcterms:created xsi:type="dcterms:W3CDTF">2011-09-14T19:21:41Z</dcterms:created>
  <dcterms:modified xsi:type="dcterms:W3CDTF">2011-09-19T16:32:15Z</dcterms:modified>
</cp:coreProperties>
</file>