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65" r:id="rId2"/>
    <p:sldId id="284" r:id="rId3"/>
    <p:sldId id="268" r:id="rId4"/>
    <p:sldId id="266" r:id="rId5"/>
    <p:sldId id="267" r:id="rId6"/>
    <p:sldId id="269" r:id="rId7"/>
    <p:sldId id="270" r:id="rId8"/>
    <p:sldId id="271" r:id="rId9"/>
    <p:sldId id="285" r:id="rId10"/>
    <p:sldId id="272" r:id="rId11"/>
    <p:sldId id="273" r:id="rId12"/>
    <p:sldId id="275" r:id="rId13"/>
    <p:sldId id="276" r:id="rId14"/>
    <p:sldId id="283" r:id="rId15"/>
    <p:sldId id="278" r:id="rId16"/>
    <p:sldId id="279" r:id="rId17"/>
    <p:sldId id="280" r:id="rId18"/>
    <p:sldId id="281" r:id="rId19"/>
    <p:sldId id="282" r:id="rId20"/>
    <p:sldId id="288" r:id="rId21"/>
    <p:sldId id="286" r:id="rId22"/>
    <p:sldId id="256" r:id="rId23"/>
    <p:sldId id="261" r:id="rId24"/>
    <p:sldId id="264" r:id="rId25"/>
    <p:sldId id="258" r:id="rId26"/>
    <p:sldId id="263" r:id="rId27"/>
    <p:sldId id="259" r:id="rId28"/>
    <p:sldId id="262" r:id="rId29"/>
    <p:sldId id="260" r:id="rId30"/>
  </p:sldIdLst>
  <p:sldSz cx="12192000" cy="6858000"/>
  <p:notesSz cx="6858000" cy="10191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0E5F"/>
    <a:srgbClr val="E3DDE9"/>
    <a:srgbClr val="F9F4F8"/>
    <a:srgbClr val="E0D9E6"/>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219C22-E873-47A4-A1F1-5569DC557436}" v="21" dt="2018-06-10T02:56:09.2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3" d="100"/>
          <a:sy n="113" d="100"/>
        </p:scale>
        <p:origin x="47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https://collab.ecu.edu/sites/erd/Shared%20Documents/Big%20Deal%20Working%20Group/Big%20Deal%20Pie%20Chart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Total Virtual Library Budget and Big Deal Expenditures</a:t>
            </a:r>
          </a:p>
        </c:rich>
      </c:tx>
      <c:layout>
        <c:manualLayout>
          <c:xMode val="edge"/>
          <c:yMode val="edge"/>
          <c:x val="0.18966888922564024"/>
          <c:y val="3.6565124069496767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lineChart>
        <c:grouping val="standard"/>
        <c:varyColors val="0"/>
        <c:ser>
          <c:idx val="0"/>
          <c:order val="0"/>
          <c:tx>
            <c:strRef>
              <c:f>Data!$A$11</c:f>
              <c:strCache>
                <c:ptCount val="1"/>
                <c:pt idx="0">
                  <c:v>Total Virtual Library Budget</c:v>
                </c:pt>
              </c:strCache>
            </c:strRef>
          </c:tx>
          <c:spPr>
            <a:ln w="31750"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effectLst/>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Data!$B$1:$F$1</c:f>
              <c:strCache>
                <c:ptCount val="5"/>
                <c:pt idx="0">
                  <c:v> 2011-2012</c:v>
                </c:pt>
                <c:pt idx="1">
                  <c:v> 2012-2013</c:v>
                </c:pt>
                <c:pt idx="2">
                  <c:v>2013-2014</c:v>
                </c:pt>
                <c:pt idx="3">
                  <c:v>2014-2015</c:v>
                </c:pt>
                <c:pt idx="4">
                  <c:v>2015-2016</c:v>
                </c:pt>
              </c:strCache>
            </c:strRef>
          </c:cat>
          <c:val>
            <c:numRef>
              <c:f>Data!$B$11:$F$11</c:f>
              <c:numCache>
                <c:formatCode>"$"#,##0.00_);[Red]\("$"#,##0.00\)</c:formatCode>
                <c:ptCount val="5"/>
                <c:pt idx="0">
                  <c:v>2355871</c:v>
                </c:pt>
                <c:pt idx="1">
                  <c:v>2496239</c:v>
                </c:pt>
                <c:pt idx="2">
                  <c:v>2396239</c:v>
                </c:pt>
                <c:pt idx="3">
                  <c:v>2424352</c:v>
                </c:pt>
                <c:pt idx="4">
                  <c:v>2313753</c:v>
                </c:pt>
              </c:numCache>
            </c:numRef>
          </c:val>
          <c:smooth val="0"/>
          <c:extLst>
            <c:ext xmlns:c16="http://schemas.microsoft.com/office/drawing/2014/chart" uri="{C3380CC4-5D6E-409C-BE32-E72D297353CC}">
              <c16:uniqueId val="{00000000-6C44-4B93-A924-011D90254A86}"/>
            </c:ext>
          </c:extLst>
        </c:ser>
        <c:ser>
          <c:idx val="1"/>
          <c:order val="1"/>
          <c:tx>
            <c:strRef>
              <c:f>Data!$A$12</c:f>
              <c:strCache>
                <c:ptCount val="1"/>
                <c:pt idx="0">
                  <c:v>Total Big Deals</c:v>
                </c:pt>
              </c:strCache>
            </c:strRef>
          </c:tx>
          <c:spPr>
            <a:ln w="31750" cap="flat">
              <a:solidFill>
                <a:schemeClr val="accent2"/>
              </a:solidFill>
              <a:miter lim="800000"/>
              <a:headEnd type="none"/>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solidFill>
                    <a:effectLst/>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Data!$B$1:$F$1</c:f>
              <c:strCache>
                <c:ptCount val="5"/>
                <c:pt idx="0">
                  <c:v> 2011-2012</c:v>
                </c:pt>
                <c:pt idx="1">
                  <c:v> 2012-2013</c:v>
                </c:pt>
                <c:pt idx="2">
                  <c:v>2013-2014</c:v>
                </c:pt>
                <c:pt idx="3">
                  <c:v>2014-2015</c:v>
                </c:pt>
                <c:pt idx="4">
                  <c:v>2015-2016</c:v>
                </c:pt>
              </c:strCache>
            </c:strRef>
          </c:cat>
          <c:val>
            <c:numRef>
              <c:f>Data!$B$12:$F$12</c:f>
              <c:numCache>
                <c:formatCode>"$"#,##0.00_);[Red]\("$"#,##0.00\)</c:formatCode>
                <c:ptCount val="5"/>
                <c:pt idx="0">
                  <c:v>1618231.34</c:v>
                </c:pt>
                <c:pt idx="1">
                  <c:v>1718885.75</c:v>
                </c:pt>
                <c:pt idx="2">
                  <c:v>1792555.93</c:v>
                </c:pt>
                <c:pt idx="3">
                  <c:v>1857882.17</c:v>
                </c:pt>
                <c:pt idx="4">
                  <c:v>1956440.7</c:v>
                </c:pt>
              </c:numCache>
            </c:numRef>
          </c:val>
          <c:smooth val="1"/>
          <c:extLst>
            <c:ext xmlns:c16="http://schemas.microsoft.com/office/drawing/2014/chart" uri="{C3380CC4-5D6E-409C-BE32-E72D297353CC}">
              <c16:uniqueId val="{00000001-6C44-4B93-A924-011D90254A86}"/>
            </c:ext>
          </c:extLst>
        </c:ser>
        <c:dLbls>
          <c:dLblPos val="ctr"/>
          <c:showLegendKey val="0"/>
          <c:showVal val="1"/>
          <c:showCatName val="0"/>
          <c:showSerName val="0"/>
          <c:showPercent val="0"/>
          <c:showBubbleSize val="0"/>
        </c:dLbls>
        <c:smooth val="0"/>
        <c:axId val="-1064488112"/>
        <c:axId val="-1064495728"/>
      </c:lineChart>
      <c:catAx>
        <c:axId val="-106448811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064495728"/>
        <c:crosses val="autoZero"/>
        <c:auto val="1"/>
        <c:lblAlgn val="ctr"/>
        <c:lblOffset val="100"/>
        <c:noMultiLvlLbl val="0"/>
      </c:catAx>
      <c:valAx>
        <c:axId val="-1064495728"/>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quot;$&quot;#,##0.00_);[Red]\(&quot;$&quot;#,##0.00\)" sourceLinked="1"/>
        <c:majorTickMark val="none"/>
        <c:minorTickMark val="none"/>
        <c:tickLblPos val="nextTo"/>
        <c:crossAx val="-1064488112"/>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styleClr val="auto"/>
    </cs:fillRef>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17"/>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ABCE91-5162-4A97-9BE3-17C5A1CAE153}" type="doc">
      <dgm:prSet loTypeId="urn:microsoft.com/office/officeart/2008/layout/LinedList" loCatId="list" qsTypeId="urn:microsoft.com/office/officeart/2005/8/quickstyle/simple3" qsCatId="simple" csTypeId="urn:microsoft.com/office/officeart/2005/8/colors/accent2_2" csCatId="accent2"/>
      <dgm:spPr/>
      <dgm:t>
        <a:bodyPr/>
        <a:lstStyle/>
        <a:p>
          <a:endParaRPr lang="en-US"/>
        </a:p>
      </dgm:t>
    </dgm:pt>
    <dgm:pt modelId="{47A64DF2-FAF9-4AE9-9B64-D2358BBCA255}">
      <dgm:prSet/>
      <dgm:spPr/>
      <dgm:t>
        <a:bodyPr/>
        <a:lstStyle/>
        <a:p>
          <a:r>
            <a:rPr lang="en-US"/>
            <a:t>I was:  Assistant Director for Collections &amp; Technical Services</a:t>
          </a:r>
        </a:p>
      </dgm:t>
    </dgm:pt>
    <dgm:pt modelId="{2D86E9F2-E170-4DAF-AA83-DDBBAEC9428D}" type="parTrans" cxnId="{C9AC5B83-3EFA-44F0-AC33-331F8A85D166}">
      <dgm:prSet/>
      <dgm:spPr/>
      <dgm:t>
        <a:bodyPr/>
        <a:lstStyle/>
        <a:p>
          <a:endParaRPr lang="en-US"/>
        </a:p>
      </dgm:t>
    </dgm:pt>
    <dgm:pt modelId="{B159EA7C-043B-4AB8-829A-355DC2772E12}" type="sibTrans" cxnId="{C9AC5B83-3EFA-44F0-AC33-331F8A85D166}">
      <dgm:prSet/>
      <dgm:spPr/>
      <dgm:t>
        <a:bodyPr/>
        <a:lstStyle/>
        <a:p>
          <a:endParaRPr lang="en-US"/>
        </a:p>
      </dgm:t>
    </dgm:pt>
    <dgm:pt modelId="{828A67DE-1294-49BA-AFD8-7AEC3E89A304}">
      <dgm:prSet/>
      <dgm:spPr/>
      <dgm:t>
        <a:bodyPr/>
        <a:lstStyle/>
        <a:p>
          <a:r>
            <a:rPr lang="en-US" i="1"/>
            <a:t>Departments that reported to me were: </a:t>
          </a:r>
          <a:endParaRPr lang="en-US"/>
        </a:p>
      </dgm:t>
    </dgm:pt>
    <dgm:pt modelId="{6BB8DA11-834D-4E9D-8A02-AE6FC6A3ABA0}" type="parTrans" cxnId="{619834A9-8CCF-49BC-A6B4-3A7643D3612C}">
      <dgm:prSet/>
      <dgm:spPr/>
      <dgm:t>
        <a:bodyPr/>
        <a:lstStyle/>
        <a:p>
          <a:endParaRPr lang="en-US"/>
        </a:p>
      </dgm:t>
    </dgm:pt>
    <dgm:pt modelId="{4AE43016-CAD3-462D-A369-DB5F3F79FADB}" type="sibTrans" cxnId="{619834A9-8CCF-49BC-A6B4-3A7643D3612C}">
      <dgm:prSet/>
      <dgm:spPr/>
      <dgm:t>
        <a:bodyPr/>
        <a:lstStyle/>
        <a:p>
          <a:endParaRPr lang="en-US"/>
        </a:p>
      </dgm:t>
    </dgm:pt>
    <dgm:pt modelId="{4E2AE00D-3DE8-4A51-A1E3-DDE1B482E71D}">
      <dgm:prSet/>
      <dgm:spPr/>
      <dgm:t>
        <a:bodyPr/>
        <a:lstStyle/>
        <a:p>
          <a:r>
            <a:rPr lang="en-US"/>
            <a:t>Collection Development</a:t>
          </a:r>
        </a:p>
      </dgm:t>
    </dgm:pt>
    <dgm:pt modelId="{23B77EAF-0633-4322-BE17-C9E015B8A996}" type="parTrans" cxnId="{F07E71B7-F985-4DBB-B652-60224082455F}">
      <dgm:prSet/>
      <dgm:spPr/>
      <dgm:t>
        <a:bodyPr/>
        <a:lstStyle/>
        <a:p>
          <a:endParaRPr lang="en-US"/>
        </a:p>
      </dgm:t>
    </dgm:pt>
    <dgm:pt modelId="{B9A9C8C0-6FFF-4291-AAEE-420C9D0C7E71}" type="sibTrans" cxnId="{F07E71B7-F985-4DBB-B652-60224082455F}">
      <dgm:prSet/>
      <dgm:spPr/>
      <dgm:t>
        <a:bodyPr/>
        <a:lstStyle/>
        <a:p>
          <a:endParaRPr lang="en-US"/>
        </a:p>
      </dgm:t>
    </dgm:pt>
    <dgm:pt modelId="{9BC711D3-3D4F-4A27-896E-8144C8364CC2}">
      <dgm:prSet/>
      <dgm:spPr/>
      <dgm:t>
        <a:bodyPr/>
        <a:lstStyle/>
        <a:p>
          <a:r>
            <a:rPr lang="en-US"/>
            <a:t>Monographic Acquisitions/Preservation &amp;  Conservation</a:t>
          </a:r>
        </a:p>
      </dgm:t>
    </dgm:pt>
    <dgm:pt modelId="{AF788BEA-BEA0-42B2-BA1A-C4874FF7A9B1}" type="parTrans" cxnId="{62D6D2D8-9537-4084-A145-8D1299ECE08F}">
      <dgm:prSet/>
      <dgm:spPr/>
      <dgm:t>
        <a:bodyPr/>
        <a:lstStyle/>
        <a:p>
          <a:endParaRPr lang="en-US"/>
        </a:p>
      </dgm:t>
    </dgm:pt>
    <dgm:pt modelId="{63FCDE2F-A5F0-45C1-A481-2B2F35418351}" type="sibTrans" cxnId="{62D6D2D8-9537-4084-A145-8D1299ECE08F}">
      <dgm:prSet/>
      <dgm:spPr/>
      <dgm:t>
        <a:bodyPr/>
        <a:lstStyle/>
        <a:p>
          <a:endParaRPr lang="en-US"/>
        </a:p>
      </dgm:t>
    </dgm:pt>
    <dgm:pt modelId="{CA0723F2-C59F-422B-AF83-BF950E08B6D4}">
      <dgm:prSet/>
      <dgm:spPr/>
      <dgm:t>
        <a:bodyPr/>
        <a:lstStyle/>
        <a:p>
          <a:r>
            <a:rPr lang="en-US"/>
            <a:t>Electronic &amp; Continuing Resources</a:t>
          </a:r>
        </a:p>
      </dgm:t>
    </dgm:pt>
    <dgm:pt modelId="{267D9797-5A90-4A27-A0FE-C5104B8F6EAB}" type="parTrans" cxnId="{28E36E5E-9CE3-458C-B173-267A435E73D2}">
      <dgm:prSet/>
      <dgm:spPr/>
      <dgm:t>
        <a:bodyPr/>
        <a:lstStyle/>
        <a:p>
          <a:endParaRPr lang="en-US"/>
        </a:p>
      </dgm:t>
    </dgm:pt>
    <dgm:pt modelId="{73B5683D-CC5F-429C-AC64-D2B64D317C0A}" type="sibTrans" cxnId="{28E36E5E-9CE3-458C-B173-267A435E73D2}">
      <dgm:prSet/>
      <dgm:spPr/>
      <dgm:t>
        <a:bodyPr/>
        <a:lstStyle/>
        <a:p>
          <a:endParaRPr lang="en-US"/>
        </a:p>
      </dgm:t>
    </dgm:pt>
    <dgm:pt modelId="{C5CDEDDA-DE05-4364-850B-C7DA89F772BB}">
      <dgm:prSet/>
      <dgm:spPr/>
      <dgm:t>
        <a:bodyPr/>
        <a:lstStyle/>
        <a:p>
          <a:r>
            <a:rPr lang="en-US"/>
            <a:t>Cataloging (General Collections + Special Collections) </a:t>
          </a:r>
        </a:p>
      </dgm:t>
    </dgm:pt>
    <dgm:pt modelId="{C2F479EA-936D-4499-B846-6135410D6B3A}" type="parTrans" cxnId="{85169BBB-DA0D-4F7B-A939-6586483E780C}">
      <dgm:prSet/>
      <dgm:spPr/>
      <dgm:t>
        <a:bodyPr/>
        <a:lstStyle/>
        <a:p>
          <a:endParaRPr lang="en-US"/>
        </a:p>
      </dgm:t>
    </dgm:pt>
    <dgm:pt modelId="{B9BAF84E-0FEB-4397-B87F-FABC548275B4}" type="sibTrans" cxnId="{85169BBB-DA0D-4F7B-A939-6586483E780C}">
      <dgm:prSet/>
      <dgm:spPr/>
      <dgm:t>
        <a:bodyPr/>
        <a:lstStyle/>
        <a:p>
          <a:endParaRPr lang="en-US"/>
        </a:p>
      </dgm:t>
    </dgm:pt>
    <dgm:pt modelId="{85401C39-EE7C-4881-A990-A969DC51575A}" type="pres">
      <dgm:prSet presAssocID="{FDABCE91-5162-4A97-9BE3-17C5A1CAE153}" presName="vert0" presStyleCnt="0">
        <dgm:presLayoutVars>
          <dgm:dir/>
          <dgm:animOne val="branch"/>
          <dgm:animLvl val="lvl"/>
        </dgm:presLayoutVars>
      </dgm:prSet>
      <dgm:spPr/>
    </dgm:pt>
    <dgm:pt modelId="{D560E19B-5DCA-45B4-9CE1-3CC3EAE4CD24}" type="pres">
      <dgm:prSet presAssocID="{47A64DF2-FAF9-4AE9-9B64-D2358BBCA255}" presName="thickLine" presStyleLbl="alignNode1" presStyleIdx="0" presStyleCnt="6"/>
      <dgm:spPr/>
    </dgm:pt>
    <dgm:pt modelId="{3F47468D-FA5F-4D5E-9E63-FF0854B7EDE2}" type="pres">
      <dgm:prSet presAssocID="{47A64DF2-FAF9-4AE9-9B64-D2358BBCA255}" presName="horz1" presStyleCnt="0"/>
      <dgm:spPr/>
    </dgm:pt>
    <dgm:pt modelId="{83B89EFB-63A4-42DD-89F8-B89B21D10D58}" type="pres">
      <dgm:prSet presAssocID="{47A64DF2-FAF9-4AE9-9B64-D2358BBCA255}" presName="tx1" presStyleLbl="revTx" presStyleIdx="0" presStyleCnt="6"/>
      <dgm:spPr/>
    </dgm:pt>
    <dgm:pt modelId="{2020E727-4F83-4DF1-A46A-A6143612370A}" type="pres">
      <dgm:prSet presAssocID="{47A64DF2-FAF9-4AE9-9B64-D2358BBCA255}" presName="vert1" presStyleCnt="0"/>
      <dgm:spPr/>
    </dgm:pt>
    <dgm:pt modelId="{20FBF1C9-B7DF-4C2A-834C-B0627919E166}" type="pres">
      <dgm:prSet presAssocID="{828A67DE-1294-49BA-AFD8-7AEC3E89A304}" presName="thickLine" presStyleLbl="alignNode1" presStyleIdx="1" presStyleCnt="6"/>
      <dgm:spPr/>
    </dgm:pt>
    <dgm:pt modelId="{3F949336-707A-4B1F-9F1B-74091CEEE84C}" type="pres">
      <dgm:prSet presAssocID="{828A67DE-1294-49BA-AFD8-7AEC3E89A304}" presName="horz1" presStyleCnt="0"/>
      <dgm:spPr/>
    </dgm:pt>
    <dgm:pt modelId="{68D49DBF-103E-4B66-83C6-9F74FC7F8E76}" type="pres">
      <dgm:prSet presAssocID="{828A67DE-1294-49BA-AFD8-7AEC3E89A304}" presName="tx1" presStyleLbl="revTx" presStyleIdx="1" presStyleCnt="6"/>
      <dgm:spPr/>
    </dgm:pt>
    <dgm:pt modelId="{C64B96C4-3AF5-4BA1-A92F-6BB080A12337}" type="pres">
      <dgm:prSet presAssocID="{828A67DE-1294-49BA-AFD8-7AEC3E89A304}" presName="vert1" presStyleCnt="0"/>
      <dgm:spPr/>
    </dgm:pt>
    <dgm:pt modelId="{403B8FD5-1305-487D-838B-FA7C6D13332D}" type="pres">
      <dgm:prSet presAssocID="{4E2AE00D-3DE8-4A51-A1E3-DDE1B482E71D}" presName="thickLine" presStyleLbl="alignNode1" presStyleIdx="2" presStyleCnt="6"/>
      <dgm:spPr/>
    </dgm:pt>
    <dgm:pt modelId="{2F4B87FC-CB12-4DFA-ADF5-A1E062C0F06C}" type="pres">
      <dgm:prSet presAssocID="{4E2AE00D-3DE8-4A51-A1E3-DDE1B482E71D}" presName="horz1" presStyleCnt="0"/>
      <dgm:spPr/>
    </dgm:pt>
    <dgm:pt modelId="{30F23728-7699-42F2-96F1-0861381865B7}" type="pres">
      <dgm:prSet presAssocID="{4E2AE00D-3DE8-4A51-A1E3-DDE1B482E71D}" presName="tx1" presStyleLbl="revTx" presStyleIdx="2" presStyleCnt="6"/>
      <dgm:spPr/>
    </dgm:pt>
    <dgm:pt modelId="{EC617CEB-B216-42F5-85C9-60809B43693C}" type="pres">
      <dgm:prSet presAssocID="{4E2AE00D-3DE8-4A51-A1E3-DDE1B482E71D}" presName="vert1" presStyleCnt="0"/>
      <dgm:spPr/>
    </dgm:pt>
    <dgm:pt modelId="{84BDC216-A2E5-4415-8FAC-3D6CD1A17476}" type="pres">
      <dgm:prSet presAssocID="{9BC711D3-3D4F-4A27-896E-8144C8364CC2}" presName="thickLine" presStyleLbl="alignNode1" presStyleIdx="3" presStyleCnt="6"/>
      <dgm:spPr/>
    </dgm:pt>
    <dgm:pt modelId="{64A1D59B-1F2A-4F44-8EBF-013327F938BC}" type="pres">
      <dgm:prSet presAssocID="{9BC711D3-3D4F-4A27-896E-8144C8364CC2}" presName="horz1" presStyleCnt="0"/>
      <dgm:spPr/>
    </dgm:pt>
    <dgm:pt modelId="{01B21D05-9EAF-464F-AB6C-CAD49B3566A3}" type="pres">
      <dgm:prSet presAssocID="{9BC711D3-3D4F-4A27-896E-8144C8364CC2}" presName="tx1" presStyleLbl="revTx" presStyleIdx="3" presStyleCnt="6"/>
      <dgm:spPr/>
    </dgm:pt>
    <dgm:pt modelId="{FA8DD2B3-FC94-4C81-B2BB-17F27F41936A}" type="pres">
      <dgm:prSet presAssocID="{9BC711D3-3D4F-4A27-896E-8144C8364CC2}" presName="vert1" presStyleCnt="0"/>
      <dgm:spPr/>
    </dgm:pt>
    <dgm:pt modelId="{CECD0478-E86B-4A86-99F7-5EAACF0CAF6B}" type="pres">
      <dgm:prSet presAssocID="{CA0723F2-C59F-422B-AF83-BF950E08B6D4}" presName="thickLine" presStyleLbl="alignNode1" presStyleIdx="4" presStyleCnt="6"/>
      <dgm:spPr/>
    </dgm:pt>
    <dgm:pt modelId="{85D35C50-59E0-48E2-8CF9-B8D29C4D7381}" type="pres">
      <dgm:prSet presAssocID="{CA0723F2-C59F-422B-AF83-BF950E08B6D4}" presName="horz1" presStyleCnt="0"/>
      <dgm:spPr/>
    </dgm:pt>
    <dgm:pt modelId="{C9E8D16D-F33C-46D7-A7A9-411BBC1B5967}" type="pres">
      <dgm:prSet presAssocID="{CA0723F2-C59F-422B-AF83-BF950E08B6D4}" presName="tx1" presStyleLbl="revTx" presStyleIdx="4" presStyleCnt="6"/>
      <dgm:spPr/>
    </dgm:pt>
    <dgm:pt modelId="{EE7971C4-44EA-437A-B097-D47F11B5D145}" type="pres">
      <dgm:prSet presAssocID="{CA0723F2-C59F-422B-AF83-BF950E08B6D4}" presName="vert1" presStyleCnt="0"/>
      <dgm:spPr/>
    </dgm:pt>
    <dgm:pt modelId="{3DAA9985-D128-459E-A7A5-F655FEC4E552}" type="pres">
      <dgm:prSet presAssocID="{C5CDEDDA-DE05-4364-850B-C7DA89F772BB}" presName="thickLine" presStyleLbl="alignNode1" presStyleIdx="5" presStyleCnt="6"/>
      <dgm:spPr/>
    </dgm:pt>
    <dgm:pt modelId="{96E9BCC9-F15D-4010-8454-2C9D2A189BC6}" type="pres">
      <dgm:prSet presAssocID="{C5CDEDDA-DE05-4364-850B-C7DA89F772BB}" presName="horz1" presStyleCnt="0"/>
      <dgm:spPr/>
    </dgm:pt>
    <dgm:pt modelId="{E4D4DBFA-4F22-47DA-8699-FFCCCD9B98CE}" type="pres">
      <dgm:prSet presAssocID="{C5CDEDDA-DE05-4364-850B-C7DA89F772BB}" presName="tx1" presStyleLbl="revTx" presStyleIdx="5" presStyleCnt="6"/>
      <dgm:spPr/>
    </dgm:pt>
    <dgm:pt modelId="{69D4C790-69EA-4096-A773-9B7ED4ED3D34}" type="pres">
      <dgm:prSet presAssocID="{C5CDEDDA-DE05-4364-850B-C7DA89F772BB}" presName="vert1" presStyleCnt="0"/>
      <dgm:spPr/>
    </dgm:pt>
  </dgm:ptLst>
  <dgm:cxnLst>
    <dgm:cxn modelId="{7AEE2303-F217-4285-96BB-C0BDB0049937}" type="presOf" srcId="{FDABCE91-5162-4A97-9BE3-17C5A1CAE153}" destId="{85401C39-EE7C-4881-A990-A969DC51575A}" srcOrd="0" destOrd="0" presId="urn:microsoft.com/office/officeart/2008/layout/LinedList"/>
    <dgm:cxn modelId="{1B584F0D-AB30-411D-92E3-8D76242DB95A}" type="presOf" srcId="{C5CDEDDA-DE05-4364-850B-C7DA89F772BB}" destId="{E4D4DBFA-4F22-47DA-8699-FFCCCD9B98CE}" srcOrd="0" destOrd="0" presId="urn:microsoft.com/office/officeart/2008/layout/LinedList"/>
    <dgm:cxn modelId="{9963002C-1F2D-4611-9E69-E725DBF0511C}" type="presOf" srcId="{9BC711D3-3D4F-4A27-896E-8144C8364CC2}" destId="{01B21D05-9EAF-464F-AB6C-CAD49B3566A3}" srcOrd="0" destOrd="0" presId="urn:microsoft.com/office/officeart/2008/layout/LinedList"/>
    <dgm:cxn modelId="{28E36E5E-9CE3-458C-B173-267A435E73D2}" srcId="{FDABCE91-5162-4A97-9BE3-17C5A1CAE153}" destId="{CA0723F2-C59F-422B-AF83-BF950E08B6D4}" srcOrd="4" destOrd="0" parTransId="{267D9797-5A90-4A27-A0FE-C5104B8F6EAB}" sibTransId="{73B5683D-CC5F-429C-AC64-D2B64D317C0A}"/>
    <dgm:cxn modelId="{FEA2D54F-F201-4426-A1FF-1D2524993187}" type="presOf" srcId="{828A67DE-1294-49BA-AFD8-7AEC3E89A304}" destId="{68D49DBF-103E-4B66-83C6-9F74FC7F8E76}" srcOrd="0" destOrd="0" presId="urn:microsoft.com/office/officeart/2008/layout/LinedList"/>
    <dgm:cxn modelId="{2AF65E75-E915-4DF7-B521-A6C7E55F042D}" type="presOf" srcId="{4E2AE00D-3DE8-4A51-A1E3-DDE1B482E71D}" destId="{30F23728-7699-42F2-96F1-0861381865B7}" srcOrd="0" destOrd="0" presId="urn:microsoft.com/office/officeart/2008/layout/LinedList"/>
    <dgm:cxn modelId="{0FE6C37C-AD0E-4395-9831-883BA3D98D90}" type="presOf" srcId="{47A64DF2-FAF9-4AE9-9B64-D2358BBCA255}" destId="{83B89EFB-63A4-42DD-89F8-B89B21D10D58}" srcOrd="0" destOrd="0" presId="urn:microsoft.com/office/officeart/2008/layout/LinedList"/>
    <dgm:cxn modelId="{C9AC5B83-3EFA-44F0-AC33-331F8A85D166}" srcId="{FDABCE91-5162-4A97-9BE3-17C5A1CAE153}" destId="{47A64DF2-FAF9-4AE9-9B64-D2358BBCA255}" srcOrd="0" destOrd="0" parTransId="{2D86E9F2-E170-4DAF-AA83-DDBBAEC9428D}" sibTransId="{B159EA7C-043B-4AB8-829A-355DC2772E12}"/>
    <dgm:cxn modelId="{619834A9-8CCF-49BC-A6B4-3A7643D3612C}" srcId="{FDABCE91-5162-4A97-9BE3-17C5A1CAE153}" destId="{828A67DE-1294-49BA-AFD8-7AEC3E89A304}" srcOrd="1" destOrd="0" parTransId="{6BB8DA11-834D-4E9D-8A02-AE6FC6A3ABA0}" sibTransId="{4AE43016-CAD3-462D-A369-DB5F3F79FADB}"/>
    <dgm:cxn modelId="{F07E71B7-F985-4DBB-B652-60224082455F}" srcId="{FDABCE91-5162-4A97-9BE3-17C5A1CAE153}" destId="{4E2AE00D-3DE8-4A51-A1E3-DDE1B482E71D}" srcOrd="2" destOrd="0" parTransId="{23B77EAF-0633-4322-BE17-C9E015B8A996}" sibTransId="{B9A9C8C0-6FFF-4291-AAEE-420C9D0C7E71}"/>
    <dgm:cxn modelId="{85169BBB-DA0D-4F7B-A939-6586483E780C}" srcId="{FDABCE91-5162-4A97-9BE3-17C5A1CAE153}" destId="{C5CDEDDA-DE05-4364-850B-C7DA89F772BB}" srcOrd="5" destOrd="0" parTransId="{C2F479EA-936D-4499-B846-6135410D6B3A}" sibTransId="{B9BAF84E-0FEB-4397-B87F-FABC548275B4}"/>
    <dgm:cxn modelId="{B8F2B4BB-7D6A-4FF7-8E31-432FBDDD8223}" type="presOf" srcId="{CA0723F2-C59F-422B-AF83-BF950E08B6D4}" destId="{C9E8D16D-F33C-46D7-A7A9-411BBC1B5967}" srcOrd="0" destOrd="0" presId="urn:microsoft.com/office/officeart/2008/layout/LinedList"/>
    <dgm:cxn modelId="{62D6D2D8-9537-4084-A145-8D1299ECE08F}" srcId="{FDABCE91-5162-4A97-9BE3-17C5A1CAE153}" destId="{9BC711D3-3D4F-4A27-896E-8144C8364CC2}" srcOrd="3" destOrd="0" parTransId="{AF788BEA-BEA0-42B2-BA1A-C4874FF7A9B1}" sibTransId="{63FCDE2F-A5F0-45C1-A481-2B2F35418351}"/>
    <dgm:cxn modelId="{B84C5DCB-C873-4505-837F-5554B214CEF8}" type="presParOf" srcId="{85401C39-EE7C-4881-A990-A969DC51575A}" destId="{D560E19B-5DCA-45B4-9CE1-3CC3EAE4CD24}" srcOrd="0" destOrd="0" presId="urn:microsoft.com/office/officeart/2008/layout/LinedList"/>
    <dgm:cxn modelId="{CFAEF4F2-D698-47F0-9F43-5FE904F1342C}" type="presParOf" srcId="{85401C39-EE7C-4881-A990-A969DC51575A}" destId="{3F47468D-FA5F-4D5E-9E63-FF0854B7EDE2}" srcOrd="1" destOrd="0" presId="urn:microsoft.com/office/officeart/2008/layout/LinedList"/>
    <dgm:cxn modelId="{0EFF5198-14C9-432C-A8E6-4A63D39FEACF}" type="presParOf" srcId="{3F47468D-FA5F-4D5E-9E63-FF0854B7EDE2}" destId="{83B89EFB-63A4-42DD-89F8-B89B21D10D58}" srcOrd="0" destOrd="0" presId="urn:microsoft.com/office/officeart/2008/layout/LinedList"/>
    <dgm:cxn modelId="{86270530-673C-4542-9F32-C3712BC171EB}" type="presParOf" srcId="{3F47468D-FA5F-4D5E-9E63-FF0854B7EDE2}" destId="{2020E727-4F83-4DF1-A46A-A6143612370A}" srcOrd="1" destOrd="0" presId="urn:microsoft.com/office/officeart/2008/layout/LinedList"/>
    <dgm:cxn modelId="{A7F442FD-654F-4513-8CE8-9AB8282FB893}" type="presParOf" srcId="{85401C39-EE7C-4881-A990-A969DC51575A}" destId="{20FBF1C9-B7DF-4C2A-834C-B0627919E166}" srcOrd="2" destOrd="0" presId="urn:microsoft.com/office/officeart/2008/layout/LinedList"/>
    <dgm:cxn modelId="{B5632AD9-017B-4532-BD86-BAC272FF7A08}" type="presParOf" srcId="{85401C39-EE7C-4881-A990-A969DC51575A}" destId="{3F949336-707A-4B1F-9F1B-74091CEEE84C}" srcOrd="3" destOrd="0" presId="urn:microsoft.com/office/officeart/2008/layout/LinedList"/>
    <dgm:cxn modelId="{15F5B6C3-2C60-4617-918D-C66A42FE83A5}" type="presParOf" srcId="{3F949336-707A-4B1F-9F1B-74091CEEE84C}" destId="{68D49DBF-103E-4B66-83C6-9F74FC7F8E76}" srcOrd="0" destOrd="0" presId="urn:microsoft.com/office/officeart/2008/layout/LinedList"/>
    <dgm:cxn modelId="{A62B1E80-3DD0-4772-A0EB-C8BAF183D52E}" type="presParOf" srcId="{3F949336-707A-4B1F-9F1B-74091CEEE84C}" destId="{C64B96C4-3AF5-4BA1-A92F-6BB080A12337}" srcOrd="1" destOrd="0" presId="urn:microsoft.com/office/officeart/2008/layout/LinedList"/>
    <dgm:cxn modelId="{1B75C2CE-43A4-4151-BC83-E76F0F490926}" type="presParOf" srcId="{85401C39-EE7C-4881-A990-A969DC51575A}" destId="{403B8FD5-1305-487D-838B-FA7C6D13332D}" srcOrd="4" destOrd="0" presId="urn:microsoft.com/office/officeart/2008/layout/LinedList"/>
    <dgm:cxn modelId="{4238CB1E-F5BE-48D9-B0DE-61AAE9BA935A}" type="presParOf" srcId="{85401C39-EE7C-4881-A990-A969DC51575A}" destId="{2F4B87FC-CB12-4DFA-ADF5-A1E062C0F06C}" srcOrd="5" destOrd="0" presId="urn:microsoft.com/office/officeart/2008/layout/LinedList"/>
    <dgm:cxn modelId="{FECB6104-03C5-4098-94D7-8C13E0D3E419}" type="presParOf" srcId="{2F4B87FC-CB12-4DFA-ADF5-A1E062C0F06C}" destId="{30F23728-7699-42F2-96F1-0861381865B7}" srcOrd="0" destOrd="0" presId="urn:microsoft.com/office/officeart/2008/layout/LinedList"/>
    <dgm:cxn modelId="{967017C4-5A9A-44C7-B661-585E9BCA3256}" type="presParOf" srcId="{2F4B87FC-CB12-4DFA-ADF5-A1E062C0F06C}" destId="{EC617CEB-B216-42F5-85C9-60809B43693C}" srcOrd="1" destOrd="0" presId="urn:microsoft.com/office/officeart/2008/layout/LinedList"/>
    <dgm:cxn modelId="{15B49240-6610-4964-9510-56A3EA355D33}" type="presParOf" srcId="{85401C39-EE7C-4881-A990-A969DC51575A}" destId="{84BDC216-A2E5-4415-8FAC-3D6CD1A17476}" srcOrd="6" destOrd="0" presId="urn:microsoft.com/office/officeart/2008/layout/LinedList"/>
    <dgm:cxn modelId="{B3339FB7-FA5A-4C3E-A584-AE6CB1177FB9}" type="presParOf" srcId="{85401C39-EE7C-4881-A990-A969DC51575A}" destId="{64A1D59B-1F2A-4F44-8EBF-013327F938BC}" srcOrd="7" destOrd="0" presId="urn:microsoft.com/office/officeart/2008/layout/LinedList"/>
    <dgm:cxn modelId="{8D954198-E1B0-48CC-AEB8-44238FCFA42D}" type="presParOf" srcId="{64A1D59B-1F2A-4F44-8EBF-013327F938BC}" destId="{01B21D05-9EAF-464F-AB6C-CAD49B3566A3}" srcOrd="0" destOrd="0" presId="urn:microsoft.com/office/officeart/2008/layout/LinedList"/>
    <dgm:cxn modelId="{28282020-D3A0-434B-9045-D07F66FDC895}" type="presParOf" srcId="{64A1D59B-1F2A-4F44-8EBF-013327F938BC}" destId="{FA8DD2B3-FC94-4C81-B2BB-17F27F41936A}" srcOrd="1" destOrd="0" presId="urn:microsoft.com/office/officeart/2008/layout/LinedList"/>
    <dgm:cxn modelId="{A8C598DA-FBFE-489F-8BB0-592AEAB47221}" type="presParOf" srcId="{85401C39-EE7C-4881-A990-A969DC51575A}" destId="{CECD0478-E86B-4A86-99F7-5EAACF0CAF6B}" srcOrd="8" destOrd="0" presId="urn:microsoft.com/office/officeart/2008/layout/LinedList"/>
    <dgm:cxn modelId="{DCAA18B7-57F3-462A-8775-591216E2078D}" type="presParOf" srcId="{85401C39-EE7C-4881-A990-A969DC51575A}" destId="{85D35C50-59E0-48E2-8CF9-B8D29C4D7381}" srcOrd="9" destOrd="0" presId="urn:microsoft.com/office/officeart/2008/layout/LinedList"/>
    <dgm:cxn modelId="{8A3A07DE-268C-42A3-AA5C-32D25190C583}" type="presParOf" srcId="{85D35C50-59E0-48E2-8CF9-B8D29C4D7381}" destId="{C9E8D16D-F33C-46D7-A7A9-411BBC1B5967}" srcOrd="0" destOrd="0" presId="urn:microsoft.com/office/officeart/2008/layout/LinedList"/>
    <dgm:cxn modelId="{4F03DFFD-C250-479A-8217-C037E8D3E87B}" type="presParOf" srcId="{85D35C50-59E0-48E2-8CF9-B8D29C4D7381}" destId="{EE7971C4-44EA-437A-B097-D47F11B5D145}" srcOrd="1" destOrd="0" presId="urn:microsoft.com/office/officeart/2008/layout/LinedList"/>
    <dgm:cxn modelId="{74774D6D-A230-4A36-A44D-8C093DD96C2B}" type="presParOf" srcId="{85401C39-EE7C-4881-A990-A969DC51575A}" destId="{3DAA9985-D128-459E-A7A5-F655FEC4E552}" srcOrd="10" destOrd="0" presId="urn:microsoft.com/office/officeart/2008/layout/LinedList"/>
    <dgm:cxn modelId="{A6EDACA7-E6A7-43F7-8035-F19422F71AF3}" type="presParOf" srcId="{85401C39-EE7C-4881-A990-A969DC51575A}" destId="{96E9BCC9-F15D-4010-8454-2C9D2A189BC6}" srcOrd="11" destOrd="0" presId="urn:microsoft.com/office/officeart/2008/layout/LinedList"/>
    <dgm:cxn modelId="{7C3F70A7-6958-4B0E-AC03-5308A007B51A}" type="presParOf" srcId="{96E9BCC9-F15D-4010-8454-2C9D2A189BC6}" destId="{E4D4DBFA-4F22-47DA-8699-FFCCCD9B98CE}" srcOrd="0" destOrd="0" presId="urn:microsoft.com/office/officeart/2008/layout/LinedList"/>
    <dgm:cxn modelId="{3ACA2698-C783-448A-9C74-2E363F27AAFC}" type="presParOf" srcId="{96E9BCC9-F15D-4010-8454-2C9D2A189BC6}" destId="{69D4C790-69EA-4096-A773-9B7ED4ED3D3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A1F370-0358-4FD4-8586-1C7A60B02174}" type="doc">
      <dgm:prSet loTypeId="urn:microsoft.com/office/officeart/2008/layout/LinedList" loCatId="list" qsTypeId="urn:microsoft.com/office/officeart/2005/8/quickstyle/simple2" qsCatId="simple" csTypeId="urn:microsoft.com/office/officeart/2005/8/colors/accent6_2" csCatId="accent6"/>
      <dgm:spPr/>
      <dgm:t>
        <a:bodyPr/>
        <a:lstStyle/>
        <a:p>
          <a:endParaRPr lang="en-US"/>
        </a:p>
      </dgm:t>
    </dgm:pt>
    <dgm:pt modelId="{CABF7D31-3E12-4C49-B461-411D0F62BD61}">
      <dgm:prSet/>
      <dgm:spPr/>
      <dgm:t>
        <a:bodyPr/>
        <a:lstStyle/>
        <a:p>
          <a:r>
            <a:rPr lang="en-US" u="sng"/>
            <a:t>AD for Discovery &amp; Technology Services</a:t>
          </a:r>
          <a:r>
            <a:rPr lang="en-US"/>
            <a:t>       </a:t>
          </a:r>
          <a:r>
            <a:rPr lang="en-US" i="1"/>
            <a:t>Departments reporting: </a:t>
          </a:r>
          <a:endParaRPr lang="en-US"/>
        </a:p>
      </dgm:t>
    </dgm:pt>
    <dgm:pt modelId="{0B21B3F6-D7AA-4D2D-9BE9-53333E08B3FA}" type="parTrans" cxnId="{1FCFA123-3BC8-402C-9E1D-01D322536F9B}">
      <dgm:prSet/>
      <dgm:spPr/>
      <dgm:t>
        <a:bodyPr/>
        <a:lstStyle/>
        <a:p>
          <a:endParaRPr lang="en-US"/>
        </a:p>
      </dgm:t>
    </dgm:pt>
    <dgm:pt modelId="{D2B513F6-1EDC-4918-9E2C-F4F4F85797BD}" type="sibTrans" cxnId="{1FCFA123-3BC8-402C-9E1D-01D322536F9B}">
      <dgm:prSet/>
      <dgm:spPr/>
      <dgm:t>
        <a:bodyPr/>
        <a:lstStyle/>
        <a:p>
          <a:endParaRPr lang="en-US"/>
        </a:p>
      </dgm:t>
    </dgm:pt>
    <dgm:pt modelId="{D453D2D9-80A1-4E26-A8FC-E2B22C001462}">
      <dgm:prSet/>
      <dgm:spPr/>
      <dgm:t>
        <a:bodyPr/>
        <a:lstStyle/>
        <a:p>
          <a:r>
            <a:rPr lang="en-US"/>
            <a:t>Cataloging (General Collections + Special Collections) </a:t>
          </a:r>
        </a:p>
      </dgm:t>
    </dgm:pt>
    <dgm:pt modelId="{EC20FD37-1915-454A-B06B-1D651ECDA8ED}" type="parTrans" cxnId="{8900F2E5-BA63-4D87-8EE3-15765422F0CD}">
      <dgm:prSet/>
      <dgm:spPr/>
      <dgm:t>
        <a:bodyPr/>
        <a:lstStyle/>
        <a:p>
          <a:endParaRPr lang="en-US"/>
        </a:p>
      </dgm:t>
    </dgm:pt>
    <dgm:pt modelId="{9D08E5FC-4F31-4B87-AAD1-6C478267EF07}" type="sibTrans" cxnId="{8900F2E5-BA63-4D87-8EE3-15765422F0CD}">
      <dgm:prSet/>
      <dgm:spPr/>
      <dgm:t>
        <a:bodyPr/>
        <a:lstStyle/>
        <a:p>
          <a:endParaRPr lang="en-US"/>
        </a:p>
      </dgm:t>
    </dgm:pt>
    <dgm:pt modelId="{174C70BC-0F92-4F31-8EE3-DFCF4A67E618}">
      <dgm:prSet/>
      <dgm:spPr/>
      <dgm:t>
        <a:bodyPr/>
        <a:lstStyle/>
        <a:p>
          <a:r>
            <a:rPr lang="en-US"/>
            <a:t>ILS Services</a:t>
          </a:r>
        </a:p>
      </dgm:t>
    </dgm:pt>
    <dgm:pt modelId="{0ACF058F-9708-4702-86AB-745914635466}" type="parTrans" cxnId="{DED80ECC-56D7-4680-B4AF-EA296B86B0CE}">
      <dgm:prSet/>
      <dgm:spPr/>
      <dgm:t>
        <a:bodyPr/>
        <a:lstStyle/>
        <a:p>
          <a:endParaRPr lang="en-US"/>
        </a:p>
      </dgm:t>
    </dgm:pt>
    <dgm:pt modelId="{6F9E5423-87D3-4989-B508-E21EC586D4F2}" type="sibTrans" cxnId="{DED80ECC-56D7-4680-B4AF-EA296B86B0CE}">
      <dgm:prSet/>
      <dgm:spPr/>
      <dgm:t>
        <a:bodyPr/>
        <a:lstStyle/>
        <a:p>
          <a:endParaRPr lang="en-US"/>
        </a:p>
      </dgm:t>
    </dgm:pt>
    <dgm:pt modelId="{6A7E87ED-3502-4228-8E55-D773DE53D3DF}">
      <dgm:prSet/>
      <dgm:spPr/>
      <dgm:t>
        <a:bodyPr/>
        <a:lstStyle/>
        <a:p>
          <a:r>
            <a:rPr lang="en-US"/>
            <a:t>IT Operations</a:t>
          </a:r>
        </a:p>
      </dgm:t>
    </dgm:pt>
    <dgm:pt modelId="{03A2DD13-74A3-4DBB-99B7-94C45DB805DD}" type="parTrans" cxnId="{D65AE581-43F3-4380-A7E7-BB6C3256807D}">
      <dgm:prSet/>
      <dgm:spPr/>
      <dgm:t>
        <a:bodyPr/>
        <a:lstStyle/>
        <a:p>
          <a:endParaRPr lang="en-US"/>
        </a:p>
      </dgm:t>
    </dgm:pt>
    <dgm:pt modelId="{BF61350E-FB93-4B02-B105-5DF3730F59A4}" type="sibTrans" cxnId="{D65AE581-43F3-4380-A7E7-BB6C3256807D}">
      <dgm:prSet/>
      <dgm:spPr/>
      <dgm:t>
        <a:bodyPr/>
        <a:lstStyle/>
        <a:p>
          <a:endParaRPr lang="en-US"/>
        </a:p>
      </dgm:t>
    </dgm:pt>
    <dgm:pt modelId="{CC09790F-EF40-49DF-ABF5-2E41440F5788}">
      <dgm:prSet/>
      <dgm:spPr/>
      <dgm:t>
        <a:bodyPr/>
        <a:lstStyle/>
        <a:p>
          <a:r>
            <a:rPr lang="en-US"/>
            <a:t>Applications &amp; Digital Services </a:t>
          </a:r>
        </a:p>
      </dgm:t>
    </dgm:pt>
    <dgm:pt modelId="{0B44F38D-8A69-423E-9D6A-B6C9A77EF052}" type="parTrans" cxnId="{49B6DA77-231F-4DB9-8890-425A05DABE5A}">
      <dgm:prSet/>
      <dgm:spPr/>
      <dgm:t>
        <a:bodyPr/>
        <a:lstStyle/>
        <a:p>
          <a:endParaRPr lang="en-US"/>
        </a:p>
      </dgm:t>
    </dgm:pt>
    <dgm:pt modelId="{13289C42-52EE-40D5-9F07-D025D119F6F5}" type="sibTrans" cxnId="{49B6DA77-231F-4DB9-8890-425A05DABE5A}">
      <dgm:prSet/>
      <dgm:spPr/>
      <dgm:t>
        <a:bodyPr/>
        <a:lstStyle/>
        <a:p>
          <a:endParaRPr lang="en-US"/>
        </a:p>
      </dgm:t>
    </dgm:pt>
    <dgm:pt modelId="{09F84833-EAA0-490C-80F6-318FFF9D1DD0}">
      <dgm:prSet/>
      <dgm:spPr/>
      <dgm:t>
        <a:bodyPr/>
        <a:lstStyle/>
        <a:p>
          <a:r>
            <a:rPr lang="en-US" u="sng"/>
            <a:t>AD for Collections &amp; Acquisitions</a:t>
          </a:r>
          <a:r>
            <a:rPr lang="en-US"/>
            <a:t>       </a:t>
          </a:r>
          <a:r>
            <a:rPr lang="en-US" i="1"/>
            <a:t>Departments reporting:</a:t>
          </a:r>
          <a:endParaRPr lang="en-US"/>
        </a:p>
      </dgm:t>
    </dgm:pt>
    <dgm:pt modelId="{5BF13889-52A4-4392-BF61-9D8F35C9AB25}" type="parTrans" cxnId="{58533185-CD20-4860-BA86-E7EB3DF7915F}">
      <dgm:prSet/>
      <dgm:spPr/>
      <dgm:t>
        <a:bodyPr/>
        <a:lstStyle/>
        <a:p>
          <a:endParaRPr lang="en-US"/>
        </a:p>
      </dgm:t>
    </dgm:pt>
    <dgm:pt modelId="{53ED37D4-397B-417E-ADFD-118425CF0D34}" type="sibTrans" cxnId="{58533185-CD20-4860-BA86-E7EB3DF7915F}">
      <dgm:prSet/>
      <dgm:spPr/>
      <dgm:t>
        <a:bodyPr/>
        <a:lstStyle/>
        <a:p>
          <a:endParaRPr lang="en-US"/>
        </a:p>
      </dgm:t>
    </dgm:pt>
    <dgm:pt modelId="{9B2426FD-8AF7-480E-A8D6-075F98A0A7C2}">
      <dgm:prSet/>
      <dgm:spPr/>
      <dgm:t>
        <a:bodyPr/>
        <a:lstStyle/>
        <a:p>
          <a:r>
            <a:rPr lang="en-US"/>
            <a:t>Monographic acquisitions/Preservation &amp; Conservation</a:t>
          </a:r>
        </a:p>
      </dgm:t>
    </dgm:pt>
    <dgm:pt modelId="{CBCE87C1-B082-41EF-B34B-443B89B9BA42}" type="parTrans" cxnId="{5860A4D3-C821-4C9D-AB46-88DA02626F90}">
      <dgm:prSet/>
      <dgm:spPr/>
      <dgm:t>
        <a:bodyPr/>
        <a:lstStyle/>
        <a:p>
          <a:endParaRPr lang="en-US"/>
        </a:p>
      </dgm:t>
    </dgm:pt>
    <dgm:pt modelId="{B8D74CB0-EB4C-4F89-B400-D4374DBEDD6D}" type="sibTrans" cxnId="{5860A4D3-C821-4C9D-AB46-88DA02626F90}">
      <dgm:prSet/>
      <dgm:spPr/>
      <dgm:t>
        <a:bodyPr/>
        <a:lstStyle/>
        <a:p>
          <a:endParaRPr lang="en-US"/>
        </a:p>
      </dgm:t>
    </dgm:pt>
    <dgm:pt modelId="{C2918249-D1FF-4D3C-9925-437C5A0F683E}">
      <dgm:prSet/>
      <dgm:spPr/>
      <dgm:t>
        <a:bodyPr/>
        <a:lstStyle/>
        <a:p>
          <a:r>
            <a:rPr lang="en-US"/>
            <a:t>Electronic &amp; Continuing Resources</a:t>
          </a:r>
        </a:p>
      </dgm:t>
    </dgm:pt>
    <dgm:pt modelId="{1CF75DAA-BF3F-4519-9A72-FA410E7D18FF}" type="parTrans" cxnId="{3B2A443D-01C4-4C9E-A055-DC93DAF8FD52}">
      <dgm:prSet/>
      <dgm:spPr/>
      <dgm:t>
        <a:bodyPr/>
        <a:lstStyle/>
        <a:p>
          <a:endParaRPr lang="en-US"/>
        </a:p>
      </dgm:t>
    </dgm:pt>
    <dgm:pt modelId="{D45067F3-E590-44CC-BA37-CC6318938CFC}" type="sibTrans" cxnId="{3B2A443D-01C4-4C9E-A055-DC93DAF8FD52}">
      <dgm:prSet/>
      <dgm:spPr/>
      <dgm:t>
        <a:bodyPr/>
        <a:lstStyle/>
        <a:p>
          <a:endParaRPr lang="en-US"/>
        </a:p>
      </dgm:t>
    </dgm:pt>
    <dgm:pt modelId="{D3157A2A-0731-4357-A628-45F83FE4D29E}">
      <dgm:prSet/>
      <dgm:spPr/>
      <dgm:t>
        <a:bodyPr/>
        <a:lstStyle/>
        <a:p>
          <a:r>
            <a:rPr lang="en-US"/>
            <a:t>Collection Development</a:t>
          </a:r>
        </a:p>
      </dgm:t>
    </dgm:pt>
    <dgm:pt modelId="{888E5F25-58AB-4CF0-AB71-E69D1A177857}" type="parTrans" cxnId="{354718F1-4BED-43C1-8362-94291644D976}">
      <dgm:prSet/>
      <dgm:spPr/>
      <dgm:t>
        <a:bodyPr/>
        <a:lstStyle/>
        <a:p>
          <a:endParaRPr lang="en-US"/>
        </a:p>
      </dgm:t>
    </dgm:pt>
    <dgm:pt modelId="{2A87CF68-32C3-4F23-BC7E-425BCC9581A0}" type="sibTrans" cxnId="{354718F1-4BED-43C1-8362-94291644D976}">
      <dgm:prSet/>
      <dgm:spPr/>
      <dgm:t>
        <a:bodyPr/>
        <a:lstStyle/>
        <a:p>
          <a:endParaRPr lang="en-US"/>
        </a:p>
      </dgm:t>
    </dgm:pt>
    <dgm:pt modelId="{DD7F8BEE-371A-4D39-B0EC-7AAB7CBDDE98}">
      <dgm:prSet/>
      <dgm:spPr/>
      <dgm:t>
        <a:bodyPr/>
        <a:lstStyle/>
        <a:p>
          <a:r>
            <a:rPr lang="en-US" u="sng"/>
            <a:t>AD for Scholarly Communications</a:t>
          </a:r>
          <a:r>
            <a:rPr lang="en-US"/>
            <a:t>    </a:t>
          </a:r>
          <a:r>
            <a:rPr lang="en-US" i="1"/>
            <a:t>Departments reporting:</a:t>
          </a:r>
          <a:endParaRPr lang="en-US"/>
        </a:p>
      </dgm:t>
    </dgm:pt>
    <dgm:pt modelId="{44AF6BC4-09C5-4073-A9D7-73BAB14DD9B9}" type="parTrans" cxnId="{31A6F17C-0570-4C76-9283-205F8A892040}">
      <dgm:prSet/>
      <dgm:spPr/>
      <dgm:t>
        <a:bodyPr/>
        <a:lstStyle/>
        <a:p>
          <a:endParaRPr lang="en-US"/>
        </a:p>
      </dgm:t>
    </dgm:pt>
    <dgm:pt modelId="{87EEF06F-0FAF-43CE-8DAD-05381B9ACC84}" type="sibTrans" cxnId="{31A6F17C-0570-4C76-9283-205F8A892040}">
      <dgm:prSet/>
      <dgm:spPr/>
      <dgm:t>
        <a:bodyPr/>
        <a:lstStyle/>
        <a:p>
          <a:endParaRPr lang="en-US"/>
        </a:p>
      </dgm:t>
    </dgm:pt>
    <dgm:pt modelId="{0E2F8338-3246-4738-87C8-9CB23844AFE9}">
      <dgm:prSet/>
      <dgm:spPr/>
      <dgm:t>
        <a:bodyPr/>
        <a:lstStyle/>
        <a:p>
          <a:r>
            <a:rPr lang="en-US"/>
            <a:t>Scholarly Communications</a:t>
          </a:r>
        </a:p>
      </dgm:t>
    </dgm:pt>
    <dgm:pt modelId="{30AA9FDF-BD82-4591-A217-F37D3719D154}" type="parTrans" cxnId="{8C928641-E8F5-4FEE-BE50-97E3244F97D3}">
      <dgm:prSet/>
      <dgm:spPr/>
      <dgm:t>
        <a:bodyPr/>
        <a:lstStyle/>
        <a:p>
          <a:endParaRPr lang="en-US"/>
        </a:p>
      </dgm:t>
    </dgm:pt>
    <dgm:pt modelId="{763FA71A-CF0F-46EB-A340-BAEC2FD99CA9}" type="sibTrans" cxnId="{8C928641-E8F5-4FEE-BE50-97E3244F97D3}">
      <dgm:prSet/>
      <dgm:spPr/>
      <dgm:t>
        <a:bodyPr/>
        <a:lstStyle/>
        <a:p>
          <a:endParaRPr lang="en-US"/>
        </a:p>
      </dgm:t>
    </dgm:pt>
    <dgm:pt modelId="{E37FD123-6CA9-4846-B0CC-09AC0DF83954}" type="pres">
      <dgm:prSet presAssocID="{BDA1F370-0358-4FD4-8586-1C7A60B02174}" presName="vert0" presStyleCnt="0">
        <dgm:presLayoutVars>
          <dgm:dir/>
          <dgm:animOne val="branch"/>
          <dgm:animLvl val="lvl"/>
        </dgm:presLayoutVars>
      </dgm:prSet>
      <dgm:spPr/>
    </dgm:pt>
    <dgm:pt modelId="{3059DC75-63AD-46CF-B5F2-9FE29490394C}" type="pres">
      <dgm:prSet presAssocID="{CABF7D31-3E12-4C49-B461-411D0F62BD61}" presName="thickLine" presStyleLbl="alignNode1" presStyleIdx="0" presStyleCnt="11"/>
      <dgm:spPr/>
    </dgm:pt>
    <dgm:pt modelId="{B691BFDC-BB79-4A4D-9E48-7C6BFAD67EB3}" type="pres">
      <dgm:prSet presAssocID="{CABF7D31-3E12-4C49-B461-411D0F62BD61}" presName="horz1" presStyleCnt="0"/>
      <dgm:spPr/>
    </dgm:pt>
    <dgm:pt modelId="{44AA6517-EE58-4BD9-9823-384460B6209E}" type="pres">
      <dgm:prSet presAssocID="{CABF7D31-3E12-4C49-B461-411D0F62BD61}" presName="tx1" presStyleLbl="revTx" presStyleIdx="0" presStyleCnt="11"/>
      <dgm:spPr/>
    </dgm:pt>
    <dgm:pt modelId="{868A1FEF-93B9-4E29-8022-D525DCA38B6F}" type="pres">
      <dgm:prSet presAssocID="{CABF7D31-3E12-4C49-B461-411D0F62BD61}" presName="vert1" presStyleCnt="0"/>
      <dgm:spPr/>
    </dgm:pt>
    <dgm:pt modelId="{342C0E63-D515-4A91-A69F-9AD5C75331D4}" type="pres">
      <dgm:prSet presAssocID="{D453D2D9-80A1-4E26-A8FC-E2B22C001462}" presName="thickLine" presStyleLbl="alignNode1" presStyleIdx="1" presStyleCnt="11"/>
      <dgm:spPr/>
    </dgm:pt>
    <dgm:pt modelId="{78AE4943-FDAE-470A-84AE-FB4803BC597E}" type="pres">
      <dgm:prSet presAssocID="{D453D2D9-80A1-4E26-A8FC-E2B22C001462}" presName="horz1" presStyleCnt="0"/>
      <dgm:spPr/>
    </dgm:pt>
    <dgm:pt modelId="{7863AC06-8D61-4DB2-91E1-80E34A6D4052}" type="pres">
      <dgm:prSet presAssocID="{D453D2D9-80A1-4E26-A8FC-E2B22C001462}" presName="tx1" presStyleLbl="revTx" presStyleIdx="1" presStyleCnt="11"/>
      <dgm:spPr/>
    </dgm:pt>
    <dgm:pt modelId="{03A91619-DAF8-4266-A094-36FFAF9B5590}" type="pres">
      <dgm:prSet presAssocID="{D453D2D9-80A1-4E26-A8FC-E2B22C001462}" presName="vert1" presStyleCnt="0"/>
      <dgm:spPr/>
    </dgm:pt>
    <dgm:pt modelId="{3B01FC23-4AA2-4189-B588-2831DA70C4FA}" type="pres">
      <dgm:prSet presAssocID="{174C70BC-0F92-4F31-8EE3-DFCF4A67E618}" presName="thickLine" presStyleLbl="alignNode1" presStyleIdx="2" presStyleCnt="11"/>
      <dgm:spPr/>
    </dgm:pt>
    <dgm:pt modelId="{F3AFBEBB-55A9-4FB2-9021-B26B10D20CB0}" type="pres">
      <dgm:prSet presAssocID="{174C70BC-0F92-4F31-8EE3-DFCF4A67E618}" presName="horz1" presStyleCnt="0"/>
      <dgm:spPr/>
    </dgm:pt>
    <dgm:pt modelId="{B7DA1589-9B09-4F10-A94E-CC4B3DF93A4B}" type="pres">
      <dgm:prSet presAssocID="{174C70BC-0F92-4F31-8EE3-DFCF4A67E618}" presName="tx1" presStyleLbl="revTx" presStyleIdx="2" presStyleCnt="11"/>
      <dgm:spPr/>
    </dgm:pt>
    <dgm:pt modelId="{0244B2BD-6A7B-4762-B8C7-C2CF66AA063F}" type="pres">
      <dgm:prSet presAssocID="{174C70BC-0F92-4F31-8EE3-DFCF4A67E618}" presName="vert1" presStyleCnt="0"/>
      <dgm:spPr/>
    </dgm:pt>
    <dgm:pt modelId="{070B26D7-B3F6-44A5-92A0-2AAC7A836ED4}" type="pres">
      <dgm:prSet presAssocID="{6A7E87ED-3502-4228-8E55-D773DE53D3DF}" presName="thickLine" presStyleLbl="alignNode1" presStyleIdx="3" presStyleCnt="11"/>
      <dgm:spPr/>
    </dgm:pt>
    <dgm:pt modelId="{CC66B400-0A84-4D3D-AB73-7378FC609DF6}" type="pres">
      <dgm:prSet presAssocID="{6A7E87ED-3502-4228-8E55-D773DE53D3DF}" presName="horz1" presStyleCnt="0"/>
      <dgm:spPr/>
    </dgm:pt>
    <dgm:pt modelId="{E322907E-7AEA-400B-B93A-33604C3D0B46}" type="pres">
      <dgm:prSet presAssocID="{6A7E87ED-3502-4228-8E55-D773DE53D3DF}" presName="tx1" presStyleLbl="revTx" presStyleIdx="3" presStyleCnt="11"/>
      <dgm:spPr/>
    </dgm:pt>
    <dgm:pt modelId="{DCDE4317-EE44-4916-8B53-79696C1E2D7C}" type="pres">
      <dgm:prSet presAssocID="{6A7E87ED-3502-4228-8E55-D773DE53D3DF}" presName="vert1" presStyleCnt="0"/>
      <dgm:spPr/>
    </dgm:pt>
    <dgm:pt modelId="{CDC2E2BD-D15E-4B3A-BC5E-E1CF1185D3DB}" type="pres">
      <dgm:prSet presAssocID="{CC09790F-EF40-49DF-ABF5-2E41440F5788}" presName="thickLine" presStyleLbl="alignNode1" presStyleIdx="4" presStyleCnt="11"/>
      <dgm:spPr/>
    </dgm:pt>
    <dgm:pt modelId="{174B032A-7255-4A2E-8959-58F8B02B1EE9}" type="pres">
      <dgm:prSet presAssocID="{CC09790F-EF40-49DF-ABF5-2E41440F5788}" presName="horz1" presStyleCnt="0"/>
      <dgm:spPr/>
    </dgm:pt>
    <dgm:pt modelId="{BC5D614A-5554-4C4E-901A-686D7FA5066A}" type="pres">
      <dgm:prSet presAssocID="{CC09790F-EF40-49DF-ABF5-2E41440F5788}" presName="tx1" presStyleLbl="revTx" presStyleIdx="4" presStyleCnt="11"/>
      <dgm:spPr/>
    </dgm:pt>
    <dgm:pt modelId="{F85C4375-7336-4F83-A6BE-22CD2CBEF8A2}" type="pres">
      <dgm:prSet presAssocID="{CC09790F-EF40-49DF-ABF5-2E41440F5788}" presName="vert1" presStyleCnt="0"/>
      <dgm:spPr/>
    </dgm:pt>
    <dgm:pt modelId="{6ECC0A54-6EEC-4E90-8C56-CD1C398DAF11}" type="pres">
      <dgm:prSet presAssocID="{09F84833-EAA0-490C-80F6-318FFF9D1DD0}" presName="thickLine" presStyleLbl="alignNode1" presStyleIdx="5" presStyleCnt="11"/>
      <dgm:spPr/>
    </dgm:pt>
    <dgm:pt modelId="{30F82213-C28C-484F-AF7C-A4A074A419B6}" type="pres">
      <dgm:prSet presAssocID="{09F84833-EAA0-490C-80F6-318FFF9D1DD0}" presName="horz1" presStyleCnt="0"/>
      <dgm:spPr/>
    </dgm:pt>
    <dgm:pt modelId="{584FAA59-49DD-498D-B3E1-16E5E796CDAA}" type="pres">
      <dgm:prSet presAssocID="{09F84833-EAA0-490C-80F6-318FFF9D1DD0}" presName="tx1" presStyleLbl="revTx" presStyleIdx="5" presStyleCnt="11"/>
      <dgm:spPr/>
    </dgm:pt>
    <dgm:pt modelId="{9AD60ADA-43C2-4B49-B020-0D4D2EA40C30}" type="pres">
      <dgm:prSet presAssocID="{09F84833-EAA0-490C-80F6-318FFF9D1DD0}" presName="vert1" presStyleCnt="0"/>
      <dgm:spPr/>
    </dgm:pt>
    <dgm:pt modelId="{A403AE55-323A-45BA-B93C-A9DFB458075D}" type="pres">
      <dgm:prSet presAssocID="{9B2426FD-8AF7-480E-A8D6-075F98A0A7C2}" presName="thickLine" presStyleLbl="alignNode1" presStyleIdx="6" presStyleCnt="11"/>
      <dgm:spPr/>
    </dgm:pt>
    <dgm:pt modelId="{422081F0-A066-424F-8A93-69083A33F30F}" type="pres">
      <dgm:prSet presAssocID="{9B2426FD-8AF7-480E-A8D6-075F98A0A7C2}" presName="horz1" presStyleCnt="0"/>
      <dgm:spPr/>
    </dgm:pt>
    <dgm:pt modelId="{293DF9E8-A8A2-46CC-A0FE-F66EC6E7ED76}" type="pres">
      <dgm:prSet presAssocID="{9B2426FD-8AF7-480E-A8D6-075F98A0A7C2}" presName="tx1" presStyleLbl="revTx" presStyleIdx="6" presStyleCnt="11"/>
      <dgm:spPr/>
    </dgm:pt>
    <dgm:pt modelId="{CF03328A-9999-4BBB-B524-2267CCA9C005}" type="pres">
      <dgm:prSet presAssocID="{9B2426FD-8AF7-480E-A8D6-075F98A0A7C2}" presName="vert1" presStyleCnt="0"/>
      <dgm:spPr/>
    </dgm:pt>
    <dgm:pt modelId="{4EABA448-32C9-4F59-B0FE-892ACEBCF818}" type="pres">
      <dgm:prSet presAssocID="{C2918249-D1FF-4D3C-9925-437C5A0F683E}" presName="thickLine" presStyleLbl="alignNode1" presStyleIdx="7" presStyleCnt="11"/>
      <dgm:spPr/>
    </dgm:pt>
    <dgm:pt modelId="{90BEBB49-4A8B-41F5-BC27-CB3A49203755}" type="pres">
      <dgm:prSet presAssocID="{C2918249-D1FF-4D3C-9925-437C5A0F683E}" presName="horz1" presStyleCnt="0"/>
      <dgm:spPr/>
    </dgm:pt>
    <dgm:pt modelId="{195B406B-142B-4D4E-8B94-479BD8DF389D}" type="pres">
      <dgm:prSet presAssocID="{C2918249-D1FF-4D3C-9925-437C5A0F683E}" presName="tx1" presStyleLbl="revTx" presStyleIdx="7" presStyleCnt="11"/>
      <dgm:spPr/>
    </dgm:pt>
    <dgm:pt modelId="{B29C7B73-DAAC-4D5B-876D-AFD8B7883BB4}" type="pres">
      <dgm:prSet presAssocID="{C2918249-D1FF-4D3C-9925-437C5A0F683E}" presName="vert1" presStyleCnt="0"/>
      <dgm:spPr/>
    </dgm:pt>
    <dgm:pt modelId="{07F0C400-59CD-4E86-8966-4AD7027962FB}" type="pres">
      <dgm:prSet presAssocID="{D3157A2A-0731-4357-A628-45F83FE4D29E}" presName="thickLine" presStyleLbl="alignNode1" presStyleIdx="8" presStyleCnt="11"/>
      <dgm:spPr/>
    </dgm:pt>
    <dgm:pt modelId="{4FC314E7-7176-4140-895A-1DD599B2194F}" type="pres">
      <dgm:prSet presAssocID="{D3157A2A-0731-4357-A628-45F83FE4D29E}" presName="horz1" presStyleCnt="0"/>
      <dgm:spPr/>
    </dgm:pt>
    <dgm:pt modelId="{F55820BC-8F29-42C5-8319-7B187BB5B1B4}" type="pres">
      <dgm:prSet presAssocID="{D3157A2A-0731-4357-A628-45F83FE4D29E}" presName="tx1" presStyleLbl="revTx" presStyleIdx="8" presStyleCnt="11"/>
      <dgm:spPr/>
    </dgm:pt>
    <dgm:pt modelId="{9268B34C-BA65-4119-8AB4-F21CAF4A9990}" type="pres">
      <dgm:prSet presAssocID="{D3157A2A-0731-4357-A628-45F83FE4D29E}" presName="vert1" presStyleCnt="0"/>
      <dgm:spPr/>
    </dgm:pt>
    <dgm:pt modelId="{21EEFD52-CC0A-4F6C-9401-21DA32D3E8E1}" type="pres">
      <dgm:prSet presAssocID="{DD7F8BEE-371A-4D39-B0EC-7AAB7CBDDE98}" presName="thickLine" presStyleLbl="alignNode1" presStyleIdx="9" presStyleCnt="11"/>
      <dgm:spPr/>
    </dgm:pt>
    <dgm:pt modelId="{59FB40A7-4838-4AF6-B00D-9447DECDFAA3}" type="pres">
      <dgm:prSet presAssocID="{DD7F8BEE-371A-4D39-B0EC-7AAB7CBDDE98}" presName="horz1" presStyleCnt="0"/>
      <dgm:spPr/>
    </dgm:pt>
    <dgm:pt modelId="{A73C511C-0FA3-423A-815E-ECA930135FBD}" type="pres">
      <dgm:prSet presAssocID="{DD7F8BEE-371A-4D39-B0EC-7AAB7CBDDE98}" presName="tx1" presStyleLbl="revTx" presStyleIdx="9" presStyleCnt="11"/>
      <dgm:spPr/>
    </dgm:pt>
    <dgm:pt modelId="{7657ADD9-5A4B-478A-B25F-113ECD82C49F}" type="pres">
      <dgm:prSet presAssocID="{DD7F8BEE-371A-4D39-B0EC-7AAB7CBDDE98}" presName="vert1" presStyleCnt="0"/>
      <dgm:spPr/>
    </dgm:pt>
    <dgm:pt modelId="{C6179CA5-2EE7-44F0-88E4-6F3D7F4502BA}" type="pres">
      <dgm:prSet presAssocID="{0E2F8338-3246-4738-87C8-9CB23844AFE9}" presName="thickLine" presStyleLbl="alignNode1" presStyleIdx="10" presStyleCnt="11"/>
      <dgm:spPr/>
    </dgm:pt>
    <dgm:pt modelId="{AC1758FA-C3D7-4880-A220-B6D05740CB5E}" type="pres">
      <dgm:prSet presAssocID="{0E2F8338-3246-4738-87C8-9CB23844AFE9}" presName="horz1" presStyleCnt="0"/>
      <dgm:spPr/>
    </dgm:pt>
    <dgm:pt modelId="{9368B09A-9596-40F5-9863-23D93EF0AFD0}" type="pres">
      <dgm:prSet presAssocID="{0E2F8338-3246-4738-87C8-9CB23844AFE9}" presName="tx1" presStyleLbl="revTx" presStyleIdx="10" presStyleCnt="11"/>
      <dgm:spPr/>
    </dgm:pt>
    <dgm:pt modelId="{46801B05-5BC0-40C8-A807-5D2FEDA90254}" type="pres">
      <dgm:prSet presAssocID="{0E2F8338-3246-4738-87C8-9CB23844AFE9}" presName="vert1" presStyleCnt="0"/>
      <dgm:spPr/>
    </dgm:pt>
  </dgm:ptLst>
  <dgm:cxnLst>
    <dgm:cxn modelId="{90561913-D851-4523-AB2D-B68BB4EF4936}" type="presOf" srcId="{DD7F8BEE-371A-4D39-B0EC-7AAB7CBDDE98}" destId="{A73C511C-0FA3-423A-815E-ECA930135FBD}" srcOrd="0" destOrd="0" presId="urn:microsoft.com/office/officeart/2008/layout/LinedList"/>
    <dgm:cxn modelId="{1FCFA123-3BC8-402C-9E1D-01D322536F9B}" srcId="{BDA1F370-0358-4FD4-8586-1C7A60B02174}" destId="{CABF7D31-3E12-4C49-B461-411D0F62BD61}" srcOrd="0" destOrd="0" parTransId="{0B21B3F6-D7AA-4D2D-9BE9-53333E08B3FA}" sibTransId="{D2B513F6-1EDC-4918-9E2C-F4F4F85797BD}"/>
    <dgm:cxn modelId="{3B2A443D-01C4-4C9E-A055-DC93DAF8FD52}" srcId="{BDA1F370-0358-4FD4-8586-1C7A60B02174}" destId="{C2918249-D1FF-4D3C-9925-437C5A0F683E}" srcOrd="7" destOrd="0" parTransId="{1CF75DAA-BF3F-4519-9A72-FA410E7D18FF}" sibTransId="{D45067F3-E590-44CC-BA37-CC6318938CFC}"/>
    <dgm:cxn modelId="{55A61C5C-BD6C-403B-89EA-B89908037BDC}" type="presOf" srcId="{9B2426FD-8AF7-480E-A8D6-075F98A0A7C2}" destId="{293DF9E8-A8A2-46CC-A0FE-F66EC6E7ED76}" srcOrd="0" destOrd="0" presId="urn:microsoft.com/office/officeart/2008/layout/LinedList"/>
    <dgm:cxn modelId="{8C928641-E8F5-4FEE-BE50-97E3244F97D3}" srcId="{BDA1F370-0358-4FD4-8586-1C7A60B02174}" destId="{0E2F8338-3246-4738-87C8-9CB23844AFE9}" srcOrd="10" destOrd="0" parTransId="{30AA9FDF-BD82-4591-A217-F37D3719D154}" sibTransId="{763FA71A-CF0F-46EB-A340-BAEC2FD99CA9}"/>
    <dgm:cxn modelId="{C9E21446-1242-49DD-901D-15CFF6A03A52}" type="presOf" srcId="{6A7E87ED-3502-4228-8E55-D773DE53D3DF}" destId="{E322907E-7AEA-400B-B93A-33604C3D0B46}" srcOrd="0" destOrd="0" presId="urn:microsoft.com/office/officeart/2008/layout/LinedList"/>
    <dgm:cxn modelId="{D9357B51-C1B2-4092-8766-C3C0A4370999}" type="presOf" srcId="{0E2F8338-3246-4738-87C8-9CB23844AFE9}" destId="{9368B09A-9596-40F5-9863-23D93EF0AFD0}" srcOrd="0" destOrd="0" presId="urn:microsoft.com/office/officeart/2008/layout/LinedList"/>
    <dgm:cxn modelId="{49B6DA77-231F-4DB9-8890-425A05DABE5A}" srcId="{BDA1F370-0358-4FD4-8586-1C7A60B02174}" destId="{CC09790F-EF40-49DF-ABF5-2E41440F5788}" srcOrd="4" destOrd="0" parTransId="{0B44F38D-8A69-423E-9D6A-B6C9A77EF052}" sibTransId="{13289C42-52EE-40D5-9F07-D025D119F6F5}"/>
    <dgm:cxn modelId="{31A6F17C-0570-4C76-9283-205F8A892040}" srcId="{BDA1F370-0358-4FD4-8586-1C7A60B02174}" destId="{DD7F8BEE-371A-4D39-B0EC-7AAB7CBDDE98}" srcOrd="9" destOrd="0" parTransId="{44AF6BC4-09C5-4073-A9D7-73BAB14DD9B9}" sibTransId="{87EEF06F-0FAF-43CE-8DAD-05381B9ACC84}"/>
    <dgm:cxn modelId="{4FFC5180-708E-4348-8669-1E8C73496478}" type="presOf" srcId="{CC09790F-EF40-49DF-ABF5-2E41440F5788}" destId="{BC5D614A-5554-4C4E-901A-686D7FA5066A}" srcOrd="0" destOrd="0" presId="urn:microsoft.com/office/officeart/2008/layout/LinedList"/>
    <dgm:cxn modelId="{D65AE581-43F3-4380-A7E7-BB6C3256807D}" srcId="{BDA1F370-0358-4FD4-8586-1C7A60B02174}" destId="{6A7E87ED-3502-4228-8E55-D773DE53D3DF}" srcOrd="3" destOrd="0" parTransId="{03A2DD13-74A3-4DBB-99B7-94C45DB805DD}" sibTransId="{BF61350E-FB93-4B02-B105-5DF3730F59A4}"/>
    <dgm:cxn modelId="{58533185-CD20-4860-BA86-E7EB3DF7915F}" srcId="{BDA1F370-0358-4FD4-8586-1C7A60B02174}" destId="{09F84833-EAA0-490C-80F6-318FFF9D1DD0}" srcOrd="5" destOrd="0" parTransId="{5BF13889-52A4-4392-BF61-9D8F35C9AB25}" sibTransId="{53ED37D4-397B-417E-ADFD-118425CF0D34}"/>
    <dgm:cxn modelId="{B2143491-1A90-4E74-8863-E703E6826090}" type="presOf" srcId="{174C70BC-0F92-4F31-8EE3-DFCF4A67E618}" destId="{B7DA1589-9B09-4F10-A94E-CC4B3DF93A4B}" srcOrd="0" destOrd="0" presId="urn:microsoft.com/office/officeart/2008/layout/LinedList"/>
    <dgm:cxn modelId="{ED8D9FA6-8711-4EEB-8E2D-D62C8AE41B81}" type="presOf" srcId="{CABF7D31-3E12-4C49-B461-411D0F62BD61}" destId="{44AA6517-EE58-4BD9-9823-384460B6209E}" srcOrd="0" destOrd="0" presId="urn:microsoft.com/office/officeart/2008/layout/LinedList"/>
    <dgm:cxn modelId="{C6FCCBAB-7FA0-49E9-A2A9-883CB1575462}" type="presOf" srcId="{C2918249-D1FF-4D3C-9925-437C5A0F683E}" destId="{195B406B-142B-4D4E-8B94-479BD8DF389D}" srcOrd="0" destOrd="0" presId="urn:microsoft.com/office/officeart/2008/layout/LinedList"/>
    <dgm:cxn modelId="{77A78BAD-C5FC-4C68-89B7-CEFB77EE272D}" type="presOf" srcId="{D453D2D9-80A1-4E26-A8FC-E2B22C001462}" destId="{7863AC06-8D61-4DB2-91E1-80E34A6D4052}" srcOrd="0" destOrd="0" presId="urn:microsoft.com/office/officeart/2008/layout/LinedList"/>
    <dgm:cxn modelId="{5F45E9BC-1DD5-4167-A1EB-2E77B368431A}" type="presOf" srcId="{09F84833-EAA0-490C-80F6-318FFF9D1DD0}" destId="{584FAA59-49DD-498D-B3E1-16E5E796CDAA}" srcOrd="0" destOrd="0" presId="urn:microsoft.com/office/officeart/2008/layout/LinedList"/>
    <dgm:cxn modelId="{DED80ECC-56D7-4680-B4AF-EA296B86B0CE}" srcId="{BDA1F370-0358-4FD4-8586-1C7A60B02174}" destId="{174C70BC-0F92-4F31-8EE3-DFCF4A67E618}" srcOrd="2" destOrd="0" parTransId="{0ACF058F-9708-4702-86AB-745914635466}" sibTransId="{6F9E5423-87D3-4989-B508-E21EC586D4F2}"/>
    <dgm:cxn modelId="{5860A4D3-C821-4C9D-AB46-88DA02626F90}" srcId="{BDA1F370-0358-4FD4-8586-1C7A60B02174}" destId="{9B2426FD-8AF7-480E-A8D6-075F98A0A7C2}" srcOrd="6" destOrd="0" parTransId="{CBCE87C1-B082-41EF-B34B-443B89B9BA42}" sibTransId="{B8D74CB0-EB4C-4F89-B400-D4374DBEDD6D}"/>
    <dgm:cxn modelId="{78895EE2-E121-4674-9E06-14C005101579}" type="presOf" srcId="{BDA1F370-0358-4FD4-8586-1C7A60B02174}" destId="{E37FD123-6CA9-4846-B0CC-09AC0DF83954}" srcOrd="0" destOrd="0" presId="urn:microsoft.com/office/officeart/2008/layout/LinedList"/>
    <dgm:cxn modelId="{8900F2E5-BA63-4D87-8EE3-15765422F0CD}" srcId="{BDA1F370-0358-4FD4-8586-1C7A60B02174}" destId="{D453D2D9-80A1-4E26-A8FC-E2B22C001462}" srcOrd="1" destOrd="0" parTransId="{EC20FD37-1915-454A-B06B-1D651ECDA8ED}" sibTransId="{9D08E5FC-4F31-4B87-AAD1-6C478267EF07}"/>
    <dgm:cxn modelId="{7D2D48E6-9F06-44BD-9F0E-58CEB346DC87}" type="presOf" srcId="{D3157A2A-0731-4357-A628-45F83FE4D29E}" destId="{F55820BC-8F29-42C5-8319-7B187BB5B1B4}" srcOrd="0" destOrd="0" presId="urn:microsoft.com/office/officeart/2008/layout/LinedList"/>
    <dgm:cxn modelId="{354718F1-4BED-43C1-8362-94291644D976}" srcId="{BDA1F370-0358-4FD4-8586-1C7A60B02174}" destId="{D3157A2A-0731-4357-A628-45F83FE4D29E}" srcOrd="8" destOrd="0" parTransId="{888E5F25-58AB-4CF0-AB71-E69D1A177857}" sibTransId="{2A87CF68-32C3-4F23-BC7E-425BCC9581A0}"/>
    <dgm:cxn modelId="{E5D11D6B-C648-4DCE-9100-BD235AAC1F7E}" type="presParOf" srcId="{E37FD123-6CA9-4846-B0CC-09AC0DF83954}" destId="{3059DC75-63AD-46CF-B5F2-9FE29490394C}" srcOrd="0" destOrd="0" presId="urn:microsoft.com/office/officeart/2008/layout/LinedList"/>
    <dgm:cxn modelId="{F986B65F-5C21-4352-BEE9-D157623BC802}" type="presParOf" srcId="{E37FD123-6CA9-4846-B0CC-09AC0DF83954}" destId="{B691BFDC-BB79-4A4D-9E48-7C6BFAD67EB3}" srcOrd="1" destOrd="0" presId="urn:microsoft.com/office/officeart/2008/layout/LinedList"/>
    <dgm:cxn modelId="{7EDCDB52-FB27-4FCE-94F9-A0C9183D33B2}" type="presParOf" srcId="{B691BFDC-BB79-4A4D-9E48-7C6BFAD67EB3}" destId="{44AA6517-EE58-4BD9-9823-384460B6209E}" srcOrd="0" destOrd="0" presId="urn:microsoft.com/office/officeart/2008/layout/LinedList"/>
    <dgm:cxn modelId="{08CEA03C-06D7-4D7B-9C7C-DB78DFD4F3B7}" type="presParOf" srcId="{B691BFDC-BB79-4A4D-9E48-7C6BFAD67EB3}" destId="{868A1FEF-93B9-4E29-8022-D525DCA38B6F}" srcOrd="1" destOrd="0" presId="urn:microsoft.com/office/officeart/2008/layout/LinedList"/>
    <dgm:cxn modelId="{A60AF0AD-3902-4109-AF1F-CF222B689C25}" type="presParOf" srcId="{E37FD123-6CA9-4846-B0CC-09AC0DF83954}" destId="{342C0E63-D515-4A91-A69F-9AD5C75331D4}" srcOrd="2" destOrd="0" presId="urn:microsoft.com/office/officeart/2008/layout/LinedList"/>
    <dgm:cxn modelId="{0BA5EBE0-CDC1-446E-8562-E2ED341B6AED}" type="presParOf" srcId="{E37FD123-6CA9-4846-B0CC-09AC0DF83954}" destId="{78AE4943-FDAE-470A-84AE-FB4803BC597E}" srcOrd="3" destOrd="0" presId="urn:microsoft.com/office/officeart/2008/layout/LinedList"/>
    <dgm:cxn modelId="{1FE4E6D0-5097-4B47-8288-5FDD1ADA6909}" type="presParOf" srcId="{78AE4943-FDAE-470A-84AE-FB4803BC597E}" destId="{7863AC06-8D61-4DB2-91E1-80E34A6D4052}" srcOrd="0" destOrd="0" presId="urn:microsoft.com/office/officeart/2008/layout/LinedList"/>
    <dgm:cxn modelId="{1349CF07-01B3-4969-8288-8D9E3F30EF7F}" type="presParOf" srcId="{78AE4943-FDAE-470A-84AE-FB4803BC597E}" destId="{03A91619-DAF8-4266-A094-36FFAF9B5590}" srcOrd="1" destOrd="0" presId="urn:microsoft.com/office/officeart/2008/layout/LinedList"/>
    <dgm:cxn modelId="{127FA3B9-6E4B-45F1-A253-10673B7A5366}" type="presParOf" srcId="{E37FD123-6CA9-4846-B0CC-09AC0DF83954}" destId="{3B01FC23-4AA2-4189-B588-2831DA70C4FA}" srcOrd="4" destOrd="0" presId="urn:microsoft.com/office/officeart/2008/layout/LinedList"/>
    <dgm:cxn modelId="{A68A5EFC-37BE-4997-9441-0D25CE13837F}" type="presParOf" srcId="{E37FD123-6CA9-4846-B0CC-09AC0DF83954}" destId="{F3AFBEBB-55A9-4FB2-9021-B26B10D20CB0}" srcOrd="5" destOrd="0" presId="urn:microsoft.com/office/officeart/2008/layout/LinedList"/>
    <dgm:cxn modelId="{04001117-F802-4F92-8C80-D09B47B80C6E}" type="presParOf" srcId="{F3AFBEBB-55A9-4FB2-9021-B26B10D20CB0}" destId="{B7DA1589-9B09-4F10-A94E-CC4B3DF93A4B}" srcOrd="0" destOrd="0" presId="urn:microsoft.com/office/officeart/2008/layout/LinedList"/>
    <dgm:cxn modelId="{545CADB4-B7C9-4B21-BF27-F07E4839307A}" type="presParOf" srcId="{F3AFBEBB-55A9-4FB2-9021-B26B10D20CB0}" destId="{0244B2BD-6A7B-4762-B8C7-C2CF66AA063F}" srcOrd="1" destOrd="0" presId="urn:microsoft.com/office/officeart/2008/layout/LinedList"/>
    <dgm:cxn modelId="{D903748D-5391-4AF5-A3F8-1990F7B9ADCA}" type="presParOf" srcId="{E37FD123-6CA9-4846-B0CC-09AC0DF83954}" destId="{070B26D7-B3F6-44A5-92A0-2AAC7A836ED4}" srcOrd="6" destOrd="0" presId="urn:microsoft.com/office/officeart/2008/layout/LinedList"/>
    <dgm:cxn modelId="{6CB4E701-150D-427D-BC7D-27A61F876585}" type="presParOf" srcId="{E37FD123-6CA9-4846-B0CC-09AC0DF83954}" destId="{CC66B400-0A84-4D3D-AB73-7378FC609DF6}" srcOrd="7" destOrd="0" presId="urn:microsoft.com/office/officeart/2008/layout/LinedList"/>
    <dgm:cxn modelId="{F7493C4A-943D-4033-ADDA-2A56184FD385}" type="presParOf" srcId="{CC66B400-0A84-4D3D-AB73-7378FC609DF6}" destId="{E322907E-7AEA-400B-B93A-33604C3D0B46}" srcOrd="0" destOrd="0" presId="urn:microsoft.com/office/officeart/2008/layout/LinedList"/>
    <dgm:cxn modelId="{2C1A4E6E-3212-42D1-9F96-ADF5667F128B}" type="presParOf" srcId="{CC66B400-0A84-4D3D-AB73-7378FC609DF6}" destId="{DCDE4317-EE44-4916-8B53-79696C1E2D7C}" srcOrd="1" destOrd="0" presId="urn:microsoft.com/office/officeart/2008/layout/LinedList"/>
    <dgm:cxn modelId="{88CEEC92-CDDC-4A22-9BEB-3E45D623E00C}" type="presParOf" srcId="{E37FD123-6CA9-4846-B0CC-09AC0DF83954}" destId="{CDC2E2BD-D15E-4B3A-BC5E-E1CF1185D3DB}" srcOrd="8" destOrd="0" presId="urn:microsoft.com/office/officeart/2008/layout/LinedList"/>
    <dgm:cxn modelId="{3274E20E-A49D-461C-B8EE-DF3808A2AE6A}" type="presParOf" srcId="{E37FD123-6CA9-4846-B0CC-09AC0DF83954}" destId="{174B032A-7255-4A2E-8959-58F8B02B1EE9}" srcOrd="9" destOrd="0" presId="urn:microsoft.com/office/officeart/2008/layout/LinedList"/>
    <dgm:cxn modelId="{5EEB3ABA-2627-4F99-A103-72D5C2935CF5}" type="presParOf" srcId="{174B032A-7255-4A2E-8959-58F8B02B1EE9}" destId="{BC5D614A-5554-4C4E-901A-686D7FA5066A}" srcOrd="0" destOrd="0" presId="urn:microsoft.com/office/officeart/2008/layout/LinedList"/>
    <dgm:cxn modelId="{D2708AEA-D264-48DB-8B93-2A0824181CD0}" type="presParOf" srcId="{174B032A-7255-4A2E-8959-58F8B02B1EE9}" destId="{F85C4375-7336-4F83-A6BE-22CD2CBEF8A2}" srcOrd="1" destOrd="0" presId="urn:microsoft.com/office/officeart/2008/layout/LinedList"/>
    <dgm:cxn modelId="{1BE9B6B1-C3D1-4ADC-9183-DFE6904400DC}" type="presParOf" srcId="{E37FD123-6CA9-4846-B0CC-09AC0DF83954}" destId="{6ECC0A54-6EEC-4E90-8C56-CD1C398DAF11}" srcOrd="10" destOrd="0" presId="urn:microsoft.com/office/officeart/2008/layout/LinedList"/>
    <dgm:cxn modelId="{77FDF652-507B-4763-B0CA-3B615940D8C8}" type="presParOf" srcId="{E37FD123-6CA9-4846-B0CC-09AC0DF83954}" destId="{30F82213-C28C-484F-AF7C-A4A074A419B6}" srcOrd="11" destOrd="0" presId="urn:microsoft.com/office/officeart/2008/layout/LinedList"/>
    <dgm:cxn modelId="{9180469D-61D5-4BA4-B507-7E3BCD958805}" type="presParOf" srcId="{30F82213-C28C-484F-AF7C-A4A074A419B6}" destId="{584FAA59-49DD-498D-B3E1-16E5E796CDAA}" srcOrd="0" destOrd="0" presId="urn:microsoft.com/office/officeart/2008/layout/LinedList"/>
    <dgm:cxn modelId="{BABEAA71-82E6-4DA9-A5E2-58A32BF5E85C}" type="presParOf" srcId="{30F82213-C28C-484F-AF7C-A4A074A419B6}" destId="{9AD60ADA-43C2-4B49-B020-0D4D2EA40C30}" srcOrd="1" destOrd="0" presId="urn:microsoft.com/office/officeart/2008/layout/LinedList"/>
    <dgm:cxn modelId="{90661A0C-7308-493C-8FDF-499281AA8DCF}" type="presParOf" srcId="{E37FD123-6CA9-4846-B0CC-09AC0DF83954}" destId="{A403AE55-323A-45BA-B93C-A9DFB458075D}" srcOrd="12" destOrd="0" presId="urn:microsoft.com/office/officeart/2008/layout/LinedList"/>
    <dgm:cxn modelId="{4C7A57FD-4220-45E5-9170-419C9DF8650D}" type="presParOf" srcId="{E37FD123-6CA9-4846-B0CC-09AC0DF83954}" destId="{422081F0-A066-424F-8A93-69083A33F30F}" srcOrd="13" destOrd="0" presId="urn:microsoft.com/office/officeart/2008/layout/LinedList"/>
    <dgm:cxn modelId="{25CDCD89-31F6-4590-A4CC-1D21A83DFF72}" type="presParOf" srcId="{422081F0-A066-424F-8A93-69083A33F30F}" destId="{293DF9E8-A8A2-46CC-A0FE-F66EC6E7ED76}" srcOrd="0" destOrd="0" presId="urn:microsoft.com/office/officeart/2008/layout/LinedList"/>
    <dgm:cxn modelId="{A6345342-7D06-48E1-8FD6-448F808D66B6}" type="presParOf" srcId="{422081F0-A066-424F-8A93-69083A33F30F}" destId="{CF03328A-9999-4BBB-B524-2267CCA9C005}" srcOrd="1" destOrd="0" presId="urn:microsoft.com/office/officeart/2008/layout/LinedList"/>
    <dgm:cxn modelId="{A9E46C34-D1D1-4DDF-802E-6B8D3E99AA01}" type="presParOf" srcId="{E37FD123-6CA9-4846-B0CC-09AC0DF83954}" destId="{4EABA448-32C9-4F59-B0FE-892ACEBCF818}" srcOrd="14" destOrd="0" presId="urn:microsoft.com/office/officeart/2008/layout/LinedList"/>
    <dgm:cxn modelId="{439E55D7-063B-40A7-B89B-CC5CD58C820D}" type="presParOf" srcId="{E37FD123-6CA9-4846-B0CC-09AC0DF83954}" destId="{90BEBB49-4A8B-41F5-BC27-CB3A49203755}" srcOrd="15" destOrd="0" presId="urn:microsoft.com/office/officeart/2008/layout/LinedList"/>
    <dgm:cxn modelId="{F5E141BF-CD50-468C-8D33-B98043F60707}" type="presParOf" srcId="{90BEBB49-4A8B-41F5-BC27-CB3A49203755}" destId="{195B406B-142B-4D4E-8B94-479BD8DF389D}" srcOrd="0" destOrd="0" presId="urn:microsoft.com/office/officeart/2008/layout/LinedList"/>
    <dgm:cxn modelId="{0192A518-FF65-43D1-B169-952F37D91884}" type="presParOf" srcId="{90BEBB49-4A8B-41F5-BC27-CB3A49203755}" destId="{B29C7B73-DAAC-4D5B-876D-AFD8B7883BB4}" srcOrd="1" destOrd="0" presId="urn:microsoft.com/office/officeart/2008/layout/LinedList"/>
    <dgm:cxn modelId="{98941A8B-B6A0-4510-8623-BB602957AA26}" type="presParOf" srcId="{E37FD123-6CA9-4846-B0CC-09AC0DF83954}" destId="{07F0C400-59CD-4E86-8966-4AD7027962FB}" srcOrd="16" destOrd="0" presId="urn:microsoft.com/office/officeart/2008/layout/LinedList"/>
    <dgm:cxn modelId="{2C4A3CA7-F60F-4F6A-AB38-21C5AB9206F6}" type="presParOf" srcId="{E37FD123-6CA9-4846-B0CC-09AC0DF83954}" destId="{4FC314E7-7176-4140-895A-1DD599B2194F}" srcOrd="17" destOrd="0" presId="urn:microsoft.com/office/officeart/2008/layout/LinedList"/>
    <dgm:cxn modelId="{6210EDF4-2CBB-454E-B938-7EFA5E4596F5}" type="presParOf" srcId="{4FC314E7-7176-4140-895A-1DD599B2194F}" destId="{F55820BC-8F29-42C5-8319-7B187BB5B1B4}" srcOrd="0" destOrd="0" presId="urn:microsoft.com/office/officeart/2008/layout/LinedList"/>
    <dgm:cxn modelId="{BB9E3BBC-488E-4CB6-87C9-CA116F476D85}" type="presParOf" srcId="{4FC314E7-7176-4140-895A-1DD599B2194F}" destId="{9268B34C-BA65-4119-8AB4-F21CAF4A9990}" srcOrd="1" destOrd="0" presId="urn:microsoft.com/office/officeart/2008/layout/LinedList"/>
    <dgm:cxn modelId="{346EEF3D-740B-40F7-A5C1-CAA71420D4E3}" type="presParOf" srcId="{E37FD123-6CA9-4846-B0CC-09AC0DF83954}" destId="{21EEFD52-CC0A-4F6C-9401-21DA32D3E8E1}" srcOrd="18" destOrd="0" presId="urn:microsoft.com/office/officeart/2008/layout/LinedList"/>
    <dgm:cxn modelId="{B2DBA92D-08D0-43A6-BF75-054091FAEA97}" type="presParOf" srcId="{E37FD123-6CA9-4846-B0CC-09AC0DF83954}" destId="{59FB40A7-4838-4AF6-B00D-9447DECDFAA3}" srcOrd="19" destOrd="0" presId="urn:microsoft.com/office/officeart/2008/layout/LinedList"/>
    <dgm:cxn modelId="{93D92330-A565-4EF5-B791-FADEBD27432A}" type="presParOf" srcId="{59FB40A7-4838-4AF6-B00D-9447DECDFAA3}" destId="{A73C511C-0FA3-423A-815E-ECA930135FBD}" srcOrd="0" destOrd="0" presId="urn:microsoft.com/office/officeart/2008/layout/LinedList"/>
    <dgm:cxn modelId="{27928642-39D1-45ED-8136-693961186A68}" type="presParOf" srcId="{59FB40A7-4838-4AF6-B00D-9447DECDFAA3}" destId="{7657ADD9-5A4B-478A-B25F-113ECD82C49F}" srcOrd="1" destOrd="0" presId="urn:microsoft.com/office/officeart/2008/layout/LinedList"/>
    <dgm:cxn modelId="{384DE8BD-3EFE-4E8B-8B4A-A7BCEBF15F42}" type="presParOf" srcId="{E37FD123-6CA9-4846-B0CC-09AC0DF83954}" destId="{C6179CA5-2EE7-44F0-88E4-6F3D7F4502BA}" srcOrd="20" destOrd="0" presId="urn:microsoft.com/office/officeart/2008/layout/LinedList"/>
    <dgm:cxn modelId="{17A46FA6-3246-45A5-9909-8ED846219C3B}" type="presParOf" srcId="{E37FD123-6CA9-4846-B0CC-09AC0DF83954}" destId="{AC1758FA-C3D7-4880-A220-B6D05740CB5E}" srcOrd="21" destOrd="0" presId="urn:microsoft.com/office/officeart/2008/layout/LinedList"/>
    <dgm:cxn modelId="{3A352281-2A0E-4501-B322-1143F6172F80}" type="presParOf" srcId="{AC1758FA-C3D7-4880-A220-B6D05740CB5E}" destId="{9368B09A-9596-40F5-9863-23D93EF0AFD0}" srcOrd="0" destOrd="0" presId="urn:microsoft.com/office/officeart/2008/layout/LinedList"/>
    <dgm:cxn modelId="{3C69300C-8E20-4636-9E2F-529D9C287906}" type="presParOf" srcId="{AC1758FA-C3D7-4880-A220-B6D05740CB5E}" destId="{46801B05-5BC0-40C8-A807-5D2FEDA90254}"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7F228F-41AF-404A-B0E8-00B97617F61B}" type="doc">
      <dgm:prSet loTypeId="urn:microsoft.com/office/officeart/2008/layout/LinedList" loCatId="list" qsTypeId="urn:microsoft.com/office/officeart/2005/8/quickstyle/simple3" qsCatId="simple" csTypeId="urn:microsoft.com/office/officeart/2005/8/colors/accent6_2" csCatId="accent6"/>
      <dgm:spPr/>
      <dgm:t>
        <a:bodyPr/>
        <a:lstStyle/>
        <a:p>
          <a:endParaRPr lang="en-US"/>
        </a:p>
      </dgm:t>
    </dgm:pt>
    <dgm:pt modelId="{609A09E2-8FA7-4AE0-AB6C-E5E3F64AFCFC}">
      <dgm:prSet/>
      <dgm:spPr/>
      <dgm:t>
        <a:bodyPr/>
        <a:lstStyle/>
        <a:p>
          <a:r>
            <a:rPr lang="en-US" u="sng"/>
            <a:t>AD for Discovery &amp; Technology Services – no change</a:t>
          </a:r>
          <a:endParaRPr lang="en-US"/>
        </a:p>
      </dgm:t>
    </dgm:pt>
    <dgm:pt modelId="{4511614D-AC8F-4B9B-924F-70DC4B4A6D0F}" type="parTrans" cxnId="{DB255FDB-96FE-4F00-A97B-E18C2719F4BC}">
      <dgm:prSet/>
      <dgm:spPr/>
      <dgm:t>
        <a:bodyPr/>
        <a:lstStyle/>
        <a:p>
          <a:endParaRPr lang="en-US"/>
        </a:p>
      </dgm:t>
    </dgm:pt>
    <dgm:pt modelId="{F8D0DC23-6BB9-43C4-855C-A0FC60CD165F}" type="sibTrans" cxnId="{DB255FDB-96FE-4F00-A97B-E18C2719F4BC}">
      <dgm:prSet/>
      <dgm:spPr/>
      <dgm:t>
        <a:bodyPr/>
        <a:lstStyle/>
        <a:p>
          <a:endParaRPr lang="en-US"/>
        </a:p>
      </dgm:t>
    </dgm:pt>
    <dgm:pt modelId="{62A4CDE0-FE07-4409-9BA6-B26B52107D73}">
      <dgm:prSet/>
      <dgm:spPr/>
      <dgm:t>
        <a:bodyPr/>
        <a:lstStyle/>
        <a:p>
          <a:r>
            <a:rPr lang="en-US" u="sng"/>
            <a:t>AD for Collections &amp; Scholarly Communications</a:t>
          </a:r>
          <a:endParaRPr lang="en-US"/>
        </a:p>
      </dgm:t>
    </dgm:pt>
    <dgm:pt modelId="{0BA9E5B9-BF8E-4041-B58F-C8274BAB84BE}" type="parTrans" cxnId="{02F1D7A3-D649-47AB-A34A-99BA546DBCF1}">
      <dgm:prSet/>
      <dgm:spPr/>
      <dgm:t>
        <a:bodyPr/>
        <a:lstStyle/>
        <a:p>
          <a:endParaRPr lang="en-US"/>
        </a:p>
      </dgm:t>
    </dgm:pt>
    <dgm:pt modelId="{F19CA972-29BD-4308-BA5B-F8D4B9D5A5C6}" type="sibTrans" cxnId="{02F1D7A3-D649-47AB-A34A-99BA546DBCF1}">
      <dgm:prSet/>
      <dgm:spPr/>
      <dgm:t>
        <a:bodyPr/>
        <a:lstStyle/>
        <a:p>
          <a:endParaRPr lang="en-US"/>
        </a:p>
      </dgm:t>
    </dgm:pt>
    <dgm:pt modelId="{8E29B23B-9B77-49F6-A1E1-682ED2BF2481}">
      <dgm:prSet/>
      <dgm:spPr/>
      <dgm:t>
        <a:bodyPr/>
        <a:lstStyle/>
        <a:p>
          <a:r>
            <a:rPr lang="en-US"/>
            <a:t>Everything from the other two groups</a:t>
          </a:r>
        </a:p>
      </dgm:t>
    </dgm:pt>
    <dgm:pt modelId="{8782708D-3E16-4C96-94E2-4478991A9173}" type="parTrans" cxnId="{DB1A4573-9B3C-465B-802E-0DF1E7112682}">
      <dgm:prSet/>
      <dgm:spPr/>
      <dgm:t>
        <a:bodyPr/>
        <a:lstStyle/>
        <a:p>
          <a:endParaRPr lang="en-US"/>
        </a:p>
      </dgm:t>
    </dgm:pt>
    <dgm:pt modelId="{62F72198-3792-4117-B1B9-56DF4A052982}" type="sibTrans" cxnId="{DB1A4573-9B3C-465B-802E-0DF1E7112682}">
      <dgm:prSet/>
      <dgm:spPr/>
      <dgm:t>
        <a:bodyPr/>
        <a:lstStyle/>
        <a:p>
          <a:endParaRPr lang="en-US"/>
        </a:p>
      </dgm:t>
    </dgm:pt>
    <dgm:pt modelId="{598D02E1-1491-48FB-8DF3-3065D6E858B0}" type="pres">
      <dgm:prSet presAssocID="{B77F228F-41AF-404A-B0E8-00B97617F61B}" presName="vert0" presStyleCnt="0">
        <dgm:presLayoutVars>
          <dgm:dir/>
          <dgm:animOne val="branch"/>
          <dgm:animLvl val="lvl"/>
        </dgm:presLayoutVars>
      </dgm:prSet>
      <dgm:spPr/>
    </dgm:pt>
    <dgm:pt modelId="{C8F2C239-04B2-4667-ADB3-287982A9D092}" type="pres">
      <dgm:prSet presAssocID="{609A09E2-8FA7-4AE0-AB6C-E5E3F64AFCFC}" presName="thickLine" presStyleLbl="alignNode1" presStyleIdx="0" presStyleCnt="3"/>
      <dgm:spPr/>
    </dgm:pt>
    <dgm:pt modelId="{B8186609-C20E-4EA9-BEC7-ACBDAC15B214}" type="pres">
      <dgm:prSet presAssocID="{609A09E2-8FA7-4AE0-AB6C-E5E3F64AFCFC}" presName="horz1" presStyleCnt="0"/>
      <dgm:spPr/>
    </dgm:pt>
    <dgm:pt modelId="{B8AEC5AA-9944-45CA-BA61-B3BE84CE6731}" type="pres">
      <dgm:prSet presAssocID="{609A09E2-8FA7-4AE0-AB6C-E5E3F64AFCFC}" presName="tx1" presStyleLbl="revTx" presStyleIdx="0" presStyleCnt="3"/>
      <dgm:spPr/>
    </dgm:pt>
    <dgm:pt modelId="{D9F80DD2-3B08-4DA3-A2C6-0B5B8F8AF82E}" type="pres">
      <dgm:prSet presAssocID="{609A09E2-8FA7-4AE0-AB6C-E5E3F64AFCFC}" presName="vert1" presStyleCnt="0"/>
      <dgm:spPr/>
    </dgm:pt>
    <dgm:pt modelId="{4A455476-45C7-450B-A4BB-B1CE386EDA30}" type="pres">
      <dgm:prSet presAssocID="{62A4CDE0-FE07-4409-9BA6-B26B52107D73}" presName="thickLine" presStyleLbl="alignNode1" presStyleIdx="1" presStyleCnt="3"/>
      <dgm:spPr/>
    </dgm:pt>
    <dgm:pt modelId="{C26D3F10-4CDC-42A9-AA94-5122F546DD5F}" type="pres">
      <dgm:prSet presAssocID="{62A4CDE0-FE07-4409-9BA6-B26B52107D73}" presName="horz1" presStyleCnt="0"/>
      <dgm:spPr/>
    </dgm:pt>
    <dgm:pt modelId="{4EDBFE5D-35DB-400B-BA0B-0646A894C44B}" type="pres">
      <dgm:prSet presAssocID="{62A4CDE0-FE07-4409-9BA6-B26B52107D73}" presName="tx1" presStyleLbl="revTx" presStyleIdx="1" presStyleCnt="3"/>
      <dgm:spPr/>
    </dgm:pt>
    <dgm:pt modelId="{55DBD388-4FB2-4160-A6E7-0FFA8B5E3026}" type="pres">
      <dgm:prSet presAssocID="{62A4CDE0-FE07-4409-9BA6-B26B52107D73}" presName="vert1" presStyleCnt="0"/>
      <dgm:spPr/>
    </dgm:pt>
    <dgm:pt modelId="{84ED7590-A557-4E45-94AC-2B99C11F30B9}" type="pres">
      <dgm:prSet presAssocID="{8E29B23B-9B77-49F6-A1E1-682ED2BF2481}" presName="thickLine" presStyleLbl="alignNode1" presStyleIdx="2" presStyleCnt="3"/>
      <dgm:spPr/>
    </dgm:pt>
    <dgm:pt modelId="{889F91AC-395B-42ED-8099-E0E103EBE309}" type="pres">
      <dgm:prSet presAssocID="{8E29B23B-9B77-49F6-A1E1-682ED2BF2481}" presName="horz1" presStyleCnt="0"/>
      <dgm:spPr/>
    </dgm:pt>
    <dgm:pt modelId="{F6156F99-7C01-4FC1-A219-E8BCE5331513}" type="pres">
      <dgm:prSet presAssocID="{8E29B23B-9B77-49F6-A1E1-682ED2BF2481}" presName="tx1" presStyleLbl="revTx" presStyleIdx="2" presStyleCnt="3"/>
      <dgm:spPr/>
    </dgm:pt>
    <dgm:pt modelId="{AC3379D4-8591-43CF-9741-BAFBD768B114}" type="pres">
      <dgm:prSet presAssocID="{8E29B23B-9B77-49F6-A1E1-682ED2BF2481}" presName="vert1" presStyleCnt="0"/>
      <dgm:spPr/>
    </dgm:pt>
  </dgm:ptLst>
  <dgm:cxnLst>
    <dgm:cxn modelId="{4709F907-CDBA-4859-9286-ECF875F464C8}" type="presOf" srcId="{62A4CDE0-FE07-4409-9BA6-B26B52107D73}" destId="{4EDBFE5D-35DB-400B-BA0B-0646A894C44B}" srcOrd="0" destOrd="0" presId="urn:microsoft.com/office/officeart/2008/layout/LinedList"/>
    <dgm:cxn modelId="{2E90AB65-B0CE-48AC-8FE6-4835C817E4A6}" type="presOf" srcId="{B77F228F-41AF-404A-B0E8-00B97617F61B}" destId="{598D02E1-1491-48FB-8DF3-3065D6E858B0}" srcOrd="0" destOrd="0" presId="urn:microsoft.com/office/officeart/2008/layout/LinedList"/>
    <dgm:cxn modelId="{DB1A4573-9B3C-465B-802E-0DF1E7112682}" srcId="{B77F228F-41AF-404A-B0E8-00B97617F61B}" destId="{8E29B23B-9B77-49F6-A1E1-682ED2BF2481}" srcOrd="2" destOrd="0" parTransId="{8782708D-3E16-4C96-94E2-4478991A9173}" sibTransId="{62F72198-3792-4117-B1B9-56DF4A052982}"/>
    <dgm:cxn modelId="{02F1D7A3-D649-47AB-A34A-99BA546DBCF1}" srcId="{B77F228F-41AF-404A-B0E8-00B97617F61B}" destId="{62A4CDE0-FE07-4409-9BA6-B26B52107D73}" srcOrd="1" destOrd="0" parTransId="{0BA9E5B9-BF8E-4041-B58F-C8274BAB84BE}" sibTransId="{F19CA972-29BD-4308-BA5B-F8D4B9D5A5C6}"/>
    <dgm:cxn modelId="{B13670D4-24BE-465F-836F-7B7368B38CF1}" type="presOf" srcId="{8E29B23B-9B77-49F6-A1E1-682ED2BF2481}" destId="{F6156F99-7C01-4FC1-A219-E8BCE5331513}" srcOrd="0" destOrd="0" presId="urn:microsoft.com/office/officeart/2008/layout/LinedList"/>
    <dgm:cxn modelId="{DB255FDB-96FE-4F00-A97B-E18C2719F4BC}" srcId="{B77F228F-41AF-404A-B0E8-00B97617F61B}" destId="{609A09E2-8FA7-4AE0-AB6C-E5E3F64AFCFC}" srcOrd="0" destOrd="0" parTransId="{4511614D-AC8F-4B9B-924F-70DC4B4A6D0F}" sibTransId="{F8D0DC23-6BB9-43C4-855C-A0FC60CD165F}"/>
    <dgm:cxn modelId="{728D11FD-5F1C-4777-934F-2C17E1C64826}" type="presOf" srcId="{609A09E2-8FA7-4AE0-AB6C-E5E3F64AFCFC}" destId="{B8AEC5AA-9944-45CA-BA61-B3BE84CE6731}" srcOrd="0" destOrd="0" presId="urn:microsoft.com/office/officeart/2008/layout/LinedList"/>
    <dgm:cxn modelId="{CD5D335D-9F35-4C52-990E-DDD3C2D2C50B}" type="presParOf" srcId="{598D02E1-1491-48FB-8DF3-3065D6E858B0}" destId="{C8F2C239-04B2-4667-ADB3-287982A9D092}" srcOrd="0" destOrd="0" presId="urn:microsoft.com/office/officeart/2008/layout/LinedList"/>
    <dgm:cxn modelId="{9EE8F2CD-50FA-4BC8-9CC2-95D732FA6AD4}" type="presParOf" srcId="{598D02E1-1491-48FB-8DF3-3065D6E858B0}" destId="{B8186609-C20E-4EA9-BEC7-ACBDAC15B214}" srcOrd="1" destOrd="0" presId="urn:microsoft.com/office/officeart/2008/layout/LinedList"/>
    <dgm:cxn modelId="{9A7F1E44-9570-4765-8991-B10935C10F1E}" type="presParOf" srcId="{B8186609-C20E-4EA9-BEC7-ACBDAC15B214}" destId="{B8AEC5AA-9944-45CA-BA61-B3BE84CE6731}" srcOrd="0" destOrd="0" presId="urn:microsoft.com/office/officeart/2008/layout/LinedList"/>
    <dgm:cxn modelId="{2A760CAA-6043-4763-872C-E19AD9FD7CD4}" type="presParOf" srcId="{B8186609-C20E-4EA9-BEC7-ACBDAC15B214}" destId="{D9F80DD2-3B08-4DA3-A2C6-0B5B8F8AF82E}" srcOrd="1" destOrd="0" presId="urn:microsoft.com/office/officeart/2008/layout/LinedList"/>
    <dgm:cxn modelId="{EF0FF2E3-D4F1-4501-9542-9E8C6AC1BDC6}" type="presParOf" srcId="{598D02E1-1491-48FB-8DF3-3065D6E858B0}" destId="{4A455476-45C7-450B-A4BB-B1CE386EDA30}" srcOrd="2" destOrd="0" presId="urn:microsoft.com/office/officeart/2008/layout/LinedList"/>
    <dgm:cxn modelId="{25ECC9EC-AAE3-4A18-A2E6-AA58172B368F}" type="presParOf" srcId="{598D02E1-1491-48FB-8DF3-3065D6E858B0}" destId="{C26D3F10-4CDC-42A9-AA94-5122F546DD5F}" srcOrd="3" destOrd="0" presId="urn:microsoft.com/office/officeart/2008/layout/LinedList"/>
    <dgm:cxn modelId="{F385E0E6-5AD8-4EE9-ADDF-82D93FE55975}" type="presParOf" srcId="{C26D3F10-4CDC-42A9-AA94-5122F546DD5F}" destId="{4EDBFE5D-35DB-400B-BA0B-0646A894C44B}" srcOrd="0" destOrd="0" presId="urn:microsoft.com/office/officeart/2008/layout/LinedList"/>
    <dgm:cxn modelId="{17F3ABFD-C7B9-4750-B694-9689EB270A17}" type="presParOf" srcId="{C26D3F10-4CDC-42A9-AA94-5122F546DD5F}" destId="{55DBD388-4FB2-4160-A6E7-0FFA8B5E3026}" srcOrd="1" destOrd="0" presId="urn:microsoft.com/office/officeart/2008/layout/LinedList"/>
    <dgm:cxn modelId="{45F40AE0-1C54-4EF1-938B-79EC8E2BE136}" type="presParOf" srcId="{598D02E1-1491-48FB-8DF3-3065D6E858B0}" destId="{84ED7590-A557-4E45-94AC-2B99C11F30B9}" srcOrd="4" destOrd="0" presId="urn:microsoft.com/office/officeart/2008/layout/LinedList"/>
    <dgm:cxn modelId="{C4D370B4-1114-44D5-AE3B-D201914DED8A}" type="presParOf" srcId="{598D02E1-1491-48FB-8DF3-3065D6E858B0}" destId="{889F91AC-395B-42ED-8099-E0E103EBE309}" srcOrd="5" destOrd="0" presId="urn:microsoft.com/office/officeart/2008/layout/LinedList"/>
    <dgm:cxn modelId="{5FC5EF70-40E2-438F-AE70-7C7B321CD5A1}" type="presParOf" srcId="{889F91AC-395B-42ED-8099-E0E103EBE309}" destId="{F6156F99-7C01-4FC1-A219-E8BCE5331513}" srcOrd="0" destOrd="0" presId="urn:microsoft.com/office/officeart/2008/layout/LinedList"/>
    <dgm:cxn modelId="{E23207D7-DFEC-475B-9827-6BADD27C9BCA}" type="presParOf" srcId="{889F91AC-395B-42ED-8099-E0E103EBE309}" destId="{AC3379D4-8591-43CF-9741-BAFBD768B11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60E19B-5DCA-45B4-9CE1-3CC3EAE4CD24}">
      <dsp:nvSpPr>
        <dsp:cNvPr id="0" name=""/>
        <dsp:cNvSpPr/>
      </dsp:nvSpPr>
      <dsp:spPr>
        <a:xfrm>
          <a:off x="0" y="2720"/>
          <a:ext cx="6269038" cy="0"/>
        </a:xfrm>
        <a:prstGeom prst="lin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83B89EFB-63A4-42DD-89F8-B89B21D10D58}">
      <dsp:nvSpPr>
        <dsp:cNvPr id="0" name=""/>
        <dsp:cNvSpPr/>
      </dsp:nvSpPr>
      <dsp:spPr>
        <a:xfrm>
          <a:off x="0" y="2720"/>
          <a:ext cx="6269038" cy="927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I was:  Assistant Director for Collections &amp; Technical Services</a:t>
          </a:r>
        </a:p>
      </dsp:txBody>
      <dsp:txXfrm>
        <a:off x="0" y="2720"/>
        <a:ext cx="6269038" cy="927780"/>
      </dsp:txXfrm>
    </dsp:sp>
    <dsp:sp modelId="{20FBF1C9-B7DF-4C2A-834C-B0627919E166}">
      <dsp:nvSpPr>
        <dsp:cNvPr id="0" name=""/>
        <dsp:cNvSpPr/>
      </dsp:nvSpPr>
      <dsp:spPr>
        <a:xfrm>
          <a:off x="0" y="930501"/>
          <a:ext cx="6269038" cy="0"/>
        </a:xfrm>
        <a:prstGeom prst="lin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68D49DBF-103E-4B66-83C6-9F74FC7F8E76}">
      <dsp:nvSpPr>
        <dsp:cNvPr id="0" name=""/>
        <dsp:cNvSpPr/>
      </dsp:nvSpPr>
      <dsp:spPr>
        <a:xfrm>
          <a:off x="0" y="930501"/>
          <a:ext cx="6269038" cy="927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i="1" kern="1200"/>
            <a:t>Departments that reported to me were: </a:t>
          </a:r>
          <a:endParaRPr lang="en-US" sz="2600" kern="1200"/>
        </a:p>
      </dsp:txBody>
      <dsp:txXfrm>
        <a:off x="0" y="930501"/>
        <a:ext cx="6269038" cy="927780"/>
      </dsp:txXfrm>
    </dsp:sp>
    <dsp:sp modelId="{403B8FD5-1305-487D-838B-FA7C6D13332D}">
      <dsp:nvSpPr>
        <dsp:cNvPr id="0" name=""/>
        <dsp:cNvSpPr/>
      </dsp:nvSpPr>
      <dsp:spPr>
        <a:xfrm>
          <a:off x="0" y="1858281"/>
          <a:ext cx="6269038" cy="0"/>
        </a:xfrm>
        <a:prstGeom prst="lin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30F23728-7699-42F2-96F1-0861381865B7}">
      <dsp:nvSpPr>
        <dsp:cNvPr id="0" name=""/>
        <dsp:cNvSpPr/>
      </dsp:nvSpPr>
      <dsp:spPr>
        <a:xfrm>
          <a:off x="0" y="1858281"/>
          <a:ext cx="6269038" cy="927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Collection Development</a:t>
          </a:r>
        </a:p>
      </dsp:txBody>
      <dsp:txXfrm>
        <a:off x="0" y="1858281"/>
        <a:ext cx="6269038" cy="927780"/>
      </dsp:txXfrm>
    </dsp:sp>
    <dsp:sp modelId="{84BDC216-A2E5-4415-8FAC-3D6CD1A17476}">
      <dsp:nvSpPr>
        <dsp:cNvPr id="0" name=""/>
        <dsp:cNvSpPr/>
      </dsp:nvSpPr>
      <dsp:spPr>
        <a:xfrm>
          <a:off x="0" y="2786062"/>
          <a:ext cx="6269038" cy="0"/>
        </a:xfrm>
        <a:prstGeom prst="lin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01B21D05-9EAF-464F-AB6C-CAD49B3566A3}">
      <dsp:nvSpPr>
        <dsp:cNvPr id="0" name=""/>
        <dsp:cNvSpPr/>
      </dsp:nvSpPr>
      <dsp:spPr>
        <a:xfrm>
          <a:off x="0" y="2786062"/>
          <a:ext cx="6269038" cy="927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Monographic Acquisitions/Preservation &amp;  Conservation</a:t>
          </a:r>
        </a:p>
      </dsp:txBody>
      <dsp:txXfrm>
        <a:off x="0" y="2786062"/>
        <a:ext cx="6269038" cy="927780"/>
      </dsp:txXfrm>
    </dsp:sp>
    <dsp:sp modelId="{CECD0478-E86B-4A86-99F7-5EAACF0CAF6B}">
      <dsp:nvSpPr>
        <dsp:cNvPr id="0" name=""/>
        <dsp:cNvSpPr/>
      </dsp:nvSpPr>
      <dsp:spPr>
        <a:xfrm>
          <a:off x="0" y="3713843"/>
          <a:ext cx="6269038" cy="0"/>
        </a:xfrm>
        <a:prstGeom prst="lin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C9E8D16D-F33C-46D7-A7A9-411BBC1B5967}">
      <dsp:nvSpPr>
        <dsp:cNvPr id="0" name=""/>
        <dsp:cNvSpPr/>
      </dsp:nvSpPr>
      <dsp:spPr>
        <a:xfrm>
          <a:off x="0" y="3713843"/>
          <a:ext cx="6269038" cy="927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Electronic &amp; Continuing Resources</a:t>
          </a:r>
        </a:p>
      </dsp:txBody>
      <dsp:txXfrm>
        <a:off x="0" y="3713843"/>
        <a:ext cx="6269038" cy="927780"/>
      </dsp:txXfrm>
    </dsp:sp>
    <dsp:sp modelId="{3DAA9985-D128-459E-A7A5-F655FEC4E552}">
      <dsp:nvSpPr>
        <dsp:cNvPr id="0" name=""/>
        <dsp:cNvSpPr/>
      </dsp:nvSpPr>
      <dsp:spPr>
        <a:xfrm>
          <a:off x="0" y="4641623"/>
          <a:ext cx="6269038" cy="0"/>
        </a:xfrm>
        <a:prstGeom prst="line">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E4D4DBFA-4F22-47DA-8699-FFCCCD9B98CE}">
      <dsp:nvSpPr>
        <dsp:cNvPr id="0" name=""/>
        <dsp:cNvSpPr/>
      </dsp:nvSpPr>
      <dsp:spPr>
        <a:xfrm>
          <a:off x="0" y="4641623"/>
          <a:ext cx="6269038" cy="9277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kern="1200"/>
            <a:t>Cataloging (General Collections + Special Collections) </a:t>
          </a:r>
        </a:p>
      </dsp:txBody>
      <dsp:txXfrm>
        <a:off x="0" y="4641623"/>
        <a:ext cx="6269038" cy="9277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59DC75-63AD-46CF-B5F2-9FE29490394C}">
      <dsp:nvSpPr>
        <dsp:cNvPr id="0" name=""/>
        <dsp:cNvSpPr/>
      </dsp:nvSpPr>
      <dsp:spPr>
        <a:xfrm>
          <a:off x="0" y="2720"/>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44AA6517-EE58-4BD9-9823-384460B6209E}">
      <dsp:nvSpPr>
        <dsp:cNvPr id="0" name=""/>
        <dsp:cNvSpPr/>
      </dsp:nvSpPr>
      <dsp:spPr>
        <a:xfrm>
          <a:off x="0" y="2720"/>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u="sng" kern="1200"/>
            <a:t>AD for Discovery &amp; Technology Services</a:t>
          </a:r>
          <a:r>
            <a:rPr lang="en-US" sz="1700" kern="1200"/>
            <a:t>       </a:t>
          </a:r>
          <a:r>
            <a:rPr lang="en-US" sz="1700" i="1" kern="1200"/>
            <a:t>Departments reporting: </a:t>
          </a:r>
          <a:endParaRPr lang="en-US" sz="1700" kern="1200"/>
        </a:p>
      </dsp:txBody>
      <dsp:txXfrm>
        <a:off x="0" y="2720"/>
        <a:ext cx="6269038" cy="506062"/>
      </dsp:txXfrm>
    </dsp:sp>
    <dsp:sp modelId="{342C0E63-D515-4A91-A69F-9AD5C75331D4}">
      <dsp:nvSpPr>
        <dsp:cNvPr id="0" name=""/>
        <dsp:cNvSpPr/>
      </dsp:nvSpPr>
      <dsp:spPr>
        <a:xfrm>
          <a:off x="0" y="508782"/>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7863AC06-8D61-4DB2-91E1-80E34A6D4052}">
      <dsp:nvSpPr>
        <dsp:cNvPr id="0" name=""/>
        <dsp:cNvSpPr/>
      </dsp:nvSpPr>
      <dsp:spPr>
        <a:xfrm>
          <a:off x="0" y="508782"/>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Cataloging (General Collections + Special Collections) </a:t>
          </a:r>
        </a:p>
      </dsp:txBody>
      <dsp:txXfrm>
        <a:off x="0" y="508782"/>
        <a:ext cx="6269038" cy="506062"/>
      </dsp:txXfrm>
    </dsp:sp>
    <dsp:sp modelId="{3B01FC23-4AA2-4189-B588-2831DA70C4FA}">
      <dsp:nvSpPr>
        <dsp:cNvPr id="0" name=""/>
        <dsp:cNvSpPr/>
      </dsp:nvSpPr>
      <dsp:spPr>
        <a:xfrm>
          <a:off x="0" y="1014845"/>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B7DA1589-9B09-4F10-A94E-CC4B3DF93A4B}">
      <dsp:nvSpPr>
        <dsp:cNvPr id="0" name=""/>
        <dsp:cNvSpPr/>
      </dsp:nvSpPr>
      <dsp:spPr>
        <a:xfrm>
          <a:off x="0" y="1014845"/>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ILS Services</a:t>
          </a:r>
        </a:p>
      </dsp:txBody>
      <dsp:txXfrm>
        <a:off x="0" y="1014845"/>
        <a:ext cx="6269038" cy="506062"/>
      </dsp:txXfrm>
    </dsp:sp>
    <dsp:sp modelId="{070B26D7-B3F6-44A5-92A0-2AAC7A836ED4}">
      <dsp:nvSpPr>
        <dsp:cNvPr id="0" name=""/>
        <dsp:cNvSpPr/>
      </dsp:nvSpPr>
      <dsp:spPr>
        <a:xfrm>
          <a:off x="0" y="1520907"/>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E322907E-7AEA-400B-B93A-33604C3D0B46}">
      <dsp:nvSpPr>
        <dsp:cNvPr id="0" name=""/>
        <dsp:cNvSpPr/>
      </dsp:nvSpPr>
      <dsp:spPr>
        <a:xfrm>
          <a:off x="0" y="1520907"/>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IT Operations</a:t>
          </a:r>
        </a:p>
      </dsp:txBody>
      <dsp:txXfrm>
        <a:off x="0" y="1520907"/>
        <a:ext cx="6269038" cy="506062"/>
      </dsp:txXfrm>
    </dsp:sp>
    <dsp:sp modelId="{CDC2E2BD-D15E-4B3A-BC5E-E1CF1185D3DB}">
      <dsp:nvSpPr>
        <dsp:cNvPr id="0" name=""/>
        <dsp:cNvSpPr/>
      </dsp:nvSpPr>
      <dsp:spPr>
        <a:xfrm>
          <a:off x="0" y="2026969"/>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BC5D614A-5554-4C4E-901A-686D7FA5066A}">
      <dsp:nvSpPr>
        <dsp:cNvPr id="0" name=""/>
        <dsp:cNvSpPr/>
      </dsp:nvSpPr>
      <dsp:spPr>
        <a:xfrm>
          <a:off x="0" y="2026969"/>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Applications &amp; Digital Services </a:t>
          </a:r>
        </a:p>
      </dsp:txBody>
      <dsp:txXfrm>
        <a:off x="0" y="2026969"/>
        <a:ext cx="6269038" cy="506062"/>
      </dsp:txXfrm>
    </dsp:sp>
    <dsp:sp modelId="{6ECC0A54-6EEC-4E90-8C56-CD1C398DAF11}">
      <dsp:nvSpPr>
        <dsp:cNvPr id="0" name=""/>
        <dsp:cNvSpPr/>
      </dsp:nvSpPr>
      <dsp:spPr>
        <a:xfrm>
          <a:off x="0" y="2533031"/>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584FAA59-49DD-498D-B3E1-16E5E796CDAA}">
      <dsp:nvSpPr>
        <dsp:cNvPr id="0" name=""/>
        <dsp:cNvSpPr/>
      </dsp:nvSpPr>
      <dsp:spPr>
        <a:xfrm>
          <a:off x="0" y="2533031"/>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u="sng" kern="1200"/>
            <a:t>AD for Collections &amp; Acquisitions</a:t>
          </a:r>
          <a:r>
            <a:rPr lang="en-US" sz="1700" kern="1200"/>
            <a:t>       </a:t>
          </a:r>
          <a:r>
            <a:rPr lang="en-US" sz="1700" i="1" kern="1200"/>
            <a:t>Departments reporting:</a:t>
          </a:r>
          <a:endParaRPr lang="en-US" sz="1700" kern="1200"/>
        </a:p>
      </dsp:txBody>
      <dsp:txXfrm>
        <a:off x="0" y="2533031"/>
        <a:ext cx="6269038" cy="506062"/>
      </dsp:txXfrm>
    </dsp:sp>
    <dsp:sp modelId="{A403AE55-323A-45BA-B93C-A9DFB458075D}">
      <dsp:nvSpPr>
        <dsp:cNvPr id="0" name=""/>
        <dsp:cNvSpPr/>
      </dsp:nvSpPr>
      <dsp:spPr>
        <a:xfrm>
          <a:off x="0" y="3039093"/>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293DF9E8-A8A2-46CC-A0FE-F66EC6E7ED76}">
      <dsp:nvSpPr>
        <dsp:cNvPr id="0" name=""/>
        <dsp:cNvSpPr/>
      </dsp:nvSpPr>
      <dsp:spPr>
        <a:xfrm>
          <a:off x="0" y="3039093"/>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Monographic acquisitions/Preservation &amp; Conservation</a:t>
          </a:r>
        </a:p>
      </dsp:txBody>
      <dsp:txXfrm>
        <a:off x="0" y="3039093"/>
        <a:ext cx="6269038" cy="506062"/>
      </dsp:txXfrm>
    </dsp:sp>
    <dsp:sp modelId="{4EABA448-32C9-4F59-B0FE-892ACEBCF818}">
      <dsp:nvSpPr>
        <dsp:cNvPr id="0" name=""/>
        <dsp:cNvSpPr/>
      </dsp:nvSpPr>
      <dsp:spPr>
        <a:xfrm>
          <a:off x="0" y="3545155"/>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195B406B-142B-4D4E-8B94-479BD8DF389D}">
      <dsp:nvSpPr>
        <dsp:cNvPr id="0" name=""/>
        <dsp:cNvSpPr/>
      </dsp:nvSpPr>
      <dsp:spPr>
        <a:xfrm>
          <a:off x="0" y="3545155"/>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Electronic &amp; Continuing Resources</a:t>
          </a:r>
        </a:p>
      </dsp:txBody>
      <dsp:txXfrm>
        <a:off x="0" y="3545155"/>
        <a:ext cx="6269038" cy="506062"/>
      </dsp:txXfrm>
    </dsp:sp>
    <dsp:sp modelId="{07F0C400-59CD-4E86-8966-4AD7027962FB}">
      <dsp:nvSpPr>
        <dsp:cNvPr id="0" name=""/>
        <dsp:cNvSpPr/>
      </dsp:nvSpPr>
      <dsp:spPr>
        <a:xfrm>
          <a:off x="0" y="4051217"/>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F55820BC-8F29-42C5-8319-7B187BB5B1B4}">
      <dsp:nvSpPr>
        <dsp:cNvPr id="0" name=""/>
        <dsp:cNvSpPr/>
      </dsp:nvSpPr>
      <dsp:spPr>
        <a:xfrm>
          <a:off x="0" y="4051217"/>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Collection Development</a:t>
          </a:r>
        </a:p>
      </dsp:txBody>
      <dsp:txXfrm>
        <a:off x="0" y="4051217"/>
        <a:ext cx="6269038" cy="506062"/>
      </dsp:txXfrm>
    </dsp:sp>
    <dsp:sp modelId="{21EEFD52-CC0A-4F6C-9401-21DA32D3E8E1}">
      <dsp:nvSpPr>
        <dsp:cNvPr id="0" name=""/>
        <dsp:cNvSpPr/>
      </dsp:nvSpPr>
      <dsp:spPr>
        <a:xfrm>
          <a:off x="0" y="4557279"/>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A73C511C-0FA3-423A-815E-ECA930135FBD}">
      <dsp:nvSpPr>
        <dsp:cNvPr id="0" name=""/>
        <dsp:cNvSpPr/>
      </dsp:nvSpPr>
      <dsp:spPr>
        <a:xfrm>
          <a:off x="0" y="4557279"/>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u="sng" kern="1200"/>
            <a:t>AD for Scholarly Communications</a:t>
          </a:r>
          <a:r>
            <a:rPr lang="en-US" sz="1700" kern="1200"/>
            <a:t>    </a:t>
          </a:r>
          <a:r>
            <a:rPr lang="en-US" sz="1700" i="1" kern="1200"/>
            <a:t>Departments reporting:</a:t>
          </a:r>
          <a:endParaRPr lang="en-US" sz="1700" kern="1200"/>
        </a:p>
      </dsp:txBody>
      <dsp:txXfrm>
        <a:off x="0" y="4557279"/>
        <a:ext cx="6269038" cy="506062"/>
      </dsp:txXfrm>
    </dsp:sp>
    <dsp:sp modelId="{C6179CA5-2EE7-44F0-88E4-6F3D7F4502BA}">
      <dsp:nvSpPr>
        <dsp:cNvPr id="0" name=""/>
        <dsp:cNvSpPr/>
      </dsp:nvSpPr>
      <dsp:spPr>
        <a:xfrm>
          <a:off x="0" y="5063342"/>
          <a:ext cx="6269038"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9368B09A-9596-40F5-9863-23D93EF0AFD0}">
      <dsp:nvSpPr>
        <dsp:cNvPr id="0" name=""/>
        <dsp:cNvSpPr/>
      </dsp:nvSpPr>
      <dsp:spPr>
        <a:xfrm>
          <a:off x="0" y="5063342"/>
          <a:ext cx="6269038" cy="5060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Scholarly Communications</a:t>
          </a:r>
        </a:p>
      </dsp:txBody>
      <dsp:txXfrm>
        <a:off x="0" y="5063342"/>
        <a:ext cx="6269038" cy="5060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2C239-04B2-4667-ADB3-287982A9D092}">
      <dsp:nvSpPr>
        <dsp:cNvPr id="0" name=""/>
        <dsp:cNvSpPr/>
      </dsp:nvSpPr>
      <dsp:spPr>
        <a:xfrm>
          <a:off x="0" y="2720"/>
          <a:ext cx="6269038" cy="0"/>
        </a:xfrm>
        <a:prstGeom prst="line">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B8AEC5AA-9944-45CA-BA61-B3BE84CE6731}">
      <dsp:nvSpPr>
        <dsp:cNvPr id="0" name=""/>
        <dsp:cNvSpPr/>
      </dsp:nvSpPr>
      <dsp:spPr>
        <a:xfrm>
          <a:off x="0" y="2720"/>
          <a:ext cx="6269038"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u="sng" kern="1200"/>
            <a:t>AD for Discovery &amp; Technology Services – no change</a:t>
          </a:r>
          <a:endParaRPr lang="en-US" sz="3700" kern="1200"/>
        </a:p>
      </dsp:txBody>
      <dsp:txXfrm>
        <a:off x="0" y="2720"/>
        <a:ext cx="6269038" cy="1855561"/>
      </dsp:txXfrm>
    </dsp:sp>
    <dsp:sp modelId="{4A455476-45C7-450B-A4BB-B1CE386EDA30}">
      <dsp:nvSpPr>
        <dsp:cNvPr id="0" name=""/>
        <dsp:cNvSpPr/>
      </dsp:nvSpPr>
      <dsp:spPr>
        <a:xfrm>
          <a:off x="0" y="1858281"/>
          <a:ext cx="6269038" cy="0"/>
        </a:xfrm>
        <a:prstGeom prst="line">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4EDBFE5D-35DB-400B-BA0B-0646A894C44B}">
      <dsp:nvSpPr>
        <dsp:cNvPr id="0" name=""/>
        <dsp:cNvSpPr/>
      </dsp:nvSpPr>
      <dsp:spPr>
        <a:xfrm>
          <a:off x="0" y="1858281"/>
          <a:ext cx="6269038"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u="sng" kern="1200"/>
            <a:t>AD for Collections &amp; Scholarly Communications</a:t>
          </a:r>
          <a:endParaRPr lang="en-US" sz="3700" kern="1200"/>
        </a:p>
      </dsp:txBody>
      <dsp:txXfrm>
        <a:off x="0" y="1858281"/>
        <a:ext cx="6269038" cy="1855561"/>
      </dsp:txXfrm>
    </dsp:sp>
    <dsp:sp modelId="{84ED7590-A557-4E45-94AC-2B99C11F30B9}">
      <dsp:nvSpPr>
        <dsp:cNvPr id="0" name=""/>
        <dsp:cNvSpPr/>
      </dsp:nvSpPr>
      <dsp:spPr>
        <a:xfrm>
          <a:off x="0" y="3713843"/>
          <a:ext cx="6269038" cy="0"/>
        </a:xfrm>
        <a:prstGeom prst="line">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sp>
    <dsp:sp modelId="{F6156F99-7C01-4FC1-A219-E8BCE5331513}">
      <dsp:nvSpPr>
        <dsp:cNvPr id="0" name=""/>
        <dsp:cNvSpPr/>
      </dsp:nvSpPr>
      <dsp:spPr>
        <a:xfrm>
          <a:off x="0" y="3713843"/>
          <a:ext cx="6269038" cy="18555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970" tIns="140970" rIns="140970" bIns="140970" numCol="1" spcCol="1270" anchor="t" anchorCtr="0">
          <a:noAutofit/>
        </a:bodyPr>
        <a:lstStyle/>
        <a:p>
          <a:pPr marL="0" lvl="0" indent="0" algn="l" defTabSz="1644650">
            <a:lnSpc>
              <a:spcPct val="90000"/>
            </a:lnSpc>
            <a:spcBef>
              <a:spcPct val="0"/>
            </a:spcBef>
            <a:spcAft>
              <a:spcPct val="35000"/>
            </a:spcAft>
            <a:buNone/>
          </a:pPr>
          <a:r>
            <a:rPr lang="en-US" sz="3700" kern="1200"/>
            <a:t>Everything from the other two groups</a:t>
          </a:r>
        </a:p>
      </dsp:txBody>
      <dsp:txXfrm>
        <a:off x="0" y="3713843"/>
        <a:ext cx="6269038" cy="1855561"/>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C05D31-CD42-40D3-A8A3-CB9224B42CC8}" type="datetimeFigureOut">
              <a:rPr lang="en-US" smtClean="0"/>
              <a:t>6/13/2018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2830AD-F29A-4BAD-83EA-1AD1BD01D76C}" type="slidenum">
              <a:rPr lang="en-US" smtClean="0"/>
              <a:t>‹#›</a:t>
            </a:fld>
            <a:endParaRPr lang="en-US"/>
          </a:p>
        </p:txBody>
      </p:sp>
    </p:spTree>
    <p:extLst>
      <p:ext uri="{BB962C8B-B14F-4D97-AF65-F5344CB8AC3E}">
        <p14:creationId xmlns:p14="http://schemas.microsoft.com/office/powerpoint/2010/main" val="8961286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2830AD-F29A-4BAD-83EA-1AD1BD01D76C}" type="slidenum">
              <a:rPr lang="en-US" smtClean="0"/>
              <a:t>4</a:t>
            </a:fld>
            <a:endParaRPr lang="en-US"/>
          </a:p>
        </p:txBody>
      </p:sp>
    </p:spTree>
    <p:extLst>
      <p:ext uri="{BB962C8B-B14F-4D97-AF65-F5344CB8AC3E}">
        <p14:creationId xmlns:p14="http://schemas.microsoft.com/office/powerpoint/2010/main" val="2447628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Angela:</a:t>
            </a:r>
          </a:p>
          <a:p>
            <a:endParaRPr lang="en-US"/>
          </a:p>
          <a:p>
            <a:r>
              <a:rPr lang="en-US"/>
              <a:t>The top line is the trend line for one of our budget lines.  The second line represents the growing costs of our big deal packages.  The library attempted to make the case that we need to either be permitted to reduce a big deal or receive more recurring state money.  Hopefully you can see how a visual such as this, and some context helps reviews understand the hidden aspects of an ERL’s job. </a:t>
            </a:r>
          </a:p>
        </p:txBody>
      </p:sp>
      <p:sp>
        <p:nvSpPr>
          <p:cNvPr id="4" name="Slide Number Placeholder 3"/>
          <p:cNvSpPr>
            <a:spLocks noGrp="1"/>
          </p:cNvSpPr>
          <p:nvPr>
            <p:ph type="sldNum" sz="quarter" idx="10"/>
          </p:nvPr>
        </p:nvSpPr>
        <p:spPr/>
        <p:txBody>
          <a:bodyPr/>
          <a:lstStyle/>
          <a:p>
            <a:fld id="{6D2830AD-F29A-4BAD-83EA-1AD1BD01D76C}" type="slidenum">
              <a:rPr lang="en-US" smtClean="0"/>
              <a:t>17</a:t>
            </a:fld>
            <a:endParaRPr lang="en-US"/>
          </a:p>
        </p:txBody>
      </p:sp>
    </p:spTree>
    <p:extLst>
      <p:ext uri="{BB962C8B-B14F-4D97-AF65-F5344CB8AC3E}">
        <p14:creationId xmlns:p14="http://schemas.microsoft.com/office/powerpoint/2010/main" val="3073346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Angela: </a:t>
            </a:r>
          </a:p>
          <a:p>
            <a:pPr>
              <a:defRPr/>
            </a:pPr>
            <a:r>
              <a:rPr lang="en-US">
                <a:cs typeface="Calibri"/>
              </a:rPr>
              <a:t>According to competency 6.3 an ERL is knowledgeable about the legal framework within libraries and information agencies operate. </a:t>
            </a:r>
            <a:endParaRPr lang="en-US"/>
          </a:p>
          <a:p>
            <a:pPr>
              <a:defRPr/>
            </a:pPr>
            <a:endParaRPr lang="en-US"/>
          </a:p>
          <a:p>
            <a:pPr>
              <a:defRPr/>
            </a:pPr>
            <a:r>
              <a:rPr lang="en-US"/>
              <a:t>At both University of Montana and East Carolina University I have been interested in improving accessibility.  I included accessibility addendums that I created, standard licensing language, and other examples to demonstrate my interest in this area.  After I submitted my binder I became the copyright officer at ECU.  I am already planning ahead for my next advancement in title and will be able to include evidence from an enhanced copyright website and online education models for copyright instruction at ECU. </a:t>
            </a:r>
            <a:endParaRPr lang="en-US">
              <a:cs typeface="Calibri"/>
            </a:endParaRPr>
          </a:p>
          <a:p>
            <a:endParaRPr lang="en-US"/>
          </a:p>
        </p:txBody>
      </p:sp>
      <p:sp>
        <p:nvSpPr>
          <p:cNvPr id="4" name="Slide Number Placeholder 3"/>
          <p:cNvSpPr>
            <a:spLocks noGrp="1"/>
          </p:cNvSpPr>
          <p:nvPr>
            <p:ph type="sldNum" sz="quarter" idx="10"/>
          </p:nvPr>
        </p:nvSpPr>
        <p:spPr/>
        <p:txBody>
          <a:bodyPr/>
          <a:lstStyle/>
          <a:p>
            <a:fld id="{6D2830AD-F29A-4BAD-83EA-1AD1BD01D76C}" type="slidenum">
              <a:rPr lang="en-US" smtClean="0"/>
              <a:t>18</a:t>
            </a:fld>
            <a:endParaRPr lang="en-US"/>
          </a:p>
        </p:txBody>
      </p:sp>
    </p:spTree>
    <p:extLst>
      <p:ext uri="{BB962C8B-B14F-4D97-AF65-F5344CB8AC3E}">
        <p14:creationId xmlns:p14="http://schemas.microsoft.com/office/powerpoint/2010/main" val="3496635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Angela:</a:t>
            </a:r>
          </a:p>
          <a:p>
            <a:endParaRPr lang="en-US"/>
          </a:p>
          <a:p>
            <a:r>
              <a:rPr lang="en-US"/>
              <a:t>Occasionally, you will have someone quote you in a way that could convey to reviewers that you have made an impact in a core competency.  If you have this, use it. </a:t>
            </a:r>
            <a:endParaRPr lang="en-US">
              <a:cs typeface="Calibri"/>
            </a:endParaRPr>
          </a:p>
          <a:p>
            <a:endParaRPr lang="en-US">
              <a:cs typeface="Calibri"/>
            </a:endParaRPr>
          </a:p>
          <a:p>
            <a:r>
              <a:rPr lang="en-US"/>
              <a:t>This Toolkit was produced by the University of Toronto Libraries in partnership with Ontario Council of University Libraries with support from the Government of Ontario.</a:t>
            </a:r>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19</a:t>
            </a:fld>
            <a:endParaRPr lang="en-US"/>
          </a:p>
        </p:txBody>
      </p:sp>
    </p:spTree>
    <p:extLst>
      <p:ext uri="{BB962C8B-B14F-4D97-AF65-F5344CB8AC3E}">
        <p14:creationId xmlns:p14="http://schemas.microsoft.com/office/powerpoint/2010/main" val="39498194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Angela: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a:defRPr/>
            </a:pPr>
            <a:r>
              <a:rPr lang="en-US"/>
              <a:t>I’d like to wrap up my section with a few final thoughts.  The CCERL is an excellent tool to help you assess your mastery and demonstrate your expertise. Additionally, you can use CCERL  as a road map for your own professional development.  </a:t>
            </a: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The CCERL is an excellent tool for developing new talent in electronic resources. Rebecca is up next to talk about her experiences in the first 8-9 months as an ERL.</a:t>
            </a:r>
            <a:endParaRPr lang="en-US">
              <a:cs typeface="Calibri"/>
            </a:endParaRPr>
          </a:p>
          <a:p>
            <a:endParaRPr lang="en-US"/>
          </a:p>
        </p:txBody>
      </p:sp>
      <p:sp>
        <p:nvSpPr>
          <p:cNvPr id="4" name="Slide Number Placeholder 3"/>
          <p:cNvSpPr>
            <a:spLocks noGrp="1"/>
          </p:cNvSpPr>
          <p:nvPr>
            <p:ph type="sldNum" sz="quarter" idx="10"/>
          </p:nvPr>
        </p:nvSpPr>
        <p:spPr/>
        <p:txBody>
          <a:bodyPr/>
          <a:lstStyle/>
          <a:p>
            <a:fld id="{6D2830AD-F29A-4BAD-83EA-1AD1BD01D76C}" type="slidenum">
              <a:rPr lang="en-US" smtClean="0"/>
              <a:t>20</a:t>
            </a:fld>
            <a:endParaRPr lang="en-US"/>
          </a:p>
        </p:txBody>
      </p:sp>
    </p:spTree>
    <p:extLst>
      <p:ext uri="{BB962C8B-B14F-4D97-AF65-F5344CB8AC3E}">
        <p14:creationId xmlns:p14="http://schemas.microsoft.com/office/powerpoint/2010/main" val="2780865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sz="1200" b="0" i="0" kern="1200">
              <a:solidFill>
                <a:schemeClr val="tx1"/>
              </a:solidFill>
              <a:effectLst/>
              <a:latin typeface="+mn-lt"/>
              <a:ea typeface="+mn-ea"/>
              <a:cs typeface="+mn-cs"/>
            </a:endParaRPr>
          </a:p>
          <a:p>
            <a:r>
              <a:rPr lang="en-US"/>
              <a:t>Hello, my name is Rebecca </a:t>
            </a:r>
            <a:r>
              <a:rPr lang="en-US" err="1"/>
              <a:t>Tatterson</a:t>
            </a:r>
            <a:r>
              <a:rPr lang="en-US"/>
              <a:t> and I’d like to talk about beginning a new position as a first-time electronic resources librarian.  This is my first position in electronic resource management. My previous position at ECU was in ILL as the borrowing manager and all prior positions were in the public library sphere in reference, circulation and later branch library management. As many of you may know, there is quite a lot to learn in any e-resource position and a great need to be flexible in the job. Change is part of the landscape of working with e-resources and even mentioned in the core competencies as personal quality of the ERL.  I respond to email almost daily notifying of platform, subscription and URL changes. E-resource mergers and name changes. All contribute to the need for flexibility and the importance of monitoring trends and staying abreast of changes. This is paramount to being successful as an e-resource librarian. Much of what we do to manage e-resources involves working with various applications and requires an elevated level of technical skills. Understanding URL construction, mark up languages, link resolver software and even a dash of coding just to name a few. </a:t>
            </a:r>
            <a:endParaRPr lang="en-US">
              <a:cs typeface="Calibri"/>
            </a:endParaRPr>
          </a:p>
          <a:p>
            <a:endParaRPr lang="en-US">
              <a:cs typeface="Calibri"/>
            </a:endParaRPr>
          </a:p>
          <a:p>
            <a:r>
              <a:rPr lang="en-US"/>
              <a:t>I'll begin by describing a bit about my position at ECU. The Electronic Resources Dept. is comprised of two librarians and three staff members and is housed in technical services with cataloging, acquisitions and scholarly communications. My primary responsibilities are to maintain access points, troubleshoot and evaluate resources and manage our library discovery tool, Summon, which we've coined </a:t>
            </a:r>
            <a:r>
              <a:rPr lang="en-US" err="1"/>
              <a:t>OneSearch</a:t>
            </a:r>
            <a:r>
              <a:rPr lang="en-US"/>
              <a:t> at Joyner Library.  I'd like to talk a little bit about how the Core Competencies for electronic resource librarians guided my initial training. I will end my presentation by talking about a few projects that I worked on as part of my annual goals and how the CCERL relates to them.  </a:t>
            </a:r>
            <a:endParaRPr lang="en-US">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22</a:t>
            </a:fld>
            <a:endParaRPr lang="en-US"/>
          </a:p>
        </p:txBody>
      </p:sp>
    </p:spTree>
    <p:extLst>
      <p:ext uri="{BB962C8B-B14F-4D97-AF65-F5344CB8AC3E}">
        <p14:creationId xmlns:p14="http://schemas.microsoft.com/office/powerpoint/2010/main" val="1838355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t>As I have mentioned, this is my first position as an electronic resources librarian. In many ways my previous library experience has enabled me to see how discovery and access to resources is important from the user’s perspective. I have spent a great deal of time to learning about e-resource management applications, software and the administrative side of discovery systems. I’d like to talk about a few resources that I found helpful and how they guided me in my projects and learning.  </a:t>
            </a:r>
          </a:p>
          <a:p>
            <a:pPr marL="171450" indent="-171450" fontAlgn="base">
              <a:buChar char="•"/>
            </a:pPr>
            <a:r>
              <a:rPr lang="en-US"/>
              <a:t>Department colleagues (IT and Web Services) </a:t>
            </a:r>
            <a:endParaRPr lang="en-US">
              <a:cs typeface="Calibri"/>
            </a:endParaRPr>
          </a:p>
          <a:p>
            <a:pPr marL="228600" fontAlgn="base"/>
            <a:r>
              <a:rPr lang="en-US"/>
              <a:t>I am very fortunate to work with a very skilled and experienced department head who is here speaking with me today, Angela </a:t>
            </a:r>
            <a:r>
              <a:rPr lang="en-US" err="1"/>
              <a:t>Dresselhaus</a:t>
            </a:r>
            <a:r>
              <a:rPr lang="en-US"/>
              <a:t>. Her guidance has contributed greatly to my work. Members of our IT and Web Services department have been willing to lend a hand helping me gain an understanding of things like Proxy configurations and the backend of our E-resource management software, CORAL and error reporting systems. It is with everyone’s input and a great team of people that the work gets done. Working in a library with people specialized in handling the various aspects of technology involved in developing the systems that manage e-resources helps make our job more manageable. It allows us to be innovative with the tools. </a:t>
            </a:r>
            <a:endParaRPr lang="en-US">
              <a:cs typeface="Calibri"/>
            </a:endParaRPr>
          </a:p>
          <a:p>
            <a:pPr marL="228600" fontAlgn="base"/>
            <a:endParaRPr lang="en-US"/>
          </a:p>
          <a:p>
            <a:pPr marL="171450" indent="-171450" fontAlgn="base">
              <a:buChar char="•"/>
            </a:pPr>
            <a:r>
              <a:rPr lang="en-US"/>
              <a:t>Documentation</a:t>
            </a:r>
            <a:endParaRPr lang="en-US">
              <a:cs typeface="Calibri"/>
            </a:endParaRPr>
          </a:p>
          <a:p>
            <a:pPr marL="228600" fontAlgn="base"/>
            <a:r>
              <a:rPr lang="en-US"/>
              <a:t>Is a great resource for locating instructions on many processes involved with setting up discovery tools and other applications. </a:t>
            </a:r>
            <a:endParaRPr lang="en-US">
              <a:cs typeface="Calibri"/>
            </a:endParaRPr>
          </a:p>
          <a:p>
            <a:pPr marL="228600" fontAlgn="base"/>
            <a:endParaRPr lang="en-US"/>
          </a:p>
          <a:p>
            <a:pPr marL="171450" indent="-171450" fontAlgn="base">
              <a:buChar char="•"/>
            </a:pPr>
            <a:r>
              <a:rPr lang="en-US"/>
              <a:t>Professional literature</a:t>
            </a:r>
            <a:endParaRPr lang="en-US">
              <a:cs typeface="Calibri"/>
            </a:endParaRPr>
          </a:p>
          <a:p>
            <a:pPr marL="228600" fontAlgn="base"/>
            <a:r>
              <a:rPr lang="en-US"/>
              <a:t>Is helpful to learn about best practices and keep up to date with what's going on in the field.</a:t>
            </a:r>
            <a:endParaRPr lang="en-US">
              <a:cs typeface="Calibri"/>
            </a:endParaRPr>
          </a:p>
          <a:p>
            <a:pPr marL="228600" fontAlgn="base"/>
            <a:endParaRPr lang="en-US"/>
          </a:p>
          <a:p>
            <a:pPr marL="171450" indent="-171450" fontAlgn="base">
              <a:buChar char="•"/>
            </a:pPr>
            <a:r>
              <a:rPr lang="en-US"/>
              <a:t>Meetings with vendor representatives (Discovery and Database)</a:t>
            </a:r>
            <a:endParaRPr lang="en-US">
              <a:cs typeface="Calibri"/>
            </a:endParaRPr>
          </a:p>
          <a:p>
            <a:pPr marL="228600" fontAlgn="base"/>
            <a:r>
              <a:rPr lang="en-US"/>
              <a:t>Representatives are available to schedule meetings and answer questions about products and services.</a:t>
            </a:r>
            <a:endParaRPr lang="en-US">
              <a:cs typeface="Calibri"/>
            </a:endParaRPr>
          </a:p>
          <a:p>
            <a:pPr marL="228600" fontAlgn="base"/>
            <a:endParaRPr lang="en-US"/>
          </a:p>
          <a:p>
            <a:pPr marL="171450" indent="-171450" fontAlgn="base">
              <a:buChar char="•"/>
            </a:pPr>
            <a:r>
              <a:rPr lang="en-US"/>
              <a:t>Listservs</a:t>
            </a:r>
            <a:endParaRPr lang="en-US">
              <a:cs typeface="Calibri"/>
            </a:endParaRPr>
          </a:p>
          <a:p>
            <a:pPr marL="228600" fontAlgn="base"/>
            <a:r>
              <a:rPr lang="en-US"/>
              <a:t>Can answer questions and be great sources for staying current on platform and vendor changes and maintenance issues associated with EZ Proxy.</a:t>
            </a:r>
            <a:endParaRPr lang="en-US">
              <a:cs typeface="Calibri"/>
            </a:endParaRPr>
          </a:p>
          <a:p>
            <a:pPr fontAlgn="base"/>
            <a:endParaRPr lang="en-US" b="0" i="0" kern="1200">
              <a:latin typeface="+mn-lt"/>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23</a:t>
            </a:fld>
            <a:endParaRPr lang="en-US"/>
          </a:p>
        </p:txBody>
      </p:sp>
    </p:spTree>
    <p:extLst>
      <p:ext uri="{BB962C8B-B14F-4D97-AF65-F5344CB8AC3E}">
        <p14:creationId xmlns:p14="http://schemas.microsoft.com/office/powerpoint/2010/main" val="2702277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a:t>Competencies 1 and 2 outline core skills for the ERL. I'd like to demonstrate two projects that I worked on and illustrate how they apply to them. During my initial training my focus has been these competencies. They have guided it and provided a checklist for what I needed to learn. Competency one of the CCERL outlines the e-resource life cycle. From Acquiring and licensing the resource to providing support to ensure that it remains accessible. At Joyner Library Resources are generally discussed with our Electronic Resources Review Committee before purchasing. Our department then manages the licensing process with input from the director. The next phase of this cycle is to add the resource to our ERM, A-Z list and Proxy. Competency two outlines technology skills and knowledge of applications that are necessary to perform effectively in the position and areas of resource management.  </a:t>
            </a:r>
            <a:endParaRPr lang="en-US" b="0" i="0" kern="1200">
              <a:latin typeface="+mn-lt"/>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24</a:t>
            </a:fld>
            <a:endParaRPr lang="en-US"/>
          </a:p>
        </p:txBody>
      </p:sp>
    </p:spTree>
    <p:extLst>
      <p:ext uri="{BB962C8B-B14F-4D97-AF65-F5344CB8AC3E}">
        <p14:creationId xmlns:p14="http://schemas.microsoft.com/office/powerpoint/2010/main" val="414515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Updates to the e-journal portal and Summon are two projects that I worked on initially as part of a discovery goal. The portal needed updated and branded and there are consistent Summon enhancements that need evaluated and implemented. </a:t>
            </a:r>
            <a:r>
              <a:rPr lang="en-US" err="1"/>
              <a:t>BrowZine</a:t>
            </a:r>
            <a:r>
              <a:rPr lang="en-US"/>
              <a:t>, an e-journal discovery tool was being used by the library but the release of an API required integration with Summon and the creation of a coding document to read journal availability on the platform. These projects are often discussed with our Discovery Advisory Board, a group of individuals from various departments throughout the libraries. Many of our projects are reviewed and require input from this group. </a:t>
            </a:r>
          </a:p>
          <a:p>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25</a:t>
            </a:fld>
            <a:endParaRPr lang="en-US"/>
          </a:p>
        </p:txBody>
      </p:sp>
    </p:spTree>
    <p:extLst>
      <p:ext uri="{BB962C8B-B14F-4D97-AF65-F5344CB8AC3E}">
        <p14:creationId xmlns:p14="http://schemas.microsoft.com/office/powerpoint/2010/main" val="3588237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a:solidFill>
                  <a:schemeClr val="tx1"/>
                </a:solidFill>
                <a:effectLst/>
                <a:latin typeface="+mn-lt"/>
                <a:ea typeface="+mn-ea"/>
                <a:cs typeface="+mn-cs"/>
              </a:rPr>
              <a:t>Summon branding, Topic Explorer enhancements and </a:t>
            </a:r>
            <a:r>
              <a:rPr lang="en-US" sz="1200" b="0" i="0" kern="1200" err="1">
                <a:solidFill>
                  <a:schemeClr val="tx1"/>
                </a:solidFill>
                <a:effectLst/>
                <a:latin typeface="+mn-lt"/>
                <a:ea typeface="+mn-ea"/>
                <a:cs typeface="+mn-cs"/>
              </a:rPr>
              <a:t>BrowZine</a:t>
            </a:r>
            <a:r>
              <a:rPr lang="en-US" sz="1200" b="0" i="0" kern="1200">
                <a:solidFill>
                  <a:schemeClr val="tx1"/>
                </a:solidFill>
                <a:effectLst/>
                <a:latin typeface="+mn-lt"/>
                <a:ea typeface="+mn-ea"/>
                <a:cs typeface="+mn-cs"/>
              </a:rPr>
              <a:t> API implementation. </a:t>
            </a:r>
            <a:endParaRPr lang="en-US"/>
          </a:p>
        </p:txBody>
      </p:sp>
      <p:sp>
        <p:nvSpPr>
          <p:cNvPr id="4" name="Slide Number Placeholder 3"/>
          <p:cNvSpPr>
            <a:spLocks noGrp="1"/>
          </p:cNvSpPr>
          <p:nvPr>
            <p:ph type="sldNum" sz="quarter" idx="10"/>
          </p:nvPr>
        </p:nvSpPr>
        <p:spPr/>
        <p:txBody>
          <a:bodyPr/>
          <a:lstStyle/>
          <a:p>
            <a:fld id="{6D2830AD-F29A-4BAD-83EA-1AD1BD01D76C}" type="slidenum">
              <a:rPr lang="en-US" smtClean="0"/>
              <a:t>26</a:t>
            </a:fld>
            <a:endParaRPr lang="en-US"/>
          </a:p>
        </p:txBody>
      </p:sp>
    </p:spTree>
    <p:extLst>
      <p:ext uri="{BB962C8B-B14F-4D97-AF65-F5344CB8AC3E}">
        <p14:creationId xmlns:p14="http://schemas.microsoft.com/office/powerpoint/2010/main" val="28041833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Part of the life cycle and of the competencies is troubleshooting e-resources. My position resolves access problem. Our ticket system was designed by our lead developer and is consists of the error report form and an administration system. After a discussion with my colleague who works with me on error reports, we decided it was time to update the report form. The old form contained fields that we felt complicated the reporting process and added confusion for the patron, so we simplified verbiage and eliminated fields that we didn't feel were necessary any longer. We also found we were consistently needing to contact the patron for more details about the access issue, so we were addressing this concern as well. The new form captures IP and URL and asks for the most relevant information.  The administrative side tracks reported issues for future reference and data can also be exported to excel for evaluation of the various fields. Reports are initially received via an email list and if necessary vetted out to other departments for assistance.   </a:t>
            </a:r>
          </a:p>
          <a:p>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27</a:t>
            </a:fld>
            <a:endParaRPr lang="en-US"/>
          </a:p>
        </p:txBody>
      </p:sp>
    </p:spTree>
    <p:extLst>
      <p:ext uri="{BB962C8B-B14F-4D97-AF65-F5344CB8AC3E}">
        <p14:creationId xmlns:p14="http://schemas.microsoft.com/office/powerpoint/2010/main" val="1631835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Hello, my name is Angela </a:t>
            </a:r>
            <a:r>
              <a:rPr lang="en-US" err="1"/>
              <a:t>Dresselhaus</a:t>
            </a:r>
            <a:r>
              <a:rPr lang="en-US"/>
              <a:t> and I am representing the mid-career librarian today.  I wanted to provide you a bit of context about me.  I am an old millennial; I first surfed the web as a sophomore in high school and I distinctly remember saying, "is this it?" I was totally underwhelmed by my first experience online.  </a:t>
            </a:r>
          </a:p>
          <a:p>
            <a:endParaRPr lang="en-US"/>
          </a:p>
          <a:p>
            <a:r>
              <a:rPr lang="en-US"/>
              <a:t>I had typing and word-processing class in high school and had little to no exposure to card catalogs. I had to use a print index to find journal articles in college, but databases and link resolvers were available for my upper division classes.  My professors back in 2001 still required us to cite the physical resources when we dared to use an online journal.</a:t>
            </a:r>
            <a:r>
              <a:rPr lang="en-US">
                <a:cs typeface="Calibri"/>
              </a:rPr>
              <a:t> To sum up my experience, I lived through the transition to the technology enhanced experience we have today. </a:t>
            </a:r>
          </a:p>
          <a:p>
            <a:endParaRPr lang="en-US"/>
          </a:p>
          <a:p>
            <a:r>
              <a:rPr lang="en-US"/>
              <a:t>But most relevant for this presentation, I spent my early part of my career learning how to be an electronic resources librarian without the Core Competencies, which were published in July 2013. </a:t>
            </a:r>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9</a:t>
            </a:fld>
            <a:endParaRPr lang="en-US"/>
          </a:p>
        </p:txBody>
      </p:sp>
    </p:spTree>
    <p:extLst>
      <p:ext uri="{BB962C8B-B14F-4D97-AF65-F5344CB8AC3E}">
        <p14:creationId xmlns:p14="http://schemas.microsoft.com/office/powerpoint/2010/main" val="13606183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slide shows our original and revised error report form. </a:t>
            </a:r>
          </a:p>
          <a:p>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28</a:t>
            </a:fld>
            <a:endParaRPr lang="en-US"/>
          </a:p>
        </p:txBody>
      </p:sp>
    </p:spTree>
    <p:extLst>
      <p:ext uri="{BB962C8B-B14F-4D97-AF65-F5344CB8AC3E}">
        <p14:creationId xmlns:p14="http://schemas.microsoft.com/office/powerpoint/2010/main" val="14805537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Resources. I will end by suggesting reading documentation before beginning any process as it helps provide foundational knowledge about any process or application. I know for Summon there is extensive documentation for all the functions and features. As a new member of the CORAL team I know the committee just completed revising the documentation for an upcoming release. Most of what needs to be known to work in these systems and applications can be found in the documentation</a:t>
            </a:r>
            <a:r>
              <a:rPr lang="en-US">
                <a:cs typeface="Calibri"/>
              </a:rPr>
              <a:t>.</a:t>
            </a:r>
            <a:endParaRPr lang="en-US"/>
          </a:p>
          <a:p>
            <a:r>
              <a:rPr lang="en-US"/>
              <a:t>So I would like to conclude here and if anyone has questions for any of the presents we can take them at this time. Thanks for listening and I hope you enjoyed our presentations. </a:t>
            </a:r>
            <a:endParaRPr lang="en-US">
              <a:cs typeface="Calibri"/>
            </a:endParaRPr>
          </a:p>
          <a:p>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29</a:t>
            </a:fld>
            <a:endParaRPr lang="en-US"/>
          </a:p>
        </p:txBody>
      </p:sp>
    </p:spTree>
    <p:extLst>
      <p:ext uri="{BB962C8B-B14F-4D97-AF65-F5344CB8AC3E}">
        <p14:creationId xmlns:p14="http://schemas.microsoft.com/office/powerpoint/2010/main" val="1281793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Angela: </a:t>
            </a:r>
          </a:p>
          <a:p>
            <a:endParaRPr lang="en-US"/>
          </a:p>
          <a:p>
            <a:endParaRPr lang="en-US">
              <a:cs typeface="Calibri"/>
            </a:endParaRPr>
          </a:p>
          <a:p>
            <a:r>
              <a:rPr lang="en-US" b="0" i="0" kern="1200">
                <a:effectLst/>
                <a:latin typeface="+mn-lt"/>
                <a:ea typeface="+mn-ea"/>
                <a:cs typeface="+mn-cs"/>
              </a:rPr>
              <a:t>The Core Competencies for Electronic Resources Librarians has something for everyone and we have seen several presentations at NASIG that incorporate them. This section focuses on how the Competencies can be used in an evaluation context, but first I want to briefly cover the 7 main areas of </a:t>
            </a:r>
            <a:r>
              <a:rPr lang="en-US"/>
              <a:t>competence</a:t>
            </a:r>
            <a:r>
              <a:rPr lang="en-US" b="0" i="0" kern="1200">
                <a:effectLst/>
                <a:latin typeface="+mn-lt"/>
                <a:ea typeface="+mn-ea"/>
                <a:cs typeface="+mn-cs"/>
              </a:rPr>
              <a:t>.</a:t>
            </a:r>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10</a:t>
            </a:fld>
            <a:endParaRPr lang="en-US"/>
          </a:p>
        </p:txBody>
      </p:sp>
    </p:spTree>
    <p:extLst>
      <p:ext uri="{BB962C8B-B14F-4D97-AF65-F5344CB8AC3E}">
        <p14:creationId xmlns:p14="http://schemas.microsoft.com/office/powerpoint/2010/main" val="1145331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Angela:</a:t>
            </a:r>
          </a:p>
          <a:p>
            <a:endParaRPr lang="en-US"/>
          </a:p>
          <a:p>
            <a:r>
              <a:rPr lang="en-US"/>
              <a:t>I will briefly introduce the Core Competencies before sharing the details on how I used them for advancement in title at East Carolina. </a:t>
            </a:r>
            <a:endParaRPr lang="en-US">
              <a:cs typeface="Calibri"/>
            </a:endParaRPr>
          </a:p>
          <a:p>
            <a:endParaRPr lang="en-US"/>
          </a:p>
          <a:p>
            <a:r>
              <a:rPr lang="en-US"/>
              <a:t>The 1st area covers what I consider the core of the ERL job, the Life Cycle of Electronic Resources.  </a:t>
            </a:r>
            <a:endParaRPr lang="en-US">
              <a:cs typeface="Calibri"/>
            </a:endParaRPr>
          </a:p>
          <a:p>
            <a:r>
              <a:rPr lang="en-US"/>
              <a:t>The 2nd area focuses on the technology that underpins everything we do as electronic resources librarians.  </a:t>
            </a:r>
            <a:endParaRPr lang="en-US">
              <a:cs typeface="Calibri"/>
            </a:endParaRPr>
          </a:p>
          <a:p>
            <a:r>
              <a:rPr lang="en-US"/>
              <a:t>The 3rd area discusses Research and Assessment, which is the key element that helps us understand the impact of our work.  </a:t>
            </a:r>
            <a:endParaRPr lang="en-US">
              <a:cs typeface="Calibri"/>
            </a:endParaRPr>
          </a:p>
          <a:p>
            <a:r>
              <a:rPr lang="en-US"/>
              <a:t>The 4th area highlights the importance of Effective Communication. </a:t>
            </a:r>
            <a:endParaRPr lang="en-US">
              <a:cs typeface="Calibri"/>
            </a:endParaRPr>
          </a:p>
          <a:p>
            <a:r>
              <a:rPr lang="en-US"/>
              <a:t>Those of us who are fortunate enough to have librarians and staff can look to the Supervising and Management section to guide our work.  </a:t>
            </a:r>
            <a:endParaRPr lang="en-US">
              <a:cs typeface="Calibri"/>
            </a:endParaRPr>
          </a:p>
          <a:p>
            <a:r>
              <a:rPr lang="en-US"/>
              <a:t>The section on Trends and Professional Development emphasizes the continuing education and growth required to be a successful ERL, </a:t>
            </a:r>
            <a:endParaRPr lang="en-US">
              <a:cs typeface="Calibri"/>
            </a:endParaRPr>
          </a:p>
          <a:p>
            <a:r>
              <a:rPr lang="en-US"/>
              <a:t>and finally, Personal Qualities are covered. </a:t>
            </a:r>
            <a:endParaRPr lang="en-US">
              <a:cs typeface="Calibri"/>
            </a:endParaRPr>
          </a:p>
          <a:p>
            <a:endParaRPr lang="en-US"/>
          </a:p>
        </p:txBody>
      </p:sp>
      <p:sp>
        <p:nvSpPr>
          <p:cNvPr id="4" name="Slide Number Placeholder 3"/>
          <p:cNvSpPr>
            <a:spLocks noGrp="1"/>
          </p:cNvSpPr>
          <p:nvPr>
            <p:ph type="sldNum" sz="quarter" idx="10"/>
          </p:nvPr>
        </p:nvSpPr>
        <p:spPr/>
        <p:txBody>
          <a:bodyPr/>
          <a:lstStyle/>
          <a:p>
            <a:fld id="{6D2830AD-F29A-4BAD-83EA-1AD1BD01D76C}" type="slidenum">
              <a:rPr lang="en-US" smtClean="0"/>
              <a:t>11</a:t>
            </a:fld>
            <a:endParaRPr lang="en-US"/>
          </a:p>
        </p:txBody>
      </p:sp>
    </p:spTree>
    <p:extLst>
      <p:ext uri="{BB962C8B-B14F-4D97-AF65-F5344CB8AC3E}">
        <p14:creationId xmlns:p14="http://schemas.microsoft.com/office/powerpoint/2010/main" val="479427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Angela:</a:t>
            </a:r>
          </a:p>
          <a:p>
            <a:endParaRPr lang="en-US"/>
          </a:p>
          <a:p>
            <a:r>
              <a:rPr lang="en-US"/>
              <a:t>Now that we have a foundation of knowledge, I want to provide context for the problem I needed to solve with the competencies. I have worked in both academic tenure track and non-tenure track positions.  Each position has required a self-assessment document on an annual basis. A more substantive document was required when applying for advancement in title at ECU. Annual evaluations have traditionally been easier for me to assemble because they are not exhaustive and for the most part, the audience is limited to those most familiar with my work in the reporting structure. </a:t>
            </a:r>
            <a:r>
              <a:rPr lang="en-US">
                <a:cs typeface="Calibri"/>
              </a:rPr>
              <a:t>However, there would be a broader audience for my advancement in title review. Ensuring that the wider audience understood my work required careful planning.  </a:t>
            </a:r>
          </a:p>
          <a:p>
            <a:endParaRPr lang="en-US">
              <a:cs typeface="Calibri"/>
            </a:endParaRPr>
          </a:p>
          <a:p>
            <a:r>
              <a:rPr lang="en-US">
                <a:cs typeface="Calibri"/>
              </a:rPr>
              <a:t>I had an additional complication because ECU had transitioned to a non-tenure granting unit.  </a:t>
            </a:r>
            <a:r>
              <a:rPr lang="en-US"/>
              <a:t>When I joined ECU in June of 2015, advancement in title was not available to me nor could I be appointed to an associate librarian title.  Within my first three months, the unit code was revised and there was a path for me to advance in title.  I met the requirements for associate librarian and naturally, I began assembling my documentation for an advancement in title.  Yet another challenge was that I was the first person to request an advancement in title.  I would need an outstanding document to demonstrate my accomplishments as a professional electronic resources librarian to tenured faculty I had just met. </a:t>
            </a:r>
            <a:endParaRPr lang="en-US">
              <a:cs typeface="Calibri"/>
            </a:endParaRPr>
          </a:p>
          <a:p>
            <a:endParaRPr lang="en-US"/>
          </a:p>
          <a:p>
            <a:r>
              <a:rPr lang="en-US"/>
              <a:t>I turned to the Core Competencies for help.  I will help you understand how I organized my “binder” in a way that showed a logical progression of my career and how I proved my mastery of electronic resources librarianship.</a:t>
            </a:r>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12</a:t>
            </a:fld>
            <a:endParaRPr lang="en-US"/>
          </a:p>
        </p:txBody>
      </p:sp>
    </p:spTree>
    <p:extLst>
      <p:ext uri="{BB962C8B-B14F-4D97-AF65-F5344CB8AC3E}">
        <p14:creationId xmlns:p14="http://schemas.microsoft.com/office/powerpoint/2010/main" val="2238214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Angela:</a:t>
            </a:r>
          </a:p>
          <a:p>
            <a:endParaRPr lang="en-US"/>
          </a:p>
          <a:p>
            <a:r>
              <a:rPr lang="en-US"/>
              <a:t>This is a </a:t>
            </a:r>
            <a:r>
              <a:rPr lang="en-US" err="1"/>
              <a:t>two step</a:t>
            </a:r>
            <a:r>
              <a:rPr lang="en-US"/>
              <a:t> process.  First I imposed a structure to ensure I could provide context for my work. I needed to be able to engage my reviewers.  As much as we would like to think that our accomplishments stand on their own, presentation and style is very important.  </a:t>
            </a:r>
            <a:endParaRPr lang="en-US">
              <a:cs typeface="Calibri"/>
            </a:endParaRPr>
          </a:p>
          <a:p>
            <a:endParaRPr lang="en-US"/>
          </a:p>
          <a:p>
            <a:r>
              <a:rPr lang="en-US"/>
              <a:t>And second, I had to prove my expertise in the field of Electronic Resources librarianship.  We are fortunate to have the CCERL to help us focuses on the skills needed to succeed.</a:t>
            </a:r>
            <a:r>
              <a:rPr lang="en-US">
                <a:cs typeface="Calibri"/>
              </a:rPr>
              <a:t> I heard from a few librarians at ECU about how nice it would be for them to have a document like the CCERL to structure their promotion and tenure documentation.</a:t>
            </a:r>
          </a:p>
        </p:txBody>
      </p:sp>
      <p:sp>
        <p:nvSpPr>
          <p:cNvPr id="4" name="Slide Number Placeholder 3"/>
          <p:cNvSpPr>
            <a:spLocks noGrp="1"/>
          </p:cNvSpPr>
          <p:nvPr>
            <p:ph type="sldNum" sz="quarter" idx="10"/>
          </p:nvPr>
        </p:nvSpPr>
        <p:spPr/>
        <p:txBody>
          <a:bodyPr/>
          <a:lstStyle/>
          <a:p>
            <a:fld id="{6D2830AD-F29A-4BAD-83EA-1AD1BD01D76C}" type="slidenum">
              <a:rPr lang="en-US" smtClean="0"/>
              <a:t>13</a:t>
            </a:fld>
            <a:endParaRPr lang="en-US"/>
          </a:p>
        </p:txBody>
      </p:sp>
    </p:spTree>
    <p:extLst>
      <p:ext uri="{BB962C8B-B14F-4D97-AF65-F5344CB8AC3E}">
        <p14:creationId xmlns:p14="http://schemas.microsoft.com/office/powerpoint/2010/main" val="7979191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Angela: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a:defRPr/>
            </a:pPr>
            <a:r>
              <a:rPr lang="en-US"/>
              <a:t>I had the opportunity to write a letter to outline my case for advancement to associate librarian.  I used a section of that letter to introduce the CCERL and explain why that document was the appropriate yardstick to judge my accomplishments. </a:t>
            </a:r>
            <a:endParaRPr lang="en-US">
              <a:cs typeface="Calibri"/>
            </a:endParaRPr>
          </a:p>
          <a:p>
            <a:pPr marL="0" marR="0" lvl="0" indent="0" algn="l" defTabSz="914400" eaLnBrk="1" fontAlgn="auto" latinLnBrk="0" hangingPunct="1">
              <a:lnSpc>
                <a:spcPct val="100000"/>
              </a:lnSpc>
              <a:spcBef>
                <a:spcPts val="0"/>
              </a:spcBef>
              <a:spcAft>
                <a:spcPts val="0"/>
              </a:spcAft>
              <a:buClrTx/>
              <a:buSzTx/>
              <a:buFontTx/>
              <a:buNone/>
              <a:tabLst/>
              <a:defRPr/>
            </a:pPr>
            <a:endParaRPr lang="en-US">
              <a:cs typeface="Calibri"/>
            </a:endParaRPr>
          </a:p>
          <a:p>
            <a:pPr>
              <a:defRPr/>
            </a:pPr>
            <a:r>
              <a:rPr lang="en-US"/>
              <a:t>Anyone that has assembled a binder knows that evidence is required to support your case and it is impossible to organize it.   I have flipped through a number of promotion binders with seemingly random screenshots, thank you letters, appointment letters and so forth.  I used the CCERL to organize all of my visual evidence of mastery that was required to support my letter. </a:t>
            </a:r>
            <a:endParaRPr lang="en-US">
              <a:cs typeface="Calibri"/>
            </a:endParaRPr>
          </a:p>
          <a:p>
            <a:pPr>
              <a:defRPr/>
            </a:pPr>
            <a:endParaRPr lang="en-US"/>
          </a:p>
          <a:p>
            <a:pPr>
              <a:defRPr/>
            </a:pPr>
            <a:r>
              <a:rPr lang="en-US"/>
              <a:t>I carefully selected my most impressive examples of mastery from each competency area.  I then used my letter to draw connections between my accomplishments and the CCERL.  Finally, I methodically presented evidence to ensure that there was no doubt that I had obtained a level of mastery in electronic resources librarianship.  The letter was a key component that helped people understand what I did, what is normally expected my field, and why I had earned the title of associate librarian. </a:t>
            </a:r>
            <a:endParaRPr lang="en-US">
              <a:cs typeface="Calibri"/>
            </a:endParaRPr>
          </a:p>
          <a:p>
            <a:endParaRPr lang="en-US"/>
          </a:p>
          <a:p>
            <a:pPr>
              <a:defRPr/>
            </a:pPr>
            <a:endParaRPr lang="en-US">
              <a:cs typeface="Calibri"/>
            </a:endParaRPr>
          </a:p>
          <a:p>
            <a:endParaRPr lang="en-US"/>
          </a:p>
        </p:txBody>
      </p:sp>
      <p:sp>
        <p:nvSpPr>
          <p:cNvPr id="4" name="Slide Number Placeholder 3"/>
          <p:cNvSpPr>
            <a:spLocks noGrp="1"/>
          </p:cNvSpPr>
          <p:nvPr>
            <p:ph type="sldNum" sz="quarter" idx="10"/>
          </p:nvPr>
        </p:nvSpPr>
        <p:spPr/>
        <p:txBody>
          <a:bodyPr/>
          <a:lstStyle/>
          <a:p>
            <a:fld id="{6D2830AD-F29A-4BAD-83EA-1AD1BD01D76C}" type="slidenum">
              <a:rPr lang="en-US" smtClean="0"/>
              <a:t>14</a:t>
            </a:fld>
            <a:endParaRPr lang="en-US"/>
          </a:p>
        </p:txBody>
      </p:sp>
    </p:spTree>
    <p:extLst>
      <p:ext uri="{BB962C8B-B14F-4D97-AF65-F5344CB8AC3E}">
        <p14:creationId xmlns:p14="http://schemas.microsoft.com/office/powerpoint/2010/main" val="570625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Angela: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a:defRPr/>
            </a:pPr>
            <a:r>
              <a:rPr lang="en-US"/>
              <a:t>The preparation of my binder took about six months, however I knew I wanted to give this presentation so I took care in gathering materials.</a:t>
            </a: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a:defRPr/>
            </a:pPr>
            <a:r>
              <a:rPr lang="en-US"/>
              <a:t>My binder included compelling examples from each area of the CCERL.  I did focus on finding evidence that could provide a decent visual. Unfortunately, ECU is chained to the paper binder paradigm so there were limitations there.  I’m going to show you a few examples of items that can be used to highlight mastery.  Some of these examples happened after my materials were submitted, but I thought they would be great for inclusion in this presentation.</a:t>
            </a: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p:cNvSpPr>
            <a:spLocks noGrp="1"/>
          </p:cNvSpPr>
          <p:nvPr>
            <p:ph type="sldNum" sz="quarter" idx="10"/>
          </p:nvPr>
        </p:nvSpPr>
        <p:spPr/>
        <p:txBody>
          <a:bodyPr/>
          <a:lstStyle/>
          <a:p>
            <a:fld id="{6D2830AD-F29A-4BAD-83EA-1AD1BD01D76C}" type="slidenum">
              <a:rPr lang="en-US" smtClean="0"/>
              <a:t>15</a:t>
            </a:fld>
            <a:endParaRPr lang="en-US"/>
          </a:p>
        </p:txBody>
      </p:sp>
    </p:spTree>
    <p:extLst>
      <p:ext uri="{BB962C8B-B14F-4D97-AF65-F5344CB8AC3E}">
        <p14:creationId xmlns:p14="http://schemas.microsoft.com/office/powerpoint/2010/main" val="146688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Angela:</a:t>
            </a:r>
          </a:p>
          <a:p>
            <a:endParaRPr lang="en-US"/>
          </a:p>
          <a:p>
            <a:r>
              <a:rPr lang="en-US"/>
              <a:t>Competency 3.9 states that an ERL demonstrates problem solving, organization, and analytical skills and has an aptitude for detail-oriented work. </a:t>
            </a:r>
            <a:r>
              <a:rPr lang="en-US" b="1"/>
              <a:t> </a:t>
            </a:r>
            <a:r>
              <a:rPr lang="en-US"/>
              <a:t>Some examples include the management of budgets</a:t>
            </a:r>
            <a:r>
              <a:rPr lang="en-US" b="1"/>
              <a:t>. </a:t>
            </a:r>
            <a:r>
              <a:rPr lang="en-US"/>
              <a:t> ECU needs to closely monitor our expenses, because we do not receive enough recurring state money to cover our journal commitments.  Each year, we rely on about 600,000 of one-time money to keep our subscriptions going.  This requires me to carefully calculate subscription increases on an individual basis using an Excel spreadsheet.  </a:t>
            </a:r>
            <a:endParaRPr lang="en-US">
              <a:cs typeface="Calibri"/>
            </a:endParaRPr>
          </a:p>
          <a:p>
            <a:endParaRPr lang="en-US"/>
          </a:p>
          <a:p>
            <a:r>
              <a:rPr lang="en-US"/>
              <a:t>Another challenge that I handled at ECU was the impact of </a:t>
            </a:r>
            <a:r>
              <a:rPr lang="en-US" err="1"/>
              <a:t>SciHub</a:t>
            </a:r>
            <a:r>
              <a:rPr lang="en-US"/>
              <a:t> and other open proxy situations on our usage statistics. Fortunately, we had several years of data that enabled me to develop a method to smooth the stats and reduce the impact of illegal downloading.  </a:t>
            </a:r>
            <a:endParaRPr lang="en-US">
              <a:cs typeface="Calibri"/>
            </a:endParaRPr>
          </a:p>
          <a:p>
            <a:endParaRPr lang="en-US"/>
          </a:p>
          <a:p>
            <a:r>
              <a:rPr lang="en-US"/>
              <a:t>In both cases, I needed to transform complex data into simple charts and graphs. The examples demonstrate that have the skills of section 3.9.  The next slide shows one graph.</a:t>
            </a:r>
            <a:endParaRPr lang="en-US">
              <a:cs typeface="Calibri"/>
            </a:endParaRPr>
          </a:p>
        </p:txBody>
      </p:sp>
      <p:sp>
        <p:nvSpPr>
          <p:cNvPr id="4" name="Slide Number Placeholder 3"/>
          <p:cNvSpPr>
            <a:spLocks noGrp="1"/>
          </p:cNvSpPr>
          <p:nvPr>
            <p:ph type="sldNum" sz="quarter" idx="10"/>
          </p:nvPr>
        </p:nvSpPr>
        <p:spPr/>
        <p:txBody>
          <a:bodyPr/>
          <a:lstStyle/>
          <a:p>
            <a:fld id="{6D2830AD-F29A-4BAD-83EA-1AD1BD01D76C}" type="slidenum">
              <a:rPr lang="en-US" smtClean="0"/>
              <a:t>16</a:t>
            </a:fld>
            <a:endParaRPr lang="en-US"/>
          </a:p>
        </p:txBody>
      </p:sp>
    </p:spTree>
    <p:extLst>
      <p:ext uri="{BB962C8B-B14F-4D97-AF65-F5344CB8AC3E}">
        <p14:creationId xmlns:p14="http://schemas.microsoft.com/office/powerpoint/2010/main" val="2858597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6D2E2-0C20-4DE1-AF83-ECB5F17AF8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610DAB-7584-4579-91FC-8701049A81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6EDEB35-FDA8-42E5-9A75-119719D24DBD}"/>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5" name="Footer Placeholder 4">
            <a:extLst>
              <a:ext uri="{FF2B5EF4-FFF2-40B4-BE49-F238E27FC236}">
                <a16:creationId xmlns:a16="http://schemas.microsoft.com/office/drawing/2014/main" id="{49ECF347-D17B-47F0-8AB0-577CD506A5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42591B-00FF-4042-91AC-572E17BF210C}"/>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1268934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75131-56DC-4AC3-8B7C-C07BC63AC6B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B7F7EE2-AE1E-4F70-9404-74943156437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EA753E-9A0B-4E7C-80BE-4F5AFF0C8B2A}"/>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5" name="Footer Placeholder 4">
            <a:extLst>
              <a:ext uri="{FF2B5EF4-FFF2-40B4-BE49-F238E27FC236}">
                <a16:creationId xmlns:a16="http://schemas.microsoft.com/office/drawing/2014/main" id="{E47D0ED6-7165-4C74-A456-081A138952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CC5206-61AC-4C61-9968-1C99A8151FF0}"/>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1956976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B402A9-36F5-4646-A2C6-0DC7B7CA5C3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FAD7C06-BBF1-4DC1-941C-C35C5B00EA6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1B5D54-6C40-4828-B824-071370774F74}"/>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5" name="Footer Placeholder 4">
            <a:extLst>
              <a:ext uri="{FF2B5EF4-FFF2-40B4-BE49-F238E27FC236}">
                <a16:creationId xmlns:a16="http://schemas.microsoft.com/office/drawing/2014/main" id="{618DFBFC-25D2-4FAD-9370-338FBC214A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49DF23-2EBB-41B8-AE40-53BC58813B5E}"/>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1359614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87607-F4B5-4AA4-A8A1-637EC2B54D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B3D981-E21B-462C-8420-E91E0741F3C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255AA4-FB32-4DB2-A106-EC8B75D08ECA}"/>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5" name="Footer Placeholder 4">
            <a:extLst>
              <a:ext uri="{FF2B5EF4-FFF2-40B4-BE49-F238E27FC236}">
                <a16:creationId xmlns:a16="http://schemas.microsoft.com/office/drawing/2014/main" id="{475CCB6C-A8E4-4D63-B55A-6156A7D908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91F31-E120-47A8-A36A-49B7C8233291}"/>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3544880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8C1A7-6323-44F7-B02D-6A7EBBBD6A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778D605-CA00-4C73-8BC8-8978F3AA4D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AB0A81C-FA05-4D35-81D3-ECAB7416D6FF}"/>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5" name="Footer Placeholder 4">
            <a:extLst>
              <a:ext uri="{FF2B5EF4-FFF2-40B4-BE49-F238E27FC236}">
                <a16:creationId xmlns:a16="http://schemas.microsoft.com/office/drawing/2014/main" id="{6A7D8FA0-6211-429E-9DE1-D5D4C2E7DF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AB37EF-1639-4DE1-A00B-69D7BC72EE8A}"/>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2388774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213C5-BCF9-4772-97E6-BB407FF6F8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A74A5C-3990-4100-B4B1-4E3A29EBC3F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711E947-6123-4D81-AA61-7D005D4C8D1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7D65F78-A47E-4A1B-A526-198CF9EF2C18}"/>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6" name="Footer Placeholder 5">
            <a:extLst>
              <a:ext uri="{FF2B5EF4-FFF2-40B4-BE49-F238E27FC236}">
                <a16:creationId xmlns:a16="http://schemas.microsoft.com/office/drawing/2014/main" id="{C6D86268-DD93-41DC-9448-0693D4692A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64B16D-798F-4B90-9475-8F03A0B2CF70}"/>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480565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692C1-BAF4-46C6-9F54-5FCBE40014E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7CC93FA-CF4E-4A3D-BE26-6269AD258D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31935D7-F65B-4BBB-AC0E-54ACEAD9678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2C3CB7-3253-4300-9A70-18A84D3E1E7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A166C72-1164-4B20-8113-90B1C2658DC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FDBF69F-B057-4D03-A236-3F191D72D616}"/>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8" name="Footer Placeholder 7">
            <a:extLst>
              <a:ext uri="{FF2B5EF4-FFF2-40B4-BE49-F238E27FC236}">
                <a16:creationId xmlns:a16="http://schemas.microsoft.com/office/drawing/2014/main" id="{AF5CE9C9-963B-4D8B-8B09-A78AA2ED31F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2EDC2E0-BD8B-4650-889C-28879F01948B}"/>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1151769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153E0-94C6-4C88-9F6F-62ED35B8475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966827-6DCD-4D00-9F35-9398E124AEA9}"/>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4" name="Footer Placeholder 3">
            <a:extLst>
              <a:ext uri="{FF2B5EF4-FFF2-40B4-BE49-F238E27FC236}">
                <a16:creationId xmlns:a16="http://schemas.microsoft.com/office/drawing/2014/main" id="{76A331D2-7A4B-4159-B3F4-3219F755AC3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4CF17A-137D-4D97-B2D7-DFFFCCB0F338}"/>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413029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741F5E-CA26-4691-A9CF-ECBA21E43593}"/>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3" name="Footer Placeholder 2">
            <a:extLst>
              <a:ext uri="{FF2B5EF4-FFF2-40B4-BE49-F238E27FC236}">
                <a16:creationId xmlns:a16="http://schemas.microsoft.com/office/drawing/2014/main" id="{EDAD7351-B146-484E-9642-D3DEEA6DDD1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51D531C-CD83-47F2-9865-9CDC62EFEE98}"/>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174390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0FA3C-296E-4390-BA3F-17EED691055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8B9BD6E-F15D-4860-BA5F-9A04990E99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BBF64EA-FFB3-41CA-BA8A-177D38AAE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ED1A756-4F3E-4D14-991D-D5A4B213426E}"/>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6" name="Footer Placeholder 5">
            <a:extLst>
              <a:ext uri="{FF2B5EF4-FFF2-40B4-BE49-F238E27FC236}">
                <a16:creationId xmlns:a16="http://schemas.microsoft.com/office/drawing/2014/main" id="{329D24C8-A39F-4206-9DBA-4043288FBB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F99B82-1A09-4261-8083-7530F961F93F}"/>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448579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62605-64F1-44C6-BAD8-14F48D5324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FDA0AF2-4948-4DB1-ADD6-03B02DBF59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752C029-2F0B-409F-82F8-CD285D28DD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EC2087E-8A47-4403-8E51-182BC8234003}"/>
              </a:ext>
            </a:extLst>
          </p:cNvPr>
          <p:cNvSpPr>
            <a:spLocks noGrp="1"/>
          </p:cNvSpPr>
          <p:nvPr>
            <p:ph type="dt" sz="half" idx="10"/>
          </p:nvPr>
        </p:nvSpPr>
        <p:spPr/>
        <p:txBody>
          <a:bodyPr/>
          <a:lstStyle/>
          <a:p>
            <a:fld id="{8EF8BD0E-E98A-4960-94C4-EC9A94F65736}" type="datetimeFigureOut">
              <a:rPr lang="en-US" smtClean="0"/>
              <a:t>6/13/2018</a:t>
            </a:fld>
            <a:endParaRPr lang="en-US"/>
          </a:p>
        </p:txBody>
      </p:sp>
      <p:sp>
        <p:nvSpPr>
          <p:cNvPr id="6" name="Footer Placeholder 5">
            <a:extLst>
              <a:ext uri="{FF2B5EF4-FFF2-40B4-BE49-F238E27FC236}">
                <a16:creationId xmlns:a16="http://schemas.microsoft.com/office/drawing/2014/main" id="{08E9CFD6-6BAA-4EE5-94B9-5AC0578C74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67700D-4CE1-467D-A2E2-9CBF6D885ED4}"/>
              </a:ext>
            </a:extLst>
          </p:cNvPr>
          <p:cNvSpPr>
            <a:spLocks noGrp="1"/>
          </p:cNvSpPr>
          <p:nvPr>
            <p:ph type="sldNum" sz="quarter" idx="12"/>
          </p:nvPr>
        </p:nvSpPr>
        <p:spPr/>
        <p:txBody>
          <a:bodyPr/>
          <a:lstStyle/>
          <a:p>
            <a:fld id="{4E811375-8776-4276-A0F1-0878F4FB0B29}" type="slidenum">
              <a:rPr lang="en-US" smtClean="0"/>
              <a:t>‹#›</a:t>
            </a:fld>
            <a:endParaRPr lang="en-US"/>
          </a:p>
        </p:txBody>
      </p:sp>
    </p:spTree>
    <p:extLst>
      <p:ext uri="{BB962C8B-B14F-4D97-AF65-F5344CB8AC3E}">
        <p14:creationId xmlns:p14="http://schemas.microsoft.com/office/powerpoint/2010/main" val="188685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63877-2DAB-4ADA-A0E8-676159792A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A675F5-E27B-4C4E-A6AB-2817157FF7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F5C5B9-4E98-4DFE-88DA-2194BCB6F8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F8BD0E-E98A-4960-94C4-EC9A94F65736}" type="datetimeFigureOut">
              <a:rPr lang="en-US" smtClean="0"/>
              <a:t>6/13/2018</a:t>
            </a:fld>
            <a:endParaRPr lang="en-US"/>
          </a:p>
        </p:txBody>
      </p:sp>
      <p:sp>
        <p:nvSpPr>
          <p:cNvPr id="5" name="Footer Placeholder 4">
            <a:extLst>
              <a:ext uri="{FF2B5EF4-FFF2-40B4-BE49-F238E27FC236}">
                <a16:creationId xmlns:a16="http://schemas.microsoft.com/office/drawing/2014/main" id="{92965C3E-E146-4F39-BE57-D6163170C5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F4E3395-C6CC-4E5A-9CCB-1E5C73FD21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811375-8776-4276-A0F1-0878F4FB0B29}" type="slidenum">
              <a:rPr lang="en-US" smtClean="0"/>
              <a:t>‹#›</a:t>
            </a:fld>
            <a:endParaRPr lang="en-US"/>
          </a:p>
        </p:txBody>
      </p:sp>
    </p:spTree>
    <p:extLst>
      <p:ext uri="{BB962C8B-B14F-4D97-AF65-F5344CB8AC3E}">
        <p14:creationId xmlns:p14="http://schemas.microsoft.com/office/powerpoint/2010/main" val="3905173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hyperlink" Target="http://www.nasig.org/site_page.cfm?pk_association_webpage_menu=310&amp;pk_association_webpage=7802"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thirdiron.atlassian.net/wiki/spaces/BrowZineAPIDocs/overview" TargetMode="External"/><Relationship Id="rId5" Type="http://schemas.openxmlformats.org/officeDocument/2006/relationships/hyperlink" Target="https://www.oclc.org/support/services/ezproxy.en.html" TargetMode="External"/><Relationship Id="rId4" Type="http://schemas.openxmlformats.org/officeDocument/2006/relationships/hyperlink" Target="https://knowledge.exlibrisgroup.com/"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braryBackgrounds 1.jpg">
            <a:extLst>
              <a:ext uri="{FF2B5EF4-FFF2-40B4-BE49-F238E27FC236}">
                <a16:creationId xmlns:a16="http://schemas.microsoft.com/office/drawing/2014/main" id="{046DC324-018D-4CF2-9660-E046D349A1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a:extLst>
              <a:ext uri="{FF2B5EF4-FFF2-40B4-BE49-F238E27FC236}">
                <a16:creationId xmlns:a16="http://schemas.microsoft.com/office/drawing/2014/main" id="{DB49BC7A-DB46-4368-A0D4-515508AEAFAC}"/>
              </a:ext>
            </a:extLst>
          </p:cNvPr>
          <p:cNvSpPr/>
          <p:nvPr/>
        </p:nvSpPr>
        <p:spPr>
          <a:xfrm>
            <a:off x="1582900" y="1127857"/>
            <a:ext cx="8383033" cy="707886"/>
          </a:xfrm>
          <a:prstGeom prst="rect">
            <a:avLst/>
          </a:prstGeom>
        </p:spPr>
        <p:txBody>
          <a:bodyPr wrap="square">
            <a:spAutoFit/>
          </a:bodyPr>
          <a:lstStyle/>
          <a:p>
            <a:r>
              <a:rPr lang="en-US" sz="4000">
                <a:solidFill>
                  <a:schemeClr val="bg1"/>
                </a:solidFill>
                <a:latin typeface="Arial" panose="020B0604020202020204" pitchFamily="34" charset="0"/>
                <a:cs typeface="Arial" panose="020B0604020202020204" pitchFamily="34" charset="0"/>
              </a:rPr>
              <a:t>Core Competencies at Every Stage</a:t>
            </a:r>
          </a:p>
        </p:txBody>
      </p:sp>
      <p:sp>
        <p:nvSpPr>
          <p:cNvPr id="4" name="Rectangle 3">
            <a:extLst>
              <a:ext uri="{FF2B5EF4-FFF2-40B4-BE49-F238E27FC236}">
                <a16:creationId xmlns:a16="http://schemas.microsoft.com/office/drawing/2014/main" id="{CF2A7E38-89A5-40A3-8785-6BADB958A698}"/>
              </a:ext>
            </a:extLst>
          </p:cNvPr>
          <p:cNvSpPr/>
          <p:nvPr/>
        </p:nvSpPr>
        <p:spPr>
          <a:xfrm>
            <a:off x="1900719" y="2459504"/>
            <a:ext cx="8188503" cy="1938992"/>
          </a:xfrm>
          <a:prstGeom prst="rect">
            <a:avLst/>
          </a:prstGeom>
        </p:spPr>
        <p:txBody>
          <a:bodyPr wrap="square">
            <a:spAutoFit/>
          </a:bodyPr>
          <a:lstStyle/>
          <a:p>
            <a:pPr algn="ctr"/>
            <a:r>
              <a:rPr lang="en-US" sz="2400">
                <a:solidFill>
                  <a:schemeClr val="bg1"/>
                </a:solidFill>
                <a:latin typeface="Arial" panose="020B0604020202020204" pitchFamily="34" charset="0"/>
                <a:cs typeface="Arial" panose="020B0604020202020204" pitchFamily="34" charset="0"/>
              </a:rPr>
              <a:t>The </a:t>
            </a:r>
            <a:r>
              <a:rPr lang="en-US" sz="2400" i="1">
                <a:solidFill>
                  <a:schemeClr val="bg1"/>
                </a:solidFill>
                <a:latin typeface="Arial" panose="020B0604020202020204" pitchFamily="34" charset="0"/>
                <a:cs typeface="Arial" panose="020B0604020202020204" pitchFamily="34" charset="0"/>
              </a:rPr>
              <a:t>Core Competencies for Electronic Resources Librarians (CCERL) </a:t>
            </a:r>
            <a:r>
              <a:rPr lang="en-US" sz="2400">
                <a:solidFill>
                  <a:schemeClr val="bg1"/>
                </a:solidFill>
                <a:latin typeface="Arial" panose="020B0604020202020204" pitchFamily="34" charset="0"/>
                <a:cs typeface="Arial" panose="020B0604020202020204" pitchFamily="34" charset="0"/>
              </a:rPr>
              <a:t>has defined the role of an electronic resources librarian (ERL) and has served as a framework for additional applications. Three librarians will discuss how the competencies have impacted their careers.</a:t>
            </a:r>
          </a:p>
        </p:txBody>
      </p:sp>
      <p:sp>
        <p:nvSpPr>
          <p:cNvPr id="5" name="TextBox 4">
            <a:extLst>
              <a:ext uri="{FF2B5EF4-FFF2-40B4-BE49-F238E27FC236}">
                <a16:creationId xmlns:a16="http://schemas.microsoft.com/office/drawing/2014/main" id="{A15A15C5-300E-4F3E-9397-C1E4691B08F6}"/>
              </a:ext>
            </a:extLst>
          </p:cNvPr>
          <p:cNvSpPr txBox="1"/>
          <p:nvPr/>
        </p:nvSpPr>
        <p:spPr>
          <a:xfrm flipH="1">
            <a:off x="2964733" y="5643140"/>
            <a:ext cx="5844718" cy="954107"/>
          </a:xfrm>
          <a:prstGeom prst="rect">
            <a:avLst/>
          </a:prstGeom>
          <a:noFill/>
        </p:spPr>
        <p:txBody>
          <a:bodyPr wrap="square" rtlCol="0">
            <a:spAutoFit/>
          </a:bodyPr>
          <a:lstStyle/>
          <a:p>
            <a:pPr algn="ctr"/>
            <a:r>
              <a:rPr lang="en-US" sz="1400">
                <a:solidFill>
                  <a:srgbClr val="FFBD10"/>
                </a:solidFill>
              </a:rPr>
              <a:t>Eleanor Cook, Assistant Director for Discovery &amp; Technology Services</a:t>
            </a:r>
          </a:p>
          <a:p>
            <a:pPr algn="ctr"/>
            <a:r>
              <a:rPr lang="en-US" sz="1400">
                <a:solidFill>
                  <a:srgbClr val="FFBD10"/>
                </a:solidFill>
              </a:rPr>
              <a:t>Angela Dresselhaus, Head of Electronic Resources </a:t>
            </a:r>
          </a:p>
          <a:p>
            <a:pPr algn="ctr"/>
            <a:r>
              <a:rPr lang="en-US" sz="1400">
                <a:solidFill>
                  <a:srgbClr val="FFBD10"/>
                </a:solidFill>
              </a:rPr>
              <a:t>Rebecca Tatterson, Electronic Resources Librarian</a:t>
            </a:r>
          </a:p>
          <a:p>
            <a:pPr algn="ctr"/>
            <a:r>
              <a:rPr lang="en-US" sz="1400">
                <a:solidFill>
                  <a:srgbClr val="FFBD10"/>
                </a:solidFill>
              </a:rPr>
              <a:t>East Carolina University</a:t>
            </a:r>
          </a:p>
        </p:txBody>
      </p:sp>
    </p:spTree>
    <p:extLst>
      <p:ext uri="{BB962C8B-B14F-4D97-AF65-F5344CB8AC3E}">
        <p14:creationId xmlns:p14="http://schemas.microsoft.com/office/powerpoint/2010/main" val="2617708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5449FF4-FE99-4277-9D7D-303533E0E409}"/>
              </a:ext>
            </a:extLst>
          </p:cNvPr>
          <p:cNvPicPr>
            <a:picLocks noChangeAspect="1"/>
          </p:cNvPicPr>
          <p:nvPr/>
        </p:nvPicPr>
        <p:blipFill>
          <a:blip r:embed="rId3"/>
          <a:stretch>
            <a:fillRect/>
          </a:stretch>
        </p:blipFill>
        <p:spPr>
          <a:xfrm>
            <a:off x="0" y="8027"/>
            <a:ext cx="12192000" cy="6849973"/>
          </a:xfrm>
          <a:prstGeom prst="rect">
            <a:avLst/>
          </a:prstGeom>
        </p:spPr>
      </p:pic>
      <p:sp>
        <p:nvSpPr>
          <p:cNvPr id="7" name="Title 6">
            <a:extLst>
              <a:ext uri="{FF2B5EF4-FFF2-40B4-BE49-F238E27FC236}">
                <a16:creationId xmlns:a16="http://schemas.microsoft.com/office/drawing/2014/main" id="{85FB0441-03F4-43AC-96FC-E622050717B6}"/>
              </a:ext>
            </a:extLst>
          </p:cNvPr>
          <p:cNvSpPr>
            <a:spLocks noGrp="1"/>
          </p:cNvSpPr>
          <p:nvPr>
            <p:ph type="title"/>
          </p:nvPr>
        </p:nvSpPr>
        <p:spPr>
          <a:xfrm>
            <a:off x="270696" y="961347"/>
            <a:ext cx="10972800" cy="1143000"/>
          </a:xfrm>
        </p:spPr>
        <p:txBody>
          <a:bodyPr>
            <a:normAutofit/>
          </a:bodyPr>
          <a:lstStyle/>
          <a:p>
            <a:pPr algn="l"/>
            <a:r>
              <a:rPr lang="en-US" sz="5333"/>
              <a:t>NASIG Core Competencies for ERLs</a:t>
            </a:r>
          </a:p>
        </p:txBody>
      </p:sp>
      <p:sp>
        <p:nvSpPr>
          <p:cNvPr id="8" name="Content Placeholder 7">
            <a:extLst>
              <a:ext uri="{FF2B5EF4-FFF2-40B4-BE49-F238E27FC236}">
                <a16:creationId xmlns:a16="http://schemas.microsoft.com/office/drawing/2014/main" id="{F881FFD1-4CDA-44B0-827F-FB26928BA41C}"/>
              </a:ext>
            </a:extLst>
          </p:cNvPr>
          <p:cNvSpPr>
            <a:spLocks noGrp="1"/>
          </p:cNvSpPr>
          <p:nvPr>
            <p:ph idx="1"/>
          </p:nvPr>
        </p:nvSpPr>
        <p:spPr>
          <a:xfrm>
            <a:off x="823914" y="1989279"/>
            <a:ext cx="10294993" cy="3397884"/>
          </a:xfrm>
        </p:spPr>
        <p:txBody>
          <a:bodyPr vert="horz" lIns="91440" tIns="45720" rIns="91440" bIns="45720" rtlCol="0" anchor="t">
            <a:noAutofit/>
          </a:bodyPr>
          <a:lstStyle/>
          <a:p>
            <a:pPr marL="0" indent="0">
              <a:buNone/>
            </a:pPr>
            <a:r>
              <a:rPr lang="en-US" sz="3200">
                <a:solidFill>
                  <a:srgbClr val="370E5F"/>
                </a:solidFill>
              </a:rPr>
              <a:t>The Core Competencies for Electronic Resources Librarians (CCERL) as described on the NASIG website, “provides librarian educators with a basis for developing curriculum with a specialized focus.” Additionally, “Employers might use the Competencies as a basis for describing these specialized positions and to establish criteria upon which to evaluate the performance of those who hold them.” The  CCERL is based on the extensive research of Dr. Sarah Sutton and was formulated into a cohesive document by the NASIG Core Competencies Task Force.</a:t>
            </a:r>
          </a:p>
        </p:txBody>
      </p:sp>
      <p:sp>
        <p:nvSpPr>
          <p:cNvPr id="6" name="Slide Number Placeholder 5">
            <a:extLst>
              <a:ext uri="{FF2B5EF4-FFF2-40B4-BE49-F238E27FC236}">
                <a16:creationId xmlns:a16="http://schemas.microsoft.com/office/drawing/2014/main" id="{2AB6B7F5-5EB2-4362-BFB0-7420087E8F6E}"/>
              </a:ext>
            </a:extLst>
          </p:cNvPr>
          <p:cNvSpPr>
            <a:spLocks noGrp="1"/>
          </p:cNvSpPr>
          <p:nvPr>
            <p:ph type="sldNum" sz="quarter" idx="12"/>
          </p:nvPr>
        </p:nvSpPr>
        <p:spPr/>
        <p:txBody>
          <a:bodyPr/>
          <a:lstStyle/>
          <a:p>
            <a:fld id="{BCBD35AA-117D-B745-9367-6379475E7470}" type="slidenum">
              <a:rPr lang="en-US" smtClean="0"/>
              <a:t>10</a:t>
            </a:fld>
            <a:endParaRPr lang="en-US"/>
          </a:p>
        </p:txBody>
      </p:sp>
    </p:spTree>
    <p:extLst>
      <p:ext uri="{BB962C8B-B14F-4D97-AF65-F5344CB8AC3E}">
        <p14:creationId xmlns:p14="http://schemas.microsoft.com/office/powerpoint/2010/main" val="2186583263"/>
      </p:ext>
    </p:extLst>
  </p:cSld>
  <p:clrMapOvr>
    <a:masterClrMapping/>
  </p:clrMapOvr>
  <mc:AlternateContent xmlns:mc="http://schemas.openxmlformats.org/markup-compatibility/2006" xmlns:p14="http://schemas.microsoft.com/office/powerpoint/2010/main">
    <mc:Choice Requires="p14">
      <p:transition spd="med" p14:dur="700" advClick="0" advTm="20000">
        <p:fade/>
      </p:transition>
    </mc:Choice>
    <mc:Fallback xmlns="">
      <p:transition spd="med" advClick="0" advTm="20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F24AF57-5F73-4A27-B17A-4BB24371328C}"/>
              </a:ext>
            </a:extLst>
          </p:cNvPr>
          <p:cNvPicPr>
            <a:picLocks noChangeAspect="1"/>
          </p:cNvPicPr>
          <p:nvPr/>
        </p:nvPicPr>
        <p:blipFill>
          <a:blip r:embed="rId3"/>
          <a:stretch>
            <a:fillRect/>
          </a:stretch>
        </p:blipFill>
        <p:spPr>
          <a:xfrm>
            <a:off x="-1" y="-2343"/>
            <a:ext cx="12192000" cy="6849973"/>
          </a:xfrm>
          <a:prstGeom prst="rect">
            <a:avLst/>
          </a:prstGeom>
        </p:spPr>
      </p:pic>
      <p:sp>
        <p:nvSpPr>
          <p:cNvPr id="7" name="Title 6">
            <a:extLst>
              <a:ext uri="{FF2B5EF4-FFF2-40B4-BE49-F238E27FC236}">
                <a16:creationId xmlns:a16="http://schemas.microsoft.com/office/drawing/2014/main" id="{85FB0441-03F4-43AC-96FC-E622050717B6}"/>
              </a:ext>
            </a:extLst>
          </p:cNvPr>
          <p:cNvSpPr>
            <a:spLocks noGrp="1"/>
          </p:cNvSpPr>
          <p:nvPr>
            <p:ph type="title"/>
          </p:nvPr>
        </p:nvSpPr>
        <p:spPr>
          <a:xfrm>
            <a:off x="307597" y="883461"/>
            <a:ext cx="10972800" cy="1143000"/>
          </a:xfrm>
        </p:spPr>
        <p:txBody>
          <a:bodyPr>
            <a:normAutofit/>
          </a:bodyPr>
          <a:lstStyle/>
          <a:p>
            <a:pPr algn="l"/>
            <a:r>
              <a:rPr lang="en-US" sz="5333"/>
              <a:t>The 7 Competencies</a:t>
            </a:r>
          </a:p>
        </p:txBody>
      </p:sp>
      <p:sp>
        <p:nvSpPr>
          <p:cNvPr id="8" name="Content Placeholder 7">
            <a:extLst>
              <a:ext uri="{FF2B5EF4-FFF2-40B4-BE49-F238E27FC236}">
                <a16:creationId xmlns:a16="http://schemas.microsoft.com/office/drawing/2014/main" id="{F881FFD1-4CDA-44B0-827F-FB26928BA41C}"/>
              </a:ext>
            </a:extLst>
          </p:cNvPr>
          <p:cNvSpPr>
            <a:spLocks noGrp="1"/>
          </p:cNvSpPr>
          <p:nvPr>
            <p:ph sz="half" idx="1"/>
          </p:nvPr>
        </p:nvSpPr>
        <p:spPr>
          <a:xfrm>
            <a:off x="1231885" y="1930679"/>
            <a:ext cx="7685699" cy="4032405"/>
          </a:xfrm>
        </p:spPr>
        <p:txBody>
          <a:bodyPr vert="horz" lIns="91440" tIns="45720" rIns="91440" bIns="45720" rtlCol="0" anchor="t">
            <a:normAutofit/>
          </a:bodyPr>
          <a:lstStyle/>
          <a:p>
            <a:pPr marL="0" indent="0">
              <a:buNone/>
            </a:pPr>
            <a:r>
              <a:rPr lang="en-US" sz="3200">
                <a:solidFill>
                  <a:srgbClr val="370E5F"/>
                </a:solidFill>
              </a:rPr>
              <a:t>1. Life Cycle of Electronic Resources</a:t>
            </a:r>
            <a:endParaRPr lang="en-US" sz="3200">
              <a:solidFill>
                <a:srgbClr val="370E5F"/>
              </a:solidFill>
              <a:cs typeface="Calibri"/>
            </a:endParaRPr>
          </a:p>
          <a:p>
            <a:pPr marL="0" indent="0">
              <a:buNone/>
            </a:pPr>
            <a:r>
              <a:rPr lang="en-US" sz="3200">
                <a:solidFill>
                  <a:srgbClr val="370E5F"/>
                </a:solidFill>
              </a:rPr>
              <a:t>2. Technology</a:t>
            </a:r>
            <a:endParaRPr lang="en-US" sz="3200">
              <a:solidFill>
                <a:srgbClr val="370E5F"/>
              </a:solidFill>
              <a:cs typeface="Calibri"/>
            </a:endParaRPr>
          </a:p>
          <a:p>
            <a:pPr marL="0" indent="0">
              <a:buNone/>
            </a:pPr>
            <a:r>
              <a:rPr lang="en-US" sz="3200">
                <a:solidFill>
                  <a:srgbClr val="370E5F"/>
                </a:solidFill>
              </a:rPr>
              <a:t>3. Research and Assessment</a:t>
            </a:r>
            <a:endParaRPr lang="en-US" sz="3200">
              <a:solidFill>
                <a:srgbClr val="370E5F"/>
              </a:solidFill>
              <a:cs typeface="Calibri"/>
            </a:endParaRPr>
          </a:p>
          <a:p>
            <a:pPr marL="0" indent="0">
              <a:buNone/>
            </a:pPr>
            <a:r>
              <a:rPr lang="en-US" sz="3200">
                <a:solidFill>
                  <a:srgbClr val="370E5F"/>
                </a:solidFill>
              </a:rPr>
              <a:t>4. Effective Communication</a:t>
            </a:r>
            <a:endParaRPr lang="en-US" sz="3200">
              <a:solidFill>
                <a:srgbClr val="370E5F"/>
              </a:solidFill>
              <a:cs typeface="Calibri"/>
            </a:endParaRPr>
          </a:p>
          <a:p>
            <a:pPr marL="0" indent="0">
              <a:buNone/>
            </a:pPr>
            <a:r>
              <a:rPr lang="en-US" sz="3200">
                <a:solidFill>
                  <a:srgbClr val="370E5F"/>
                </a:solidFill>
              </a:rPr>
              <a:t>5. Supervising and Management</a:t>
            </a:r>
            <a:endParaRPr lang="en-US" sz="3200">
              <a:solidFill>
                <a:srgbClr val="370E5F"/>
              </a:solidFill>
              <a:cs typeface="Calibri"/>
            </a:endParaRPr>
          </a:p>
          <a:p>
            <a:pPr marL="0" indent="0">
              <a:buNone/>
            </a:pPr>
            <a:r>
              <a:rPr lang="en-US" sz="3200">
                <a:solidFill>
                  <a:srgbClr val="370E5F"/>
                </a:solidFill>
              </a:rPr>
              <a:t>6. Trends and Professional Development</a:t>
            </a:r>
            <a:endParaRPr lang="en-US" sz="3200">
              <a:solidFill>
                <a:srgbClr val="370E5F"/>
              </a:solidFill>
              <a:cs typeface="Calibri"/>
            </a:endParaRPr>
          </a:p>
          <a:p>
            <a:pPr marL="0" indent="0">
              <a:buNone/>
            </a:pPr>
            <a:r>
              <a:rPr lang="en-US" sz="3200">
                <a:solidFill>
                  <a:srgbClr val="370E5F"/>
                </a:solidFill>
              </a:rPr>
              <a:t>7. Personal Qualities</a:t>
            </a:r>
            <a:endParaRPr lang="en-US" sz="3200">
              <a:solidFill>
                <a:srgbClr val="370E5F"/>
              </a:solidFill>
              <a:cs typeface="Calibri"/>
            </a:endParaRPr>
          </a:p>
          <a:p>
            <a:pPr marL="0" indent="0">
              <a:buNone/>
            </a:pPr>
            <a:endParaRPr lang="en-US" sz="2667">
              <a:solidFill>
                <a:srgbClr val="370E5F"/>
              </a:solidFill>
            </a:endParaRPr>
          </a:p>
          <a:p>
            <a:pPr marL="0" indent="0">
              <a:buNone/>
            </a:pPr>
            <a:endParaRPr lang="en-US">
              <a:solidFill>
                <a:srgbClr val="370E5F"/>
              </a:solidFill>
            </a:endParaRPr>
          </a:p>
          <a:p>
            <a:endParaRPr lang="en-US"/>
          </a:p>
        </p:txBody>
      </p:sp>
      <p:sp>
        <p:nvSpPr>
          <p:cNvPr id="6" name="Slide Number Placeholder 5">
            <a:extLst>
              <a:ext uri="{FF2B5EF4-FFF2-40B4-BE49-F238E27FC236}">
                <a16:creationId xmlns:a16="http://schemas.microsoft.com/office/drawing/2014/main" id="{2AB6B7F5-5EB2-4362-BFB0-7420087E8F6E}"/>
              </a:ext>
            </a:extLst>
          </p:cNvPr>
          <p:cNvSpPr>
            <a:spLocks noGrp="1"/>
          </p:cNvSpPr>
          <p:nvPr>
            <p:ph type="sldNum" sz="quarter" idx="12"/>
          </p:nvPr>
        </p:nvSpPr>
        <p:spPr/>
        <p:txBody>
          <a:bodyPr/>
          <a:lstStyle/>
          <a:p>
            <a:fld id="{BCBD35AA-117D-B745-9367-6379475E7470}" type="slidenum">
              <a:rPr lang="en-US" smtClean="0"/>
              <a:t>11</a:t>
            </a:fld>
            <a:endParaRPr lang="en-US"/>
          </a:p>
        </p:txBody>
      </p:sp>
    </p:spTree>
    <p:extLst>
      <p:ext uri="{BB962C8B-B14F-4D97-AF65-F5344CB8AC3E}">
        <p14:creationId xmlns:p14="http://schemas.microsoft.com/office/powerpoint/2010/main" val="4131124225"/>
      </p:ext>
    </p:extLst>
  </p:cSld>
  <p:clrMapOvr>
    <a:masterClrMapping/>
  </p:clrMapOvr>
  <mc:AlternateContent xmlns:mc="http://schemas.openxmlformats.org/markup-compatibility/2006" xmlns:p14="http://schemas.microsoft.com/office/powerpoint/2010/main">
    <mc:Choice Requires="p14">
      <p:transition spd="med" p14:dur="700" advClick="0" advTm="11000">
        <p:fade/>
      </p:transition>
    </mc:Choice>
    <mc:Fallback xmlns="">
      <p:transition spd="med" advClick="0" advTm="1100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D79F96B-B5C7-4DD8-AC32-C71CBFDEFD75}"/>
              </a:ext>
            </a:extLst>
          </p:cNvPr>
          <p:cNvPicPr>
            <a:picLocks noChangeAspect="1"/>
          </p:cNvPicPr>
          <p:nvPr/>
        </p:nvPicPr>
        <p:blipFill>
          <a:blip r:embed="rId3"/>
          <a:stretch>
            <a:fillRect/>
          </a:stretch>
        </p:blipFill>
        <p:spPr>
          <a:xfrm>
            <a:off x="0" y="4014"/>
            <a:ext cx="12192000" cy="6849973"/>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12</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70696" y="1201627"/>
            <a:ext cx="10972800" cy="1143000"/>
          </a:xfrm>
          <a:prstGeom prst="rect">
            <a:avLst/>
          </a:prstGeom>
        </p:spPr>
        <p:txBody>
          <a:bodyPr vert="horz" lIns="121920" tIns="60960" rIns="121920" bIns="6096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5333">
                <a:solidFill>
                  <a:schemeClr val="bg1"/>
                </a:solidFill>
              </a:rPr>
              <a:t>CCERL as Structure for Promotion</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948504" y="2651547"/>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buFont typeface="Arial" panose="020B0604020202020204" pitchFamily="34" charset="0"/>
              <a:buChar char="•"/>
            </a:pPr>
            <a:endParaRPr lang="en-US" sz="4267"/>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1287408" y="2344627"/>
            <a:ext cx="10294993" cy="3397884"/>
          </a:xfrm>
          <a:prstGeom prst="rect">
            <a:avLst/>
          </a:prstGeom>
        </p:spPr>
        <p:txBody>
          <a:bodyPr vert="horz" lIns="121920" tIns="60960" rIns="121920" bIns="60960" rtlCol="0" anchor="t">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lvl="0" algn="l"/>
            <a:r>
              <a:rPr lang="en-US">
                <a:solidFill>
                  <a:srgbClr val="CCC7D6"/>
                </a:solidFill>
              </a:rPr>
              <a:t>Advancement or promotion often requires documentation of librarianship activities to substantiate a defined level of achievement. This section seeks to provide answers to the questions below.</a:t>
            </a:r>
            <a:endParaRPr lang="en-US">
              <a:solidFill>
                <a:srgbClr val="CCC7D6"/>
              </a:solidFill>
              <a:cs typeface="Calibri"/>
            </a:endParaRPr>
          </a:p>
          <a:p>
            <a:pPr lvl="0" algn="l"/>
            <a:endParaRPr lang="en-US" sz="2400">
              <a:solidFill>
                <a:srgbClr val="CCC7D6"/>
              </a:solidFill>
              <a:cs typeface="Calibri"/>
            </a:endParaRPr>
          </a:p>
          <a:p>
            <a:pPr marL="608330" indent="-608330" algn="l">
              <a:buClr>
                <a:srgbClr val="FFBD10"/>
              </a:buClr>
              <a:buFont typeface="Wingdings" panose="05000000000000000000" pitchFamily="2" charset="2"/>
              <a:buChar char="§"/>
            </a:pPr>
            <a:r>
              <a:rPr lang="en-US" sz="2800">
                <a:solidFill>
                  <a:srgbClr val="CCC7D6"/>
                </a:solidFill>
              </a:rPr>
              <a:t>How do you organize and provide context for your evidence? </a:t>
            </a:r>
            <a:endParaRPr lang="en-US" sz="2800">
              <a:solidFill>
                <a:srgbClr val="CCC7D6"/>
              </a:solidFill>
              <a:cs typeface="Calibri"/>
            </a:endParaRPr>
          </a:p>
          <a:p>
            <a:pPr marL="608330" indent="-608330" algn="l">
              <a:buClr>
                <a:srgbClr val="FFBD10"/>
              </a:buClr>
              <a:buFont typeface="Wingdings" panose="05000000000000000000" pitchFamily="2" charset="2"/>
              <a:buChar char="§"/>
            </a:pPr>
            <a:r>
              <a:rPr lang="en-US" sz="2800">
                <a:solidFill>
                  <a:srgbClr val="CCC7D6"/>
                </a:solidFill>
              </a:rPr>
              <a:t>How do you prove mastery of ER librarianship?</a:t>
            </a:r>
            <a:endParaRPr lang="en-US" sz="2800">
              <a:solidFill>
                <a:srgbClr val="CCC7D6"/>
              </a:solidFill>
              <a:cs typeface="Calibri"/>
            </a:endParaRPr>
          </a:p>
          <a:p>
            <a:pPr algn="l"/>
            <a:endParaRPr lang="en-US" sz="2400">
              <a:solidFill>
                <a:schemeClr val="bg1"/>
              </a:solidFill>
              <a:cs typeface="Calibri"/>
            </a:endParaRPr>
          </a:p>
          <a:p>
            <a:pPr lvl="0" algn="l"/>
            <a:endParaRPr lang="en-US" sz="2800">
              <a:solidFill>
                <a:prstClr val="black"/>
              </a:solidFill>
              <a:cs typeface="Calibri"/>
            </a:endParaRPr>
          </a:p>
          <a:p>
            <a:endParaRPr lang="en-US" sz="2800">
              <a:cs typeface="Calibri"/>
            </a:endParaRPr>
          </a:p>
        </p:txBody>
      </p:sp>
    </p:spTree>
    <p:extLst>
      <p:ext uri="{BB962C8B-B14F-4D97-AF65-F5344CB8AC3E}">
        <p14:creationId xmlns:p14="http://schemas.microsoft.com/office/powerpoint/2010/main" val="3865731191"/>
      </p:ext>
    </p:extLst>
  </p:cSld>
  <p:clrMapOvr>
    <a:masterClrMapping/>
  </p:clrMapOvr>
  <mc:AlternateContent xmlns:mc="http://schemas.openxmlformats.org/markup-compatibility/2006" xmlns:p14="http://schemas.microsoft.com/office/powerpoint/2010/main">
    <mc:Choice Requires="p14">
      <p:transition spd="med" p14:dur="700" advClick="0" advTm="13000">
        <p:fade/>
      </p:transition>
    </mc:Choice>
    <mc:Fallback xmlns="">
      <p:transition spd="med" advClick="0" advTm="1300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 y="7847"/>
            <a:ext cx="12192000" cy="6849973"/>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13</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70696" y="1201627"/>
            <a:ext cx="10972800" cy="1143000"/>
          </a:xfrm>
          <a:prstGeom prst="rect">
            <a:avLst/>
          </a:prstGeom>
        </p:spPr>
        <p:txBody>
          <a:bodyPr vert="horz" lIns="121920" tIns="60960" rIns="121920" bIns="6096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5867">
                <a:solidFill>
                  <a:prstClr val="black"/>
                </a:solidFill>
              </a:rPr>
              <a:t>Two-Step Process</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948504" y="2651547"/>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buFont typeface="Arial" panose="020B0604020202020204" pitchFamily="34" charset="0"/>
              <a:buChar char="•"/>
            </a:pPr>
            <a:endParaRPr lang="en-US" sz="4267"/>
          </a:p>
        </p:txBody>
      </p:sp>
      <p:sp>
        <p:nvSpPr>
          <p:cNvPr id="9" name="Content Placeholder 7">
            <a:extLst>
              <a:ext uri="{FF2B5EF4-FFF2-40B4-BE49-F238E27FC236}">
                <a16:creationId xmlns:a16="http://schemas.microsoft.com/office/drawing/2014/main" id="{EC9D2A6E-9B93-4EE3-9969-4F01AB43415E}"/>
              </a:ext>
            </a:extLst>
          </p:cNvPr>
          <p:cNvSpPr txBox="1">
            <a:spLocks/>
          </p:cNvSpPr>
          <p:nvPr/>
        </p:nvSpPr>
        <p:spPr>
          <a:xfrm>
            <a:off x="1080509" y="2370641"/>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lgn="l">
              <a:buClr>
                <a:srgbClr val="370E5F"/>
              </a:buClr>
              <a:buFont typeface="Wingdings" panose="05000000000000000000" pitchFamily="2" charset="2"/>
              <a:buChar char="§"/>
            </a:pPr>
            <a:r>
              <a:rPr lang="en-US" sz="4400">
                <a:solidFill>
                  <a:prstClr val="black"/>
                </a:solidFill>
              </a:rPr>
              <a:t>Organizing and Contextualizing Evidence</a:t>
            </a:r>
          </a:p>
          <a:p>
            <a:pPr marL="609585" indent="-609585" algn="l">
              <a:buClr>
                <a:srgbClr val="370E5F"/>
              </a:buClr>
              <a:buFont typeface="Wingdings" panose="05000000000000000000" pitchFamily="2" charset="2"/>
              <a:buChar char="§"/>
            </a:pPr>
            <a:r>
              <a:rPr lang="en-US" sz="4400">
                <a:solidFill>
                  <a:prstClr val="black"/>
                </a:solidFill>
              </a:rPr>
              <a:t>Proving Mastery of ER Librarianship</a:t>
            </a:r>
            <a:endParaRPr lang="en-US" sz="4267">
              <a:solidFill>
                <a:prstClr val="black"/>
              </a:solidFill>
            </a:endParaRPr>
          </a:p>
          <a:p>
            <a:pPr marL="609585" indent="-609585">
              <a:buClr>
                <a:srgbClr val="370E5F"/>
              </a:buClr>
              <a:buFont typeface="Wingdings" panose="05000000000000000000" pitchFamily="2" charset="2"/>
              <a:buChar char="§"/>
            </a:pPr>
            <a:endParaRPr lang="en-US" sz="4267"/>
          </a:p>
        </p:txBody>
      </p:sp>
    </p:spTree>
    <p:extLst>
      <p:ext uri="{BB962C8B-B14F-4D97-AF65-F5344CB8AC3E}">
        <p14:creationId xmlns:p14="http://schemas.microsoft.com/office/powerpoint/2010/main" val="1104838033"/>
      </p:ext>
    </p:extLst>
  </p:cSld>
  <p:clrMapOvr>
    <a:masterClrMapping/>
  </p:clrMapOvr>
  <mc:AlternateContent xmlns:mc="http://schemas.openxmlformats.org/markup-compatibility/2006" xmlns:p14="http://schemas.microsoft.com/office/powerpoint/2010/main">
    <mc:Choice Requires="p14">
      <p:transition spd="med" p14:dur="700" advClick="0" advTm="11000">
        <p:fade/>
      </p:transition>
    </mc:Choice>
    <mc:Fallback xmlns="">
      <p:transition spd="med" advClick="0" advTm="11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 y="7847"/>
            <a:ext cx="12192000" cy="6849973"/>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14</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70696" y="1201627"/>
            <a:ext cx="10972800" cy="1143000"/>
          </a:xfrm>
          <a:prstGeom prst="rect">
            <a:avLst/>
          </a:prstGeom>
        </p:spPr>
        <p:txBody>
          <a:bodyPr vert="horz" lIns="121920" tIns="60960" rIns="121920" bIns="60960" rtlCol="0" anchor="ctr">
            <a:normAutofit fontScale="85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5867">
                <a:solidFill>
                  <a:prstClr val="black"/>
                </a:solidFill>
              </a:rPr>
              <a:t>Organizing and Contextualizing Evidence</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948504" y="2651547"/>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buFont typeface="Arial" panose="020B0604020202020204" pitchFamily="34" charset="0"/>
              <a:buChar char="•"/>
            </a:pPr>
            <a:endParaRPr lang="en-US" sz="4267"/>
          </a:p>
        </p:txBody>
      </p:sp>
      <p:sp>
        <p:nvSpPr>
          <p:cNvPr id="9" name="Content Placeholder 7">
            <a:extLst>
              <a:ext uri="{FF2B5EF4-FFF2-40B4-BE49-F238E27FC236}">
                <a16:creationId xmlns:a16="http://schemas.microsoft.com/office/drawing/2014/main" id="{EC9D2A6E-9B93-4EE3-9969-4F01AB43415E}"/>
              </a:ext>
            </a:extLst>
          </p:cNvPr>
          <p:cNvSpPr txBox="1">
            <a:spLocks/>
          </p:cNvSpPr>
          <p:nvPr/>
        </p:nvSpPr>
        <p:spPr>
          <a:xfrm>
            <a:off x="1080509" y="2370641"/>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1219170" lvl="1" indent="-609585" algn="l">
              <a:buClr>
                <a:srgbClr val="370E5F"/>
              </a:buClr>
              <a:buFont typeface="Wingdings" panose="05000000000000000000" pitchFamily="2" charset="2"/>
              <a:buChar char="§"/>
            </a:pPr>
            <a:r>
              <a:rPr lang="en-US" sz="3733">
                <a:solidFill>
                  <a:srgbClr val="370E5F"/>
                </a:solidFill>
              </a:rPr>
              <a:t>Introduce the CCERL </a:t>
            </a:r>
          </a:p>
          <a:p>
            <a:pPr marL="1219170" lvl="1" indent="-609585" algn="l">
              <a:buClr>
                <a:srgbClr val="370E5F"/>
              </a:buClr>
              <a:buFont typeface="Wingdings" panose="05000000000000000000" pitchFamily="2" charset="2"/>
              <a:buChar char="§"/>
            </a:pPr>
            <a:r>
              <a:rPr lang="en-US" sz="3733">
                <a:solidFill>
                  <a:srgbClr val="370E5F"/>
                </a:solidFill>
              </a:rPr>
              <a:t>Include each competency area</a:t>
            </a:r>
          </a:p>
          <a:p>
            <a:pPr marL="1219170" lvl="1" indent="-609585" algn="l">
              <a:buClr>
                <a:srgbClr val="370E5F"/>
              </a:buClr>
              <a:buFont typeface="Wingdings" panose="05000000000000000000" pitchFamily="2" charset="2"/>
              <a:buChar char="§"/>
            </a:pPr>
            <a:r>
              <a:rPr lang="en-US" sz="3733">
                <a:solidFill>
                  <a:srgbClr val="370E5F"/>
                </a:solidFill>
              </a:rPr>
              <a:t>Connect accomplishments with the CCERL</a:t>
            </a:r>
          </a:p>
          <a:p>
            <a:pPr marL="1219170" lvl="1" indent="-609585" algn="l">
              <a:buClr>
                <a:srgbClr val="370E5F"/>
              </a:buClr>
              <a:buFont typeface="Wingdings" panose="05000000000000000000" pitchFamily="2" charset="2"/>
              <a:buChar char="§"/>
            </a:pPr>
            <a:r>
              <a:rPr lang="en-US" sz="3733">
                <a:solidFill>
                  <a:srgbClr val="370E5F"/>
                </a:solidFill>
              </a:rPr>
              <a:t>Methodically present evidence </a:t>
            </a:r>
          </a:p>
          <a:p>
            <a:pPr marL="609585" indent="-609585" algn="l">
              <a:buClr>
                <a:srgbClr val="370E5F"/>
              </a:buClr>
              <a:buFont typeface="Wingdings" panose="05000000000000000000" pitchFamily="2" charset="2"/>
              <a:buChar char="§"/>
            </a:pPr>
            <a:endParaRPr lang="en-US" sz="4267">
              <a:solidFill>
                <a:prstClr val="black"/>
              </a:solidFill>
            </a:endParaRPr>
          </a:p>
          <a:p>
            <a:pPr marL="609585" indent="-609585">
              <a:buClr>
                <a:srgbClr val="370E5F"/>
              </a:buClr>
              <a:buFont typeface="Wingdings" panose="05000000000000000000" pitchFamily="2" charset="2"/>
              <a:buChar char="§"/>
            </a:pPr>
            <a:endParaRPr lang="en-US" sz="4267"/>
          </a:p>
        </p:txBody>
      </p:sp>
    </p:spTree>
    <p:extLst>
      <p:ext uri="{BB962C8B-B14F-4D97-AF65-F5344CB8AC3E}">
        <p14:creationId xmlns:p14="http://schemas.microsoft.com/office/powerpoint/2010/main" val="1707813424"/>
      </p:ext>
    </p:extLst>
  </p:cSld>
  <p:clrMapOvr>
    <a:masterClrMapping/>
  </p:clrMapOvr>
  <mc:AlternateContent xmlns:mc="http://schemas.openxmlformats.org/markup-compatibility/2006" xmlns:p14="http://schemas.microsoft.com/office/powerpoint/2010/main">
    <mc:Choice Requires="p14">
      <p:transition spd="med" p14:dur="700" advClick="0" advTm="11000">
        <p:fade/>
      </p:transition>
    </mc:Choice>
    <mc:Fallback xmlns="">
      <p:transition spd="med" advClick="0" advTm="11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 y="10602"/>
            <a:ext cx="12192000" cy="6849973"/>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15</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70696" y="1201627"/>
            <a:ext cx="10972800" cy="1143000"/>
          </a:xfrm>
          <a:prstGeom prst="rect">
            <a:avLst/>
          </a:prstGeom>
        </p:spPr>
        <p:txBody>
          <a:bodyPr vert="horz" lIns="121920" tIns="60960" rIns="121920" bIns="6096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lgn="l"/>
            <a:r>
              <a:rPr lang="en-US" sz="5867">
                <a:solidFill>
                  <a:prstClr val="black"/>
                </a:solidFill>
              </a:rPr>
              <a:t>Proving Mastery of ER Librarianship</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948504" y="2651547"/>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buFont typeface="Arial" panose="020B0604020202020204" pitchFamily="34" charset="0"/>
              <a:buChar char="•"/>
            </a:pPr>
            <a:endParaRPr lang="en-US" sz="4267"/>
          </a:p>
        </p:txBody>
      </p:sp>
      <p:sp>
        <p:nvSpPr>
          <p:cNvPr id="21" name="Content Placeholder 7">
            <a:extLst>
              <a:ext uri="{FF2B5EF4-FFF2-40B4-BE49-F238E27FC236}">
                <a16:creationId xmlns:a16="http://schemas.microsoft.com/office/drawing/2014/main" id="{84227FFA-FD39-4773-B631-1C7609E9CF2C}"/>
              </a:ext>
            </a:extLst>
          </p:cNvPr>
          <p:cNvSpPr txBox="1">
            <a:spLocks/>
          </p:cNvSpPr>
          <p:nvPr/>
        </p:nvSpPr>
        <p:spPr>
          <a:xfrm>
            <a:off x="942869" y="2383915"/>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lgn="l">
              <a:buFont typeface="Wingdings" panose="05000000000000000000" pitchFamily="2" charset="2"/>
              <a:buChar char="§"/>
            </a:pPr>
            <a:r>
              <a:rPr lang="en-US">
                <a:solidFill>
                  <a:srgbClr val="370E5F"/>
                </a:solidFill>
              </a:rPr>
              <a:t>Structure documentation with the CCERL for reports, promotion, and tenure</a:t>
            </a:r>
          </a:p>
          <a:p>
            <a:pPr marL="609585" indent="-609585" algn="l">
              <a:buFont typeface="Wingdings" panose="05000000000000000000" pitchFamily="2" charset="2"/>
              <a:buChar char="§"/>
            </a:pPr>
            <a:r>
              <a:rPr lang="en-US">
                <a:solidFill>
                  <a:srgbClr val="370E5F"/>
                </a:solidFill>
              </a:rPr>
              <a:t>Select 3-4 compelling examples from each area of the CCERL</a:t>
            </a:r>
          </a:p>
          <a:p>
            <a:pPr marL="609585" indent="-609585" algn="l">
              <a:buFont typeface="Wingdings" panose="05000000000000000000" pitchFamily="2" charset="2"/>
              <a:buChar char="§"/>
            </a:pPr>
            <a:r>
              <a:rPr lang="en-US">
                <a:solidFill>
                  <a:srgbClr val="370E5F"/>
                </a:solidFill>
              </a:rPr>
              <a:t>Combine descriptive language with images</a:t>
            </a:r>
          </a:p>
          <a:p>
            <a:pPr marL="609585" indent="-609585" algn="l">
              <a:buFont typeface="Arial" panose="020B0604020202020204" pitchFamily="34" charset="0"/>
              <a:buChar char="•"/>
            </a:pPr>
            <a:endParaRPr lang="en-US" sz="4267">
              <a:solidFill>
                <a:prstClr val="black"/>
              </a:solidFill>
            </a:endParaRPr>
          </a:p>
          <a:p>
            <a:pPr lvl="0" algn="l"/>
            <a:endParaRPr lang="en-US" sz="4267">
              <a:solidFill>
                <a:prstClr val="black"/>
              </a:solidFill>
            </a:endParaRPr>
          </a:p>
          <a:p>
            <a:endParaRPr lang="en-US" sz="4267"/>
          </a:p>
        </p:txBody>
      </p:sp>
    </p:spTree>
    <p:extLst>
      <p:ext uri="{BB962C8B-B14F-4D97-AF65-F5344CB8AC3E}">
        <p14:creationId xmlns:p14="http://schemas.microsoft.com/office/powerpoint/2010/main" val="4258811475"/>
      </p:ext>
    </p:extLst>
  </p:cSld>
  <p:clrMapOvr>
    <a:masterClrMapping/>
  </p:clrMapOvr>
  <mc:AlternateContent xmlns:mc="http://schemas.openxmlformats.org/markup-compatibility/2006" xmlns:p14="http://schemas.microsoft.com/office/powerpoint/2010/main">
    <mc:Choice Requires="p14">
      <p:transition spd="med" p14:dur="700" advClick="0" advTm="12300">
        <p:fade/>
      </p:transition>
    </mc:Choice>
    <mc:Fallback xmlns="">
      <p:transition spd="med" advClick="0" advTm="123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602"/>
            <a:ext cx="12192000" cy="6849973"/>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16</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70696" y="1201627"/>
            <a:ext cx="10972800" cy="1143000"/>
          </a:xfrm>
          <a:prstGeom prst="rect">
            <a:avLst/>
          </a:prstGeom>
        </p:spPr>
        <p:txBody>
          <a:bodyPr vert="horz" lIns="121920" tIns="60960" rIns="121920" bIns="6096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5867"/>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948504" y="2651547"/>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buFont typeface="Arial" panose="020B0604020202020204" pitchFamily="34" charset="0"/>
              <a:buChar char="•"/>
            </a:pPr>
            <a:endParaRPr lang="en-US" sz="4267"/>
          </a:p>
        </p:txBody>
      </p:sp>
      <p:sp>
        <p:nvSpPr>
          <p:cNvPr id="14" name="TextBox 13">
            <a:extLst>
              <a:ext uri="{FF2B5EF4-FFF2-40B4-BE49-F238E27FC236}">
                <a16:creationId xmlns:a16="http://schemas.microsoft.com/office/drawing/2014/main" id="{9779C59E-3400-42CE-8C29-C149DA47A57B}"/>
              </a:ext>
            </a:extLst>
          </p:cNvPr>
          <p:cNvSpPr txBox="1"/>
          <p:nvPr/>
        </p:nvSpPr>
        <p:spPr>
          <a:xfrm flipH="1">
            <a:off x="600766" y="1373365"/>
            <a:ext cx="10990465" cy="4031488"/>
          </a:xfrm>
          <a:prstGeom prst="rect">
            <a:avLst/>
          </a:prstGeom>
          <a:noFill/>
        </p:spPr>
        <p:txBody>
          <a:bodyPr wrap="square" rtlCol="0">
            <a:spAutoFit/>
          </a:bodyPr>
          <a:lstStyle/>
          <a:p>
            <a:r>
              <a:rPr lang="en-US" sz="3733" b="1"/>
              <a:t>3.9 Demonstrates problem solving, organization, and analytical skills and has an aptitude for detail-oriented work.</a:t>
            </a:r>
          </a:p>
          <a:p>
            <a:endParaRPr lang="en-US" sz="3200" b="1"/>
          </a:p>
          <a:p>
            <a:pPr marL="1219170" lvl="1" indent="-609585">
              <a:buFont typeface="Wingdings" panose="05000000000000000000" pitchFamily="2" charset="2"/>
              <a:buChar char="§"/>
            </a:pPr>
            <a:r>
              <a:rPr lang="en-US" sz="3733">
                <a:solidFill>
                  <a:srgbClr val="411971"/>
                </a:solidFill>
              </a:rPr>
              <a:t>Highlight financial projections and trends</a:t>
            </a:r>
          </a:p>
          <a:p>
            <a:pPr marL="1219170" lvl="1" indent="-609585">
              <a:buFont typeface="Wingdings" panose="05000000000000000000" pitchFamily="2" charset="2"/>
              <a:buChar char="§"/>
            </a:pPr>
            <a:r>
              <a:rPr lang="en-US" sz="3733">
                <a:solidFill>
                  <a:srgbClr val="411971"/>
                </a:solidFill>
              </a:rPr>
              <a:t>Showcase novel applications of usage statistics </a:t>
            </a:r>
          </a:p>
          <a:p>
            <a:pPr marL="1219170" lvl="1" indent="-609585">
              <a:buFont typeface="Wingdings" panose="05000000000000000000" pitchFamily="2" charset="2"/>
              <a:buChar char="§"/>
            </a:pPr>
            <a:r>
              <a:rPr lang="en-US" sz="3733">
                <a:solidFill>
                  <a:srgbClr val="411971"/>
                </a:solidFill>
              </a:rPr>
              <a:t>Transform complex data into simple visuals</a:t>
            </a:r>
            <a:endParaRPr lang="en-US" sz="4800" b="1">
              <a:solidFill>
                <a:srgbClr val="411971"/>
              </a:solidFill>
            </a:endParaRPr>
          </a:p>
        </p:txBody>
      </p:sp>
    </p:spTree>
    <p:extLst>
      <p:ext uri="{BB962C8B-B14F-4D97-AF65-F5344CB8AC3E}">
        <p14:creationId xmlns:p14="http://schemas.microsoft.com/office/powerpoint/2010/main" val="3700663548"/>
      </p:ext>
    </p:extLst>
  </p:cSld>
  <p:clrMapOvr>
    <a:masterClrMapping/>
  </p:clrMapOvr>
  <mc:AlternateContent xmlns:mc="http://schemas.openxmlformats.org/markup-compatibility/2006" xmlns:p14="http://schemas.microsoft.com/office/powerpoint/2010/main">
    <mc:Choice Requires="p14">
      <p:transition spd="med" p14:dur="700" advClick="0" advTm="13000">
        <p:fade/>
      </p:transition>
    </mc:Choice>
    <mc:Fallback xmlns="">
      <p:transition spd="med" advClick="0" advTm="13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6524ABB-0B9B-47DA-95C7-A8DD58EFCA96}"/>
              </a:ext>
            </a:extLst>
          </p:cNvPr>
          <p:cNvPicPr>
            <a:picLocks noChangeAspect="1"/>
          </p:cNvPicPr>
          <p:nvPr/>
        </p:nvPicPr>
        <p:blipFill>
          <a:blip r:embed="rId3"/>
          <a:stretch>
            <a:fillRect/>
          </a:stretch>
        </p:blipFill>
        <p:spPr>
          <a:xfrm>
            <a:off x="-1" y="8027"/>
            <a:ext cx="12192000" cy="6849973"/>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17</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70696" y="969615"/>
            <a:ext cx="10972800" cy="1143000"/>
          </a:xfrm>
          <a:prstGeom prst="rect">
            <a:avLst/>
          </a:prstGeom>
        </p:spPr>
        <p:txBody>
          <a:bodyPr vert="horz" lIns="121920" tIns="60960" rIns="121920" bIns="6096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5867">
                <a:solidFill>
                  <a:srgbClr val="CCC7D6"/>
                </a:solidFill>
              </a:rPr>
              <a:t>Evidence of Mastery: 3.9</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948504" y="2651547"/>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buFont typeface="Arial" panose="020B0604020202020204" pitchFamily="34" charset="0"/>
              <a:buChar char="•"/>
            </a:pPr>
            <a:endParaRPr lang="en-US" sz="4267"/>
          </a:p>
        </p:txBody>
      </p:sp>
      <p:graphicFrame>
        <p:nvGraphicFramePr>
          <p:cNvPr id="15" name="Chart 14">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2016231218"/>
              </p:ext>
            </p:extLst>
          </p:nvPr>
        </p:nvGraphicFramePr>
        <p:xfrm>
          <a:off x="2836737" y="2313754"/>
          <a:ext cx="8792476" cy="3800661"/>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86164" y="2273343"/>
            <a:ext cx="2623649" cy="1938992"/>
          </a:xfrm>
          <a:prstGeom prst="rect">
            <a:avLst/>
          </a:prstGeom>
          <a:noFill/>
        </p:spPr>
        <p:txBody>
          <a:bodyPr wrap="square" rtlCol="0">
            <a:spAutoFit/>
          </a:bodyPr>
          <a:lstStyle/>
          <a:p>
            <a:pPr marL="380990" indent="-380990">
              <a:buFont typeface="Wingdings" panose="05000000000000000000" pitchFamily="2" charset="2"/>
              <a:buChar char="§"/>
            </a:pPr>
            <a:r>
              <a:rPr lang="en-US" sz="2400">
                <a:solidFill>
                  <a:srgbClr val="FFBD10"/>
                </a:solidFill>
              </a:rPr>
              <a:t>This financial projection was distributed to University Administration</a:t>
            </a:r>
          </a:p>
        </p:txBody>
      </p:sp>
    </p:spTree>
    <p:extLst>
      <p:ext uri="{BB962C8B-B14F-4D97-AF65-F5344CB8AC3E}">
        <p14:creationId xmlns:p14="http://schemas.microsoft.com/office/powerpoint/2010/main" val="68248401"/>
      </p:ext>
    </p:extLst>
  </p:cSld>
  <p:clrMapOvr>
    <a:masterClrMapping/>
  </p:clrMapOvr>
  <mc:AlternateContent xmlns:mc="http://schemas.openxmlformats.org/markup-compatibility/2006" xmlns:p14="http://schemas.microsoft.com/office/powerpoint/2010/main">
    <mc:Choice Requires="p14">
      <p:transition spd="med" p14:dur="700" advClick="0" advTm="13000">
        <p:fade/>
      </p:transition>
    </mc:Choice>
    <mc:Fallback xmlns="">
      <p:transition spd="med" advClick="0" advTm="13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602"/>
            <a:ext cx="12192000" cy="6849973"/>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18</a:t>
            </a:fld>
            <a:endParaRPr lang="en-US"/>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948504" y="2651547"/>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buFont typeface="Arial" panose="020B0604020202020204" pitchFamily="34" charset="0"/>
              <a:buChar char="•"/>
            </a:pPr>
            <a:endParaRPr lang="en-US" sz="4267"/>
          </a:p>
        </p:txBody>
      </p:sp>
      <p:sp>
        <p:nvSpPr>
          <p:cNvPr id="14" name="TextBox 13">
            <a:extLst>
              <a:ext uri="{FF2B5EF4-FFF2-40B4-BE49-F238E27FC236}">
                <a16:creationId xmlns:a16="http://schemas.microsoft.com/office/drawing/2014/main" id="{9779C59E-3400-42CE-8C29-C149DA47A57B}"/>
              </a:ext>
            </a:extLst>
          </p:cNvPr>
          <p:cNvSpPr txBox="1"/>
          <p:nvPr/>
        </p:nvSpPr>
        <p:spPr>
          <a:xfrm flipH="1">
            <a:off x="600766" y="1264665"/>
            <a:ext cx="10990465" cy="5262979"/>
          </a:xfrm>
          <a:prstGeom prst="rect">
            <a:avLst/>
          </a:prstGeom>
          <a:noFill/>
        </p:spPr>
        <p:txBody>
          <a:bodyPr wrap="square" rtlCol="0">
            <a:spAutoFit/>
          </a:bodyPr>
          <a:lstStyle/>
          <a:p>
            <a:r>
              <a:rPr lang="en-US" sz="3200" b="1"/>
              <a:t>6.3 Knowledgeable about the legal framework within which libraries and information agencies operate. That framework includes laws relating to copyright, privacy, freedom of expression, equal rights (e.g., the Americans with Disabilities Act), and intellectual property.</a:t>
            </a:r>
          </a:p>
          <a:p>
            <a:endParaRPr lang="en-US" sz="3200" b="1">
              <a:solidFill>
                <a:srgbClr val="411971"/>
              </a:solidFill>
            </a:endParaRPr>
          </a:p>
          <a:p>
            <a:pPr marL="1371566" lvl="1" indent="-761981">
              <a:buFont typeface="Wingdings" panose="05000000000000000000" pitchFamily="2" charset="2"/>
              <a:buChar char="§"/>
            </a:pPr>
            <a:r>
              <a:rPr lang="en-US" sz="3200">
                <a:solidFill>
                  <a:srgbClr val="411971"/>
                </a:solidFill>
              </a:rPr>
              <a:t>Highlight efforts to improve accessibility</a:t>
            </a:r>
          </a:p>
          <a:p>
            <a:pPr marL="1371566" lvl="1" indent="-761981">
              <a:buFont typeface="Wingdings" panose="05000000000000000000" pitchFamily="2" charset="2"/>
              <a:buChar char="§"/>
            </a:pPr>
            <a:r>
              <a:rPr lang="en-US" sz="3200">
                <a:solidFill>
                  <a:srgbClr val="411971"/>
                </a:solidFill>
              </a:rPr>
              <a:t>Showcase copyright expertise</a:t>
            </a:r>
          </a:p>
          <a:p>
            <a:pPr marL="1371566" lvl="1" indent="-761981">
              <a:buFont typeface="Arial" panose="020B0604020202020204" pitchFamily="34" charset="0"/>
              <a:buChar char="•"/>
            </a:pPr>
            <a:endParaRPr lang="en-US" sz="3200">
              <a:solidFill>
                <a:srgbClr val="411971"/>
              </a:solidFill>
            </a:endParaRPr>
          </a:p>
          <a:p>
            <a:pPr marL="761981" indent="-761981">
              <a:buFont typeface="Arial" panose="020B0604020202020204" pitchFamily="34" charset="0"/>
              <a:buChar char="•"/>
            </a:pPr>
            <a:endParaRPr lang="en-US" sz="4800" b="1">
              <a:solidFill>
                <a:srgbClr val="411971"/>
              </a:solidFill>
            </a:endParaRPr>
          </a:p>
        </p:txBody>
      </p:sp>
    </p:spTree>
    <p:extLst>
      <p:ext uri="{BB962C8B-B14F-4D97-AF65-F5344CB8AC3E}">
        <p14:creationId xmlns:p14="http://schemas.microsoft.com/office/powerpoint/2010/main" val="2184374566"/>
      </p:ext>
    </p:extLst>
  </p:cSld>
  <p:clrMapOvr>
    <a:masterClrMapping/>
  </p:clrMapOvr>
  <mc:AlternateContent xmlns:mc="http://schemas.openxmlformats.org/markup-compatibility/2006" xmlns:p14="http://schemas.microsoft.com/office/powerpoint/2010/main">
    <mc:Choice Requires="p14">
      <p:transition spd="med" p14:dur="700" advClick="0" advTm="16000">
        <p:fade/>
      </p:transition>
    </mc:Choice>
    <mc:Fallback xmlns="">
      <p:transition spd="med" advClick="0" advTm="16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4C85C9C-3B0E-426C-AEB1-BC30BEA2D600}"/>
              </a:ext>
            </a:extLst>
          </p:cNvPr>
          <p:cNvPicPr>
            <a:picLocks noChangeAspect="1"/>
          </p:cNvPicPr>
          <p:nvPr/>
        </p:nvPicPr>
        <p:blipFill>
          <a:blip r:embed="rId3"/>
          <a:stretch>
            <a:fillRect/>
          </a:stretch>
        </p:blipFill>
        <p:spPr>
          <a:xfrm>
            <a:off x="0" y="15302"/>
            <a:ext cx="12192000" cy="6849973"/>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19</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70696" y="1201627"/>
            <a:ext cx="10972800" cy="1143000"/>
          </a:xfrm>
          <a:prstGeom prst="rect">
            <a:avLst/>
          </a:prstGeom>
        </p:spPr>
        <p:txBody>
          <a:bodyPr vert="horz" lIns="121920" tIns="60960" rIns="121920" bIns="6096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5867">
                <a:solidFill>
                  <a:srgbClr val="411971"/>
                </a:solidFill>
              </a:rPr>
              <a:t>Evidence of Mastery: 6.3</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948504" y="2651547"/>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buFont typeface="Arial" panose="020B0604020202020204" pitchFamily="34" charset="0"/>
              <a:buChar char="•"/>
            </a:pPr>
            <a:endParaRPr lang="en-US" sz="4267"/>
          </a:p>
        </p:txBody>
      </p:sp>
      <p:pic>
        <p:nvPicPr>
          <p:cNvPr id="3" name="Picture 2">
            <a:extLst>
              <a:ext uri="{FF2B5EF4-FFF2-40B4-BE49-F238E27FC236}">
                <a16:creationId xmlns:a16="http://schemas.microsoft.com/office/drawing/2014/main" id="{8EA9E7A4-FE27-4D71-AF51-AD92443AE1BF}"/>
              </a:ext>
            </a:extLst>
          </p:cNvPr>
          <p:cNvPicPr>
            <a:picLocks noChangeAspect="1"/>
          </p:cNvPicPr>
          <p:nvPr/>
        </p:nvPicPr>
        <p:blipFill>
          <a:blip r:embed="rId4"/>
          <a:stretch>
            <a:fillRect/>
          </a:stretch>
        </p:blipFill>
        <p:spPr>
          <a:xfrm>
            <a:off x="525509" y="2804881"/>
            <a:ext cx="9634491" cy="3618719"/>
          </a:xfrm>
          <a:prstGeom prst="rect">
            <a:avLst/>
          </a:prstGeom>
        </p:spPr>
      </p:pic>
      <p:pic>
        <p:nvPicPr>
          <p:cNvPr id="7" name="Picture 6">
            <a:extLst>
              <a:ext uri="{FF2B5EF4-FFF2-40B4-BE49-F238E27FC236}">
                <a16:creationId xmlns:a16="http://schemas.microsoft.com/office/drawing/2014/main" id="{CCF955BF-AE12-47A5-8F8E-E05152F7F31C}"/>
              </a:ext>
            </a:extLst>
          </p:cNvPr>
          <p:cNvPicPr>
            <a:picLocks noChangeAspect="1"/>
          </p:cNvPicPr>
          <p:nvPr/>
        </p:nvPicPr>
        <p:blipFill>
          <a:blip r:embed="rId5"/>
          <a:stretch>
            <a:fillRect/>
          </a:stretch>
        </p:blipFill>
        <p:spPr>
          <a:xfrm>
            <a:off x="8633640" y="992313"/>
            <a:ext cx="2948761" cy="2633627"/>
          </a:xfrm>
          <a:prstGeom prst="rect">
            <a:avLst/>
          </a:prstGeom>
        </p:spPr>
      </p:pic>
    </p:spTree>
    <p:extLst>
      <p:ext uri="{BB962C8B-B14F-4D97-AF65-F5344CB8AC3E}">
        <p14:creationId xmlns:p14="http://schemas.microsoft.com/office/powerpoint/2010/main" val="2166403634"/>
      </p:ext>
    </p:extLst>
  </p:cSld>
  <p:clrMapOvr>
    <a:masterClrMapping/>
  </p:clrMapOvr>
  <mc:AlternateContent xmlns:mc="http://schemas.openxmlformats.org/markup-compatibility/2006" xmlns:p14="http://schemas.microsoft.com/office/powerpoint/2010/main">
    <mc:Choice Requires="p14">
      <p:transition spd="med" p14:dur="700" advClick="0" advTm="17000">
        <p:fade/>
      </p:transition>
    </mc:Choice>
    <mc:Fallback xmlns="">
      <p:transition spd="med" advClick="0" advTm="17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braryBackgrounds 1.jpg">
            <a:extLst>
              <a:ext uri="{FF2B5EF4-FFF2-40B4-BE49-F238E27FC236}">
                <a16:creationId xmlns:a16="http://schemas.microsoft.com/office/drawing/2014/main" id="{046DC324-018D-4CF2-9660-E046D349A1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CF2A7E38-89A5-40A3-8785-6BADB958A698}"/>
              </a:ext>
            </a:extLst>
          </p:cNvPr>
          <p:cNvSpPr/>
          <p:nvPr/>
        </p:nvSpPr>
        <p:spPr>
          <a:xfrm>
            <a:off x="1487324" y="2228671"/>
            <a:ext cx="9217352" cy="1200329"/>
          </a:xfrm>
          <a:prstGeom prst="rect">
            <a:avLst/>
          </a:prstGeom>
        </p:spPr>
        <p:txBody>
          <a:bodyPr wrap="square">
            <a:spAutoFit/>
          </a:bodyPr>
          <a:lstStyle/>
          <a:p>
            <a:pPr algn="ctr"/>
            <a:r>
              <a:rPr lang="en-US" sz="4800">
                <a:solidFill>
                  <a:schemeClr val="bg1"/>
                </a:solidFill>
                <a:latin typeface="Arial" panose="020B0604020202020204" pitchFamily="34" charset="0"/>
                <a:cs typeface="Arial" panose="020B0604020202020204" pitchFamily="34" charset="0"/>
              </a:rPr>
              <a:t>The Seasoned Career Librarian</a:t>
            </a:r>
          </a:p>
          <a:p>
            <a:pPr algn="ctr"/>
            <a:r>
              <a:rPr lang="en-US" sz="2400">
                <a:solidFill>
                  <a:schemeClr val="bg1"/>
                </a:solidFill>
                <a:latin typeface="Arial" panose="020B0604020202020204" pitchFamily="34" charset="0"/>
                <a:cs typeface="Arial" panose="020B0604020202020204" pitchFamily="34" charset="0"/>
              </a:rPr>
              <a:t>Eleanor Cook</a:t>
            </a:r>
          </a:p>
        </p:txBody>
      </p:sp>
    </p:spTree>
    <p:extLst>
      <p:ext uri="{BB962C8B-B14F-4D97-AF65-F5344CB8AC3E}">
        <p14:creationId xmlns:p14="http://schemas.microsoft.com/office/powerpoint/2010/main" val="8515356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LibraryBackgrounds 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 y="7847"/>
            <a:ext cx="12192000" cy="6849973"/>
          </a:xfrm>
          <a:prstGeom prst="rect">
            <a:avLst/>
          </a:prstGeom>
        </p:spPr>
      </p:pic>
      <p:sp>
        <p:nvSpPr>
          <p:cNvPr id="6" name="Slide Number Placeholder 5">
            <a:extLst>
              <a:ext uri="{FF2B5EF4-FFF2-40B4-BE49-F238E27FC236}">
                <a16:creationId xmlns:a16="http://schemas.microsoft.com/office/drawing/2014/main" id="{01DA6ABD-4FC5-4359-A1A0-463639A50E32}"/>
              </a:ext>
            </a:extLst>
          </p:cNvPr>
          <p:cNvSpPr>
            <a:spLocks noGrp="1"/>
          </p:cNvSpPr>
          <p:nvPr>
            <p:ph type="sldNum" sz="quarter" idx="12"/>
          </p:nvPr>
        </p:nvSpPr>
        <p:spPr/>
        <p:txBody>
          <a:bodyPr/>
          <a:lstStyle/>
          <a:p>
            <a:fld id="{BCBD35AA-117D-B745-9367-6379475E7470}" type="slidenum">
              <a:rPr lang="en-US" smtClean="0"/>
              <a:t>20</a:t>
            </a:fld>
            <a:endParaRPr lang="en-US"/>
          </a:p>
        </p:txBody>
      </p:sp>
      <p:sp>
        <p:nvSpPr>
          <p:cNvPr id="19" name="Title 6">
            <a:extLst>
              <a:ext uri="{FF2B5EF4-FFF2-40B4-BE49-F238E27FC236}">
                <a16:creationId xmlns:a16="http://schemas.microsoft.com/office/drawing/2014/main" id="{E4D58A94-3318-4749-92DB-FEBB11121788}"/>
              </a:ext>
            </a:extLst>
          </p:cNvPr>
          <p:cNvSpPr txBox="1">
            <a:spLocks/>
          </p:cNvSpPr>
          <p:nvPr/>
        </p:nvSpPr>
        <p:spPr>
          <a:xfrm>
            <a:off x="270696" y="1201627"/>
            <a:ext cx="10972800" cy="1143000"/>
          </a:xfrm>
          <a:prstGeom prst="rect">
            <a:avLst/>
          </a:prstGeom>
        </p:spPr>
        <p:txBody>
          <a:bodyPr vert="horz" lIns="121920" tIns="60960" rIns="121920" bIns="6096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5867">
                <a:solidFill>
                  <a:prstClr val="black"/>
                </a:solidFill>
              </a:rPr>
              <a:t>Final Thoughts</a:t>
            </a:r>
          </a:p>
        </p:txBody>
      </p:sp>
      <p:sp>
        <p:nvSpPr>
          <p:cNvPr id="20" name="Content Placeholder 7">
            <a:extLst>
              <a:ext uri="{FF2B5EF4-FFF2-40B4-BE49-F238E27FC236}">
                <a16:creationId xmlns:a16="http://schemas.microsoft.com/office/drawing/2014/main" id="{310ADF31-5DE9-4291-859D-63CDC2E96788}"/>
              </a:ext>
            </a:extLst>
          </p:cNvPr>
          <p:cNvSpPr txBox="1">
            <a:spLocks/>
          </p:cNvSpPr>
          <p:nvPr/>
        </p:nvSpPr>
        <p:spPr>
          <a:xfrm>
            <a:off x="948504" y="2651547"/>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buFont typeface="Arial" panose="020B0604020202020204" pitchFamily="34" charset="0"/>
              <a:buChar char="•"/>
            </a:pPr>
            <a:endParaRPr lang="en-US" sz="4267"/>
          </a:p>
        </p:txBody>
      </p:sp>
      <p:sp>
        <p:nvSpPr>
          <p:cNvPr id="9" name="Content Placeholder 7">
            <a:extLst>
              <a:ext uri="{FF2B5EF4-FFF2-40B4-BE49-F238E27FC236}">
                <a16:creationId xmlns:a16="http://schemas.microsoft.com/office/drawing/2014/main" id="{EC9D2A6E-9B93-4EE3-9969-4F01AB43415E}"/>
              </a:ext>
            </a:extLst>
          </p:cNvPr>
          <p:cNvSpPr txBox="1">
            <a:spLocks/>
          </p:cNvSpPr>
          <p:nvPr/>
        </p:nvSpPr>
        <p:spPr>
          <a:xfrm>
            <a:off x="1080509" y="2370641"/>
            <a:ext cx="10294993" cy="3397884"/>
          </a:xfrm>
          <a:prstGeom prst="rect">
            <a:avLst/>
          </a:prstGeom>
        </p:spPr>
        <p:txBody>
          <a:bodyPr vert="horz" lIns="121920" tIns="60960" rIns="121920" bIns="6096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609585" indent="-609585" algn="l">
              <a:buClr>
                <a:srgbClr val="370E5F"/>
              </a:buClr>
              <a:buFont typeface="Wingdings" panose="05000000000000000000" pitchFamily="2" charset="2"/>
              <a:buChar char="§"/>
            </a:pPr>
            <a:r>
              <a:rPr lang="en-US" sz="4400">
                <a:solidFill>
                  <a:prstClr val="black"/>
                </a:solidFill>
              </a:rPr>
              <a:t>Use the CCERL to improve your profile by demonstrating to others your mastery</a:t>
            </a:r>
          </a:p>
          <a:p>
            <a:pPr marL="609585" indent="-609585" algn="l">
              <a:buClr>
                <a:srgbClr val="370E5F"/>
              </a:buClr>
              <a:buFont typeface="Wingdings" panose="05000000000000000000" pitchFamily="2" charset="2"/>
              <a:buChar char="§"/>
            </a:pPr>
            <a:r>
              <a:rPr lang="en-US" sz="4400">
                <a:solidFill>
                  <a:prstClr val="black"/>
                </a:solidFill>
              </a:rPr>
              <a:t>Use the CCERL to help develop skills in new ERLs</a:t>
            </a:r>
            <a:endParaRPr lang="en-US" sz="4267">
              <a:solidFill>
                <a:prstClr val="black"/>
              </a:solidFill>
            </a:endParaRPr>
          </a:p>
          <a:p>
            <a:pPr marL="609585" indent="-609585">
              <a:buClr>
                <a:srgbClr val="370E5F"/>
              </a:buClr>
              <a:buFont typeface="Wingdings" panose="05000000000000000000" pitchFamily="2" charset="2"/>
              <a:buChar char="§"/>
            </a:pPr>
            <a:endParaRPr lang="en-US" sz="4267"/>
          </a:p>
        </p:txBody>
      </p:sp>
    </p:spTree>
    <p:extLst>
      <p:ext uri="{BB962C8B-B14F-4D97-AF65-F5344CB8AC3E}">
        <p14:creationId xmlns:p14="http://schemas.microsoft.com/office/powerpoint/2010/main" val="31008525"/>
      </p:ext>
    </p:extLst>
  </p:cSld>
  <p:clrMapOvr>
    <a:masterClrMapping/>
  </p:clrMapOvr>
  <mc:AlternateContent xmlns:mc="http://schemas.openxmlformats.org/markup-compatibility/2006" xmlns:p14="http://schemas.microsoft.com/office/powerpoint/2010/main">
    <mc:Choice Requires="p14">
      <p:transition spd="med" p14:dur="700" advClick="0" advTm="11000">
        <p:fade/>
      </p:transition>
    </mc:Choice>
    <mc:Fallback xmlns="">
      <p:transition spd="med" advClick="0" advTm="110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braryBackgrounds 1.jpg">
            <a:extLst>
              <a:ext uri="{FF2B5EF4-FFF2-40B4-BE49-F238E27FC236}">
                <a16:creationId xmlns:a16="http://schemas.microsoft.com/office/drawing/2014/main" id="{046DC324-018D-4CF2-9660-E046D349A1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CF2A7E38-89A5-40A3-8785-6BADB958A698}"/>
              </a:ext>
            </a:extLst>
          </p:cNvPr>
          <p:cNvSpPr/>
          <p:nvPr/>
        </p:nvSpPr>
        <p:spPr>
          <a:xfrm>
            <a:off x="1900719" y="2459504"/>
            <a:ext cx="8188503" cy="1200329"/>
          </a:xfrm>
          <a:prstGeom prst="rect">
            <a:avLst/>
          </a:prstGeom>
        </p:spPr>
        <p:txBody>
          <a:bodyPr wrap="square">
            <a:spAutoFit/>
          </a:bodyPr>
          <a:lstStyle/>
          <a:p>
            <a:pPr algn="ctr"/>
            <a:r>
              <a:rPr lang="en-US" sz="4800">
                <a:solidFill>
                  <a:schemeClr val="bg1"/>
                </a:solidFill>
                <a:latin typeface="Arial" panose="020B0604020202020204" pitchFamily="34" charset="0"/>
                <a:cs typeface="Arial" panose="020B0604020202020204" pitchFamily="34" charset="0"/>
              </a:rPr>
              <a:t>The Early Career Librarian</a:t>
            </a:r>
          </a:p>
          <a:p>
            <a:pPr algn="ctr"/>
            <a:r>
              <a:rPr lang="en-US" sz="2400">
                <a:solidFill>
                  <a:schemeClr val="bg1"/>
                </a:solidFill>
                <a:latin typeface="Arial" panose="020B0604020202020204" pitchFamily="34" charset="0"/>
                <a:cs typeface="Arial" panose="020B0604020202020204" pitchFamily="34" charset="0"/>
              </a:rPr>
              <a:t>Rebecca Tatterson</a:t>
            </a:r>
          </a:p>
        </p:txBody>
      </p:sp>
    </p:spTree>
    <p:extLst>
      <p:ext uri="{BB962C8B-B14F-4D97-AF65-F5344CB8AC3E}">
        <p14:creationId xmlns:p14="http://schemas.microsoft.com/office/powerpoint/2010/main" val="440123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A27BD9F-32A1-4A9F-B996-31487D0ECA87}"/>
              </a:ext>
            </a:extLst>
          </p:cNvPr>
          <p:cNvPicPr>
            <a:picLocks noChangeAspect="1"/>
          </p:cNvPicPr>
          <p:nvPr/>
        </p:nvPicPr>
        <p:blipFill>
          <a:blip r:embed="rId3"/>
          <a:stretch>
            <a:fillRect/>
          </a:stretch>
        </p:blipFill>
        <p:spPr>
          <a:xfrm>
            <a:off x="-1" y="1783"/>
            <a:ext cx="12192000" cy="6849973"/>
          </a:xfrm>
          <a:prstGeom prst="rect">
            <a:avLst/>
          </a:prstGeom>
        </p:spPr>
      </p:pic>
      <p:sp>
        <p:nvSpPr>
          <p:cNvPr id="4" name="Title 3">
            <a:extLst>
              <a:ext uri="{FF2B5EF4-FFF2-40B4-BE49-F238E27FC236}">
                <a16:creationId xmlns:a16="http://schemas.microsoft.com/office/drawing/2014/main" id="{7CEC9E80-48D0-4A8F-83B3-524F166124DC}"/>
              </a:ext>
            </a:extLst>
          </p:cNvPr>
          <p:cNvSpPr>
            <a:spLocks noGrp="1"/>
          </p:cNvSpPr>
          <p:nvPr>
            <p:ph type="title"/>
          </p:nvPr>
        </p:nvSpPr>
        <p:spPr>
          <a:xfrm>
            <a:off x="838198" y="1053022"/>
            <a:ext cx="10092657" cy="1325563"/>
          </a:xfrm>
        </p:spPr>
        <p:txBody>
          <a:bodyPr>
            <a:normAutofit/>
          </a:bodyPr>
          <a:lstStyle/>
          <a:p>
            <a:r>
              <a:rPr lang="en-US" sz="4000">
                <a:solidFill>
                  <a:srgbClr val="370E5F"/>
                </a:solidFill>
                <a:latin typeface="Arial" panose="020B0604020202020204" pitchFamily="34" charset="0"/>
                <a:cs typeface="Arial" panose="020B0604020202020204" pitchFamily="34" charset="0"/>
              </a:rPr>
              <a:t>Electronic Resources Librarian at Joyner Library, East Carolina University</a:t>
            </a:r>
          </a:p>
        </p:txBody>
      </p:sp>
      <p:sp>
        <p:nvSpPr>
          <p:cNvPr id="5" name="Content Placeholder 4">
            <a:extLst>
              <a:ext uri="{FF2B5EF4-FFF2-40B4-BE49-F238E27FC236}">
                <a16:creationId xmlns:a16="http://schemas.microsoft.com/office/drawing/2014/main" id="{D41CF888-F39E-48B1-8FC7-06DDABB711DB}"/>
              </a:ext>
            </a:extLst>
          </p:cNvPr>
          <p:cNvSpPr>
            <a:spLocks noGrp="1"/>
          </p:cNvSpPr>
          <p:nvPr>
            <p:ph idx="1"/>
          </p:nvPr>
        </p:nvSpPr>
        <p:spPr>
          <a:xfrm>
            <a:off x="838199" y="1877439"/>
            <a:ext cx="10515600" cy="4351338"/>
          </a:xfrm>
        </p:spPr>
        <p:txBody>
          <a:bodyPr/>
          <a:lstStyle/>
          <a:p>
            <a:endParaRPr lang="en-US">
              <a:solidFill>
                <a:srgbClr val="660066"/>
              </a:solidFill>
            </a:endParaRPr>
          </a:p>
          <a:p>
            <a:endParaRPr lang="en-US">
              <a:solidFill>
                <a:srgbClr val="660066"/>
              </a:solidFill>
            </a:endParaRPr>
          </a:p>
          <a:p>
            <a:r>
              <a:rPr lang="en-US">
                <a:solidFill>
                  <a:srgbClr val="370E5F"/>
                </a:solidFill>
              </a:rPr>
              <a:t>Maintain access points</a:t>
            </a:r>
          </a:p>
          <a:p>
            <a:r>
              <a:rPr lang="en-US">
                <a:solidFill>
                  <a:srgbClr val="370E5F"/>
                </a:solidFill>
              </a:rPr>
              <a:t>Troubleshoot e-resources</a:t>
            </a:r>
          </a:p>
          <a:p>
            <a:r>
              <a:rPr lang="en-US">
                <a:solidFill>
                  <a:srgbClr val="370E5F"/>
                </a:solidFill>
              </a:rPr>
              <a:t>Monitor and evaluate resources</a:t>
            </a:r>
          </a:p>
          <a:p>
            <a:r>
              <a:rPr lang="en-US">
                <a:solidFill>
                  <a:srgbClr val="370E5F"/>
                </a:solidFill>
              </a:rPr>
              <a:t>Library Discovery (Ex Libris, Summon)</a:t>
            </a:r>
          </a:p>
          <a:p>
            <a:pPr marL="0" indent="0">
              <a:buNone/>
            </a:pPr>
            <a:endParaRPr lang="en-US"/>
          </a:p>
          <a:p>
            <a:endParaRPr lang="en-US"/>
          </a:p>
        </p:txBody>
      </p:sp>
    </p:spTree>
    <p:extLst>
      <p:ext uri="{BB962C8B-B14F-4D97-AF65-F5344CB8AC3E}">
        <p14:creationId xmlns:p14="http://schemas.microsoft.com/office/powerpoint/2010/main" val="24467963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433F937-ED03-4042-80C2-7844C565E41B}"/>
              </a:ext>
            </a:extLst>
          </p:cNvPr>
          <p:cNvPicPr>
            <a:picLocks noChangeAspect="1"/>
          </p:cNvPicPr>
          <p:nvPr/>
        </p:nvPicPr>
        <p:blipFill>
          <a:blip r:embed="rId3"/>
          <a:stretch>
            <a:fillRect/>
          </a:stretch>
        </p:blipFill>
        <p:spPr>
          <a:xfrm>
            <a:off x="0" y="0"/>
            <a:ext cx="12192000" cy="6849973"/>
          </a:xfrm>
          <a:prstGeom prst="rect">
            <a:avLst/>
          </a:prstGeom>
        </p:spPr>
      </p:pic>
      <p:sp>
        <p:nvSpPr>
          <p:cNvPr id="2" name="Title 1">
            <a:extLst>
              <a:ext uri="{FF2B5EF4-FFF2-40B4-BE49-F238E27FC236}">
                <a16:creationId xmlns:a16="http://schemas.microsoft.com/office/drawing/2014/main" id="{39ED0180-59AF-4C77-B6F7-B9704500A339}"/>
              </a:ext>
            </a:extLst>
          </p:cNvPr>
          <p:cNvSpPr>
            <a:spLocks noGrp="1"/>
          </p:cNvSpPr>
          <p:nvPr>
            <p:ph type="title"/>
          </p:nvPr>
        </p:nvSpPr>
        <p:spPr>
          <a:xfrm>
            <a:off x="838200" y="771577"/>
            <a:ext cx="10515600" cy="1325563"/>
          </a:xfrm>
        </p:spPr>
        <p:txBody>
          <a:bodyPr>
            <a:normAutofit/>
          </a:bodyPr>
          <a:lstStyle/>
          <a:p>
            <a:r>
              <a:rPr lang="en-US" sz="4000">
                <a:solidFill>
                  <a:srgbClr val="370E5F"/>
                </a:solidFill>
                <a:latin typeface="Arial" panose="020B0604020202020204" pitchFamily="34" charset="0"/>
                <a:cs typeface="Arial" panose="020B0604020202020204" pitchFamily="34" charset="0"/>
              </a:rPr>
              <a:t>Resources </a:t>
            </a:r>
          </a:p>
        </p:txBody>
      </p:sp>
      <p:sp>
        <p:nvSpPr>
          <p:cNvPr id="3" name="Content Placeholder 2">
            <a:extLst>
              <a:ext uri="{FF2B5EF4-FFF2-40B4-BE49-F238E27FC236}">
                <a16:creationId xmlns:a16="http://schemas.microsoft.com/office/drawing/2014/main" id="{775D4CE1-91A9-4DE4-BEA6-C2EC5A93350B}"/>
              </a:ext>
            </a:extLst>
          </p:cNvPr>
          <p:cNvSpPr>
            <a:spLocks noGrp="1"/>
          </p:cNvSpPr>
          <p:nvPr>
            <p:ph idx="1"/>
          </p:nvPr>
        </p:nvSpPr>
        <p:spPr>
          <a:xfrm>
            <a:off x="838200" y="1680741"/>
            <a:ext cx="10515600" cy="4351338"/>
          </a:xfrm>
        </p:spPr>
        <p:txBody>
          <a:bodyPr vert="horz" lIns="91440" tIns="45720" rIns="91440" bIns="45720" rtlCol="0" anchor="t">
            <a:normAutofit/>
          </a:bodyPr>
          <a:lstStyle/>
          <a:p>
            <a:pPr fontAlgn="base">
              <a:lnSpc>
                <a:spcPct val="150000"/>
              </a:lnSpc>
            </a:pPr>
            <a:r>
              <a:rPr lang="en-US">
                <a:solidFill>
                  <a:srgbClr val="370E5F"/>
                </a:solidFill>
                <a:latin typeface="Arial" panose="020B0604020202020204" pitchFamily="34" charset="0"/>
                <a:cs typeface="Arial" panose="020B0604020202020204" pitchFamily="34" charset="0"/>
              </a:rPr>
              <a:t>​Department Colleagues </a:t>
            </a:r>
            <a:endParaRPr lang="en-US">
              <a:solidFill>
                <a:srgbClr val="370E5F"/>
              </a:solidFill>
            </a:endParaRPr>
          </a:p>
          <a:p>
            <a:pPr fontAlgn="base">
              <a:lnSpc>
                <a:spcPct val="150000"/>
              </a:lnSpc>
            </a:pPr>
            <a:r>
              <a:rPr lang="en-US">
                <a:solidFill>
                  <a:srgbClr val="370E5F"/>
                </a:solidFill>
                <a:latin typeface="Arial" panose="020B0604020202020204" pitchFamily="34" charset="0"/>
                <a:cs typeface="Arial" panose="020B0604020202020204" pitchFamily="34" charset="0"/>
              </a:rPr>
              <a:t>Documentation​</a:t>
            </a:r>
          </a:p>
          <a:p>
            <a:pPr fontAlgn="base">
              <a:lnSpc>
                <a:spcPct val="150000"/>
              </a:lnSpc>
            </a:pPr>
            <a:r>
              <a:rPr lang="en-US">
                <a:solidFill>
                  <a:srgbClr val="370E5F"/>
                </a:solidFill>
                <a:latin typeface="Arial" panose="020B0604020202020204" pitchFamily="34" charset="0"/>
                <a:cs typeface="Arial" panose="020B0604020202020204" pitchFamily="34" charset="0"/>
              </a:rPr>
              <a:t>Professional literature​</a:t>
            </a:r>
          </a:p>
          <a:p>
            <a:pPr fontAlgn="base">
              <a:lnSpc>
                <a:spcPct val="150000"/>
              </a:lnSpc>
            </a:pPr>
            <a:r>
              <a:rPr lang="en-US">
                <a:solidFill>
                  <a:srgbClr val="370E5F"/>
                </a:solidFill>
                <a:latin typeface="Arial" panose="020B0604020202020204" pitchFamily="34" charset="0"/>
                <a:cs typeface="Arial" panose="020B0604020202020204" pitchFamily="34" charset="0"/>
              </a:rPr>
              <a:t>Meetings with vendor representatives​</a:t>
            </a:r>
          </a:p>
          <a:p>
            <a:pPr fontAlgn="base">
              <a:lnSpc>
                <a:spcPct val="150000"/>
              </a:lnSpc>
            </a:pPr>
            <a:r>
              <a:rPr lang="en-US">
                <a:solidFill>
                  <a:srgbClr val="370E5F"/>
                </a:solidFill>
                <a:latin typeface="Arial" panose="020B0604020202020204" pitchFamily="34" charset="0"/>
                <a:cs typeface="Arial" panose="020B0604020202020204" pitchFamily="34" charset="0"/>
              </a:rPr>
              <a:t>Listservs</a:t>
            </a:r>
            <a:endParaRPr lang="en-US"/>
          </a:p>
        </p:txBody>
      </p:sp>
    </p:spTree>
    <p:extLst>
      <p:ext uri="{BB962C8B-B14F-4D97-AF65-F5344CB8AC3E}">
        <p14:creationId xmlns:p14="http://schemas.microsoft.com/office/powerpoint/2010/main" val="12842225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433F937-ED03-4042-80C2-7844C565E41B}"/>
              </a:ext>
            </a:extLst>
          </p:cNvPr>
          <p:cNvPicPr>
            <a:picLocks noChangeAspect="1"/>
          </p:cNvPicPr>
          <p:nvPr/>
        </p:nvPicPr>
        <p:blipFill>
          <a:blip r:embed="rId3"/>
          <a:stretch>
            <a:fillRect/>
          </a:stretch>
        </p:blipFill>
        <p:spPr>
          <a:xfrm>
            <a:off x="0" y="0"/>
            <a:ext cx="12192000" cy="6849973"/>
          </a:xfrm>
          <a:prstGeom prst="rect">
            <a:avLst/>
          </a:prstGeom>
        </p:spPr>
      </p:pic>
      <p:sp>
        <p:nvSpPr>
          <p:cNvPr id="2" name="Title 1">
            <a:extLst>
              <a:ext uri="{FF2B5EF4-FFF2-40B4-BE49-F238E27FC236}">
                <a16:creationId xmlns:a16="http://schemas.microsoft.com/office/drawing/2014/main" id="{39ED0180-59AF-4C77-B6F7-B9704500A339}"/>
              </a:ext>
            </a:extLst>
          </p:cNvPr>
          <p:cNvSpPr>
            <a:spLocks noGrp="1"/>
          </p:cNvSpPr>
          <p:nvPr>
            <p:ph type="title"/>
          </p:nvPr>
        </p:nvSpPr>
        <p:spPr>
          <a:xfrm>
            <a:off x="838200" y="771577"/>
            <a:ext cx="10515600" cy="1325563"/>
          </a:xfrm>
        </p:spPr>
        <p:txBody>
          <a:bodyPr>
            <a:normAutofit/>
          </a:bodyPr>
          <a:lstStyle/>
          <a:p>
            <a:r>
              <a:rPr lang="en-US" sz="4000">
                <a:solidFill>
                  <a:srgbClr val="370E5F"/>
                </a:solidFill>
                <a:latin typeface="Arial" panose="020B0604020202020204" pitchFamily="34" charset="0"/>
                <a:cs typeface="Arial" panose="020B0604020202020204" pitchFamily="34" charset="0"/>
              </a:rPr>
              <a:t>The Competencies </a:t>
            </a:r>
          </a:p>
        </p:txBody>
      </p:sp>
      <p:sp>
        <p:nvSpPr>
          <p:cNvPr id="3" name="Content Placeholder 2">
            <a:extLst>
              <a:ext uri="{FF2B5EF4-FFF2-40B4-BE49-F238E27FC236}">
                <a16:creationId xmlns:a16="http://schemas.microsoft.com/office/drawing/2014/main" id="{775D4CE1-91A9-4DE4-BEA6-C2EC5A93350B}"/>
              </a:ext>
            </a:extLst>
          </p:cNvPr>
          <p:cNvSpPr>
            <a:spLocks noGrp="1"/>
          </p:cNvSpPr>
          <p:nvPr>
            <p:ph idx="1"/>
          </p:nvPr>
        </p:nvSpPr>
        <p:spPr>
          <a:xfrm>
            <a:off x="838200" y="2027976"/>
            <a:ext cx="10515600" cy="3105340"/>
          </a:xfrm>
        </p:spPr>
        <p:txBody>
          <a:bodyPr vert="horz" lIns="91440" tIns="45720" rIns="91440" bIns="45720" rtlCol="0" anchor="t">
            <a:normAutofit/>
          </a:bodyPr>
          <a:lstStyle/>
          <a:p>
            <a:pPr fontAlgn="base">
              <a:lnSpc>
                <a:spcPct val="150000"/>
              </a:lnSpc>
            </a:pPr>
            <a:r>
              <a:rPr lang="en-US">
                <a:solidFill>
                  <a:srgbClr val="370E5F"/>
                </a:solidFill>
              </a:rPr>
              <a:t>Competency 1 </a:t>
            </a:r>
          </a:p>
          <a:p>
            <a:pPr fontAlgn="base">
              <a:lnSpc>
                <a:spcPct val="150000"/>
              </a:lnSpc>
            </a:pPr>
            <a:r>
              <a:rPr lang="en-US">
                <a:solidFill>
                  <a:srgbClr val="370E5F"/>
                </a:solidFill>
              </a:rPr>
              <a:t>Competency 2</a:t>
            </a:r>
          </a:p>
        </p:txBody>
      </p:sp>
      <p:pic>
        <p:nvPicPr>
          <p:cNvPr id="8" name="Picture 7">
            <a:extLst>
              <a:ext uri="{FF2B5EF4-FFF2-40B4-BE49-F238E27FC236}">
                <a16:creationId xmlns:a16="http://schemas.microsoft.com/office/drawing/2014/main" id="{C64F8148-CE8B-432D-9C0E-AF65804F9720}"/>
              </a:ext>
            </a:extLst>
          </p:cNvPr>
          <p:cNvPicPr>
            <a:picLocks noChangeAspect="1"/>
          </p:cNvPicPr>
          <p:nvPr/>
        </p:nvPicPr>
        <p:blipFill>
          <a:blip r:embed="rId4"/>
          <a:stretch>
            <a:fillRect/>
          </a:stretch>
        </p:blipFill>
        <p:spPr>
          <a:xfrm>
            <a:off x="5989673" y="1875113"/>
            <a:ext cx="4610988" cy="3368192"/>
          </a:xfrm>
          <a:prstGeom prst="rect">
            <a:avLst/>
          </a:prstGeom>
        </p:spPr>
      </p:pic>
    </p:spTree>
    <p:extLst>
      <p:ext uri="{BB962C8B-B14F-4D97-AF65-F5344CB8AC3E}">
        <p14:creationId xmlns:p14="http://schemas.microsoft.com/office/powerpoint/2010/main" val="1842400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AF6D9C-7316-41B2-B78F-44DD0282A6BA}"/>
              </a:ext>
            </a:extLst>
          </p:cNvPr>
          <p:cNvPicPr>
            <a:picLocks noChangeAspect="1"/>
          </p:cNvPicPr>
          <p:nvPr/>
        </p:nvPicPr>
        <p:blipFill>
          <a:blip r:embed="rId3"/>
          <a:stretch>
            <a:fillRect/>
          </a:stretch>
        </p:blipFill>
        <p:spPr>
          <a:xfrm>
            <a:off x="-1" y="1783"/>
            <a:ext cx="12192000" cy="6849973"/>
          </a:xfrm>
          <a:prstGeom prst="rect">
            <a:avLst/>
          </a:prstGeom>
        </p:spPr>
      </p:pic>
      <p:sp>
        <p:nvSpPr>
          <p:cNvPr id="2" name="Title 1">
            <a:extLst>
              <a:ext uri="{FF2B5EF4-FFF2-40B4-BE49-F238E27FC236}">
                <a16:creationId xmlns:a16="http://schemas.microsoft.com/office/drawing/2014/main" id="{4D73615B-1A4E-4C54-A927-723D8620534B}"/>
              </a:ext>
            </a:extLst>
          </p:cNvPr>
          <p:cNvSpPr>
            <a:spLocks noGrp="1"/>
          </p:cNvSpPr>
          <p:nvPr>
            <p:ph type="title"/>
          </p:nvPr>
        </p:nvSpPr>
        <p:spPr>
          <a:xfrm>
            <a:off x="845888" y="902020"/>
            <a:ext cx="10515600" cy="1325563"/>
          </a:xfrm>
        </p:spPr>
        <p:txBody>
          <a:bodyPr>
            <a:normAutofit/>
          </a:bodyPr>
          <a:lstStyle/>
          <a:p>
            <a:r>
              <a:rPr lang="en-US" sz="4000">
                <a:solidFill>
                  <a:srgbClr val="370E5F"/>
                </a:solidFill>
                <a:latin typeface="Arial" panose="020B0604020202020204" pitchFamily="34" charset="0"/>
                <a:cs typeface="Arial" panose="020B0604020202020204" pitchFamily="34" charset="0"/>
              </a:rPr>
              <a:t>E-journal Portal and Discovery Updates</a:t>
            </a:r>
          </a:p>
        </p:txBody>
      </p:sp>
      <p:sp>
        <p:nvSpPr>
          <p:cNvPr id="3" name="Content Placeholder 2">
            <a:extLst>
              <a:ext uri="{FF2B5EF4-FFF2-40B4-BE49-F238E27FC236}">
                <a16:creationId xmlns:a16="http://schemas.microsoft.com/office/drawing/2014/main" id="{1CEBE56D-6603-4D63-B619-9DD54424304D}"/>
              </a:ext>
            </a:extLst>
          </p:cNvPr>
          <p:cNvSpPr>
            <a:spLocks noGrp="1"/>
          </p:cNvSpPr>
          <p:nvPr>
            <p:ph idx="1"/>
          </p:nvPr>
        </p:nvSpPr>
        <p:spPr>
          <a:xfrm>
            <a:off x="838199" y="2087213"/>
            <a:ext cx="10515600" cy="4351338"/>
          </a:xfrm>
        </p:spPr>
        <p:txBody>
          <a:bodyPr vert="horz" lIns="91440" tIns="45720" rIns="91440" bIns="45720" rtlCol="0" anchor="t">
            <a:normAutofit/>
          </a:bodyPr>
          <a:lstStyle/>
          <a:p>
            <a:r>
              <a:rPr lang="en-US">
                <a:solidFill>
                  <a:srgbClr val="370E5F"/>
                </a:solidFill>
                <a:latin typeface="Arial" panose="020B0604020202020204" pitchFamily="34" charset="0"/>
                <a:cs typeface="Arial" panose="020B0604020202020204" pitchFamily="34" charset="0"/>
              </a:rPr>
              <a:t>E-journal 2.0</a:t>
            </a:r>
          </a:p>
          <a:p>
            <a:pPr>
              <a:lnSpc>
                <a:spcPct val="150000"/>
              </a:lnSpc>
            </a:pPr>
            <a:r>
              <a:rPr lang="en-US">
                <a:solidFill>
                  <a:srgbClr val="370E5F"/>
                </a:solidFill>
                <a:latin typeface="Arial" panose="020B0604020202020204" pitchFamily="34" charset="0"/>
                <a:cs typeface="Arial" panose="020B0604020202020204" pitchFamily="34" charset="0"/>
              </a:rPr>
              <a:t>Summon enhancements</a:t>
            </a:r>
          </a:p>
          <a:p>
            <a:pPr>
              <a:lnSpc>
                <a:spcPct val="150000"/>
              </a:lnSpc>
            </a:pPr>
            <a:r>
              <a:rPr lang="en-US" err="1">
                <a:solidFill>
                  <a:srgbClr val="370E5F"/>
                </a:solidFill>
                <a:latin typeface="Arial" panose="020B0604020202020204" pitchFamily="34" charset="0"/>
                <a:cs typeface="Arial" panose="020B0604020202020204" pitchFamily="34" charset="0"/>
              </a:rPr>
              <a:t>BrowZine</a:t>
            </a:r>
            <a:r>
              <a:rPr lang="en-US">
                <a:solidFill>
                  <a:srgbClr val="370E5F"/>
                </a:solidFill>
                <a:latin typeface="Arial" panose="020B0604020202020204" pitchFamily="34" charset="0"/>
                <a:cs typeface="Arial" panose="020B0604020202020204" pitchFamily="34" charset="0"/>
              </a:rPr>
              <a:t> API</a:t>
            </a:r>
          </a:p>
          <a:p>
            <a:pPr marL="0" indent="0">
              <a:buNone/>
            </a:pPr>
            <a:endParaRPr lang="en-US"/>
          </a:p>
        </p:txBody>
      </p:sp>
    </p:spTree>
    <p:extLst>
      <p:ext uri="{BB962C8B-B14F-4D97-AF65-F5344CB8AC3E}">
        <p14:creationId xmlns:p14="http://schemas.microsoft.com/office/powerpoint/2010/main" val="40944928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AF6D9C-7316-41B2-B78F-44DD0282A6BA}"/>
              </a:ext>
            </a:extLst>
          </p:cNvPr>
          <p:cNvPicPr>
            <a:picLocks noChangeAspect="1"/>
          </p:cNvPicPr>
          <p:nvPr/>
        </p:nvPicPr>
        <p:blipFill>
          <a:blip r:embed="rId3"/>
          <a:stretch>
            <a:fillRect/>
          </a:stretch>
        </p:blipFill>
        <p:spPr>
          <a:xfrm>
            <a:off x="0" y="0"/>
            <a:ext cx="12192000" cy="6849973"/>
          </a:xfrm>
          <a:prstGeom prst="rect">
            <a:avLst/>
          </a:prstGeom>
        </p:spPr>
      </p:pic>
      <p:pic>
        <p:nvPicPr>
          <p:cNvPr id="2" name="Picture 1">
            <a:extLst>
              <a:ext uri="{FF2B5EF4-FFF2-40B4-BE49-F238E27FC236}">
                <a16:creationId xmlns:a16="http://schemas.microsoft.com/office/drawing/2014/main" id="{E6CDC255-D646-4BBE-8A12-36ACF6AAF2E0}"/>
              </a:ext>
            </a:extLst>
          </p:cNvPr>
          <p:cNvPicPr>
            <a:picLocks noChangeAspect="1"/>
          </p:cNvPicPr>
          <p:nvPr/>
        </p:nvPicPr>
        <p:blipFill>
          <a:blip r:embed="rId4"/>
          <a:stretch>
            <a:fillRect/>
          </a:stretch>
        </p:blipFill>
        <p:spPr>
          <a:xfrm>
            <a:off x="443620" y="1007164"/>
            <a:ext cx="8048531" cy="5049604"/>
          </a:xfrm>
          <a:prstGeom prst="rect">
            <a:avLst/>
          </a:prstGeom>
        </p:spPr>
      </p:pic>
      <p:sp>
        <p:nvSpPr>
          <p:cNvPr id="12" name="TextBox 11">
            <a:extLst>
              <a:ext uri="{FF2B5EF4-FFF2-40B4-BE49-F238E27FC236}">
                <a16:creationId xmlns:a16="http://schemas.microsoft.com/office/drawing/2014/main" id="{C1066AFD-6A44-485E-A6CE-73B2669DA7EA}"/>
              </a:ext>
            </a:extLst>
          </p:cNvPr>
          <p:cNvSpPr txBox="1"/>
          <p:nvPr/>
        </p:nvSpPr>
        <p:spPr>
          <a:xfrm>
            <a:off x="9386572" y="1007164"/>
            <a:ext cx="2309359" cy="646331"/>
          </a:xfrm>
          <a:prstGeom prst="rect">
            <a:avLst/>
          </a:prstGeom>
          <a:solidFill>
            <a:srgbClr val="411971"/>
          </a:solidFill>
          <a:ln w="50800">
            <a:solidFill>
              <a:srgbClr val="8DB757"/>
            </a:solid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lang="en-US" sz="1200">
                <a:solidFill>
                  <a:srgbClr val="CCC7D6"/>
                </a:solidFill>
              </a:rPr>
              <a:t>Our instance of Summon with </a:t>
            </a:r>
            <a:r>
              <a:rPr lang="en-US" sz="1200" err="1">
                <a:solidFill>
                  <a:srgbClr val="CCC7D6"/>
                </a:solidFill>
              </a:rPr>
              <a:t>BrowZine</a:t>
            </a:r>
            <a:r>
              <a:rPr lang="en-US" sz="1200">
                <a:solidFill>
                  <a:srgbClr val="CCC7D6"/>
                </a:solidFill>
              </a:rPr>
              <a:t> API, Topics Explorers, and Branding updates.</a:t>
            </a:r>
          </a:p>
        </p:txBody>
      </p:sp>
      <p:pic>
        <p:nvPicPr>
          <p:cNvPr id="4" name="Picture 3">
            <a:extLst>
              <a:ext uri="{FF2B5EF4-FFF2-40B4-BE49-F238E27FC236}">
                <a16:creationId xmlns:a16="http://schemas.microsoft.com/office/drawing/2014/main" id="{B7C75549-0D3B-4852-888D-D7C8B85B7977}"/>
              </a:ext>
            </a:extLst>
          </p:cNvPr>
          <p:cNvPicPr>
            <a:picLocks noChangeAspect="1"/>
          </p:cNvPicPr>
          <p:nvPr/>
        </p:nvPicPr>
        <p:blipFill>
          <a:blip r:embed="rId5"/>
          <a:stretch>
            <a:fillRect/>
          </a:stretch>
        </p:blipFill>
        <p:spPr>
          <a:xfrm>
            <a:off x="7106969" y="4304975"/>
            <a:ext cx="4705719" cy="231319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2746241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CACEF64-5E50-4FA9-8C01-64B7ED851CCA}"/>
              </a:ext>
            </a:extLst>
          </p:cNvPr>
          <p:cNvPicPr>
            <a:picLocks noChangeAspect="1"/>
          </p:cNvPicPr>
          <p:nvPr/>
        </p:nvPicPr>
        <p:blipFill>
          <a:blip r:embed="rId3"/>
          <a:stretch>
            <a:fillRect/>
          </a:stretch>
        </p:blipFill>
        <p:spPr>
          <a:xfrm>
            <a:off x="-1" y="0"/>
            <a:ext cx="12192000" cy="6849973"/>
          </a:xfrm>
          <a:prstGeom prst="rect">
            <a:avLst/>
          </a:prstGeom>
        </p:spPr>
      </p:pic>
      <p:sp>
        <p:nvSpPr>
          <p:cNvPr id="2" name="Title 1">
            <a:extLst>
              <a:ext uri="{FF2B5EF4-FFF2-40B4-BE49-F238E27FC236}">
                <a16:creationId xmlns:a16="http://schemas.microsoft.com/office/drawing/2014/main" id="{F49D479C-193A-4961-B610-C444948C79ED}"/>
              </a:ext>
            </a:extLst>
          </p:cNvPr>
          <p:cNvSpPr>
            <a:spLocks noGrp="1"/>
          </p:cNvSpPr>
          <p:nvPr>
            <p:ph type="title"/>
          </p:nvPr>
        </p:nvSpPr>
        <p:spPr>
          <a:xfrm>
            <a:off x="838199" y="818130"/>
            <a:ext cx="10515600" cy="1325563"/>
          </a:xfrm>
        </p:spPr>
        <p:txBody>
          <a:bodyPr>
            <a:normAutofit/>
          </a:bodyPr>
          <a:lstStyle/>
          <a:p>
            <a:r>
              <a:rPr lang="en-US" sz="4000">
                <a:solidFill>
                  <a:srgbClr val="370E5F"/>
                </a:solidFill>
                <a:latin typeface="Arial" panose="020B0604020202020204" pitchFamily="34" charset="0"/>
                <a:cs typeface="Arial" panose="020B0604020202020204" pitchFamily="34" charset="0"/>
              </a:rPr>
              <a:t>Troubleshooting</a:t>
            </a:r>
          </a:p>
        </p:txBody>
      </p:sp>
      <p:sp>
        <p:nvSpPr>
          <p:cNvPr id="3" name="Content Placeholder 2">
            <a:extLst>
              <a:ext uri="{FF2B5EF4-FFF2-40B4-BE49-F238E27FC236}">
                <a16:creationId xmlns:a16="http://schemas.microsoft.com/office/drawing/2014/main" id="{29BABBAE-AE18-4D3F-90DC-7964D34A2BEE}"/>
              </a:ext>
            </a:extLst>
          </p:cNvPr>
          <p:cNvSpPr>
            <a:spLocks noGrp="1"/>
          </p:cNvSpPr>
          <p:nvPr>
            <p:ph idx="1"/>
          </p:nvPr>
        </p:nvSpPr>
        <p:spPr>
          <a:xfrm>
            <a:off x="838199" y="2330625"/>
            <a:ext cx="10515600" cy="4351338"/>
          </a:xfrm>
        </p:spPr>
        <p:txBody>
          <a:bodyPr/>
          <a:lstStyle/>
          <a:p>
            <a:pPr>
              <a:lnSpc>
                <a:spcPct val="150000"/>
              </a:lnSpc>
            </a:pPr>
            <a:r>
              <a:rPr lang="en-US">
                <a:solidFill>
                  <a:srgbClr val="370E5F"/>
                </a:solidFill>
                <a:latin typeface="Arial" panose="020B0604020202020204" pitchFamily="34" charset="0"/>
                <a:cs typeface="Arial" panose="020B0604020202020204" pitchFamily="34" charset="0"/>
              </a:rPr>
              <a:t>Investigate and resolve e-resource access problems</a:t>
            </a:r>
          </a:p>
          <a:p>
            <a:pPr>
              <a:lnSpc>
                <a:spcPct val="150000"/>
              </a:lnSpc>
            </a:pPr>
            <a:r>
              <a:rPr lang="en-US">
                <a:solidFill>
                  <a:srgbClr val="370E5F"/>
                </a:solidFill>
                <a:latin typeface="Arial" panose="020B0604020202020204" pitchFamily="34" charset="0"/>
                <a:cs typeface="Arial" panose="020B0604020202020204" pitchFamily="34" charset="0"/>
              </a:rPr>
              <a:t>Improvements to e-resource ticket system</a:t>
            </a:r>
          </a:p>
          <a:p>
            <a:pPr>
              <a:lnSpc>
                <a:spcPct val="150000"/>
              </a:lnSpc>
            </a:pPr>
            <a:r>
              <a:rPr lang="en-US">
                <a:solidFill>
                  <a:srgbClr val="370E5F"/>
                </a:solidFill>
                <a:latin typeface="Arial" panose="020B0604020202020204" pitchFamily="34" charset="0"/>
                <a:cs typeface="Arial" panose="020B0604020202020204" pitchFamily="34" charset="0"/>
              </a:rPr>
              <a:t>Utilize administration system </a:t>
            </a:r>
          </a:p>
        </p:txBody>
      </p:sp>
    </p:spTree>
    <p:extLst>
      <p:ext uri="{BB962C8B-B14F-4D97-AF65-F5344CB8AC3E}">
        <p14:creationId xmlns:p14="http://schemas.microsoft.com/office/powerpoint/2010/main" val="12965717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6B4CBC7-1097-4A49-9E5E-4B1A098950F4}"/>
              </a:ext>
            </a:extLst>
          </p:cNvPr>
          <p:cNvPicPr>
            <a:picLocks noChangeAspect="1"/>
          </p:cNvPicPr>
          <p:nvPr/>
        </p:nvPicPr>
        <p:blipFill>
          <a:blip r:embed="rId3"/>
          <a:stretch>
            <a:fillRect/>
          </a:stretch>
        </p:blipFill>
        <p:spPr>
          <a:xfrm>
            <a:off x="0" y="0"/>
            <a:ext cx="12192000" cy="6849973"/>
          </a:xfrm>
          <a:prstGeom prst="rect">
            <a:avLst/>
          </a:prstGeom>
        </p:spPr>
      </p:pic>
      <p:pic>
        <p:nvPicPr>
          <p:cNvPr id="7" name="Picture 6">
            <a:extLst>
              <a:ext uri="{FF2B5EF4-FFF2-40B4-BE49-F238E27FC236}">
                <a16:creationId xmlns:a16="http://schemas.microsoft.com/office/drawing/2014/main" id="{DF50324B-615D-4A83-BC75-CE8CDCD33F6F}"/>
              </a:ext>
            </a:extLst>
          </p:cNvPr>
          <p:cNvPicPr>
            <a:picLocks noChangeAspect="1"/>
          </p:cNvPicPr>
          <p:nvPr/>
        </p:nvPicPr>
        <p:blipFill>
          <a:blip r:embed="rId4"/>
          <a:stretch>
            <a:fillRect/>
          </a:stretch>
        </p:blipFill>
        <p:spPr>
          <a:xfrm>
            <a:off x="359829" y="1007048"/>
            <a:ext cx="2721022" cy="57756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a:extLst>
              <a:ext uri="{FF2B5EF4-FFF2-40B4-BE49-F238E27FC236}">
                <a16:creationId xmlns:a16="http://schemas.microsoft.com/office/drawing/2014/main" id="{971B1E1C-14A8-4901-AE87-ED47E09DC3C7}"/>
              </a:ext>
            </a:extLst>
          </p:cNvPr>
          <p:cNvPicPr>
            <a:picLocks noChangeAspect="1"/>
          </p:cNvPicPr>
          <p:nvPr/>
        </p:nvPicPr>
        <p:blipFill>
          <a:blip r:embed="rId5"/>
          <a:stretch>
            <a:fillRect/>
          </a:stretch>
        </p:blipFill>
        <p:spPr>
          <a:xfrm>
            <a:off x="4497785" y="948757"/>
            <a:ext cx="7114674" cy="547254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Arrow: Right 1">
            <a:extLst>
              <a:ext uri="{FF2B5EF4-FFF2-40B4-BE49-F238E27FC236}">
                <a16:creationId xmlns:a16="http://schemas.microsoft.com/office/drawing/2014/main" id="{13771CD1-DE0B-4090-876E-B90169A3160A}"/>
              </a:ext>
            </a:extLst>
          </p:cNvPr>
          <p:cNvSpPr/>
          <p:nvPr/>
        </p:nvSpPr>
        <p:spPr>
          <a:xfrm>
            <a:off x="3300114" y="2381693"/>
            <a:ext cx="978408" cy="484632"/>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57034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181413-B3C0-4F00-8F72-8EE8904236DF}"/>
              </a:ext>
            </a:extLst>
          </p:cNvPr>
          <p:cNvPicPr>
            <a:picLocks noChangeAspect="1"/>
          </p:cNvPicPr>
          <p:nvPr/>
        </p:nvPicPr>
        <p:blipFill>
          <a:blip r:embed="rId3"/>
          <a:stretch>
            <a:fillRect/>
          </a:stretch>
        </p:blipFill>
        <p:spPr>
          <a:xfrm>
            <a:off x="0" y="0"/>
            <a:ext cx="12192000" cy="6849973"/>
          </a:xfrm>
          <a:prstGeom prst="rect">
            <a:avLst/>
          </a:prstGeom>
        </p:spPr>
      </p:pic>
      <p:sp>
        <p:nvSpPr>
          <p:cNvPr id="2" name="Title 1">
            <a:extLst>
              <a:ext uri="{FF2B5EF4-FFF2-40B4-BE49-F238E27FC236}">
                <a16:creationId xmlns:a16="http://schemas.microsoft.com/office/drawing/2014/main" id="{1A7F528E-C1DD-4535-A026-620774C19740}"/>
              </a:ext>
            </a:extLst>
          </p:cNvPr>
          <p:cNvSpPr>
            <a:spLocks noGrp="1"/>
          </p:cNvSpPr>
          <p:nvPr>
            <p:ph type="title"/>
          </p:nvPr>
        </p:nvSpPr>
        <p:spPr>
          <a:xfrm>
            <a:off x="771088" y="1062124"/>
            <a:ext cx="10515600" cy="1325563"/>
          </a:xfrm>
        </p:spPr>
        <p:txBody>
          <a:bodyPr/>
          <a:lstStyle/>
          <a:p>
            <a:r>
              <a:rPr lang="en-US"/>
              <a:t>Resources</a:t>
            </a:r>
          </a:p>
        </p:txBody>
      </p:sp>
      <p:sp>
        <p:nvSpPr>
          <p:cNvPr id="3" name="Content Placeholder 2">
            <a:extLst>
              <a:ext uri="{FF2B5EF4-FFF2-40B4-BE49-F238E27FC236}">
                <a16:creationId xmlns:a16="http://schemas.microsoft.com/office/drawing/2014/main" id="{55FF2C09-24BB-4E1A-94C5-79C790A320B3}"/>
              </a:ext>
            </a:extLst>
          </p:cNvPr>
          <p:cNvSpPr>
            <a:spLocks noGrp="1"/>
          </p:cNvSpPr>
          <p:nvPr>
            <p:ph idx="1"/>
          </p:nvPr>
        </p:nvSpPr>
        <p:spPr>
          <a:xfrm>
            <a:off x="771088" y="2387687"/>
            <a:ext cx="10515600" cy="3643997"/>
          </a:xfrm>
        </p:spPr>
        <p:txBody>
          <a:bodyPr>
            <a:normAutofit/>
          </a:bodyPr>
          <a:lstStyle/>
          <a:p>
            <a:r>
              <a:rPr lang="en-US" sz="2400">
                <a:hlinkClick r:id="rId4"/>
              </a:rPr>
              <a:t>https://knowledge.exlibrisgroup.com/</a:t>
            </a:r>
            <a:r>
              <a:rPr lang="en-US" sz="2400"/>
              <a:t> </a:t>
            </a:r>
          </a:p>
          <a:p>
            <a:pPr marL="0" indent="0">
              <a:buNone/>
            </a:pPr>
            <a:endParaRPr lang="en-US" sz="2400"/>
          </a:p>
          <a:p>
            <a:r>
              <a:rPr lang="en-US" sz="2400">
                <a:hlinkClick r:id="rId5"/>
              </a:rPr>
              <a:t>https://www.oclc.org/support/services/ezproxy.en.html</a:t>
            </a:r>
            <a:r>
              <a:rPr lang="en-US" sz="2400"/>
              <a:t> </a:t>
            </a:r>
          </a:p>
          <a:p>
            <a:pPr marL="0" indent="0">
              <a:buNone/>
            </a:pPr>
            <a:endParaRPr lang="en-US" sz="2400"/>
          </a:p>
          <a:p>
            <a:r>
              <a:rPr lang="en-US" sz="2400">
                <a:hlinkClick r:id="rId6"/>
              </a:rPr>
              <a:t>https://thirdiron.atlassian.net/wiki/spaces/BrowZineAPIDocs/overview</a:t>
            </a:r>
            <a:endParaRPr lang="en-US" sz="2400"/>
          </a:p>
          <a:p>
            <a:pPr marL="0" indent="0">
              <a:buNone/>
            </a:pPr>
            <a:endParaRPr lang="en-US" sz="2400"/>
          </a:p>
          <a:p>
            <a:r>
              <a:rPr lang="en-US" sz="2400">
                <a:hlinkClick r:id="rId7"/>
              </a:rPr>
              <a:t>http://www.nasig.org/site_page.cfm?pk_association_webpage_menu=310&amp;pk_association_webpage=7802</a:t>
            </a:r>
            <a:r>
              <a:rPr lang="en-US" sz="2400"/>
              <a:t>  </a:t>
            </a:r>
          </a:p>
        </p:txBody>
      </p:sp>
    </p:spTree>
    <p:extLst>
      <p:ext uri="{BB962C8B-B14F-4D97-AF65-F5344CB8AC3E}">
        <p14:creationId xmlns:p14="http://schemas.microsoft.com/office/powerpoint/2010/main" val="8646232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E21954-BDD6-45AE-9221-B0011885721B}"/>
              </a:ext>
            </a:extLst>
          </p:cNvPr>
          <p:cNvPicPr>
            <a:picLocks noChangeAspect="1"/>
          </p:cNvPicPr>
          <p:nvPr/>
        </p:nvPicPr>
        <p:blipFill>
          <a:blip r:embed="rId2"/>
          <a:stretch>
            <a:fillRect/>
          </a:stretch>
        </p:blipFill>
        <p:spPr>
          <a:xfrm>
            <a:off x="0" y="0"/>
            <a:ext cx="12192000" cy="6849973"/>
          </a:xfrm>
          <a:prstGeom prst="rect">
            <a:avLst/>
          </a:prstGeom>
        </p:spPr>
      </p:pic>
      <p:graphicFrame>
        <p:nvGraphicFramePr>
          <p:cNvPr id="7" name="Content Placeholder 4">
            <a:extLst>
              <a:ext uri="{FF2B5EF4-FFF2-40B4-BE49-F238E27FC236}">
                <a16:creationId xmlns:a16="http://schemas.microsoft.com/office/drawing/2014/main" id="{F24118DF-224F-4D45-90EE-3D36A223E607}"/>
              </a:ext>
            </a:extLst>
          </p:cNvPr>
          <p:cNvGraphicFramePr>
            <a:graphicFrameLocks/>
          </p:cNvGraphicFramePr>
          <p:nvPr>
            <p:extLst>
              <p:ext uri="{D42A27DB-BD31-4B8C-83A1-F6EECF244321}">
                <p14:modId xmlns:p14="http://schemas.microsoft.com/office/powerpoint/2010/main" val="3822957399"/>
              </p:ext>
            </p:extLst>
          </p:nvPr>
        </p:nvGraphicFramePr>
        <p:xfrm>
          <a:off x="5353916" y="1030866"/>
          <a:ext cx="6269038"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15F9EB25-EEC7-4F9D-A450-6E2342194CC3}"/>
              </a:ext>
            </a:extLst>
          </p:cNvPr>
          <p:cNvSpPr txBox="1"/>
          <p:nvPr/>
        </p:nvSpPr>
        <p:spPr>
          <a:xfrm>
            <a:off x="711200" y="2493489"/>
            <a:ext cx="4350327" cy="1323439"/>
          </a:xfrm>
          <a:prstGeom prst="rect">
            <a:avLst/>
          </a:prstGeom>
          <a:noFill/>
        </p:spPr>
        <p:txBody>
          <a:bodyPr wrap="square" rtlCol="0">
            <a:spAutoFit/>
          </a:bodyPr>
          <a:lstStyle/>
          <a:p>
            <a:r>
              <a:rPr lang="en-US" sz="4000">
                <a:latin typeface="Arial" panose="020B0604020202020204" pitchFamily="34" charset="0"/>
                <a:cs typeface="Arial" panose="020B0604020202020204" pitchFamily="34" charset="0"/>
              </a:rPr>
              <a:t>Organizational         change in 2013</a:t>
            </a:r>
          </a:p>
        </p:txBody>
      </p:sp>
      <p:cxnSp>
        <p:nvCxnSpPr>
          <p:cNvPr id="10" name="Straight Connector 9">
            <a:extLst>
              <a:ext uri="{FF2B5EF4-FFF2-40B4-BE49-F238E27FC236}">
                <a16:creationId xmlns:a16="http://schemas.microsoft.com/office/drawing/2014/main" id="{5801459E-E6BE-42BD-9C76-E293A50C36C4}"/>
              </a:ext>
            </a:extLst>
          </p:cNvPr>
          <p:cNvCxnSpPr/>
          <p:nvPr/>
        </p:nvCxnSpPr>
        <p:spPr>
          <a:xfrm>
            <a:off x="563418" y="2660073"/>
            <a:ext cx="0" cy="96058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9086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E21954-BDD6-45AE-9221-B0011885721B}"/>
              </a:ext>
            </a:extLst>
          </p:cNvPr>
          <p:cNvPicPr>
            <a:picLocks noChangeAspect="1"/>
          </p:cNvPicPr>
          <p:nvPr/>
        </p:nvPicPr>
        <p:blipFill>
          <a:blip r:embed="rId3"/>
          <a:stretch>
            <a:fillRect/>
          </a:stretch>
        </p:blipFill>
        <p:spPr>
          <a:xfrm>
            <a:off x="0" y="0"/>
            <a:ext cx="12192000" cy="6849973"/>
          </a:xfrm>
          <a:prstGeom prst="rect">
            <a:avLst/>
          </a:prstGeom>
        </p:spPr>
      </p:pic>
      <p:graphicFrame>
        <p:nvGraphicFramePr>
          <p:cNvPr id="3" name="Content Placeholder 2">
            <a:extLst>
              <a:ext uri="{FF2B5EF4-FFF2-40B4-BE49-F238E27FC236}">
                <a16:creationId xmlns:a16="http://schemas.microsoft.com/office/drawing/2014/main" id="{E39D9BAD-A4A9-4C2C-B1E6-A7EFBEC2258A}"/>
              </a:ext>
            </a:extLst>
          </p:cNvPr>
          <p:cNvGraphicFramePr>
            <a:graphicFrameLocks/>
          </p:cNvGraphicFramePr>
          <p:nvPr>
            <p:extLst>
              <p:ext uri="{D42A27DB-BD31-4B8C-83A1-F6EECF244321}">
                <p14:modId xmlns:p14="http://schemas.microsoft.com/office/powerpoint/2010/main" val="2431726801"/>
              </p:ext>
            </p:extLst>
          </p:nvPr>
        </p:nvGraphicFramePr>
        <p:xfrm>
          <a:off x="5270788" y="975447"/>
          <a:ext cx="6269038" cy="55721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xtBox 3">
            <a:extLst>
              <a:ext uri="{FF2B5EF4-FFF2-40B4-BE49-F238E27FC236}">
                <a16:creationId xmlns:a16="http://schemas.microsoft.com/office/drawing/2014/main" id="{0AD492C6-7EF9-4884-B6BF-92064717E715}"/>
              </a:ext>
            </a:extLst>
          </p:cNvPr>
          <p:cNvSpPr txBox="1"/>
          <p:nvPr/>
        </p:nvSpPr>
        <p:spPr>
          <a:xfrm>
            <a:off x="988292" y="2658753"/>
            <a:ext cx="3103418" cy="1323439"/>
          </a:xfrm>
          <a:prstGeom prst="rect">
            <a:avLst/>
          </a:prstGeom>
          <a:noFill/>
        </p:spPr>
        <p:txBody>
          <a:bodyPr wrap="square" rtlCol="0">
            <a:spAutoFit/>
          </a:bodyPr>
          <a:lstStyle/>
          <a:p>
            <a:r>
              <a:rPr lang="en-US" sz="4000">
                <a:latin typeface="Arial" panose="020B0604020202020204" pitchFamily="34" charset="0"/>
                <a:cs typeface="Arial" panose="020B0604020202020204" pitchFamily="34" charset="0"/>
              </a:rPr>
              <a:t>Three </a:t>
            </a:r>
          </a:p>
          <a:p>
            <a:r>
              <a:rPr lang="en-US" sz="4000">
                <a:latin typeface="Arial" panose="020B0604020202020204" pitchFamily="34" charset="0"/>
                <a:cs typeface="Arial" panose="020B0604020202020204" pitchFamily="34" charset="0"/>
              </a:rPr>
              <a:t>Divisions</a:t>
            </a:r>
          </a:p>
        </p:txBody>
      </p:sp>
      <p:cxnSp>
        <p:nvCxnSpPr>
          <p:cNvPr id="6" name="Straight Connector 5">
            <a:extLst>
              <a:ext uri="{FF2B5EF4-FFF2-40B4-BE49-F238E27FC236}">
                <a16:creationId xmlns:a16="http://schemas.microsoft.com/office/drawing/2014/main" id="{F7544B44-A144-464F-B8F9-6A56C5977074}"/>
              </a:ext>
            </a:extLst>
          </p:cNvPr>
          <p:cNvCxnSpPr/>
          <p:nvPr/>
        </p:nvCxnSpPr>
        <p:spPr>
          <a:xfrm>
            <a:off x="803563" y="2835564"/>
            <a:ext cx="0" cy="9698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502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E21954-BDD6-45AE-9221-B0011885721B}"/>
              </a:ext>
            </a:extLst>
          </p:cNvPr>
          <p:cNvPicPr>
            <a:picLocks noChangeAspect="1"/>
          </p:cNvPicPr>
          <p:nvPr/>
        </p:nvPicPr>
        <p:blipFill>
          <a:blip r:embed="rId2"/>
          <a:stretch>
            <a:fillRect/>
          </a:stretch>
        </p:blipFill>
        <p:spPr>
          <a:xfrm>
            <a:off x="0" y="0"/>
            <a:ext cx="12192000" cy="6849973"/>
          </a:xfrm>
          <a:prstGeom prst="rect">
            <a:avLst/>
          </a:prstGeom>
        </p:spPr>
      </p:pic>
      <p:graphicFrame>
        <p:nvGraphicFramePr>
          <p:cNvPr id="5" name="Content Placeholder 2">
            <a:extLst>
              <a:ext uri="{FF2B5EF4-FFF2-40B4-BE49-F238E27FC236}">
                <a16:creationId xmlns:a16="http://schemas.microsoft.com/office/drawing/2014/main" id="{A461C9CA-C4A9-479E-B18B-4EC6BDABA916}"/>
              </a:ext>
            </a:extLst>
          </p:cNvPr>
          <p:cNvGraphicFramePr>
            <a:graphicFrameLocks/>
          </p:cNvGraphicFramePr>
          <p:nvPr>
            <p:extLst>
              <p:ext uri="{D42A27DB-BD31-4B8C-83A1-F6EECF244321}">
                <p14:modId xmlns:p14="http://schemas.microsoft.com/office/powerpoint/2010/main" val="333650834"/>
              </p:ext>
            </p:extLst>
          </p:nvPr>
        </p:nvGraphicFramePr>
        <p:xfrm>
          <a:off x="5280026" y="1040431"/>
          <a:ext cx="6269038"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A2EB6108-E6AD-4838-891A-2C717F7C8526}"/>
              </a:ext>
            </a:extLst>
          </p:cNvPr>
          <p:cNvSpPr txBox="1"/>
          <p:nvPr/>
        </p:nvSpPr>
        <p:spPr>
          <a:xfrm>
            <a:off x="834304" y="2641601"/>
            <a:ext cx="4368800" cy="1323439"/>
          </a:xfrm>
          <a:prstGeom prst="rect">
            <a:avLst/>
          </a:prstGeom>
          <a:noFill/>
        </p:spPr>
        <p:txBody>
          <a:bodyPr wrap="square" rtlCol="0">
            <a:spAutoFit/>
          </a:bodyPr>
          <a:lstStyle/>
          <a:p>
            <a:r>
              <a:rPr lang="en-US" sz="4000">
                <a:latin typeface="Arial" panose="020B0604020202020204" pitchFamily="34" charset="0"/>
                <a:cs typeface="Arial" panose="020B0604020202020204" pitchFamily="34" charset="0"/>
              </a:rPr>
              <a:t>Back to two Divisions, 2015</a:t>
            </a:r>
          </a:p>
        </p:txBody>
      </p:sp>
      <p:cxnSp>
        <p:nvCxnSpPr>
          <p:cNvPr id="8" name="Straight Connector 7">
            <a:extLst>
              <a:ext uri="{FF2B5EF4-FFF2-40B4-BE49-F238E27FC236}">
                <a16:creationId xmlns:a16="http://schemas.microsoft.com/office/drawing/2014/main" id="{B3863184-85BB-4D4C-92DC-55FF5738580F}"/>
              </a:ext>
            </a:extLst>
          </p:cNvPr>
          <p:cNvCxnSpPr/>
          <p:nvPr/>
        </p:nvCxnSpPr>
        <p:spPr>
          <a:xfrm>
            <a:off x="766618" y="2817091"/>
            <a:ext cx="0" cy="10094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9790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9C1874-BD4A-4722-AA02-876025D2E83D}"/>
              </a:ext>
            </a:extLst>
          </p:cNvPr>
          <p:cNvPicPr>
            <a:picLocks noChangeAspect="1"/>
          </p:cNvPicPr>
          <p:nvPr/>
        </p:nvPicPr>
        <p:blipFill rotWithShape="1">
          <a:blip r:embed="rId2">
            <a:extLst>
              <a:ext uri="{28A0092B-C50C-407E-A947-70E740481C1C}">
                <a14:useLocalDpi xmlns:a14="http://schemas.microsoft.com/office/drawing/2010/main" val="0"/>
              </a:ext>
            </a:extLst>
          </a:blip>
          <a:srcRect t="18667" r="-2" b="-2"/>
          <a:stretch/>
        </p:blipFill>
        <p:spPr>
          <a:xfrm>
            <a:off x="5153891" y="0"/>
            <a:ext cx="7038109" cy="6858000"/>
          </a:xfrm>
          <a:custGeom>
            <a:avLst/>
            <a:gdLst>
              <a:gd name="connsiteX0" fmla="*/ 3397813 w 6170914"/>
              <a:gd name="connsiteY0" fmla="*/ 0 h 6313225"/>
              <a:gd name="connsiteX1" fmla="*/ 6019731 w 6170914"/>
              <a:gd name="connsiteY1" fmla="*/ 1236489 h 6313225"/>
              <a:gd name="connsiteX2" fmla="*/ 6170914 w 6170914"/>
              <a:gd name="connsiteY2" fmla="*/ 1438663 h 6313225"/>
              <a:gd name="connsiteX3" fmla="*/ 6170914 w 6170914"/>
              <a:gd name="connsiteY3" fmla="*/ 5356963 h 6313225"/>
              <a:gd name="connsiteX4" fmla="*/ 6019731 w 6170914"/>
              <a:gd name="connsiteY4" fmla="*/ 5559138 h 6313225"/>
              <a:gd name="connsiteX5" fmla="*/ 5194591 w 6170914"/>
              <a:gd name="connsiteY5" fmla="*/ 6282226 h 6313225"/>
              <a:gd name="connsiteX6" fmla="*/ 5141791 w 6170914"/>
              <a:gd name="connsiteY6" fmla="*/ 6313225 h 6313225"/>
              <a:gd name="connsiteX7" fmla="*/ 1659199 w 6170914"/>
              <a:gd name="connsiteY7" fmla="*/ 6313225 h 6313225"/>
              <a:gd name="connsiteX8" fmla="*/ 1498064 w 6170914"/>
              <a:gd name="connsiteY8" fmla="*/ 6215333 h 6313225"/>
              <a:gd name="connsiteX9" fmla="*/ 0 w 6170914"/>
              <a:gd name="connsiteY9" fmla="*/ 3397813 h 6313225"/>
              <a:gd name="connsiteX10" fmla="*/ 3397813 w 6170914"/>
              <a:gd name="connsiteY10" fmla="*/ 0 h 63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p:spPr>
      </p:pic>
      <p:sp>
        <p:nvSpPr>
          <p:cNvPr id="3" name="TextBox 2">
            <a:extLst>
              <a:ext uri="{FF2B5EF4-FFF2-40B4-BE49-F238E27FC236}">
                <a16:creationId xmlns:a16="http://schemas.microsoft.com/office/drawing/2014/main" id="{9C610AB4-3313-4327-A617-1472623E9969}"/>
              </a:ext>
            </a:extLst>
          </p:cNvPr>
          <p:cNvSpPr txBox="1"/>
          <p:nvPr/>
        </p:nvSpPr>
        <p:spPr>
          <a:xfrm>
            <a:off x="1220309" y="3154604"/>
            <a:ext cx="3633977" cy="2117916"/>
          </a:xfrm>
          <a:prstGeom prst="rect">
            <a:avLst/>
          </a:prstGeom>
        </p:spPr>
        <p:txBody>
          <a:bodyPr vert="horz" lIns="91440" tIns="45720" rIns="91440" bIns="45720" rtlCol="0" anchor="t">
            <a:normAutofit fontScale="92500"/>
          </a:bodyPr>
          <a:lstStyle/>
          <a:p>
            <a:pPr>
              <a:lnSpc>
                <a:spcPct val="90000"/>
              </a:lnSpc>
              <a:spcBef>
                <a:spcPct val="0"/>
              </a:spcBef>
              <a:spcAft>
                <a:spcPts val="600"/>
              </a:spcAft>
            </a:pPr>
            <a:r>
              <a:rPr lang="en-US" sz="3400" b="1">
                <a:solidFill>
                  <a:schemeClr val="bg1"/>
                </a:solidFill>
                <a:latin typeface="+mj-lt"/>
                <a:ea typeface="+mj-ea"/>
                <a:cs typeface="+mj-cs"/>
              </a:rPr>
              <a:t>"Frank E. </a:t>
            </a:r>
            <a:r>
              <a:rPr lang="en-US" sz="3400" b="1" err="1">
                <a:solidFill>
                  <a:schemeClr val="bg1"/>
                </a:solidFill>
                <a:latin typeface="+mj-lt"/>
                <a:ea typeface="+mj-ea"/>
                <a:cs typeface="+mj-cs"/>
              </a:rPr>
              <a:t>Webner</a:t>
            </a:r>
            <a:r>
              <a:rPr lang="en-US" sz="3400" b="1">
                <a:solidFill>
                  <a:schemeClr val="bg1"/>
                </a:solidFill>
                <a:latin typeface="+mj-lt"/>
                <a:ea typeface="+mj-ea"/>
                <a:cs typeface="+mj-cs"/>
              </a:rPr>
              <a:t>, pony express rider," ca. 1861 - NARA - 513351.jpg </a:t>
            </a:r>
            <a:r>
              <a:rPr lang="en-US" sz="3400" b="1" err="1">
                <a:solidFill>
                  <a:schemeClr val="bg1"/>
                </a:solidFill>
                <a:latin typeface="+mj-lt"/>
                <a:ea typeface="+mj-ea"/>
                <a:cs typeface="+mj-cs"/>
              </a:rPr>
              <a:t>wikimedia</a:t>
            </a:r>
            <a:endParaRPr lang="en-US" sz="3400" b="1">
              <a:solidFill>
                <a:schemeClr val="bg1"/>
              </a:solidFill>
              <a:latin typeface="+mj-lt"/>
              <a:ea typeface="+mj-ea"/>
              <a:cs typeface="+mj-cs"/>
            </a:endParaRPr>
          </a:p>
        </p:txBody>
      </p:sp>
    </p:spTree>
    <p:extLst>
      <p:ext uri="{BB962C8B-B14F-4D97-AF65-F5344CB8AC3E}">
        <p14:creationId xmlns:p14="http://schemas.microsoft.com/office/powerpoint/2010/main" val="827680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E21954-BDD6-45AE-9221-B0011885721B}"/>
              </a:ext>
            </a:extLst>
          </p:cNvPr>
          <p:cNvPicPr>
            <a:picLocks noChangeAspect="1"/>
          </p:cNvPicPr>
          <p:nvPr/>
        </p:nvPicPr>
        <p:blipFill>
          <a:blip r:embed="rId2"/>
          <a:stretch>
            <a:fillRect/>
          </a:stretch>
        </p:blipFill>
        <p:spPr>
          <a:xfrm>
            <a:off x="0" y="0"/>
            <a:ext cx="12192000" cy="6849973"/>
          </a:xfrm>
          <a:prstGeom prst="rect">
            <a:avLst/>
          </a:prstGeom>
        </p:spPr>
      </p:pic>
      <p:pic>
        <p:nvPicPr>
          <p:cNvPr id="5" name="Picture 4">
            <a:extLst>
              <a:ext uri="{FF2B5EF4-FFF2-40B4-BE49-F238E27FC236}">
                <a16:creationId xmlns:a16="http://schemas.microsoft.com/office/drawing/2014/main" id="{45C7289F-67E7-4939-AF4E-C07763E5DC37}"/>
              </a:ext>
            </a:extLst>
          </p:cNvPr>
          <p:cNvPicPr>
            <a:picLocks noChangeAspect="1"/>
          </p:cNvPicPr>
          <p:nvPr/>
        </p:nvPicPr>
        <p:blipFill>
          <a:blip r:embed="rId3"/>
          <a:stretch>
            <a:fillRect/>
          </a:stretch>
        </p:blipFill>
        <p:spPr>
          <a:xfrm>
            <a:off x="1070051" y="1059104"/>
            <a:ext cx="9904118" cy="5571066"/>
          </a:xfrm>
          <a:prstGeom prst="rect">
            <a:avLst/>
          </a:prstGeom>
        </p:spPr>
      </p:pic>
    </p:spTree>
    <p:extLst>
      <p:ext uri="{BB962C8B-B14F-4D97-AF65-F5344CB8AC3E}">
        <p14:creationId xmlns:p14="http://schemas.microsoft.com/office/powerpoint/2010/main" val="2687252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DE21954-BDD6-45AE-9221-B0011885721B}"/>
              </a:ext>
            </a:extLst>
          </p:cNvPr>
          <p:cNvPicPr>
            <a:picLocks noChangeAspect="1"/>
          </p:cNvPicPr>
          <p:nvPr/>
        </p:nvPicPr>
        <p:blipFill>
          <a:blip r:embed="rId2"/>
          <a:stretch>
            <a:fillRect/>
          </a:stretch>
        </p:blipFill>
        <p:spPr>
          <a:xfrm>
            <a:off x="0" y="0"/>
            <a:ext cx="12192000" cy="6849973"/>
          </a:xfrm>
          <a:prstGeom prst="rect">
            <a:avLst/>
          </a:prstGeom>
        </p:spPr>
      </p:pic>
      <p:pic>
        <p:nvPicPr>
          <p:cNvPr id="4" name="Picture 3">
            <a:extLst>
              <a:ext uri="{FF2B5EF4-FFF2-40B4-BE49-F238E27FC236}">
                <a16:creationId xmlns:a16="http://schemas.microsoft.com/office/drawing/2014/main" id="{305F998A-2C7D-4F43-B4BD-19FB09E8EA92}"/>
              </a:ext>
            </a:extLst>
          </p:cNvPr>
          <p:cNvPicPr>
            <a:picLocks noChangeAspect="1"/>
          </p:cNvPicPr>
          <p:nvPr/>
        </p:nvPicPr>
        <p:blipFill>
          <a:blip r:embed="rId3"/>
          <a:stretch>
            <a:fillRect/>
          </a:stretch>
        </p:blipFill>
        <p:spPr>
          <a:xfrm>
            <a:off x="1060814" y="1049867"/>
            <a:ext cx="9904118" cy="5571066"/>
          </a:xfrm>
          <a:prstGeom prst="rect">
            <a:avLst/>
          </a:prstGeom>
        </p:spPr>
      </p:pic>
    </p:spTree>
    <p:extLst>
      <p:ext uri="{BB962C8B-B14F-4D97-AF65-F5344CB8AC3E}">
        <p14:creationId xmlns:p14="http://schemas.microsoft.com/office/powerpoint/2010/main" val="2002430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LibraryBackgrounds 1.jpg">
            <a:extLst>
              <a:ext uri="{FF2B5EF4-FFF2-40B4-BE49-F238E27FC236}">
                <a16:creationId xmlns:a16="http://schemas.microsoft.com/office/drawing/2014/main" id="{046DC324-018D-4CF2-9660-E046D349A1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CF2A7E38-89A5-40A3-8785-6BADB958A698}"/>
              </a:ext>
            </a:extLst>
          </p:cNvPr>
          <p:cNvSpPr/>
          <p:nvPr/>
        </p:nvSpPr>
        <p:spPr>
          <a:xfrm>
            <a:off x="1900719" y="2459504"/>
            <a:ext cx="8188503" cy="1200329"/>
          </a:xfrm>
          <a:prstGeom prst="rect">
            <a:avLst/>
          </a:prstGeom>
        </p:spPr>
        <p:txBody>
          <a:bodyPr wrap="square">
            <a:spAutoFit/>
          </a:bodyPr>
          <a:lstStyle/>
          <a:p>
            <a:pPr algn="ctr"/>
            <a:r>
              <a:rPr lang="en-US" sz="4800">
                <a:solidFill>
                  <a:schemeClr val="bg1"/>
                </a:solidFill>
                <a:latin typeface="Arial" panose="020B0604020202020204" pitchFamily="34" charset="0"/>
                <a:cs typeface="Arial" panose="020B0604020202020204" pitchFamily="34" charset="0"/>
              </a:rPr>
              <a:t>The Mid-Career Librarian</a:t>
            </a:r>
          </a:p>
          <a:p>
            <a:pPr algn="ctr"/>
            <a:r>
              <a:rPr lang="en-US" sz="2400">
                <a:solidFill>
                  <a:schemeClr val="bg1"/>
                </a:solidFill>
                <a:latin typeface="Arial" panose="020B0604020202020204" pitchFamily="34" charset="0"/>
                <a:cs typeface="Arial" panose="020B0604020202020204" pitchFamily="34" charset="0"/>
              </a:rPr>
              <a:t>Angela Dresselhaus</a:t>
            </a:r>
          </a:p>
        </p:txBody>
      </p:sp>
    </p:spTree>
    <p:extLst>
      <p:ext uri="{BB962C8B-B14F-4D97-AF65-F5344CB8AC3E}">
        <p14:creationId xmlns:p14="http://schemas.microsoft.com/office/powerpoint/2010/main" val="29122879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1583</Words>
  <Application>Microsoft Office PowerPoint</Application>
  <PresentationFormat>Widescreen</PresentationFormat>
  <Paragraphs>246</Paragraphs>
  <Slides>29</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NASIG Core Competencies for ERLs</vt:lpstr>
      <vt:lpstr>The 7 Competencies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Electronic Resources Librarian at Joyner Library, East Carolina University</vt:lpstr>
      <vt:lpstr>Resources </vt:lpstr>
      <vt:lpstr>The Competencies </vt:lpstr>
      <vt:lpstr>E-journal Portal and Discovery Updates</vt:lpstr>
      <vt:lpstr>PowerPoint Presentation</vt:lpstr>
      <vt:lpstr>Troubleshooting</vt:lpstr>
      <vt:lpstr>PowerPoint Presentation</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Resources Librarian at Joyner Library</dc:title>
  <dc:creator>Administrator</dc:creator>
  <cp:lastModifiedBy>Dresselhaus, Angela</cp:lastModifiedBy>
  <cp:revision>2</cp:revision>
  <dcterms:modified xsi:type="dcterms:W3CDTF">2018-06-13T16:53:17Z</dcterms:modified>
</cp:coreProperties>
</file>