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60" r:id="rId2"/>
    <p:sldId id="264" r:id="rId3"/>
    <p:sldId id="266" r:id="rId4"/>
    <p:sldId id="263" r:id="rId5"/>
    <p:sldId id="269" r:id="rId6"/>
    <p:sldId id="279" r:id="rId7"/>
    <p:sldId id="268" r:id="rId8"/>
    <p:sldId id="281" r:id="rId9"/>
    <p:sldId id="283" r:id="rId10"/>
    <p:sldId id="282" r:id="rId11"/>
    <p:sldId id="284" r:id="rId12"/>
    <p:sldId id="259" r:id="rId13"/>
    <p:sldId id="271" r:id="rId14"/>
    <p:sldId id="286" r:id="rId15"/>
    <p:sldId id="275" r:id="rId16"/>
    <p:sldId id="276" r:id="rId17"/>
    <p:sldId id="270" r:id="rId18"/>
    <p:sldId id="278" r:id="rId19"/>
    <p:sldId id="277" r:id="rId20"/>
    <p:sldId id="272" r:id="rId21"/>
    <p:sldId id="265" r:id="rId2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BF10"/>
    <a:srgbClr val="FEBC11"/>
    <a:srgbClr val="FFBD10"/>
    <a:srgbClr val="370E5F"/>
    <a:srgbClr val="411971"/>
    <a:srgbClr val="8DB757"/>
    <a:srgbClr val="CCC7D6"/>
    <a:srgbClr val="FEFEF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10" autoAdjust="0"/>
    <p:restoredTop sz="94660"/>
  </p:normalViewPr>
  <p:slideViewPr>
    <p:cSldViewPr snapToGrid="0" snapToObjects="1">
      <p:cViewPr varScale="1">
        <p:scale>
          <a:sx n="84" d="100"/>
          <a:sy n="84" d="100"/>
        </p:scale>
        <p:origin x="744" y="68"/>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https://collab.ecu.edu/sites/erd/Shared%20Documents/Big%20Deal%20Working%20Group/Big%20Deal%20Pie%20Chart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dirty="0"/>
              <a:t>Total Virtual Library Budget and Big Deal Expenditures</a:t>
            </a:r>
          </a:p>
        </c:rich>
      </c:tx>
      <c:layout>
        <c:manualLayout>
          <c:xMode val="edge"/>
          <c:yMode val="edge"/>
          <c:x val="0.18966888922564024"/>
          <c:y val="3.6565124069496767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lineChart>
        <c:grouping val="standard"/>
        <c:varyColors val="0"/>
        <c:ser>
          <c:idx val="0"/>
          <c:order val="0"/>
          <c:tx>
            <c:strRef>
              <c:f>Data!$A$11</c:f>
              <c:strCache>
                <c:ptCount val="1"/>
                <c:pt idx="0">
                  <c:v>Total Virtual Library Budget</c:v>
                </c:pt>
              </c:strCache>
            </c:strRef>
          </c:tx>
          <c:spPr>
            <a:ln w="31750"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effectLst/>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Data!$B$1:$F$1</c:f>
              <c:strCache>
                <c:ptCount val="5"/>
                <c:pt idx="0">
                  <c:v> 2011-2012</c:v>
                </c:pt>
                <c:pt idx="1">
                  <c:v> 2012-2013</c:v>
                </c:pt>
                <c:pt idx="2">
                  <c:v>2013-2014</c:v>
                </c:pt>
                <c:pt idx="3">
                  <c:v>2014-2015</c:v>
                </c:pt>
                <c:pt idx="4">
                  <c:v>2015-2016</c:v>
                </c:pt>
              </c:strCache>
            </c:strRef>
          </c:cat>
          <c:val>
            <c:numRef>
              <c:f>Data!$B$11:$F$11</c:f>
              <c:numCache>
                <c:formatCode>"$"#,##0.00_);[Red]\("$"#,##0.00\)</c:formatCode>
                <c:ptCount val="5"/>
                <c:pt idx="0">
                  <c:v>2355871</c:v>
                </c:pt>
                <c:pt idx="1">
                  <c:v>2496239</c:v>
                </c:pt>
                <c:pt idx="2">
                  <c:v>2396239</c:v>
                </c:pt>
                <c:pt idx="3">
                  <c:v>2424352</c:v>
                </c:pt>
                <c:pt idx="4">
                  <c:v>2313753</c:v>
                </c:pt>
              </c:numCache>
            </c:numRef>
          </c:val>
          <c:smooth val="0"/>
          <c:extLst>
            <c:ext xmlns:c16="http://schemas.microsoft.com/office/drawing/2014/chart" uri="{C3380CC4-5D6E-409C-BE32-E72D297353CC}">
              <c16:uniqueId val="{00000000-6C44-4B93-A924-011D90254A86}"/>
            </c:ext>
          </c:extLst>
        </c:ser>
        <c:ser>
          <c:idx val="1"/>
          <c:order val="1"/>
          <c:tx>
            <c:strRef>
              <c:f>Data!$A$12</c:f>
              <c:strCache>
                <c:ptCount val="1"/>
                <c:pt idx="0">
                  <c:v>Total Big Deals</c:v>
                </c:pt>
              </c:strCache>
            </c:strRef>
          </c:tx>
          <c:spPr>
            <a:ln w="31750" cap="flat">
              <a:solidFill>
                <a:schemeClr val="accent2"/>
              </a:solidFill>
              <a:miter lim="800000"/>
              <a:headEnd type="none"/>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effectLst/>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Data!$B$1:$F$1</c:f>
              <c:strCache>
                <c:ptCount val="5"/>
                <c:pt idx="0">
                  <c:v> 2011-2012</c:v>
                </c:pt>
                <c:pt idx="1">
                  <c:v> 2012-2013</c:v>
                </c:pt>
                <c:pt idx="2">
                  <c:v>2013-2014</c:v>
                </c:pt>
                <c:pt idx="3">
                  <c:v>2014-2015</c:v>
                </c:pt>
                <c:pt idx="4">
                  <c:v>2015-2016</c:v>
                </c:pt>
              </c:strCache>
            </c:strRef>
          </c:cat>
          <c:val>
            <c:numRef>
              <c:f>Data!$B$12:$F$12</c:f>
              <c:numCache>
                <c:formatCode>"$"#,##0.00_);[Red]\("$"#,##0.00\)</c:formatCode>
                <c:ptCount val="5"/>
                <c:pt idx="0">
                  <c:v>1618231.34</c:v>
                </c:pt>
                <c:pt idx="1">
                  <c:v>1718885.75</c:v>
                </c:pt>
                <c:pt idx="2">
                  <c:v>1792555.93</c:v>
                </c:pt>
                <c:pt idx="3">
                  <c:v>1857882.17</c:v>
                </c:pt>
                <c:pt idx="4">
                  <c:v>1956440.7</c:v>
                </c:pt>
              </c:numCache>
            </c:numRef>
          </c:val>
          <c:smooth val="1"/>
          <c:extLst>
            <c:ext xmlns:c16="http://schemas.microsoft.com/office/drawing/2014/chart" uri="{C3380CC4-5D6E-409C-BE32-E72D297353CC}">
              <c16:uniqueId val="{00000001-6C44-4B93-A924-011D90254A86}"/>
            </c:ext>
          </c:extLst>
        </c:ser>
        <c:dLbls>
          <c:dLblPos val="ctr"/>
          <c:showLegendKey val="0"/>
          <c:showVal val="1"/>
          <c:showCatName val="0"/>
          <c:showSerName val="0"/>
          <c:showPercent val="0"/>
          <c:showBubbleSize val="0"/>
        </c:dLbls>
        <c:smooth val="0"/>
        <c:axId val="-1064488112"/>
        <c:axId val="-1064495728"/>
      </c:lineChart>
      <c:catAx>
        <c:axId val="-106448811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1064495728"/>
        <c:crosses val="autoZero"/>
        <c:auto val="1"/>
        <c:lblAlgn val="ctr"/>
        <c:lblOffset val="100"/>
        <c:noMultiLvlLbl val="0"/>
      </c:catAx>
      <c:valAx>
        <c:axId val="-1064495728"/>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quot;$&quot;#,##0.00_);[Red]\(&quot;$&quot;#,##0.00\)" sourceLinked="1"/>
        <c:majorTickMark val="none"/>
        <c:minorTickMark val="none"/>
        <c:tickLblPos val="nextTo"/>
        <c:crossAx val="-1064488112"/>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217648-2343-451E-85C1-1E3E685534F1}" type="datetimeFigureOut">
              <a:rPr lang="en-US" smtClean="0"/>
              <a:t>2/26/2018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EB7F3A-FA83-4DB5-A5D2-8F932F0B1905}" type="slidenum">
              <a:rPr lang="en-US" smtClean="0"/>
              <a:t>‹#›</a:t>
            </a:fld>
            <a:endParaRPr lang="en-US"/>
          </a:p>
        </p:txBody>
      </p:sp>
    </p:spTree>
    <p:extLst>
      <p:ext uri="{BB962C8B-B14F-4D97-AF65-F5344CB8AC3E}">
        <p14:creationId xmlns:p14="http://schemas.microsoft.com/office/powerpoint/2010/main" val="439706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EB7F3A-FA83-4DB5-A5D2-8F932F0B1905}" type="slidenum">
              <a:rPr lang="en-US" smtClean="0"/>
              <a:t>1</a:t>
            </a:fld>
            <a:endParaRPr lang="en-US"/>
          </a:p>
        </p:txBody>
      </p:sp>
    </p:spTree>
    <p:extLst>
      <p:ext uri="{BB962C8B-B14F-4D97-AF65-F5344CB8AC3E}">
        <p14:creationId xmlns:p14="http://schemas.microsoft.com/office/powerpoint/2010/main" val="1156854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EB7F3A-FA83-4DB5-A5D2-8F932F0B1905}" type="slidenum">
              <a:rPr lang="en-US" smtClean="0"/>
              <a:t>12</a:t>
            </a:fld>
            <a:endParaRPr lang="en-US"/>
          </a:p>
        </p:txBody>
      </p:sp>
    </p:spTree>
    <p:extLst>
      <p:ext uri="{BB962C8B-B14F-4D97-AF65-F5344CB8AC3E}">
        <p14:creationId xmlns:p14="http://schemas.microsoft.com/office/powerpoint/2010/main" val="3573899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EB7F3A-FA83-4DB5-A5D2-8F932F0B1905}" type="slidenum">
              <a:rPr lang="en-US" smtClean="0"/>
              <a:t>13</a:t>
            </a:fld>
            <a:endParaRPr lang="en-US"/>
          </a:p>
        </p:txBody>
      </p:sp>
    </p:spTree>
    <p:extLst>
      <p:ext uri="{BB962C8B-B14F-4D97-AF65-F5344CB8AC3E}">
        <p14:creationId xmlns:p14="http://schemas.microsoft.com/office/powerpoint/2010/main" val="2919174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EB7F3A-FA83-4DB5-A5D2-8F932F0B1905}" type="slidenum">
              <a:rPr lang="en-US" smtClean="0"/>
              <a:t>14</a:t>
            </a:fld>
            <a:endParaRPr lang="en-US"/>
          </a:p>
        </p:txBody>
      </p:sp>
    </p:spTree>
    <p:extLst>
      <p:ext uri="{BB962C8B-B14F-4D97-AF65-F5344CB8AC3E}">
        <p14:creationId xmlns:p14="http://schemas.microsoft.com/office/powerpoint/2010/main" val="2090732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EB7F3A-FA83-4DB5-A5D2-8F932F0B1905}" type="slidenum">
              <a:rPr lang="en-US" smtClean="0"/>
              <a:t>15</a:t>
            </a:fld>
            <a:endParaRPr lang="en-US"/>
          </a:p>
        </p:txBody>
      </p:sp>
    </p:spTree>
    <p:extLst>
      <p:ext uri="{BB962C8B-B14F-4D97-AF65-F5344CB8AC3E}">
        <p14:creationId xmlns:p14="http://schemas.microsoft.com/office/powerpoint/2010/main" val="3883134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EB7F3A-FA83-4DB5-A5D2-8F932F0B1905}" type="slidenum">
              <a:rPr lang="en-US" smtClean="0"/>
              <a:t>16</a:t>
            </a:fld>
            <a:endParaRPr lang="en-US"/>
          </a:p>
        </p:txBody>
      </p:sp>
    </p:spTree>
    <p:extLst>
      <p:ext uri="{BB962C8B-B14F-4D97-AF65-F5344CB8AC3E}">
        <p14:creationId xmlns:p14="http://schemas.microsoft.com/office/powerpoint/2010/main" val="5323333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EB7F3A-FA83-4DB5-A5D2-8F932F0B1905}" type="slidenum">
              <a:rPr lang="en-US" smtClean="0"/>
              <a:t>18</a:t>
            </a:fld>
            <a:endParaRPr lang="en-US"/>
          </a:p>
        </p:txBody>
      </p:sp>
    </p:spTree>
    <p:extLst>
      <p:ext uri="{BB962C8B-B14F-4D97-AF65-F5344CB8AC3E}">
        <p14:creationId xmlns:p14="http://schemas.microsoft.com/office/powerpoint/2010/main" val="18908242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EB7F3A-FA83-4DB5-A5D2-8F932F0B1905}" type="slidenum">
              <a:rPr lang="en-US" smtClean="0"/>
              <a:t>19</a:t>
            </a:fld>
            <a:endParaRPr lang="en-US"/>
          </a:p>
        </p:txBody>
      </p:sp>
    </p:spTree>
    <p:extLst>
      <p:ext uri="{BB962C8B-B14F-4D97-AF65-F5344CB8AC3E}">
        <p14:creationId xmlns:p14="http://schemas.microsoft.com/office/powerpoint/2010/main" val="1797400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EB7F3A-FA83-4DB5-A5D2-8F932F0B1905}" type="slidenum">
              <a:rPr lang="en-US" smtClean="0"/>
              <a:t>20</a:t>
            </a:fld>
            <a:endParaRPr lang="en-US"/>
          </a:p>
        </p:txBody>
      </p:sp>
    </p:spTree>
    <p:extLst>
      <p:ext uri="{BB962C8B-B14F-4D97-AF65-F5344CB8AC3E}">
        <p14:creationId xmlns:p14="http://schemas.microsoft.com/office/powerpoint/2010/main" val="3021638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90A46A7-B801-4FC3-815F-D92F1AAFE925}" type="datetime1">
              <a:rPr lang="en-US" smtClean="0"/>
              <a:t>2/26/2018</a:t>
            </a:fld>
            <a:endParaRPr lang="en-US"/>
          </a:p>
        </p:txBody>
      </p:sp>
      <p:sp>
        <p:nvSpPr>
          <p:cNvPr id="5" name="Footer Placeholder 4"/>
          <p:cNvSpPr>
            <a:spLocks noGrp="1"/>
          </p:cNvSpPr>
          <p:nvPr>
            <p:ph type="ftr" sz="quarter" idx="11"/>
          </p:nvPr>
        </p:nvSpPr>
        <p:spPr/>
        <p:txBody>
          <a:bodyPr/>
          <a:lstStyle/>
          <a:p>
            <a:r>
              <a:rPr lang="en-US" dirty="0"/>
              <a:t>Competencies and the Advancement of ERLs | Angela Dresselhaus and Rebecca Tatterson | East Carolina University</a:t>
            </a:r>
          </a:p>
        </p:txBody>
      </p:sp>
      <p:sp>
        <p:nvSpPr>
          <p:cNvPr id="6" name="Slide Number Placeholder 5"/>
          <p:cNvSpPr>
            <a:spLocks noGrp="1"/>
          </p:cNvSpPr>
          <p:nvPr>
            <p:ph type="sldNum" sz="quarter" idx="12"/>
          </p:nvPr>
        </p:nvSpPr>
        <p:spPr/>
        <p:txBody>
          <a:bodyPr/>
          <a:lstStyle/>
          <a:p>
            <a:fld id="{BCBD35AA-117D-B745-9367-6379475E7470}" type="slidenum">
              <a:rPr lang="en-US" smtClean="0"/>
              <a:t>‹#›</a:t>
            </a:fld>
            <a:endParaRPr lang="en-US"/>
          </a:p>
        </p:txBody>
      </p:sp>
    </p:spTree>
    <p:extLst>
      <p:ext uri="{BB962C8B-B14F-4D97-AF65-F5344CB8AC3E}">
        <p14:creationId xmlns:p14="http://schemas.microsoft.com/office/powerpoint/2010/main" val="1120105863"/>
      </p:ext>
    </p:extLst>
  </p:cSld>
  <p:clrMapOvr>
    <a:masterClrMapping/>
  </p:clrMapOvr>
  <mc:AlternateContent xmlns:mc="http://schemas.openxmlformats.org/markup-compatibility/2006" xmlns:p14="http://schemas.microsoft.com/office/powerpoint/2010/main">
    <mc:Choice Requires="p14">
      <p:transition spd="med" p14:dur="700" advClick="0" advTm="15000">
        <p:fade/>
      </p:transition>
    </mc:Choice>
    <mc:Fallback xmlns="">
      <p:transition spd="med" advClick="0" advTm="15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441404-2835-4FEE-A0E7-0FBD084CA7F1}" type="datetime1">
              <a:rPr lang="en-US" smtClean="0"/>
              <a:t>2/26/2018</a:t>
            </a:fld>
            <a:endParaRPr lang="en-US"/>
          </a:p>
        </p:txBody>
      </p:sp>
      <p:sp>
        <p:nvSpPr>
          <p:cNvPr id="5" name="Footer Placeholder 4"/>
          <p:cNvSpPr>
            <a:spLocks noGrp="1"/>
          </p:cNvSpPr>
          <p:nvPr>
            <p:ph type="ftr" sz="quarter" idx="11"/>
          </p:nvPr>
        </p:nvSpPr>
        <p:spPr/>
        <p:txBody>
          <a:bodyPr/>
          <a:lstStyle/>
          <a:p>
            <a:r>
              <a:rPr lang="en-US" dirty="0"/>
              <a:t>Competencies and the Advancement of ERLs | Angela Dresselhaus and Rebecca Tatterson | East Carolina University</a:t>
            </a:r>
          </a:p>
        </p:txBody>
      </p:sp>
      <p:sp>
        <p:nvSpPr>
          <p:cNvPr id="6" name="Slide Number Placeholder 5"/>
          <p:cNvSpPr>
            <a:spLocks noGrp="1"/>
          </p:cNvSpPr>
          <p:nvPr>
            <p:ph type="sldNum" sz="quarter" idx="12"/>
          </p:nvPr>
        </p:nvSpPr>
        <p:spPr/>
        <p:txBody>
          <a:bodyPr/>
          <a:lstStyle/>
          <a:p>
            <a:fld id="{BCBD35AA-117D-B745-9367-6379475E7470}" type="slidenum">
              <a:rPr lang="en-US" smtClean="0"/>
              <a:t>‹#›</a:t>
            </a:fld>
            <a:endParaRPr lang="en-US"/>
          </a:p>
        </p:txBody>
      </p:sp>
    </p:spTree>
    <p:extLst>
      <p:ext uri="{BB962C8B-B14F-4D97-AF65-F5344CB8AC3E}">
        <p14:creationId xmlns:p14="http://schemas.microsoft.com/office/powerpoint/2010/main" val="911971767"/>
      </p:ext>
    </p:extLst>
  </p:cSld>
  <p:clrMapOvr>
    <a:masterClrMapping/>
  </p:clrMapOvr>
  <mc:AlternateContent xmlns:mc="http://schemas.openxmlformats.org/markup-compatibility/2006" xmlns:p14="http://schemas.microsoft.com/office/powerpoint/2010/main">
    <mc:Choice Requires="p14">
      <p:transition spd="med" p14:dur="700" advClick="0" advTm="15000">
        <p:fade/>
      </p:transition>
    </mc:Choice>
    <mc:Fallback xmlns="">
      <p:transition spd="med" advClick="0" advTm="15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A2794A7-3FC1-4F21-B6A9-4EDB849BDB8A}" type="datetime1">
              <a:rPr lang="en-US" smtClean="0"/>
              <a:t>2/26/2018</a:t>
            </a:fld>
            <a:endParaRPr lang="en-US"/>
          </a:p>
        </p:txBody>
      </p:sp>
      <p:sp>
        <p:nvSpPr>
          <p:cNvPr id="5" name="Footer Placeholder 4"/>
          <p:cNvSpPr>
            <a:spLocks noGrp="1"/>
          </p:cNvSpPr>
          <p:nvPr>
            <p:ph type="ftr" sz="quarter" idx="11"/>
          </p:nvPr>
        </p:nvSpPr>
        <p:spPr/>
        <p:txBody>
          <a:bodyPr/>
          <a:lstStyle/>
          <a:p>
            <a:r>
              <a:rPr lang="en-US" dirty="0"/>
              <a:t>Competencies and the Advancement of ERLs | Angela Dresselhaus and Rebecca Tatterson | East Carolina University</a:t>
            </a:r>
          </a:p>
        </p:txBody>
      </p:sp>
      <p:sp>
        <p:nvSpPr>
          <p:cNvPr id="6" name="Slide Number Placeholder 5"/>
          <p:cNvSpPr>
            <a:spLocks noGrp="1"/>
          </p:cNvSpPr>
          <p:nvPr>
            <p:ph type="sldNum" sz="quarter" idx="12"/>
          </p:nvPr>
        </p:nvSpPr>
        <p:spPr/>
        <p:txBody>
          <a:bodyPr/>
          <a:lstStyle/>
          <a:p>
            <a:fld id="{BCBD35AA-117D-B745-9367-6379475E7470}" type="slidenum">
              <a:rPr lang="en-US" smtClean="0"/>
              <a:t>‹#›</a:t>
            </a:fld>
            <a:endParaRPr lang="en-US"/>
          </a:p>
        </p:txBody>
      </p:sp>
    </p:spTree>
    <p:extLst>
      <p:ext uri="{BB962C8B-B14F-4D97-AF65-F5344CB8AC3E}">
        <p14:creationId xmlns:p14="http://schemas.microsoft.com/office/powerpoint/2010/main" val="3571460415"/>
      </p:ext>
    </p:extLst>
  </p:cSld>
  <p:clrMapOvr>
    <a:masterClrMapping/>
  </p:clrMapOvr>
  <mc:AlternateContent xmlns:mc="http://schemas.openxmlformats.org/markup-compatibility/2006" xmlns:p14="http://schemas.microsoft.com/office/powerpoint/2010/main">
    <mc:Choice Requires="p14">
      <p:transition spd="med" p14:dur="700" advClick="0" advTm="15000">
        <p:fade/>
      </p:transition>
    </mc:Choice>
    <mc:Fallback xmlns="">
      <p:transition spd="med" advClick="0" advTm="15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7FB189E-80E8-423B-B35D-C1FCC07A4856}" type="datetime1">
              <a:rPr lang="en-US" smtClean="0"/>
              <a:t>2/26/2018</a:t>
            </a:fld>
            <a:endParaRPr lang="en-US"/>
          </a:p>
        </p:txBody>
      </p:sp>
      <p:sp>
        <p:nvSpPr>
          <p:cNvPr id="5" name="Footer Placeholder 4"/>
          <p:cNvSpPr>
            <a:spLocks noGrp="1"/>
          </p:cNvSpPr>
          <p:nvPr>
            <p:ph type="ftr" sz="quarter" idx="11"/>
          </p:nvPr>
        </p:nvSpPr>
        <p:spPr/>
        <p:txBody>
          <a:bodyPr/>
          <a:lstStyle/>
          <a:p>
            <a:r>
              <a:rPr lang="en-US" dirty="0"/>
              <a:t>Competencies and the Advancement of ERLs | Angela Dresselhaus and Rebecca Tatterson | East Carolina University</a:t>
            </a:r>
          </a:p>
        </p:txBody>
      </p:sp>
      <p:sp>
        <p:nvSpPr>
          <p:cNvPr id="6" name="Slide Number Placeholder 5"/>
          <p:cNvSpPr>
            <a:spLocks noGrp="1"/>
          </p:cNvSpPr>
          <p:nvPr>
            <p:ph type="sldNum" sz="quarter" idx="12"/>
          </p:nvPr>
        </p:nvSpPr>
        <p:spPr/>
        <p:txBody>
          <a:bodyPr/>
          <a:lstStyle/>
          <a:p>
            <a:fld id="{BCBD35AA-117D-B745-9367-6379475E7470}" type="slidenum">
              <a:rPr lang="en-US" smtClean="0"/>
              <a:t>‹#›</a:t>
            </a:fld>
            <a:endParaRPr lang="en-US"/>
          </a:p>
        </p:txBody>
      </p:sp>
    </p:spTree>
    <p:extLst>
      <p:ext uri="{BB962C8B-B14F-4D97-AF65-F5344CB8AC3E}">
        <p14:creationId xmlns:p14="http://schemas.microsoft.com/office/powerpoint/2010/main" val="2682747083"/>
      </p:ext>
    </p:extLst>
  </p:cSld>
  <p:clrMapOvr>
    <a:masterClrMapping/>
  </p:clrMapOvr>
  <mc:AlternateContent xmlns:mc="http://schemas.openxmlformats.org/markup-compatibility/2006" xmlns:p14="http://schemas.microsoft.com/office/powerpoint/2010/main">
    <mc:Choice Requires="p14">
      <p:transition spd="med" p14:dur="700" advClick="0" advTm="15000">
        <p:fade/>
      </p:transition>
    </mc:Choice>
    <mc:Fallback xmlns="">
      <p:transition spd="med" advClick="0" advTm="15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8EF7582-7D2E-4C8F-BBE8-C0F8CBD96F49}" type="datetime1">
              <a:rPr lang="en-US" smtClean="0"/>
              <a:t>2/26/2018</a:t>
            </a:fld>
            <a:endParaRPr lang="en-US"/>
          </a:p>
        </p:txBody>
      </p:sp>
      <p:sp>
        <p:nvSpPr>
          <p:cNvPr id="5" name="Footer Placeholder 4"/>
          <p:cNvSpPr>
            <a:spLocks noGrp="1"/>
          </p:cNvSpPr>
          <p:nvPr>
            <p:ph type="ftr" sz="quarter" idx="11"/>
          </p:nvPr>
        </p:nvSpPr>
        <p:spPr/>
        <p:txBody>
          <a:bodyPr/>
          <a:lstStyle/>
          <a:p>
            <a:r>
              <a:rPr lang="en-US" dirty="0"/>
              <a:t>Competencies and the Advancement of ERLs | Angela Dresselhaus and Rebecca Tatterson | East Carolina University</a:t>
            </a:r>
          </a:p>
        </p:txBody>
      </p:sp>
      <p:sp>
        <p:nvSpPr>
          <p:cNvPr id="6" name="Slide Number Placeholder 5"/>
          <p:cNvSpPr>
            <a:spLocks noGrp="1"/>
          </p:cNvSpPr>
          <p:nvPr>
            <p:ph type="sldNum" sz="quarter" idx="12"/>
          </p:nvPr>
        </p:nvSpPr>
        <p:spPr/>
        <p:txBody>
          <a:bodyPr/>
          <a:lstStyle/>
          <a:p>
            <a:fld id="{BCBD35AA-117D-B745-9367-6379475E7470}" type="slidenum">
              <a:rPr lang="en-US" smtClean="0"/>
              <a:t>‹#›</a:t>
            </a:fld>
            <a:endParaRPr lang="en-US"/>
          </a:p>
        </p:txBody>
      </p:sp>
    </p:spTree>
    <p:extLst>
      <p:ext uri="{BB962C8B-B14F-4D97-AF65-F5344CB8AC3E}">
        <p14:creationId xmlns:p14="http://schemas.microsoft.com/office/powerpoint/2010/main" val="2071175337"/>
      </p:ext>
    </p:extLst>
  </p:cSld>
  <p:clrMapOvr>
    <a:masterClrMapping/>
  </p:clrMapOvr>
  <mc:AlternateContent xmlns:mc="http://schemas.openxmlformats.org/markup-compatibility/2006" xmlns:p14="http://schemas.microsoft.com/office/powerpoint/2010/main">
    <mc:Choice Requires="p14">
      <p:transition spd="med" p14:dur="700" advClick="0" advTm="15000">
        <p:fade/>
      </p:transition>
    </mc:Choice>
    <mc:Fallback xmlns="">
      <p:transition spd="med" advClick="0" advTm="15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73936CE-C677-40EA-ABA7-160E7032EEE5}" type="datetime1">
              <a:rPr lang="en-US" smtClean="0"/>
              <a:t>2/26/2018</a:t>
            </a:fld>
            <a:endParaRPr lang="en-US"/>
          </a:p>
        </p:txBody>
      </p:sp>
      <p:sp>
        <p:nvSpPr>
          <p:cNvPr id="6" name="Footer Placeholder 5"/>
          <p:cNvSpPr>
            <a:spLocks noGrp="1"/>
          </p:cNvSpPr>
          <p:nvPr>
            <p:ph type="ftr" sz="quarter" idx="11"/>
          </p:nvPr>
        </p:nvSpPr>
        <p:spPr/>
        <p:txBody>
          <a:bodyPr/>
          <a:lstStyle/>
          <a:p>
            <a:r>
              <a:rPr lang="en-US" dirty="0"/>
              <a:t>Competencies and the Advancement of ERLs | Angela Dresselhaus and Rebecca Tatterson | East Carolina University</a:t>
            </a:r>
          </a:p>
        </p:txBody>
      </p:sp>
      <p:sp>
        <p:nvSpPr>
          <p:cNvPr id="7" name="Slide Number Placeholder 6"/>
          <p:cNvSpPr>
            <a:spLocks noGrp="1"/>
          </p:cNvSpPr>
          <p:nvPr>
            <p:ph type="sldNum" sz="quarter" idx="12"/>
          </p:nvPr>
        </p:nvSpPr>
        <p:spPr/>
        <p:txBody>
          <a:bodyPr/>
          <a:lstStyle/>
          <a:p>
            <a:fld id="{BCBD35AA-117D-B745-9367-6379475E7470}" type="slidenum">
              <a:rPr lang="en-US" smtClean="0"/>
              <a:t>‹#›</a:t>
            </a:fld>
            <a:endParaRPr lang="en-US"/>
          </a:p>
        </p:txBody>
      </p:sp>
    </p:spTree>
    <p:extLst>
      <p:ext uri="{BB962C8B-B14F-4D97-AF65-F5344CB8AC3E}">
        <p14:creationId xmlns:p14="http://schemas.microsoft.com/office/powerpoint/2010/main" val="3269005414"/>
      </p:ext>
    </p:extLst>
  </p:cSld>
  <p:clrMapOvr>
    <a:masterClrMapping/>
  </p:clrMapOvr>
  <mc:AlternateContent xmlns:mc="http://schemas.openxmlformats.org/markup-compatibility/2006" xmlns:p14="http://schemas.microsoft.com/office/powerpoint/2010/main">
    <mc:Choice Requires="p14">
      <p:transition spd="med" p14:dur="700" advClick="0" advTm="15000">
        <p:fade/>
      </p:transition>
    </mc:Choice>
    <mc:Fallback xmlns="">
      <p:transition spd="med" advClick="0" advTm="15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9818BA0-4ADA-44DA-8D52-E43DCB21B9C7}" type="datetime1">
              <a:rPr lang="en-US" smtClean="0"/>
              <a:t>2/26/2018</a:t>
            </a:fld>
            <a:endParaRPr lang="en-US"/>
          </a:p>
        </p:txBody>
      </p:sp>
      <p:sp>
        <p:nvSpPr>
          <p:cNvPr id="8" name="Footer Placeholder 7"/>
          <p:cNvSpPr>
            <a:spLocks noGrp="1"/>
          </p:cNvSpPr>
          <p:nvPr>
            <p:ph type="ftr" sz="quarter" idx="11"/>
          </p:nvPr>
        </p:nvSpPr>
        <p:spPr/>
        <p:txBody>
          <a:bodyPr/>
          <a:lstStyle/>
          <a:p>
            <a:r>
              <a:rPr lang="en-US" dirty="0"/>
              <a:t>Competencies and the Advancement of ERLs | Angela Dresselhaus and Rebecca Tatterson | East Carolina University</a:t>
            </a:r>
          </a:p>
        </p:txBody>
      </p:sp>
      <p:sp>
        <p:nvSpPr>
          <p:cNvPr id="9" name="Slide Number Placeholder 8"/>
          <p:cNvSpPr>
            <a:spLocks noGrp="1"/>
          </p:cNvSpPr>
          <p:nvPr>
            <p:ph type="sldNum" sz="quarter" idx="12"/>
          </p:nvPr>
        </p:nvSpPr>
        <p:spPr/>
        <p:txBody>
          <a:bodyPr/>
          <a:lstStyle/>
          <a:p>
            <a:fld id="{BCBD35AA-117D-B745-9367-6379475E7470}" type="slidenum">
              <a:rPr lang="en-US" smtClean="0"/>
              <a:t>‹#›</a:t>
            </a:fld>
            <a:endParaRPr lang="en-US"/>
          </a:p>
        </p:txBody>
      </p:sp>
    </p:spTree>
    <p:extLst>
      <p:ext uri="{BB962C8B-B14F-4D97-AF65-F5344CB8AC3E}">
        <p14:creationId xmlns:p14="http://schemas.microsoft.com/office/powerpoint/2010/main" val="658691173"/>
      </p:ext>
    </p:extLst>
  </p:cSld>
  <p:clrMapOvr>
    <a:masterClrMapping/>
  </p:clrMapOvr>
  <mc:AlternateContent xmlns:mc="http://schemas.openxmlformats.org/markup-compatibility/2006" xmlns:p14="http://schemas.microsoft.com/office/powerpoint/2010/main">
    <mc:Choice Requires="p14">
      <p:transition spd="med" p14:dur="700" advClick="0" advTm="15000">
        <p:fade/>
      </p:transition>
    </mc:Choice>
    <mc:Fallback xmlns="">
      <p:transition spd="med" advClick="0" advTm="15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62E7167-B9AB-49DC-AF13-CD2414ABDFDE}" type="datetime1">
              <a:rPr lang="en-US" smtClean="0"/>
              <a:t>2/26/2018</a:t>
            </a:fld>
            <a:endParaRPr lang="en-US"/>
          </a:p>
        </p:txBody>
      </p:sp>
      <p:sp>
        <p:nvSpPr>
          <p:cNvPr id="4" name="Footer Placeholder 3"/>
          <p:cNvSpPr>
            <a:spLocks noGrp="1"/>
          </p:cNvSpPr>
          <p:nvPr>
            <p:ph type="ftr" sz="quarter" idx="11"/>
          </p:nvPr>
        </p:nvSpPr>
        <p:spPr/>
        <p:txBody>
          <a:bodyPr/>
          <a:lstStyle/>
          <a:p>
            <a:r>
              <a:rPr lang="en-US" dirty="0"/>
              <a:t>Competencies and the Advancement of ERLs | Angela Dresselhaus and Rebecca Tatterson | East Carolina University</a:t>
            </a:r>
          </a:p>
        </p:txBody>
      </p:sp>
      <p:sp>
        <p:nvSpPr>
          <p:cNvPr id="5" name="Slide Number Placeholder 4"/>
          <p:cNvSpPr>
            <a:spLocks noGrp="1"/>
          </p:cNvSpPr>
          <p:nvPr>
            <p:ph type="sldNum" sz="quarter" idx="12"/>
          </p:nvPr>
        </p:nvSpPr>
        <p:spPr/>
        <p:txBody>
          <a:bodyPr/>
          <a:lstStyle/>
          <a:p>
            <a:fld id="{BCBD35AA-117D-B745-9367-6379475E7470}" type="slidenum">
              <a:rPr lang="en-US" smtClean="0"/>
              <a:t>‹#›</a:t>
            </a:fld>
            <a:endParaRPr lang="en-US"/>
          </a:p>
        </p:txBody>
      </p:sp>
    </p:spTree>
    <p:extLst>
      <p:ext uri="{BB962C8B-B14F-4D97-AF65-F5344CB8AC3E}">
        <p14:creationId xmlns:p14="http://schemas.microsoft.com/office/powerpoint/2010/main" val="4017426314"/>
      </p:ext>
    </p:extLst>
  </p:cSld>
  <p:clrMapOvr>
    <a:masterClrMapping/>
  </p:clrMapOvr>
  <mc:AlternateContent xmlns:mc="http://schemas.openxmlformats.org/markup-compatibility/2006" xmlns:p14="http://schemas.microsoft.com/office/powerpoint/2010/main">
    <mc:Choice Requires="p14">
      <p:transition spd="med" p14:dur="700" advClick="0" advTm="15000">
        <p:fade/>
      </p:transition>
    </mc:Choice>
    <mc:Fallback xmlns="">
      <p:transition spd="med" advClick="0" advTm="15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0D0EF8-EF9F-4C60-88FC-0DE643D5B0EB}" type="datetime1">
              <a:rPr lang="en-US" smtClean="0"/>
              <a:t>2/26/2018</a:t>
            </a:fld>
            <a:endParaRPr lang="en-US"/>
          </a:p>
        </p:txBody>
      </p:sp>
      <p:sp>
        <p:nvSpPr>
          <p:cNvPr id="3" name="Footer Placeholder 2"/>
          <p:cNvSpPr>
            <a:spLocks noGrp="1"/>
          </p:cNvSpPr>
          <p:nvPr>
            <p:ph type="ftr" sz="quarter" idx="11"/>
          </p:nvPr>
        </p:nvSpPr>
        <p:spPr/>
        <p:txBody>
          <a:bodyPr/>
          <a:lstStyle/>
          <a:p>
            <a:r>
              <a:rPr lang="en-US" dirty="0"/>
              <a:t>Competencies and the Advancement of ERLs | Angela Dresselhaus and Rebecca Tatterson | East Carolina University</a:t>
            </a:r>
          </a:p>
        </p:txBody>
      </p:sp>
      <p:sp>
        <p:nvSpPr>
          <p:cNvPr id="4" name="Slide Number Placeholder 3"/>
          <p:cNvSpPr>
            <a:spLocks noGrp="1"/>
          </p:cNvSpPr>
          <p:nvPr>
            <p:ph type="sldNum" sz="quarter" idx="12"/>
          </p:nvPr>
        </p:nvSpPr>
        <p:spPr/>
        <p:txBody>
          <a:bodyPr/>
          <a:lstStyle/>
          <a:p>
            <a:fld id="{BCBD35AA-117D-B745-9367-6379475E7470}" type="slidenum">
              <a:rPr lang="en-US" smtClean="0"/>
              <a:t>‹#›</a:t>
            </a:fld>
            <a:endParaRPr lang="en-US"/>
          </a:p>
        </p:txBody>
      </p:sp>
    </p:spTree>
    <p:extLst>
      <p:ext uri="{BB962C8B-B14F-4D97-AF65-F5344CB8AC3E}">
        <p14:creationId xmlns:p14="http://schemas.microsoft.com/office/powerpoint/2010/main" val="2212781649"/>
      </p:ext>
    </p:extLst>
  </p:cSld>
  <p:clrMapOvr>
    <a:masterClrMapping/>
  </p:clrMapOvr>
  <mc:AlternateContent xmlns:mc="http://schemas.openxmlformats.org/markup-compatibility/2006" xmlns:p14="http://schemas.microsoft.com/office/powerpoint/2010/main">
    <mc:Choice Requires="p14">
      <p:transition spd="med" p14:dur="700" advClick="0" advTm="15000">
        <p:fade/>
      </p:transition>
    </mc:Choice>
    <mc:Fallback xmlns="">
      <p:transition spd="med" advClick="0" advTm="15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278669-8913-44F1-B058-15EA07945254}" type="datetime1">
              <a:rPr lang="en-US" smtClean="0"/>
              <a:t>2/26/2018</a:t>
            </a:fld>
            <a:endParaRPr lang="en-US"/>
          </a:p>
        </p:txBody>
      </p:sp>
      <p:sp>
        <p:nvSpPr>
          <p:cNvPr id="6" name="Footer Placeholder 5"/>
          <p:cNvSpPr>
            <a:spLocks noGrp="1"/>
          </p:cNvSpPr>
          <p:nvPr>
            <p:ph type="ftr" sz="quarter" idx="11"/>
          </p:nvPr>
        </p:nvSpPr>
        <p:spPr/>
        <p:txBody>
          <a:bodyPr/>
          <a:lstStyle/>
          <a:p>
            <a:r>
              <a:rPr lang="en-US" dirty="0"/>
              <a:t>Competencies and the Advancement of ERLs | Angela Dresselhaus and Rebecca Tatterson | East Carolina University</a:t>
            </a:r>
          </a:p>
        </p:txBody>
      </p:sp>
      <p:sp>
        <p:nvSpPr>
          <p:cNvPr id="7" name="Slide Number Placeholder 6"/>
          <p:cNvSpPr>
            <a:spLocks noGrp="1"/>
          </p:cNvSpPr>
          <p:nvPr>
            <p:ph type="sldNum" sz="quarter" idx="12"/>
          </p:nvPr>
        </p:nvSpPr>
        <p:spPr/>
        <p:txBody>
          <a:bodyPr/>
          <a:lstStyle/>
          <a:p>
            <a:fld id="{BCBD35AA-117D-B745-9367-6379475E7470}" type="slidenum">
              <a:rPr lang="en-US" smtClean="0"/>
              <a:t>‹#›</a:t>
            </a:fld>
            <a:endParaRPr lang="en-US"/>
          </a:p>
        </p:txBody>
      </p:sp>
    </p:spTree>
    <p:extLst>
      <p:ext uri="{BB962C8B-B14F-4D97-AF65-F5344CB8AC3E}">
        <p14:creationId xmlns:p14="http://schemas.microsoft.com/office/powerpoint/2010/main" val="1780225221"/>
      </p:ext>
    </p:extLst>
  </p:cSld>
  <p:clrMapOvr>
    <a:masterClrMapping/>
  </p:clrMapOvr>
  <mc:AlternateContent xmlns:mc="http://schemas.openxmlformats.org/markup-compatibility/2006" xmlns:p14="http://schemas.microsoft.com/office/powerpoint/2010/main">
    <mc:Choice Requires="p14">
      <p:transition spd="med" p14:dur="700" advClick="0" advTm="15000">
        <p:fade/>
      </p:transition>
    </mc:Choice>
    <mc:Fallback xmlns="">
      <p:transition spd="med" advClick="0" advTm="15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5E12735-126D-46D2-9D2A-5B8924EAD661}" type="datetime1">
              <a:rPr lang="en-US" smtClean="0"/>
              <a:t>2/26/2018</a:t>
            </a:fld>
            <a:endParaRPr lang="en-US"/>
          </a:p>
        </p:txBody>
      </p:sp>
      <p:sp>
        <p:nvSpPr>
          <p:cNvPr id="6" name="Footer Placeholder 5"/>
          <p:cNvSpPr>
            <a:spLocks noGrp="1"/>
          </p:cNvSpPr>
          <p:nvPr>
            <p:ph type="ftr" sz="quarter" idx="11"/>
          </p:nvPr>
        </p:nvSpPr>
        <p:spPr/>
        <p:txBody>
          <a:bodyPr/>
          <a:lstStyle/>
          <a:p>
            <a:r>
              <a:rPr lang="en-US" dirty="0"/>
              <a:t>Competencies and the Advancement of ERLs | Angela Dresselhaus and Rebecca Tatterson | East Carolina University</a:t>
            </a:r>
          </a:p>
        </p:txBody>
      </p:sp>
      <p:sp>
        <p:nvSpPr>
          <p:cNvPr id="7" name="Slide Number Placeholder 6"/>
          <p:cNvSpPr>
            <a:spLocks noGrp="1"/>
          </p:cNvSpPr>
          <p:nvPr>
            <p:ph type="sldNum" sz="quarter" idx="12"/>
          </p:nvPr>
        </p:nvSpPr>
        <p:spPr/>
        <p:txBody>
          <a:bodyPr/>
          <a:lstStyle/>
          <a:p>
            <a:fld id="{BCBD35AA-117D-B745-9367-6379475E7470}" type="slidenum">
              <a:rPr lang="en-US" smtClean="0"/>
              <a:t>‹#›</a:t>
            </a:fld>
            <a:endParaRPr lang="en-US"/>
          </a:p>
        </p:txBody>
      </p:sp>
    </p:spTree>
    <p:extLst>
      <p:ext uri="{BB962C8B-B14F-4D97-AF65-F5344CB8AC3E}">
        <p14:creationId xmlns:p14="http://schemas.microsoft.com/office/powerpoint/2010/main" val="249089091"/>
      </p:ext>
    </p:extLst>
  </p:cSld>
  <p:clrMapOvr>
    <a:masterClrMapping/>
  </p:clrMapOvr>
  <mc:AlternateContent xmlns:mc="http://schemas.openxmlformats.org/markup-compatibility/2006" xmlns:p14="http://schemas.microsoft.com/office/powerpoint/2010/main">
    <mc:Choice Requires="p14">
      <p:transition spd="med" p14:dur="700" advClick="0" advTm="15000">
        <p:fade/>
      </p:transition>
    </mc:Choice>
    <mc:Fallback xmlns="">
      <p:transition spd="med" advClick="0" advTm="15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A758159F-2D05-405A-AC20-3F25A435C1CA}" type="datetime1">
              <a:rPr lang="en-US" smtClean="0"/>
              <a:t>2/26/2018</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Competencies and the Advancement of ERLs | Angela Dresselhaus and Rebecca Tatterson | East Carolina University</a:t>
            </a:r>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CBD35AA-117D-B745-9367-6379475E7470}" type="slidenum">
              <a:rPr lang="en-US" smtClean="0"/>
              <a:t>‹#›</a:t>
            </a:fld>
            <a:endParaRPr lang="en-US"/>
          </a:p>
        </p:txBody>
      </p:sp>
    </p:spTree>
    <p:extLst>
      <p:ext uri="{BB962C8B-B14F-4D97-AF65-F5344CB8AC3E}">
        <p14:creationId xmlns:p14="http://schemas.microsoft.com/office/powerpoint/2010/main" val="13323026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advClick="0" advTm="15000">
        <p:fade/>
      </p:transition>
    </mc:Choice>
    <mc:Fallback xmlns="">
      <p:transition spd="med" advClick="0" advTm="15000">
        <p:fade/>
      </p:transition>
    </mc:Fallback>
  </mc:AlternateConten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hyperlink" Target="http://www.nasig.org/site_page.cfm?pk_association_webpage_menu=310&amp;pk_association_webpage=1225" TargetMode="External"/><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hyperlink" Target="https://ocul.on.ca/accessibility/sites/default/files/OCUL%20Accessibility%20Toolkit%20-%20ENG%20-%20v2.0%20(May%202014).pdf" TargetMode="External"/><Relationship Id="rId4" Type="http://schemas.openxmlformats.org/officeDocument/2006/relationships/hyperlink" Target="https://tamucc-ir.tdl.org/tamucc-ir/bitstream/handle/1969.6/33/Sutton_dissertation_final.pdf?sequence=1"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braryBackgrounds 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37480"/>
          </a:xfrm>
          <a:prstGeom prst="rect">
            <a:avLst/>
          </a:prstGeom>
        </p:spPr>
      </p:pic>
      <p:sp>
        <p:nvSpPr>
          <p:cNvPr id="2" name="Title 1"/>
          <p:cNvSpPr>
            <a:spLocks noGrp="1"/>
          </p:cNvSpPr>
          <p:nvPr>
            <p:ph type="ctrTitle"/>
          </p:nvPr>
        </p:nvSpPr>
        <p:spPr>
          <a:xfrm>
            <a:off x="685800" y="1111567"/>
            <a:ext cx="7772400" cy="1102519"/>
          </a:xfrm>
        </p:spPr>
        <p:txBody>
          <a:bodyPr>
            <a:normAutofit fontScale="90000"/>
          </a:bodyPr>
          <a:lstStyle/>
          <a:p>
            <a:r>
              <a:rPr lang="en-US" dirty="0">
                <a:solidFill>
                  <a:srgbClr val="FEFEFE"/>
                </a:solidFill>
              </a:rPr>
              <a:t>Competencies and the Advancement of Electronic Resource Librarians</a:t>
            </a:r>
          </a:p>
        </p:txBody>
      </p:sp>
      <p:sp>
        <p:nvSpPr>
          <p:cNvPr id="3" name="Subtitle 2"/>
          <p:cNvSpPr>
            <a:spLocks noGrp="1"/>
          </p:cNvSpPr>
          <p:nvPr>
            <p:ph type="subTitle" idx="1"/>
          </p:nvPr>
        </p:nvSpPr>
        <p:spPr>
          <a:xfrm>
            <a:off x="1371600" y="2623199"/>
            <a:ext cx="6400800" cy="1314450"/>
          </a:xfrm>
        </p:spPr>
        <p:txBody>
          <a:bodyPr>
            <a:normAutofit fontScale="47500" lnSpcReduction="20000"/>
          </a:bodyPr>
          <a:lstStyle/>
          <a:p>
            <a:r>
              <a:rPr lang="en-US" dirty="0">
                <a:solidFill>
                  <a:srgbClr val="CCC7D6"/>
                </a:solidFill>
              </a:rPr>
              <a:t>The NASIG Core Competencies for Electronic Resources Librarians (ERLs) provides a framework defining the professional practice of electronic resource librarianship. This poster will demonstrate how the NASIG Core Competencies were applied to the advancement in title process for an experienced ERL and the initial training phase of a new ERL.</a:t>
            </a:r>
          </a:p>
        </p:txBody>
      </p:sp>
      <p:sp>
        <p:nvSpPr>
          <p:cNvPr id="6" name="Slide Number Placeholder 5">
            <a:extLst>
              <a:ext uri="{FF2B5EF4-FFF2-40B4-BE49-F238E27FC236}">
                <a16:creationId xmlns:a16="http://schemas.microsoft.com/office/drawing/2014/main" id="{55691FDB-A1ED-404F-BBF8-263F0C79C46F}"/>
              </a:ext>
            </a:extLst>
          </p:cNvPr>
          <p:cNvSpPr>
            <a:spLocks noGrp="1"/>
          </p:cNvSpPr>
          <p:nvPr>
            <p:ph type="sldNum" sz="quarter" idx="12"/>
          </p:nvPr>
        </p:nvSpPr>
        <p:spPr/>
        <p:txBody>
          <a:bodyPr/>
          <a:lstStyle/>
          <a:p>
            <a:fld id="{BCBD35AA-117D-B745-9367-6379475E7470}" type="slidenum">
              <a:rPr lang="en-US" smtClean="0"/>
              <a:t>1</a:t>
            </a:fld>
            <a:endParaRPr lang="en-US"/>
          </a:p>
        </p:txBody>
      </p:sp>
      <p:sp>
        <p:nvSpPr>
          <p:cNvPr id="7" name="TextBox 6">
            <a:extLst>
              <a:ext uri="{FF2B5EF4-FFF2-40B4-BE49-F238E27FC236}">
                <a16:creationId xmlns:a16="http://schemas.microsoft.com/office/drawing/2014/main" id="{8F8D7C57-7ED0-428A-A594-AFD5B53B8325}"/>
              </a:ext>
            </a:extLst>
          </p:cNvPr>
          <p:cNvSpPr txBox="1"/>
          <p:nvPr/>
        </p:nvSpPr>
        <p:spPr>
          <a:xfrm flipH="1">
            <a:off x="1649641" y="4040372"/>
            <a:ext cx="5844718" cy="923330"/>
          </a:xfrm>
          <a:prstGeom prst="rect">
            <a:avLst/>
          </a:prstGeom>
          <a:noFill/>
        </p:spPr>
        <p:txBody>
          <a:bodyPr wrap="square" rtlCol="0">
            <a:spAutoFit/>
          </a:bodyPr>
          <a:lstStyle/>
          <a:p>
            <a:pPr algn="ctr"/>
            <a:r>
              <a:rPr lang="en-US" dirty="0">
                <a:solidFill>
                  <a:srgbClr val="FFBD10"/>
                </a:solidFill>
              </a:rPr>
              <a:t>Angela Dresselhaus, Head of Electronic Resources </a:t>
            </a:r>
          </a:p>
          <a:p>
            <a:pPr algn="ctr"/>
            <a:r>
              <a:rPr lang="en-US" dirty="0">
                <a:solidFill>
                  <a:srgbClr val="FFBD10"/>
                </a:solidFill>
              </a:rPr>
              <a:t>Rebecca Tatterson, Electronic Resources Librarian</a:t>
            </a:r>
          </a:p>
          <a:p>
            <a:pPr algn="ctr"/>
            <a:r>
              <a:rPr lang="en-US" dirty="0">
                <a:solidFill>
                  <a:srgbClr val="FFBD10"/>
                </a:solidFill>
              </a:rPr>
              <a:t>East Carolina University</a:t>
            </a:r>
          </a:p>
        </p:txBody>
      </p:sp>
    </p:spTree>
    <p:extLst>
      <p:ext uri="{BB962C8B-B14F-4D97-AF65-F5344CB8AC3E}">
        <p14:creationId xmlns:p14="http://schemas.microsoft.com/office/powerpoint/2010/main" val="2020108115"/>
      </p:ext>
    </p:extLst>
  </p:cSld>
  <p:clrMapOvr>
    <a:masterClrMapping/>
  </p:clrMapOvr>
  <mc:AlternateContent xmlns:mc="http://schemas.openxmlformats.org/markup-compatibility/2006" xmlns:p14="http://schemas.microsoft.com/office/powerpoint/2010/main">
    <mc:Choice Requires="p14">
      <p:transition spd="med" p14:dur="700" advClick="0" advTm="13000">
        <p:fade/>
      </p:transition>
    </mc:Choice>
    <mc:Fallback xmlns="">
      <p:transition spd="med" advClick="0" advTm="1300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braryBackgrounds 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951"/>
            <a:ext cx="9144000" cy="5137480"/>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10</a:t>
            </a:fld>
            <a:endParaRPr lang="en-US"/>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711377" y="1988660"/>
            <a:ext cx="7721245" cy="254841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indent="-457200">
              <a:buFont typeface="Arial" panose="020B0604020202020204" pitchFamily="34" charset="0"/>
              <a:buChar char="•"/>
            </a:pPr>
            <a:endParaRPr lang="en-US" dirty="0"/>
          </a:p>
        </p:txBody>
      </p:sp>
      <p:sp>
        <p:nvSpPr>
          <p:cNvPr id="10" name="Footer Placeholder 4">
            <a:extLst>
              <a:ext uri="{FF2B5EF4-FFF2-40B4-BE49-F238E27FC236}">
                <a16:creationId xmlns:a16="http://schemas.microsoft.com/office/drawing/2014/main" id="{AFCDAE8B-7EBC-48F0-8144-FF4234F382BC}"/>
              </a:ext>
            </a:extLst>
          </p:cNvPr>
          <p:cNvSpPr txBox="1">
            <a:spLocks/>
          </p:cNvSpPr>
          <p:nvPr/>
        </p:nvSpPr>
        <p:spPr>
          <a:xfrm>
            <a:off x="493909" y="4767263"/>
            <a:ext cx="7964291" cy="273844"/>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370E5F"/>
                </a:solidFill>
              </a:rPr>
              <a:t>Competencies and the Advancement of ERLs | Angela Dresselhaus and Rebecca Tatterson | East Carolina University</a:t>
            </a:r>
          </a:p>
        </p:txBody>
      </p:sp>
      <p:sp>
        <p:nvSpPr>
          <p:cNvPr id="14" name="TextBox 13">
            <a:extLst>
              <a:ext uri="{FF2B5EF4-FFF2-40B4-BE49-F238E27FC236}">
                <a16:creationId xmlns:a16="http://schemas.microsoft.com/office/drawing/2014/main" id="{9779C59E-3400-42CE-8C29-C149DA47A57B}"/>
              </a:ext>
            </a:extLst>
          </p:cNvPr>
          <p:cNvSpPr txBox="1"/>
          <p:nvPr/>
        </p:nvSpPr>
        <p:spPr>
          <a:xfrm flipH="1">
            <a:off x="450574" y="1316150"/>
            <a:ext cx="8242849" cy="3970318"/>
          </a:xfrm>
          <a:prstGeom prst="rect">
            <a:avLst/>
          </a:prstGeom>
          <a:noFill/>
        </p:spPr>
        <p:txBody>
          <a:bodyPr wrap="square" rtlCol="0">
            <a:spAutoFit/>
          </a:bodyPr>
          <a:lstStyle/>
          <a:p>
            <a:r>
              <a:rPr lang="en-US" sz="2400" b="1" dirty="0"/>
              <a:t>6.3 Knowledgeable about the legal framework within which libraries and information agencies operate. That framework includes laws relating to copyright, privacy, freedom of expression, equal rights (e.g., the Americans with Disabilities Act), and intellectual property.</a:t>
            </a:r>
          </a:p>
          <a:p>
            <a:endParaRPr lang="en-US" sz="2400" b="1" dirty="0">
              <a:solidFill>
                <a:srgbClr val="411971"/>
              </a:solidFill>
            </a:endParaRPr>
          </a:p>
          <a:p>
            <a:pPr marL="1028700" lvl="1" indent="-571500">
              <a:buFont typeface="Wingdings" panose="05000000000000000000" pitchFamily="2" charset="2"/>
              <a:buChar char="§"/>
            </a:pPr>
            <a:r>
              <a:rPr lang="en-US" sz="2400" dirty="0">
                <a:solidFill>
                  <a:srgbClr val="411971"/>
                </a:solidFill>
              </a:rPr>
              <a:t>Highlight efforts to improve accessibility</a:t>
            </a:r>
          </a:p>
          <a:p>
            <a:pPr marL="1028700" lvl="1" indent="-571500">
              <a:buFont typeface="Wingdings" panose="05000000000000000000" pitchFamily="2" charset="2"/>
              <a:buChar char="§"/>
            </a:pPr>
            <a:r>
              <a:rPr lang="en-US" sz="2400" dirty="0">
                <a:solidFill>
                  <a:srgbClr val="411971"/>
                </a:solidFill>
              </a:rPr>
              <a:t>Showcase copyright expertise</a:t>
            </a:r>
          </a:p>
          <a:p>
            <a:pPr marL="1028700" lvl="1" indent="-571500">
              <a:buFont typeface="Arial" panose="020B0604020202020204" pitchFamily="34" charset="0"/>
              <a:buChar char="•"/>
            </a:pPr>
            <a:endParaRPr lang="en-US" sz="2400" dirty="0">
              <a:solidFill>
                <a:srgbClr val="411971"/>
              </a:solidFill>
            </a:endParaRPr>
          </a:p>
          <a:p>
            <a:pPr marL="571500" indent="-571500">
              <a:buFont typeface="Arial" panose="020B0604020202020204" pitchFamily="34" charset="0"/>
              <a:buChar char="•"/>
            </a:pPr>
            <a:endParaRPr lang="en-US" sz="3600" b="1" dirty="0">
              <a:solidFill>
                <a:srgbClr val="411971"/>
              </a:solidFill>
            </a:endParaRPr>
          </a:p>
        </p:txBody>
      </p:sp>
    </p:spTree>
    <p:extLst>
      <p:ext uri="{BB962C8B-B14F-4D97-AF65-F5344CB8AC3E}">
        <p14:creationId xmlns:p14="http://schemas.microsoft.com/office/powerpoint/2010/main" val="2184374566"/>
      </p:ext>
    </p:extLst>
  </p:cSld>
  <p:clrMapOvr>
    <a:masterClrMapping/>
  </p:clrMapOvr>
  <mc:AlternateContent xmlns:mc="http://schemas.openxmlformats.org/markup-compatibility/2006" xmlns:p14="http://schemas.microsoft.com/office/powerpoint/2010/main">
    <mc:Choice Requires="p14">
      <p:transition spd="med" p14:dur="700" advClick="0" advTm="16000">
        <p:fade/>
      </p:transition>
    </mc:Choice>
    <mc:Fallback xmlns="">
      <p:transition spd="med" advClick="0" advTm="1600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4C85C9C-3B0E-426C-AEB1-BC30BEA2D600}"/>
              </a:ext>
            </a:extLst>
          </p:cNvPr>
          <p:cNvPicPr>
            <a:picLocks noChangeAspect="1"/>
          </p:cNvPicPr>
          <p:nvPr/>
        </p:nvPicPr>
        <p:blipFill>
          <a:blip r:embed="rId2"/>
          <a:stretch>
            <a:fillRect/>
          </a:stretch>
        </p:blipFill>
        <p:spPr>
          <a:xfrm>
            <a:off x="0" y="11476"/>
            <a:ext cx="9144000" cy="5137480"/>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11</a:t>
            </a:fld>
            <a:endParaRPr lang="en-US"/>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203022" y="901220"/>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dirty="0">
                <a:solidFill>
                  <a:srgbClr val="411971"/>
                </a:solidFill>
              </a:rPr>
              <a:t>Evidence of Mastery: 6.3</a:t>
            </a:r>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711377" y="1988660"/>
            <a:ext cx="7721245" cy="254841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indent="-457200">
              <a:buFont typeface="Arial" panose="020B0604020202020204" pitchFamily="34" charset="0"/>
              <a:buChar char="•"/>
            </a:pPr>
            <a:endParaRPr lang="en-US" dirty="0"/>
          </a:p>
        </p:txBody>
      </p:sp>
      <p:sp>
        <p:nvSpPr>
          <p:cNvPr id="10" name="Footer Placeholder 4">
            <a:extLst>
              <a:ext uri="{FF2B5EF4-FFF2-40B4-BE49-F238E27FC236}">
                <a16:creationId xmlns:a16="http://schemas.microsoft.com/office/drawing/2014/main" id="{AFCDAE8B-7EBC-48F0-8144-FF4234F382BC}"/>
              </a:ext>
            </a:extLst>
          </p:cNvPr>
          <p:cNvSpPr txBox="1">
            <a:spLocks/>
          </p:cNvSpPr>
          <p:nvPr/>
        </p:nvSpPr>
        <p:spPr>
          <a:xfrm>
            <a:off x="493909" y="4767263"/>
            <a:ext cx="7964291" cy="273844"/>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370E5F"/>
                </a:solidFill>
              </a:rPr>
              <a:t>Competencies and the Advancement of ERLs | Angela Dresselhaus and Rebecca Tatterson | East Carolina University</a:t>
            </a:r>
          </a:p>
        </p:txBody>
      </p:sp>
      <p:pic>
        <p:nvPicPr>
          <p:cNvPr id="3" name="Picture 2">
            <a:extLst>
              <a:ext uri="{FF2B5EF4-FFF2-40B4-BE49-F238E27FC236}">
                <a16:creationId xmlns:a16="http://schemas.microsoft.com/office/drawing/2014/main" id="{8EA9E7A4-FE27-4D71-AF51-AD92443AE1BF}"/>
              </a:ext>
            </a:extLst>
          </p:cNvPr>
          <p:cNvPicPr>
            <a:picLocks noChangeAspect="1"/>
          </p:cNvPicPr>
          <p:nvPr/>
        </p:nvPicPr>
        <p:blipFill>
          <a:blip r:embed="rId3"/>
          <a:stretch>
            <a:fillRect/>
          </a:stretch>
        </p:blipFill>
        <p:spPr>
          <a:xfrm>
            <a:off x="394132" y="2103660"/>
            <a:ext cx="7225868" cy="2714039"/>
          </a:xfrm>
          <a:prstGeom prst="rect">
            <a:avLst/>
          </a:prstGeom>
        </p:spPr>
      </p:pic>
      <p:pic>
        <p:nvPicPr>
          <p:cNvPr id="7" name="Picture 6">
            <a:extLst>
              <a:ext uri="{FF2B5EF4-FFF2-40B4-BE49-F238E27FC236}">
                <a16:creationId xmlns:a16="http://schemas.microsoft.com/office/drawing/2014/main" id="{CCF955BF-AE12-47A5-8F8E-E05152F7F31C}"/>
              </a:ext>
            </a:extLst>
          </p:cNvPr>
          <p:cNvPicPr>
            <a:picLocks noChangeAspect="1"/>
          </p:cNvPicPr>
          <p:nvPr/>
        </p:nvPicPr>
        <p:blipFill>
          <a:blip r:embed="rId4"/>
          <a:stretch>
            <a:fillRect/>
          </a:stretch>
        </p:blipFill>
        <p:spPr>
          <a:xfrm>
            <a:off x="6475229" y="744235"/>
            <a:ext cx="2211571" cy="1975220"/>
          </a:xfrm>
          <a:prstGeom prst="rect">
            <a:avLst/>
          </a:prstGeom>
        </p:spPr>
      </p:pic>
    </p:spTree>
    <p:extLst>
      <p:ext uri="{BB962C8B-B14F-4D97-AF65-F5344CB8AC3E}">
        <p14:creationId xmlns:p14="http://schemas.microsoft.com/office/powerpoint/2010/main" val="2166403634"/>
      </p:ext>
    </p:extLst>
  </p:cSld>
  <p:clrMapOvr>
    <a:masterClrMapping/>
  </p:clrMapOvr>
  <mc:AlternateContent xmlns:mc="http://schemas.openxmlformats.org/markup-compatibility/2006" xmlns:p14="http://schemas.microsoft.com/office/powerpoint/2010/main">
    <mc:Choice Requires="p14">
      <p:transition spd="med" p14:dur="700" advClick="0" advTm="17000">
        <p:fade/>
      </p:transition>
    </mc:Choice>
    <mc:Fallback xmlns="">
      <p:transition spd="med" advClick="0" advTm="17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D53F7F6-967F-4158-B9B8-888B3F30A4AF}"/>
              </a:ext>
            </a:extLst>
          </p:cNvPr>
          <p:cNvPicPr>
            <a:picLocks noChangeAspect="1"/>
          </p:cNvPicPr>
          <p:nvPr/>
        </p:nvPicPr>
        <p:blipFill>
          <a:blip r:embed="rId3"/>
          <a:stretch>
            <a:fillRect/>
          </a:stretch>
        </p:blipFill>
        <p:spPr>
          <a:xfrm>
            <a:off x="0" y="6020"/>
            <a:ext cx="9144000" cy="5137480"/>
          </a:xfrm>
          <a:prstGeom prst="rect">
            <a:avLst/>
          </a:prstGeom>
        </p:spPr>
      </p:pic>
      <p:sp>
        <p:nvSpPr>
          <p:cNvPr id="6" name="Slide Number Placeholder 5">
            <a:extLst>
              <a:ext uri="{FF2B5EF4-FFF2-40B4-BE49-F238E27FC236}">
                <a16:creationId xmlns:a16="http://schemas.microsoft.com/office/drawing/2014/main" id="{AE7EAAE8-A3B1-43C3-8FA5-970C37865D27}"/>
              </a:ext>
            </a:extLst>
          </p:cNvPr>
          <p:cNvSpPr>
            <a:spLocks noGrp="1"/>
          </p:cNvSpPr>
          <p:nvPr>
            <p:ph type="sldNum" sz="quarter" idx="12"/>
          </p:nvPr>
        </p:nvSpPr>
        <p:spPr/>
        <p:txBody>
          <a:bodyPr/>
          <a:lstStyle/>
          <a:p>
            <a:fld id="{BCBD35AA-117D-B745-9367-6379475E7470}" type="slidenum">
              <a:rPr lang="en-US" smtClean="0"/>
              <a:t>12</a:t>
            </a:fld>
            <a:endParaRPr lang="en-US"/>
          </a:p>
        </p:txBody>
      </p:sp>
      <p:sp>
        <p:nvSpPr>
          <p:cNvPr id="7" name="TextBox 6">
            <a:extLst>
              <a:ext uri="{FF2B5EF4-FFF2-40B4-BE49-F238E27FC236}">
                <a16:creationId xmlns:a16="http://schemas.microsoft.com/office/drawing/2014/main" id="{4CA3FF71-63D9-4ECF-9036-1A426376607A}"/>
              </a:ext>
            </a:extLst>
          </p:cNvPr>
          <p:cNvSpPr txBox="1"/>
          <p:nvPr/>
        </p:nvSpPr>
        <p:spPr>
          <a:xfrm>
            <a:off x="822348" y="943169"/>
            <a:ext cx="7455364" cy="584775"/>
          </a:xfrm>
          <a:prstGeom prst="rect">
            <a:avLst/>
          </a:prstGeom>
          <a:noFill/>
        </p:spPr>
        <p:txBody>
          <a:bodyPr wrap="square" rtlCol="0">
            <a:spAutoFit/>
          </a:bodyPr>
          <a:lstStyle/>
          <a:p>
            <a:r>
              <a:rPr lang="en-US" sz="3200" dirty="0">
                <a:solidFill>
                  <a:schemeClr val="bg1"/>
                </a:solidFill>
              </a:rPr>
              <a:t>CCERL as Structure for Training</a:t>
            </a:r>
          </a:p>
        </p:txBody>
      </p:sp>
      <p:sp>
        <p:nvSpPr>
          <p:cNvPr id="8" name="TextBox 7">
            <a:extLst>
              <a:ext uri="{FF2B5EF4-FFF2-40B4-BE49-F238E27FC236}">
                <a16:creationId xmlns:a16="http://schemas.microsoft.com/office/drawing/2014/main" id="{F5E6D319-D959-43CD-BB73-A1868662968C}"/>
              </a:ext>
            </a:extLst>
          </p:cNvPr>
          <p:cNvSpPr txBox="1"/>
          <p:nvPr/>
        </p:nvSpPr>
        <p:spPr>
          <a:xfrm>
            <a:off x="822348" y="1666035"/>
            <a:ext cx="7455364" cy="1477328"/>
          </a:xfrm>
          <a:prstGeom prst="rect">
            <a:avLst/>
          </a:prstGeom>
          <a:noFill/>
        </p:spPr>
        <p:txBody>
          <a:bodyPr wrap="square" rtlCol="0">
            <a:spAutoFit/>
          </a:bodyPr>
          <a:lstStyle/>
          <a:p>
            <a:r>
              <a:rPr lang="en-US" dirty="0">
                <a:solidFill>
                  <a:srgbClr val="CCC7D6"/>
                </a:solidFill>
              </a:rPr>
              <a:t>The CCERL acts as a manual to guide a new ERL along a path of acquiring competencies relevant to daily tasks performed in the position. Mastery of the competencies requires experience and use of the systems and tools that manage these resources. This section provides examples of projects that make use of competencies </a:t>
            </a:r>
            <a:r>
              <a:rPr lang="en-US" dirty="0">
                <a:solidFill>
                  <a:srgbClr val="FDBF10"/>
                </a:solidFill>
              </a:rPr>
              <a:t>1. Life cycle of Electronic Resources </a:t>
            </a:r>
            <a:r>
              <a:rPr lang="en-US" dirty="0">
                <a:solidFill>
                  <a:srgbClr val="CCC7D6"/>
                </a:solidFill>
              </a:rPr>
              <a:t>and </a:t>
            </a:r>
            <a:r>
              <a:rPr lang="en-US" dirty="0">
                <a:solidFill>
                  <a:srgbClr val="FDBF10"/>
                </a:solidFill>
              </a:rPr>
              <a:t>2. Technology</a:t>
            </a:r>
            <a:r>
              <a:rPr lang="en-US" dirty="0">
                <a:solidFill>
                  <a:srgbClr val="CCC7D6"/>
                </a:solidFill>
              </a:rPr>
              <a:t>. </a:t>
            </a:r>
          </a:p>
        </p:txBody>
      </p:sp>
      <p:sp>
        <p:nvSpPr>
          <p:cNvPr id="9" name="TextBox 8">
            <a:extLst>
              <a:ext uri="{FF2B5EF4-FFF2-40B4-BE49-F238E27FC236}">
                <a16:creationId xmlns:a16="http://schemas.microsoft.com/office/drawing/2014/main" id="{AC8C7601-43D7-450F-B42D-D45D8565D707}"/>
              </a:ext>
            </a:extLst>
          </p:cNvPr>
          <p:cNvSpPr txBox="1"/>
          <p:nvPr/>
        </p:nvSpPr>
        <p:spPr>
          <a:xfrm>
            <a:off x="805105" y="3297715"/>
            <a:ext cx="7341898" cy="923330"/>
          </a:xfrm>
          <a:prstGeom prst="rect">
            <a:avLst/>
          </a:prstGeom>
          <a:noFill/>
        </p:spPr>
        <p:txBody>
          <a:bodyPr wrap="square" rtlCol="0">
            <a:spAutoFit/>
          </a:bodyPr>
          <a:lstStyle/>
          <a:p>
            <a:pPr marL="285750" indent="-285750">
              <a:buClr>
                <a:srgbClr val="FFBD10"/>
              </a:buClr>
              <a:buFont typeface="Wingdings" panose="05000000000000000000" pitchFamily="2" charset="2"/>
              <a:buChar char="§"/>
            </a:pPr>
            <a:r>
              <a:rPr lang="en-US" dirty="0">
                <a:solidFill>
                  <a:srgbClr val="CCC7D6"/>
                </a:solidFill>
              </a:rPr>
              <a:t>Familiarization with the various systems used to maintain e-resources</a:t>
            </a:r>
          </a:p>
          <a:p>
            <a:pPr marL="285750" indent="-285750">
              <a:buClr>
                <a:srgbClr val="FFBD10"/>
              </a:buClr>
              <a:buFont typeface="Wingdings" panose="05000000000000000000" pitchFamily="2" charset="2"/>
              <a:buChar char="§"/>
            </a:pPr>
            <a:r>
              <a:rPr lang="en-US" dirty="0">
                <a:solidFill>
                  <a:srgbClr val="CCC7D6"/>
                </a:solidFill>
              </a:rPr>
              <a:t>Application of knowledge and skills toward management of e-resources</a:t>
            </a:r>
          </a:p>
          <a:p>
            <a:endParaRPr lang="en-US" dirty="0"/>
          </a:p>
        </p:txBody>
      </p:sp>
      <p:sp>
        <p:nvSpPr>
          <p:cNvPr id="13" name="Footer Placeholder 4">
            <a:extLst>
              <a:ext uri="{FF2B5EF4-FFF2-40B4-BE49-F238E27FC236}">
                <a16:creationId xmlns:a16="http://schemas.microsoft.com/office/drawing/2014/main" id="{CA69F71D-C932-4CD6-AB47-F2691231C111}"/>
              </a:ext>
            </a:extLst>
          </p:cNvPr>
          <p:cNvSpPr txBox="1">
            <a:spLocks/>
          </p:cNvSpPr>
          <p:nvPr/>
        </p:nvSpPr>
        <p:spPr>
          <a:xfrm>
            <a:off x="493909" y="4767263"/>
            <a:ext cx="7964291" cy="273844"/>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FDBF10"/>
                </a:solidFill>
              </a:rPr>
              <a:t>Competencies and the Advancement of ERLs | Angela Dresselhaus and Rebecca Tatterson | East Carolina University</a:t>
            </a:r>
          </a:p>
        </p:txBody>
      </p:sp>
    </p:spTree>
    <p:extLst>
      <p:ext uri="{BB962C8B-B14F-4D97-AF65-F5344CB8AC3E}">
        <p14:creationId xmlns:p14="http://schemas.microsoft.com/office/powerpoint/2010/main" val="1648743942"/>
      </p:ext>
    </p:extLst>
  </p:cSld>
  <p:clrMapOvr>
    <a:masterClrMapping/>
  </p:clrMapOvr>
  <mc:AlternateContent xmlns:mc="http://schemas.openxmlformats.org/markup-compatibility/2006" xmlns:p14="http://schemas.microsoft.com/office/powerpoint/2010/main">
    <mc:Choice Requires="p14">
      <p:transition spd="med" p14:dur="700" advClick="0" advTm="20000">
        <p:fade/>
      </p:transition>
    </mc:Choice>
    <mc:Fallback xmlns="">
      <p:transition spd="med" advClick="0" advTm="2000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CBEB7A9-8439-4E91-9A0F-ACBDBDC21662}"/>
              </a:ext>
            </a:extLst>
          </p:cNvPr>
          <p:cNvPicPr>
            <a:picLocks noChangeAspect="1"/>
          </p:cNvPicPr>
          <p:nvPr/>
        </p:nvPicPr>
        <p:blipFill>
          <a:blip r:embed="rId3"/>
          <a:stretch>
            <a:fillRect/>
          </a:stretch>
        </p:blipFill>
        <p:spPr>
          <a:xfrm>
            <a:off x="0" y="7243"/>
            <a:ext cx="9144000" cy="5137480"/>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13</a:t>
            </a:fld>
            <a:endParaRPr lang="en-US"/>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110153" y="835340"/>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3200" dirty="0"/>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711377" y="1988660"/>
            <a:ext cx="7721245" cy="254841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indent="-457200">
              <a:buFont typeface="Arial" panose="020B0604020202020204" pitchFamily="34" charset="0"/>
              <a:buChar char="•"/>
            </a:pPr>
            <a:endParaRPr lang="en-US" dirty="0"/>
          </a:p>
        </p:txBody>
      </p:sp>
      <p:sp>
        <p:nvSpPr>
          <p:cNvPr id="21" name="Content Placeholder 7">
            <a:extLst>
              <a:ext uri="{FF2B5EF4-FFF2-40B4-BE49-F238E27FC236}">
                <a16:creationId xmlns:a16="http://schemas.microsoft.com/office/drawing/2014/main" id="{84227FFA-FD39-4773-B631-1C7609E9CF2C}"/>
              </a:ext>
            </a:extLst>
          </p:cNvPr>
          <p:cNvSpPr txBox="1">
            <a:spLocks/>
          </p:cNvSpPr>
          <p:nvPr/>
        </p:nvSpPr>
        <p:spPr>
          <a:xfrm>
            <a:off x="863777" y="2141060"/>
            <a:ext cx="7721245" cy="254841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lgn="l"/>
            <a:endParaRPr lang="en-US" dirty="0">
              <a:solidFill>
                <a:prstClr val="black"/>
              </a:solidFill>
            </a:endParaRPr>
          </a:p>
          <a:p>
            <a:pPr lvl="0" algn="l"/>
            <a:endParaRPr lang="en-US" dirty="0">
              <a:solidFill>
                <a:prstClr val="black"/>
              </a:solidFill>
            </a:endParaRPr>
          </a:p>
          <a:p>
            <a:endParaRPr lang="en-US" dirty="0"/>
          </a:p>
        </p:txBody>
      </p:sp>
      <p:sp>
        <p:nvSpPr>
          <p:cNvPr id="13" name="Footer Placeholder 4">
            <a:extLst>
              <a:ext uri="{FF2B5EF4-FFF2-40B4-BE49-F238E27FC236}">
                <a16:creationId xmlns:a16="http://schemas.microsoft.com/office/drawing/2014/main" id="{DBE855FC-F5B2-4554-847A-81ADA09AFB8D}"/>
              </a:ext>
            </a:extLst>
          </p:cNvPr>
          <p:cNvSpPr txBox="1">
            <a:spLocks/>
          </p:cNvSpPr>
          <p:nvPr/>
        </p:nvSpPr>
        <p:spPr>
          <a:xfrm>
            <a:off x="493909" y="4767263"/>
            <a:ext cx="7964291" cy="273844"/>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370E5F"/>
                </a:solidFill>
              </a:rPr>
              <a:t>Competencies and the Advancement of ERLs | Angela Dresselhaus and Rebecca Tatterson | East Carolina University</a:t>
            </a:r>
          </a:p>
        </p:txBody>
      </p:sp>
      <p:sp>
        <p:nvSpPr>
          <p:cNvPr id="2" name="Rectangle 1"/>
          <p:cNvSpPr/>
          <p:nvPr/>
        </p:nvSpPr>
        <p:spPr>
          <a:xfrm>
            <a:off x="639756" y="999015"/>
            <a:ext cx="6858000" cy="3170099"/>
          </a:xfrm>
          <a:prstGeom prst="rect">
            <a:avLst/>
          </a:prstGeom>
        </p:spPr>
        <p:txBody>
          <a:bodyPr wrap="square">
            <a:spAutoFit/>
          </a:bodyPr>
          <a:lstStyle/>
          <a:p>
            <a:pPr marL="342900" indent="-342900">
              <a:buAutoNum type="arabicPeriod"/>
            </a:pPr>
            <a:r>
              <a:rPr lang="en-US" sz="2000" b="1" dirty="0">
                <a:latin typeface="Arial" panose="020B0604020202020204" pitchFamily="34" charset="0"/>
              </a:rPr>
              <a:t>Life Cycle of Electronic Resources</a:t>
            </a:r>
          </a:p>
          <a:p>
            <a:endParaRPr lang="en-US" dirty="0">
              <a:solidFill>
                <a:srgbClr val="411971"/>
              </a:solidFill>
              <a:latin typeface="Arial" panose="020B0604020202020204" pitchFamily="34" charset="0"/>
            </a:endParaRPr>
          </a:p>
          <a:p>
            <a:r>
              <a:rPr lang="en-US" dirty="0">
                <a:solidFill>
                  <a:srgbClr val="411971"/>
                </a:solidFill>
                <a:latin typeface="Arial" panose="020B0604020202020204" pitchFamily="34" charset="0"/>
              </a:rPr>
              <a:t>The ERL has extensive knowledge of the concepts and issues related to the life cycle of recorded knowledge and information from creation through various stages of use to disposition beyond that required of a generalist. The ERL understands the life cycle of electronic resources in its ongoing complexity of multiple stages and processes. This broader understanding is essential as a foundation in order for anyone to be prepared to work with and act as a bridge across the multiple units/departments involved in electronic resources management in information organizations. </a:t>
            </a:r>
            <a:endParaRPr lang="en-US" dirty="0">
              <a:solidFill>
                <a:srgbClr val="411971"/>
              </a:solidFill>
            </a:endParaRPr>
          </a:p>
        </p:txBody>
      </p:sp>
    </p:spTree>
    <p:extLst>
      <p:ext uri="{BB962C8B-B14F-4D97-AF65-F5344CB8AC3E}">
        <p14:creationId xmlns:p14="http://schemas.microsoft.com/office/powerpoint/2010/main" val="3694606703"/>
      </p:ext>
    </p:extLst>
  </p:cSld>
  <p:clrMapOvr>
    <a:masterClrMapping/>
  </p:clrMapOvr>
  <mc:AlternateContent xmlns:mc="http://schemas.openxmlformats.org/markup-compatibility/2006" xmlns:p14="http://schemas.microsoft.com/office/powerpoint/2010/main">
    <mc:Choice Requires="p14">
      <p:transition spd="med" p14:dur="700" advClick="0" advTm="22000">
        <p:fade/>
      </p:transition>
    </mc:Choice>
    <mc:Fallback xmlns="">
      <p:transition spd="med" advClick="0" advTm="2200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CBEB7A9-8439-4E91-9A0F-ACBDBDC21662}"/>
              </a:ext>
            </a:extLst>
          </p:cNvPr>
          <p:cNvPicPr>
            <a:picLocks noChangeAspect="1"/>
          </p:cNvPicPr>
          <p:nvPr/>
        </p:nvPicPr>
        <p:blipFill>
          <a:blip r:embed="rId3"/>
          <a:stretch>
            <a:fillRect/>
          </a:stretch>
        </p:blipFill>
        <p:spPr>
          <a:xfrm>
            <a:off x="0" y="11476"/>
            <a:ext cx="9144000" cy="5137480"/>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14</a:t>
            </a:fld>
            <a:endParaRPr lang="en-US"/>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110153" y="835340"/>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3200" dirty="0"/>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711377" y="1988660"/>
            <a:ext cx="7721245" cy="254841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indent="-457200">
              <a:buFont typeface="Arial" panose="020B0604020202020204" pitchFamily="34" charset="0"/>
              <a:buChar char="•"/>
            </a:pPr>
            <a:endParaRPr lang="en-US" dirty="0"/>
          </a:p>
        </p:txBody>
      </p:sp>
      <p:sp>
        <p:nvSpPr>
          <p:cNvPr id="21" name="Content Placeholder 7">
            <a:extLst>
              <a:ext uri="{FF2B5EF4-FFF2-40B4-BE49-F238E27FC236}">
                <a16:creationId xmlns:a16="http://schemas.microsoft.com/office/drawing/2014/main" id="{84227FFA-FD39-4773-B631-1C7609E9CF2C}"/>
              </a:ext>
            </a:extLst>
          </p:cNvPr>
          <p:cNvSpPr txBox="1">
            <a:spLocks/>
          </p:cNvSpPr>
          <p:nvPr/>
        </p:nvSpPr>
        <p:spPr>
          <a:xfrm>
            <a:off x="863777" y="2141060"/>
            <a:ext cx="7721245" cy="254841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lgn="l"/>
            <a:endParaRPr lang="en-US" dirty="0">
              <a:solidFill>
                <a:prstClr val="black"/>
              </a:solidFill>
            </a:endParaRPr>
          </a:p>
          <a:p>
            <a:pPr lvl="0" algn="l"/>
            <a:endParaRPr lang="en-US" dirty="0">
              <a:solidFill>
                <a:prstClr val="black"/>
              </a:solidFill>
            </a:endParaRPr>
          </a:p>
          <a:p>
            <a:endParaRPr lang="en-US" dirty="0"/>
          </a:p>
        </p:txBody>
      </p:sp>
      <p:sp>
        <p:nvSpPr>
          <p:cNvPr id="7" name="TextBox 6">
            <a:extLst>
              <a:ext uri="{FF2B5EF4-FFF2-40B4-BE49-F238E27FC236}">
                <a16:creationId xmlns:a16="http://schemas.microsoft.com/office/drawing/2014/main" id="{7CD92B44-0C73-4AFD-87CC-3DA6E5B56762}"/>
              </a:ext>
            </a:extLst>
          </p:cNvPr>
          <p:cNvSpPr txBox="1"/>
          <p:nvPr/>
        </p:nvSpPr>
        <p:spPr>
          <a:xfrm>
            <a:off x="4168150" y="1596523"/>
            <a:ext cx="4899916" cy="2862322"/>
          </a:xfrm>
          <a:prstGeom prst="rect">
            <a:avLst/>
          </a:prstGeom>
          <a:noFill/>
        </p:spPr>
        <p:txBody>
          <a:bodyPr wrap="square" rtlCol="0">
            <a:spAutoFit/>
          </a:bodyPr>
          <a:lstStyle/>
          <a:p>
            <a:pPr marL="285750" lvl="0" indent="-285750">
              <a:buFont typeface="Wingdings" panose="05000000000000000000" pitchFamily="2" charset="2"/>
              <a:buChar char="§"/>
            </a:pPr>
            <a:r>
              <a:rPr lang="en-US" dirty="0">
                <a:solidFill>
                  <a:srgbClr val="411971"/>
                </a:solidFill>
              </a:rPr>
              <a:t>Department colleagues</a:t>
            </a:r>
          </a:p>
          <a:p>
            <a:pPr lvl="0"/>
            <a:endParaRPr lang="en-US" dirty="0">
              <a:solidFill>
                <a:srgbClr val="411971"/>
              </a:solidFill>
            </a:endParaRPr>
          </a:p>
          <a:p>
            <a:pPr marL="285750" lvl="0" indent="-285750">
              <a:buFont typeface="Wingdings" panose="05000000000000000000" pitchFamily="2" charset="2"/>
              <a:buChar char="§"/>
            </a:pPr>
            <a:r>
              <a:rPr lang="en-US" dirty="0">
                <a:solidFill>
                  <a:srgbClr val="411971"/>
                </a:solidFill>
              </a:rPr>
              <a:t>Listservs</a:t>
            </a:r>
          </a:p>
          <a:p>
            <a:pPr lvl="0"/>
            <a:endParaRPr lang="en-US" dirty="0">
              <a:solidFill>
                <a:srgbClr val="411971"/>
              </a:solidFill>
            </a:endParaRPr>
          </a:p>
          <a:p>
            <a:pPr marL="285750" lvl="0" indent="-285750">
              <a:buFont typeface="Wingdings" panose="05000000000000000000" pitchFamily="2" charset="2"/>
              <a:buChar char="§"/>
            </a:pPr>
            <a:r>
              <a:rPr lang="en-US" dirty="0">
                <a:solidFill>
                  <a:srgbClr val="411971"/>
                </a:solidFill>
              </a:rPr>
              <a:t>Knowledge Centers and Documentation</a:t>
            </a:r>
          </a:p>
          <a:p>
            <a:pPr marL="285750" lvl="0" indent="-285750">
              <a:buFont typeface="Wingdings" panose="05000000000000000000" pitchFamily="2" charset="2"/>
              <a:buChar char="§"/>
            </a:pPr>
            <a:endParaRPr lang="en-US" dirty="0">
              <a:solidFill>
                <a:srgbClr val="411971"/>
              </a:solidFill>
            </a:endParaRPr>
          </a:p>
          <a:p>
            <a:pPr marL="285750" lvl="0" indent="-285750">
              <a:buFont typeface="Wingdings" panose="05000000000000000000" pitchFamily="2" charset="2"/>
              <a:buChar char="§"/>
            </a:pPr>
            <a:r>
              <a:rPr lang="en-US" dirty="0">
                <a:solidFill>
                  <a:srgbClr val="411971"/>
                </a:solidFill>
              </a:rPr>
              <a:t>Professional literature</a:t>
            </a:r>
          </a:p>
          <a:p>
            <a:pPr lvl="0"/>
            <a:endParaRPr lang="en-US" dirty="0">
              <a:solidFill>
                <a:srgbClr val="411971"/>
              </a:solidFill>
            </a:endParaRPr>
          </a:p>
          <a:p>
            <a:pPr marL="285750" lvl="0" indent="-285750">
              <a:buFont typeface="Wingdings" panose="05000000000000000000" pitchFamily="2" charset="2"/>
              <a:buChar char="§"/>
            </a:pPr>
            <a:r>
              <a:rPr lang="en-US" dirty="0">
                <a:solidFill>
                  <a:srgbClr val="411971"/>
                </a:solidFill>
              </a:rPr>
              <a:t>Meetings with vendor representatives</a:t>
            </a:r>
          </a:p>
          <a:p>
            <a:endParaRPr lang="en-US" dirty="0">
              <a:solidFill>
                <a:srgbClr val="411971"/>
              </a:solidFill>
            </a:endParaRPr>
          </a:p>
        </p:txBody>
      </p:sp>
      <p:pic>
        <p:nvPicPr>
          <p:cNvPr id="9" name="Picture 8">
            <a:extLst>
              <a:ext uri="{FF2B5EF4-FFF2-40B4-BE49-F238E27FC236}">
                <a16:creationId xmlns:a16="http://schemas.microsoft.com/office/drawing/2014/main" id="{22E2A69A-5DE0-49DE-88F2-233079B40E40}"/>
              </a:ext>
            </a:extLst>
          </p:cNvPr>
          <p:cNvPicPr>
            <a:picLocks noChangeAspect="1"/>
          </p:cNvPicPr>
          <p:nvPr/>
        </p:nvPicPr>
        <p:blipFill>
          <a:blip r:embed="rId4"/>
          <a:stretch>
            <a:fillRect/>
          </a:stretch>
        </p:blipFill>
        <p:spPr>
          <a:xfrm>
            <a:off x="152399" y="1480254"/>
            <a:ext cx="3971126" cy="2976191"/>
          </a:xfrm>
          <a:prstGeom prst="rect">
            <a:avLst/>
          </a:prstGeom>
        </p:spPr>
      </p:pic>
      <p:sp>
        <p:nvSpPr>
          <p:cNvPr id="13" name="Footer Placeholder 4">
            <a:extLst>
              <a:ext uri="{FF2B5EF4-FFF2-40B4-BE49-F238E27FC236}">
                <a16:creationId xmlns:a16="http://schemas.microsoft.com/office/drawing/2014/main" id="{DBE855FC-F5B2-4554-847A-81ADA09AFB8D}"/>
              </a:ext>
            </a:extLst>
          </p:cNvPr>
          <p:cNvSpPr txBox="1">
            <a:spLocks/>
          </p:cNvSpPr>
          <p:nvPr/>
        </p:nvSpPr>
        <p:spPr>
          <a:xfrm>
            <a:off x="493909" y="4767263"/>
            <a:ext cx="7964291" cy="273844"/>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370E5F"/>
                </a:solidFill>
              </a:rPr>
              <a:t>Competencies and the Advancement of ERLs | Angela Dresselhaus and Rebecca Tatterson | East Carolina University</a:t>
            </a:r>
          </a:p>
        </p:txBody>
      </p:sp>
      <p:sp>
        <p:nvSpPr>
          <p:cNvPr id="5" name="TextBox 4">
            <a:extLst>
              <a:ext uri="{FF2B5EF4-FFF2-40B4-BE49-F238E27FC236}">
                <a16:creationId xmlns:a16="http://schemas.microsoft.com/office/drawing/2014/main" id="{E7C6EE9A-483E-40A7-B8A5-C0A2FD40E6FD}"/>
              </a:ext>
            </a:extLst>
          </p:cNvPr>
          <p:cNvSpPr txBox="1"/>
          <p:nvPr/>
        </p:nvSpPr>
        <p:spPr>
          <a:xfrm>
            <a:off x="594400" y="824312"/>
            <a:ext cx="8109509" cy="1077218"/>
          </a:xfrm>
          <a:prstGeom prst="rect">
            <a:avLst/>
          </a:prstGeom>
          <a:noFill/>
        </p:spPr>
        <p:txBody>
          <a:bodyPr wrap="square" rtlCol="0">
            <a:spAutoFit/>
          </a:bodyPr>
          <a:lstStyle/>
          <a:p>
            <a:r>
              <a:rPr lang="en-US" sz="3200" dirty="0"/>
              <a:t>Training Resources for New ERL</a:t>
            </a:r>
          </a:p>
          <a:p>
            <a:endParaRPr lang="en-US" sz="3200" dirty="0"/>
          </a:p>
        </p:txBody>
      </p:sp>
    </p:spTree>
    <p:extLst>
      <p:ext uri="{BB962C8B-B14F-4D97-AF65-F5344CB8AC3E}">
        <p14:creationId xmlns:p14="http://schemas.microsoft.com/office/powerpoint/2010/main" val="3310140267"/>
      </p:ext>
    </p:extLst>
  </p:cSld>
  <p:clrMapOvr>
    <a:masterClrMapping/>
  </p:clrMapOvr>
  <mc:AlternateContent xmlns:mc="http://schemas.openxmlformats.org/markup-compatibility/2006" xmlns:p14="http://schemas.microsoft.com/office/powerpoint/2010/main">
    <mc:Choice Requires="p14">
      <p:transition spd="med" p14:dur="700" advClick="0" advTm="20000">
        <p:fade/>
      </p:transition>
    </mc:Choice>
    <mc:Fallback xmlns="">
      <p:transition spd="med" advClick="0" advTm="2000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LibraryBackgrounds 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464"/>
            <a:ext cx="9144000" cy="5137480"/>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15</a:t>
            </a:fld>
            <a:endParaRPr lang="en-US"/>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203022" y="901220"/>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dirty="0"/>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711377" y="1988660"/>
            <a:ext cx="7721245" cy="254841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indent="-457200">
              <a:buFont typeface="Arial" panose="020B0604020202020204" pitchFamily="34" charset="0"/>
              <a:buChar char="•"/>
            </a:pPr>
            <a:endParaRPr lang="en-US" dirty="0"/>
          </a:p>
        </p:txBody>
      </p:sp>
      <p:pic>
        <p:nvPicPr>
          <p:cNvPr id="8" name="Picture 7">
            <a:extLst>
              <a:ext uri="{FF2B5EF4-FFF2-40B4-BE49-F238E27FC236}">
                <a16:creationId xmlns:a16="http://schemas.microsoft.com/office/drawing/2014/main" id="{A874A815-2BB0-4932-9435-CF62B12F9CD6}"/>
              </a:ext>
            </a:extLst>
          </p:cNvPr>
          <p:cNvPicPr>
            <a:picLocks noChangeAspect="1"/>
          </p:cNvPicPr>
          <p:nvPr/>
        </p:nvPicPr>
        <p:blipFill>
          <a:blip r:embed="rId4"/>
          <a:stretch>
            <a:fillRect/>
          </a:stretch>
        </p:blipFill>
        <p:spPr>
          <a:xfrm>
            <a:off x="288611" y="932936"/>
            <a:ext cx="4820093" cy="36041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a:extLst>
              <a:ext uri="{FF2B5EF4-FFF2-40B4-BE49-F238E27FC236}">
                <a16:creationId xmlns:a16="http://schemas.microsoft.com/office/drawing/2014/main" id="{0FB722A1-DC1B-4DC0-ABDD-D36851B183EB}"/>
              </a:ext>
            </a:extLst>
          </p:cNvPr>
          <p:cNvSpPr txBox="1"/>
          <p:nvPr/>
        </p:nvSpPr>
        <p:spPr>
          <a:xfrm>
            <a:off x="5406149" y="1190326"/>
            <a:ext cx="3315083" cy="3493264"/>
          </a:xfrm>
          <a:prstGeom prst="rect">
            <a:avLst/>
          </a:prstGeom>
          <a:noFill/>
        </p:spPr>
        <p:txBody>
          <a:bodyPr wrap="square" rtlCol="0">
            <a:spAutoFit/>
          </a:bodyPr>
          <a:lstStyle/>
          <a:p>
            <a:r>
              <a:rPr lang="en-US" sz="2000" b="1" dirty="0">
                <a:solidFill>
                  <a:srgbClr val="411971"/>
                </a:solidFill>
              </a:rPr>
              <a:t>1.6 A commitment to maintain awareness of trends and ongoing developments in areas related to the entire life cycle of electronic resources.</a:t>
            </a:r>
          </a:p>
          <a:p>
            <a:endParaRPr lang="en-US" sz="2000" dirty="0">
              <a:solidFill>
                <a:srgbClr val="370E5F"/>
              </a:solidFill>
            </a:endParaRPr>
          </a:p>
          <a:p>
            <a:pPr marL="342900" indent="-342900">
              <a:buFont typeface="Wingdings" panose="05000000000000000000" pitchFamily="2" charset="2"/>
              <a:buChar char="§"/>
            </a:pPr>
            <a:r>
              <a:rPr lang="en-US" sz="2000" dirty="0">
                <a:solidFill>
                  <a:srgbClr val="370E5F"/>
                </a:solidFill>
              </a:rPr>
              <a:t>Maintain current awareness with on demand resources</a:t>
            </a:r>
          </a:p>
          <a:p>
            <a:pPr>
              <a:lnSpc>
                <a:spcPct val="150000"/>
              </a:lnSpc>
            </a:pPr>
            <a:r>
              <a:rPr lang="en-US" sz="1400" dirty="0">
                <a:solidFill>
                  <a:srgbClr val="370E5F"/>
                </a:solidFill>
              </a:rPr>
              <a:t>https://knowledge.exlibrisgroup.com/</a:t>
            </a:r>
          </a:p>
        </p:txBody>
      </p:sp>
      <p:sp>
        <p:nvSpPr>
          <p:cNvPr id="11" name="Footer Placeholder 4">
            <a:extLst>
              <a:ext uri="{FF2B5EF4-FFF2-40B4-BE49-F238E27FC236}">
                <a16:creationId xmlns:a16="http://schemas.microsoft.com/office/drawing/2014/main" id="{8C6B2394-2D86-4BD2-B6E0-0AAA75829928}"/>
              </a:ext>
            </a:extLst>
          </p:cNvPr>
          <p:cNvSpPr>
            <a:spLocks noGrp="1"/>
          </p:cNvSpPr>
          <p:nvPr>
            <p:ph type="ftr" sz="quarter" idx="11"/>
          </p:nvPr>
        </p:nvSpPr>
        <p:spPr>
          <a:xfrm>
            <a:off x="520607" y="4724282"/>
            <a:ext cx="7964291" cy="273844"/>
          </a:xfrm>
        </p:spPr>
        <p:txBody>
          <a:bodyPr/>
          <a:lstStyle/>
          <a:p>
            <a:r>
              <a:rPr lang="en-US" dirty="0">
                <a:solidFill>
                  <a:srgbClr val="370E5F"/>
                </a:solidFill>
              </a:rPr>
              <a:t>Competencies and the Advancement of ERLs | Angela Dresselhaus and Rebecca Tatterson | East Carolina University</a:t>
            </a:r>
          </a:p>
        </p:txBody>
      </p:sp>
    </p:spTree>
    <p:extLst>
      <p:ext uri="{BB962C8B-B14F-4D97-AF65-F5344CB8AC3E}">
        <p14:creationId xmlns:p14="http://schemas.microsoft.com/office/powerpoint/2010/main" val="1238509495"/>
      </p:ext>
    </p:extLst>
  </p:cSld>
  <p:clrMapOvr>
    <a:masterClrMapping/>
  </p:clrMapOvr>
  <mc:AlternateContent xmlns:mc="http://schemas.openxmlformats.org/markup-compatibility/2006" xmlns:p14="http://schemas.microsoft.com/office/powerpoint/2010/main">
    <mc:Choice Requires="p14">
      <p:transition spd="med" p14:dur="700" advClick="0" advTm="15000">
        <p:fade/>
      </p:transition>
    </mc:Choice>
    <mc:Fallback xmlns="">
      <p:transition spd="med" advClick="0" advTm="1500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LibraryBackgrounds 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466"/>
            <a:ext cx="9144000" cy="5137480"/>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16</a:t>
            </a:fld>
            <a:endParaRPr lang="en-US"/>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203022" y="901220"/>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dirty="0"/>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711377" y="1988660"/>
            <a:ext cx="7721245" cy="254841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indent="-457200">
              <a:buFont typeface="Arial" panose="020B0604020202020204" pitchFamily="34" charset="0"/>
              <a:buChar char="•"/>
            </a:pPr>
            <a:endParaRPr lang="en-US" dirty="0"/>
          </a:p>
        </p:txBody>
      </p:sp>
      <p:sp>
        <p:nvSpPr>
          <p:cNvPr id="21" name="Content Placeholder 7">
            <a:extLst>
              <a:ext uri="{FF2B5EF4-FFF2-40B4-BE49-F238E27FC236}">
                <a16:creationId xmlns:a16="http://schemas.microsoft.com/office/drawing/2014/main" id="{84227FFA-FD39-4773-B631-1C7609E9CF2C}"/>
              </a:ext>
            </a:extLst>
          </p:cNvPr>
          <p:cNvSpPr txBox="1">
            <a:spLocks/>
          </p:cNvSpPr>
          <p:nvPr/>
        </p:nvSpPr>
        <p:spPr>
          <a:xfrm>
            <a:off x="520607" y="761866"/>
            <a:ext cx="7562155" cy="621641"/>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a:solidFill>
                  <a:schemeClr val="tx1"/>
                </a:solidFill>
              </a:rPr>
              <a:t>Discovery Services</a:t>
            </a:r>
          </a:p>
          <a:p>
            <a:pPr lvl="0" algn="l"/>
            <a:endParaRPr lang="en-US" dirty="0">
              <a:solidFill>
                <a:prstClr val="black"/>
              </a:solidFill>
            </a:endParaRPr>
          </a:p>
          <a:p>
            <a:pPr lvl="0" algn="l"/>
            <a:endParaRPr lang="en-US" dirty="0">
              <a:solidFill>
                <a:prstClr val="black"/>
              </a:solidFill>
            </a:endParaRPr>
          </a:p>
          <a:p>
            <a:endParaRPr lang="en-US" dirty="0"/>
          </a:p>
        </p:txBody>
      </p:sp>
      <p:sp>
        <p:nvSpPr>
          <p:cNvPr id="12" name="TextBox 11">
            <a:extLst>
              <a:ext uri="{FF2B5EF4-FFF2-40B4-BE49-F238E27FC236}">
                <a16:creationId xmlns:a16="http://schemas.microsoft.com/office/drawing/2014/main" id="{161D6473-CE37-4143-A9F1-A48E65288105}"/>
              </a:ext>
            </a:extLst>
          </p:cNvPr>
          <p:cNvSpPr txBox="1"/>
          <p:nvPr/>
        </p:nvSpPr>
        <p:spPr>
          <a:xfrm>
            <a:off x="446292" y="1260218"/>
            <a:ext cx="8394794" cy="3323987"/>
          </a:xfrm>
          <a:prstGeom prst="rect">
            <a:avLst/>
          </a:prstGeom>
          <a:noFill/>
        </p:spPr>
        <p:txBody>
          <a:bodyPr wrap="square" rtlCol="0">
            <a:spAutoFit/>
          </a:bodyPr>
          <a:lstStyle/>
          <a:p>
            <a:pPr lvl="0" algn="ctr"/>
            <a:endParaRPr lang="en-US" sz="1200" dirty="0"/>
          </a:p>
          <a:p>
            <a:r>
              <a:rPr lang="en-US" b="1" dirty="0">
                <a:solidFill>
                  <a:srgbClr val="411971"/>
                </a:solidFill>
              </a:rPr>
              <a:t>2.7 Software such as: link resolver software, </a:t>
            </a:r>
            <a:r>
              <a:rPr lang="en-US" b="1" dirty="0" err="1">
                <a:solidFill>
                  <a:srgbClr val="411971"/>
                </a:solidFill>
              </a:rPr>
              <a:t>metasearch</a:t>
            </a:r>
            <a:r>
              <a:rPr lang="en-US" b="1" dirty="0">
                <a:solidFill>
                  <a:srgbClr val="411971"/>
                </a:solidFill>
              </a:rPr>
              <a:t> software, data collection software, discovery services, electronic resources management software (ERMS), the administrative functions of proprietary databases, and bibliographic utilities.</a:t>
            </a:r>
          </a:p>
          <a:p>
            <a:pPr lvl="0"/>
            <a:endParaRPr lang="en-US" dirty="0"/>
          </a:p>
          <a:p>
            <a:pPr marL="285750" lvl="0" indent="-285750">
              <a:lnSpc>
                <a:spcPct val="150000"/>
              </a:lnSpc>
              <a:buFont typeface="Wingdings" panose="05000000000000000000" pitchFamily="2" charset="2"/>
              <a:buChar char="§"/>
            </a:pPr>
            <a:r>
              <a:rPr lang="en-US" dirty="0">
                <a:solidFill>
                  <a:srgbClr val="370E5F"/>
                </a:solidFill>
              </a:rPr>
              <a:t>Utilization of enhancements, Best Bets, Topic Explorers</a:t>
            </a:r>
          </a:p>
          <a:p>
            <a:pPr marL="285750" lvl="0" indent="-285750">
              <a:lnSpc>
                <a:spcPct val="150000"/>
              </a:lnSpc>
              <a:buFont typeface="Wingdings" panose="05000000000000000000" pitchFamily="2" charset="2"/>
              <a:buChar char="§"/>
            </a:pPr>
            <a:r>
              <a:rPr lang="en-US" dirty="0">
                <a:solidFill>
                  <a:srgbClr val="370E5F"/>
                </a:solidFill>
              </a:rPr>
              <a:t>Institutional branding</a:t>
            </a:r>
          </a:p>
          <a:p>
            <a:pPr marL="285750" lvl="0" indent="-285750">
              <a:lnSpc>
                <a:spcPct val="150000"/>
              </a:lnSpc>
              <a:buFont typeface="Wingdings" panose="05000000000000000000" pitchFamily="2" charset="2"/>
              <a:buChar char="§"/>
            </a:pPr>
            <a:r>
              <a:rPr lang="en-US" dirty="0">
                <a:solidFill>
                  <a:srgbClr val="370E5F"/>
                </a:solidFill>
              </a:rPr>
              <a:t>Monitor new Summon enhancements and customizations for use</a:t>
            </a:r>
          </a:p>
          <a:p>
            <a:pPr marL="285750" lvl="0" indent="-285750">
              <a:lnSpc>
                <a:spcPct val="150000"/>
              </a:lnSpc>
              <a:buFont typeface="Wingdings" panose="05000000000000000000" pitchFamily="2" charset="2"/>
              <a:buChar char="§"/>
            </a:pPr>
            <a:r>
              <a:rPr lang="en-US" dirty="0">
                <a:solidFill>
                  <a:srgbClr val="370E5F"/>
                </a:solidFill>
              </a:rPr>
              <a:t>Implementation of </a:t>
            </a:r>
            <a:r>
              <a:rPr lang="en-US" dirty="0" err="1">
                <a:solidFill>
                  <a:srgbClr val="370E5F"/>
                </a:solidFill>
              </a:rPr>
              <a:t>BrowZine’s</a:t>
            </a:r>
            <a:r>
              <a:rPr lang="en-US" dirty="0">
                <a:solidFill>
                  <a:srgbClr val="370E5F"/>
                </a:solidFill>
              </a:rPr>
              <a:t> Summon API </a:t>
            </a:r>
          </a:p>
          <a:p>
            <a:pPr marL="285750" lvl="0" indent="-285750">
              <a:buFont typeface="Wingdings" panose="05000000000000000000" pitchFamily="2" charset="2"/>
              <a:buChar char="§"/>
            </a:pPr>
            <a:endParaRPr lang="en-US" dirty="0"/>
          </a:p>
        </p:txBody>
      </p:sp>
      <p:sp>
        <p:nvSpPr>
          <p:cNvPr id="14" name="Footer Placeholder 4">
            <a:extLst>
              <a:ext uri="{FF2B5EF4-FFF2-40B4-BE49-F238E27FC236}">
                <a16:creationId xmlns:a16="http://schemas.microsoft.com/office/drawing/2014/main" id="{8C6B2394-2D86-4BD2-B6E0-0AAA75829928}"/>
              </a:ext>
            </a:extLst>
          </p:cNvPr>
          <p:cNvSpPr>
            <a:spLocks noGrp="1"/>
          </p:cNvSpPr>
          <p:nvPr>
            <p:ph type="ftr" sz="quarter" idx="11"/>
          </p:nvPr>
        </p:nvSpPr>
        <p:spPr>
          <a:xfrm>
            <a:off x="520607" y="4724282"/>
            <a:ext cx="7964291" cy="273844"/>
          </a:xfrm>
        </p:spPr>
        <p:txBody>
          <a:bodyPr/>
          <a:lstStyle/>
          <a:p>
            <a:r>
              <a:rPr lang="en-US" dirty="0">
                <a:solidFill>
                  <a:srgbClr val="370E5F"/>
                </a:solidFill>
              </a:rPr>
              <a:t>Competencies and the Advancement of ERLs | Angela Dresselhaus and Rebecca Tatterson | East Carolina University</a:t>
            </a:r>
          </a:p>
        </p:txBody>
      </p:sp>
    </p:spTree>
    <p:extLst>
      <p:ext uri="{BB962C8B-B14F-4D97-AF65-F5344CB8AC3E}">
        <p14:creationId xmlns:p14="http://schemas.microsoft.com/office/powerpoint/2010/main" val="2657117132"/>
      </p:ext>
    </p:extLst>
  </p:cSld>
  <p:clrMapOvr>
    <a:masterClrMapping/>
  </p:clrMapOvr>
  <mc:AlternateContent xmlns:mc="http://schemas.openxmlformats.org/markup-compatibility/2006" xmlns:p14="http://schemas.microsoft.com/office/powerpoint/2010/main">
    <mc:Choice Requires="p14">
      <p:transition spd="med" p14:dur="700" advClick="0" advTm="16000">
        <p:fade/>
      </p:transition>
    </mc:Choice>
    <mc:Fallback xmlns="">
      <p:transition spd="med" advClick="0" advTm="1600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LibraryBackgrounds 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33"/>
            <a:ext cx="9144000" cy="5137480"/>
          </a:xfrm>
          <a:prstGeom prst="rect">
            <a:avLst/>
          </a:prstGeom>
          <a:ln>
            <a:noFill/>
          </a:ln>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17</a:t>
            </a:fld>
            <a:endParaRPr lang="en-US"/>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203022" y="901220"/>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dirty="0"/>
              <a:t>Examples</a:t>
            </a:r>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711377" y="1988660"/>
            <a:ext cx="7721245" cy="254841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indent="-457200">
              <a:buFont typeface="Arial" panose="020B0604020202020204" pitchFamily="34" charset="0"/>
              <a:buChar char="•"/>
            </a:pPr>
            <a:endParaRPr lang="en-US" dirty="0"/>
          </a:p>
        </p:txBody>
      </p:sp>
      <p:sp>
        <p:nvSpPr>
          <p:cNvPr id="21" name="Content Placeholder 7">
            <a:extLst>
              <a:ext uri="{FF2B5EF4-FFF2-40B4-BE49-F238E27FC236}">
                <a16:creationId xmlns:a16="http://schemas.microsoft.com/office/drawing/2014/main" id="{84227FFA-FD39-4773-B631-1C7609E9CF2C}"/>
              </a:ext>
            </a:extLst>
          </p:cNvPr>
          <p:cNvSpPr txBox="1">
            <a:spLocks/>
          </p:cNvSpPr>
          <p:nvPr/>
        </p:nvSpPr>
        <p:spPr>
          <a:xfrm>
            <a:off x="863777" y="2141060"/>
            <a:ext cx="7721245" cy="254841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lgn="l"/>
            <a:r>
              <a:rPr lang="en-US" dirty="0">
                <a:solidFill>
                  <a:prstClr val="black"/>
                </a:solidFill>
              </a:rPr>
              <a:t>Images</a:t>
            </a:r>
          </a:p>
          <a:p>
            <a:pPr lvl="0" algn="l"/>
            <a:endParaRPr lang="en-US" dirty="0">
              <a:solidFill>
                <a:prstClr val="black"/>
              </a:solidFill>
            </a:endParaRPr>
          </a:p>
          <a:p>
            <a:endParaRPr lang="en-US" dirty="0"/>
          </a:p>
        </p:txBody>
      </p:sp>
      <p:pic>
        <p:nvPicPr>
          <p:cNvPr id="12" name="Picture 11">
            <a:extLst>
              <a:ext uri="{FF2B5EF4-FFF2-40B4-BE49-F238E27FC236}">
                <a16:creationId xmlns:a16="http://schemas.microsoft.com/office/drawing/2014/main" id="{03193B1A-B9E8-4363-9456-2D5FEDCD28AF}"/>
              </a:ext>
            </a:extLst>
          </p:cNvPr>
          <p:cNvPicPr>
            <a:picLocks noChangeAspect="1"/>
          </p:cNvPicPr>
          <p:nvPr/>
        </p:nvPicPr>
        <p:blipFill>
          <a:blip r:embed="rId3"/>
          <a:stretch>
            <a:fillRect/>
          </a:stretch>
        </p:blipFill>
        <p:spPr>
          <a:xfrm>
            <a:off x="103453" y="790883"/>
            <a:ext cx="8937091" cy="3794340"/>
          </a:xfrm>
          <a:prstGeom prst="rect">
            <a:avLst/>
          </a:prstGeom>
          <a:ln w="3175" cap="sq" cmpd="thickThin">
            <a:noFill/>
            <a:prstDash val="solid"/>
            <a:miter lim="800000"/>
          </a:ln>
          <a:effectLst>
            <a:innerShdw blurRad="76200">
              <a:srgbClr val="000000"/>
            </a:innerShdw>
          </a:effectLst>
        </p:spPr>
      </p:pic>
      <p:pic>
        <p:nvPicPr>
          <p:cNvPr id="14" name="Picture 13">
            <a:extLst>
              <a:ext uri="{FF2B5EF4-FFF2-40B4-BE49-F238E27FC236}">
                <a16:creationId xmlns:a16="http://schemas.microsoft.com/office/drawing/2014/main" id="{CA272264-337D-46E0-BF6D-C519B2C11286}"/>
              </a:ext>
            </a:extLst>
          </p:cNvPr>
          <p:cNvPicPr>
            <a:picLocks noChangeAspect="1"/>
          </p:cNvPicPr>
          <p:nvPr/>
        </p:nvPicPr>
        <p:blipFill>
          <a:blip r:embed="rId4"/>
          <a:stretch>
            <a:fillRect/>
          </a:stretch>
        </p:blipFill>
        <p:spPr>
          <a:xfrm>
            <a:off x="4155849" y="2455069"/>
            <a:ext cx="4695312" cy="214870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6" name="Footer Placeholder 4">
            <a:extLst>
              <a:ext uri="{FF2B5EF4-FFF2-40B4-BE49-F238E27FC236}">
                <a16:creationId xmlns:a16="http://schemas.microsoft.com/office/drawing/2014/main" id="{608DE0FA-2AD1-40E0-BDB2-17043826D081}"/>
              </a:ext>
            </a:extLst>
          </p:cNvPr>
          <p:cNvSpPr>
            <a:spLocks noGrp="1"/>
          </p:cNvSpPr>
          <p:nvPr>
            <p:ph type="ftr" sz="quarter" idx="11"/>
          </p:nvPr>
        </p:nvSpPr>
        <p:spPr>
          <a:xfrm>
            <a:off x="520607" y="4724282"/>
            <a:ext cx="7964291" cy="273844"/>
          </a:xfrm>
        </p:spPr>
        <p:txBody>
          <a:bodyPr/>
          <a:lstStyle/>
          <a:p>
            <a:r>
              <a:rPr lang="en-US" dirty="0">
                <a:solidFill>
                  <a:srgbClr val="370E5F"/>
                </a:solidFill>
              </a:rPr>
              <a:t>Competencies and the Advancement of ERLs | Angela Dresselhaus and Rebecca Tatterson | East Carolina University</a:t>
            </a:r>
          </a:p>
        </p:txBody>
      </p:sp>
      <p:sp>
        <p:nvSpPr>
          <p:cNvPr id="7" name="TextBox 6">
            <a:extLst>
              <a:ext uri="{FF2B5EF4-FFF2-40B4-BE49-F238E27FC236}">
                <a16:creationId xmlns:a16="http://schemas.microsoft.com/office/drawing/2014/main" id="{8DADA9AC-41BD-4F7B-955B-C222A75A7662}"/>
              </a:ext>
            </a:extLst>
          </p:cNvPr>
          <p:cNvSpPr txBox="1"/>
          <p:nvPr/>
        </p:nvSpPr>
        <p:spPr>
          <a:xfrm>
            <a:off x="4075591" y="1552891"/>
            <a:ext cx="2309359" cy="646331"/>
          </a:xfrm>
          <a:prstGeom prst="rect">
            <a:avLst/>
          </a:prstGeom>
          <a:solidFill>
            <a:srgbClr val="411971"/>
          </a:solidFill>
          <a:ln w="50800">
            <a:solidFill>
              <a:srgbClr val="8DB757"/>
            </a:solidFill>
          </a:ln>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r>
              <a:rPr lang="en-US" sz="1200" dirty="0">
                <a:solidFill>
                  <a:srgbClr val="CCC7D6"/>
                </a:solidFill>
              </a:rPr>
              <a:t>Our instance of Summon with </a:t>
            </a:r>
            <a:r>
              <a:rPr lang="en-US" sz="1200" dirty="0" err="1">
                <a:solidFill>
                  <a:srgbClr val="CCC7D6"/>
                </a:solidFill>
              </a:rPr>
              <a:t>BrowZine</a:t>
            </a:r>
            <a:r>
              <a:rPr lang="en-US" sz="1200" dirty="0">
                <a:solidFill>
                  <a:srgbClr val="CCC7D6"/>
                </a:solidFill>
              </a:rPr>
              <a:t> API implemented, Topics Explorers, and Branding.</a:t>
            </a:r>
          </a:p>
        </p:txBody>
      </p:sp>
      <p:cxnSp>
        <p:nvCxnSpPr>
          <p:cNvPr id="8" name="Straight Arrow Connector 7"/>
          <p:cNvCxnSpPr/>
          <p:nvPr/>
        </p:nvCxnSpPr>
        <p:spPr>
          <a:xfrm flipH="1" flipV="1">
            <a:off x="3516531" y="1770761"/>
            <a:ext cx="533377" cy="1526"/>
          </a:xfrm>
          <a:prstGeom prst="straightConnector1">
            <a:avLst/>
          </a:prstGeom>
          <a:ln>
            <a:solidFill>
              <a:srgbClr val="8DB757"/>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46400352"/>
      </p:ext>
    </p:extLst>
  </p:cSld>
  <p:clrMapOvr>
    <a:masterClrMapping/>
  </p:clrMapOvr>
  <mc:AlternateContent xmlns:mc="http://schemas.openxmlformats.org/markup-compatibility/2006" xmlns:p14="http://schemas.microsoft.com/office/powerpoint/2010/main">
    <mc:Choice Requires="p14">
      <p:transition spd="med" p14:dur="700" advClick="0" advTm="18000">
        <p:fade/>
      </p:transition>
    </mc:Choice>
    <mc:Fallback xmlns="">
      <p:transition spd="med" advClick="0" advTm="1800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LibraryBackgrounds 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9" y="4233"/>
            <a:ext cx="9144000" cy="5137480"/>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18</a:t>
            </a:fld>
            <a:endParaRPr lang="en-US"/>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203022" y="901220"/>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dirty="0"/>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711377" y="1988660"/>
            <a:ext cx="7721245" cy="254841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indent="-457200">
              <a:buFont typeface="Arial" panose="020B0604020202020204" pitchFamily="34" charset="0"/>
              <a:buChar char="•"/>
            </a:pPr>
            <a:endParaRPr lang="en-US" dirty="0"/>
          </a:p>
        </p:txBody>
      </p:sp>
      <p:sp>
        <p:nvSpPr>
          <p:cNvPr id="21" name="Content Placeholder 7">
            <a:extLst>
              <a:ext uri="{FF2B5EF4-FFF2-40B4-BE49-F238E27FC236}">
                <a16:creationId xmlns:a16="http://schemas.microsoft.com/office/drawing/2014/main" id="{84227FFA-FD39-4773-B631-1C7609E9CF2C}"/>
              </a:ext>
            </a:extLst>
          </p:cNvPr>
          <p:cNvSpPr txBox="1">
            <a:spLocks/>
          </p:cNvSpPr>
          <p:nvPr/>
        </p:nvSpPr>
        <p:spPr>
          <a:xfrm>
            <a:off x="520607" y="910987"/>
            <a:ext cx="7562155" cy="747699"/>
          </a:xfrm>
          <a:prstGeom prst="rect">
            <a:avLst/>
          </a:prstGeom>
        </p:spPr>
        <p:txBody>
          <a:bodyPr vert="horz" lIns="91440" tIns="45720" rIns="91440" bIns="45720" rtlCol="0">
            <a:normAutofit fontScale="77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r>
              <a:rPr lang="en-US" dirty="0">
                <a:solidFill>
                  <a:schemeClr val="tx1"/>
                </a:solidFill>
              </a:rPr>
              <a:t>ERMS: Project to Integrate CORAL and A-Z Database List</a:t>
            </a:r>
          </a:p>
          <a:p>
            <a:pPr lvl="0"/>
            <a:endParaRPr lang="en-US" dirty="0">
              <a:solidFill>
                <a:schemeClr val="tx1"/>
              </a:solidFill>
            </a:endParaRPr>
          </a:p>
          <a:p>
            <a:pPr lvl="0" algn="l"/>
            <a:endParaRPr lang="en-US" dirty="0">
              <a:solidFill>
                <a:prstClr val="black"/>
              </a:solidFill>
            </a:endParaRPr>
          </a:p>
          <a:p>
            <a:pPr lvl="0" algn="l"/>
            <a:endParaRPr lang="en-US" dirty="0">
              <a:solidFill>
                <a:prstClr val="black"/>
              </a:solidFill>
            </a:endParaRPr>
          </a:p>
          <a:p>
            <a:endParaRPr lang="en-US" dirty="0"/>
          </a:p>
        </p:txBody>
      </p:sp>
      <p:sp>
        <p:nvSpPr>
          <p:cNvPr id="14" name="Footer Placeholder 4">
            <a:extLst>
              <a:ext uri="{FF2B5EF4-FFF2-40B4-BE49-F238E27FC236}">
                <a16:creationId xmlns:a16="http://schemas.microsoft.com/office/drawing/2014/main" id="{8C6B2394-2D86-4BD2-B6E0-0AAA75829928}"/>
              </a:ext>
            </a:extLst>
          </p:cNvPr>
          <p:cNvSpPr>
            <a:spLocks noGrp="1"/>
          </p:cNvSpPr>
          <p:nvPr>
            <p:ph type="ftr" sz="quarter" idx="11"/>
          </p:nvPr>
        </p:nvSpPr>
        <p:spPr>
          <a:xfrm>
            <a:off x="646309" y="4736092"/>
            <a:ext cx="7964291" cy="273844"/>
          </a:xfrm>
        </p:spPr>
        <p:txBody>
          <a:bodyPr/>
          <a:lstStyle/>
          <a:p>
            <a:r>
              <a:rPr lang="en-US" dirty="0">
                <a:solidFill>
                  <a:srgbClr val="370E5F"/>
                </a:solidFill>
              </a:rPr>
              <a:t>Competencies and the Advancement of ERLs | Angela Dresselhaus and Rebecca Tatterson | East Carolina University</a:t>
            </a:r>
          </a:p>
        </p:txBody>
      </p:sp>
      <p:sp>
        <p:nvSpPr>
          <p:cNvPr id="13" name="Content Placeholder 7">
            <a:extLst>
              <a:ext uri="{FF2B5EF4-FFF2-40B4-BE49-F238E27FC236}">
                <a16:creationId xmlns:a16="http://schemas.microsoft.com/office/drawing/2014/main" id="{8DCF7255-1F6E-447A-BBD7-C1EE80414CE4}"/>
              </a:ext>
            </a:extLst>
          </p:cNvPr>
          <p:cNvSpPr txBox="1">
            <a:spLocks/>
          </p:cNvSpPr>
          <p:nvPr/>
        </p:nvSpPr>
        <p:spPr>
          <a:xfrm>
            <a:off x="335940" y="1450763"/>
            <a:ext cx="8122260" cy="2922764"/>
          </a:xfrm>
          <a:prstGeom prst="rect">
            <a:avLst/>
          </a:prstGeom>
        </p:spPr>
        <p:txBody>
          <a:bodyPr vert="horz" lIns="91440" tIns="45720" rIns="91440" bIns="45720" rtlCol="0">
            <a:normAutofit fontScale="850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endParaRPr lang="en-US" sz="1200" dirty="0">
              <a:solidFill>
                <a:schemeClr val="tx1"/>
              </a:solidFill>
            </a:endParaRPr>
          </a:p>
          <a:p>
            <a:pPr algn="l"/>
            <a:r>
              <a:rPr lang="en-US" sz="2100" b="1" dirty="0">
                <a:solidFill>
                  <a:srgbClr val="411971"/>
                </a:solidFill>
              </a:rPr>
              <a:t>2.7 Software such as: link resolver software, </a:t>
            </a:r>
            <a:r>
              <a:rPr lang="en-US" sz="2100" b="1" dirty="0" err="1">
                <a:solidFill>
                  <a:srgbClr val="411971"/>
                </a:solidFill>
              </a:rPr>
              <a:t>metasearch</a:t>
            </a:r>
            <a:r>
              <a:rPr lang="en-US" sz="2100" b="1" dirty="0">
                <a:solidFill>
                  <a:srgbClr val="411971"/>
                </a:solidFill>
              </a:rPr>
              <a:t> software, data collection software, discovery services, electronic resources management software (ERMS), the administrative functions of proprietary databases, and bibliographic utilities.</a:t>
            </a:r>
          </a:p>
          <a:p>
            <a:pPr lvl="0" algn="l"/>
            <a:endParaRPr lang="en-US" sz="1900" dirty="0">
              <a:solidFill>
                <a:srgbClr val="370E5F"/>
              </a:solidFill>
              <a:latin typeface="+mj-lt"/>
            </a:endParaRPr>
          </a:p>
          <a:p>
            <a:pPr marL="285750" lvl="0" indent="-285750" algn="l">
              <a:buFont typeface="Wingdings" panose="05000000000000000000" pitchFamily="2" charset="2"/>
              <a:buChar char="§"/>
            </a:pPr>
            <a:r>
              <a:rPr lang="en-US" sz="1900" dirty="0">
                <a:solidFill>
                  <a:srgbClr val="370E5F"/>
                </a:solidFill>
                <a:latin typeface="+mj-lt"/>
              </a:rPr>
              <a:t>Update all resource data in CORAL to facilitate mapping</a:t>
            </a:r>
          </a:p>
          <a:p>
            <a:pPr marL="285750" lvl="0" indent="-285750" algn="l">
              <a:buFont typeface="Wingdings" panose="05000000000000000000" pitchFamily="2" charset="2"/>
              <a:buChar char="§"/>
            </a:pPr>
            <a:endParaRPr lang="en-US" sz="1900" dirty="0">
              <a:solidFill>
                <a:srgbClr val="370E5F"/>
              </a:solidFill>
              <a:latin typeface="+mj-lt"/>
            </a:endParaRPr>
          </a:p>
          <a:p>
            <a:pPr marL="285750" indent="-285750" algn="l">
              <a:buFont typeface="Wingdings" panose="05000000000000000000" pitchFamily="2" charset="2"/>
              <a:buChar char="§"/>
            </a:pPr>
            <a:r>
              <a:rPr lang="en-US" sz="1900" dirty="0">
                <a:solidFill>
                  <a:srgbClr val="370E5F"/>
                </a:solidFill>
              </a:rPr>
              <a:t>Assign subject headings in CORAL for all resource records</a:t>
            </a:r>
          </a:p>
          <a:p>
            <a:pPr algn="l"/>
            <a:endParaRPr lang="en-US" sz="1900" dirty="0">
              <a:solidFill>
                <a:srgbClr val="370E5F"/>
              </a:solidFill>
            </a:endParaRPr>
          </a:p>
          <a:p>
            <a:pPr marL="285750" indent="-285750" algn="l">
              <a:buFont typeface="Wingdings" panose="05000000000000000000" pitchFamily="2" charset="2"/>
              <a:buChar char="§"/>
            </a:pPr>
            <a:r>
              <a:rPr lang="en-US" sz="1900" dirty="0">
                <a:solidFill>
                  <a:srgbClr val="370E5F"/>
                </a:solidFill>
              </a:rPr>
              <a:t>Map data between CORAL and A-Z database list. Goal is to merge for a single management point. CORAL to manage backend and a database list for patron facing access point</a:t>
            </a:r>
          </a:p>
          <a:p>
            <a:pPr lvl="0" algn="l"/>
            <a:endParaRPr lang="en-US" sz="1900" dirty="0">
              <a:solidFill>
                <a:srgbClr val="370E5F"/>
              </a:solidFill>
              <a:latin typeface="+mj-lt"/>
            </a:endParaRPr>
          </a:p>
          <a:p>
            <a:pPr lvl="0" algn="l"/>
            <a:endParaRPr lang="en-US" sz="1800" dirty="0">
              <a:solidFill>
                <a:schemeClr val="tx1"/>
              </a:solidFill>
              <a:latin typeface="+mj-lt"/>
            </a:endParaRPr>
          </a:p>
          <a:p>
            <a:pPr lvl="0" algn="l"/>
            <a:endParaRPr lang="en-US" dirty="0">
              <a:solidFill>
                <a:prstClr val="black"/>
              </a:solidFill>
            </a:endParaRPr>
          </a:p>
          <a:p>
            <a:pPr lvl="0" algn="l"/>
            <a:endParaRPr lang="en-US" dirty="0">
              <a:solidFill>
                <a:prstClr val="black"/>
              </a:solidFill>
            </a:endParaRPr>
          </a:p>
          <a:p>
            <a:endParaRPr lang="en-US" dirty="0"/>
          </a:p>
        </p:txBody>
      </p:sp>
    </p:spTree>
    <p:extLst>
      <p:ext uri="{BB962C8B-B14F-4D97-AF65-F5344CB8AC3E}">
        <p14:creationId xmlns:p14="http://schemas.microsoft.com/office/powerpoint/2010/main" val="1690277749"/>
      </p:ext>
    </p:extLst>
  </p:cSld>
  <p:clrMapOvr>
    <a:masterClrMapping/>
  </p:clrMapOvr>
  <mc:AlternateContent xmlns:mc="http://schemas.openxmlformats.org/markup-compatibility/2006" xmlns:p14="http://schemas.microsoft.com/office/powerpoint/2010/main">
    <mc:Choice Requires="p14">
      <p:transition spd="med" p14:dur="700" advClick="0" advTm="19000">
        <p:fade/>
      </p:transition>
    </mc:Choice>
    <mc:Fallback xmlns="">
      <p:transition spd="med" advClick="0" advTm="1900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LibraryBackgrounds 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4233"/>
            <a:ext cx="9144000" cy="5137480"/>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19</a:t>
            </a:fld>
            <a:endParaRPr lang="en-US"/>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203022" y="901220"/>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dirty="0"/>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711377" y="1988660"/>
            <a:ext cx="7721245" cy="254841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indent="-457200">
              <a:buFont typeface="Arial" panose="020B0604020202020204" pitchFamily="34" charset="0"/>
              <a:buChar char="•"/>
            </a:pPr>
            <a:endParaRPr lang="en-US" dirty="0"/>
          </a:p>
        </p:txBody>
      </p:sp>
      <p:sp>
        <p:nvSpPr>
          <p:cNvPr id="21" name="Content Placeholder 7">
            <a:extLst>
              <a:ext uri="{FF2B5EF4-FFF2-40B4-BE49-F238E27FC236}">
                <a16:creationId xmlns:a16="http://schemas.microsoft.com/office/drawing/2014/main" id="{84227FFA-FD39-4773-B631-1C7609E9CF2C}"/>
              </a:ext>
            </a:extLst>
          </p:cNvPr>
          <p:cNvSpPr txBox="1">
            <a:spLocks/>
          </p:cNvSpPr>
          <p:nvPr/>
        </p:nvSpPr>
        <p:spPr>
          <a:xfrm>
            <a:off x="988171" y="757383"/>
            <a:ext cx="6867660" cy="65428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r>
              <a:rPr lang="en-US" sz="2800" dirty="0">
                <a:solidFill>
                  <a:schemeClr val="tx1"/>
                </a:solidFill>
              </a:rPr>
              <a:t>Support and Troubleshooting</a:t>
            </a:r>
          </a:p>
          <a:p>
            <a:pPr lvl="0" algn="l"/>
            <a:endParaRPr lang="en-US" dirty="0">
              <a:solidFill>
                <a:prstClr val="black"/>
              </a:solidFill>
            </a:endParaRPr>
          </a:p>
          <a:p>
            <a:pPr lvl="0" algn="l"/>
            <a:endParaRPr lang="en-US" dirty="0">
              <a:solidFill>
                <a:prstClr val="black"/>
              </a:solidFill>
            </a:endParaRPr>
          </a:p>
          <a:p>
            <a:endParaRPr lang="en-US" dirty="0"/>
          </a:p>
        </p:txBody>
      </p:sp>
      <p:sp>
        <p:nvSpPr>
          <p:cNvPr id="14" name="Footer Placeholder 4">
            <a:extLst>
              <a:ext uri="{FF2B5EF4-FFF2-40B4-BE49-F238E27FC236}">
                <a16:creationId xmlns:a16="http://schemas.microsoft.com/office/drawing/2014/main" id="{8C6B2394-2D86-4BD2-B6E0-0AAA75829928}"/>
              </a:ext>
            </a:extLst>
          </p:cNvPr>
          <p:cNvSpPr>
            <a:spLocks noGrp="1"/>
          </p:cNvSpPr>
          <p:nvPr>
            <p:ph type="ftr" sz="quarter" idx="11"/>
          </p:nvPr>
        </p:nvSpPr>
        <p:spPr>
          <a:xfrm>
            <a:off x="646309" y="4736092"/>
            <a:ext cx="7964291" cy="273844"/>
          </a:xfrm>
        </p:spPr>
        <p:txBody>
          <a:bodyPr/>
          <a:lstStyle/>
          <a:p>
            <a:r>
              <a:rPr lang="en-US" dirty="0">
                <a:solidFill>
                  <a:srgbClr val="370E5F"/>
                </a:solidFill>
              </a:rPr>
              <a:t>Competencies and the Advancement of ERLs | Angela Dresselhaus and Rebecca Tatterson | East Carolina University</a:t>
            </a:r>
          </a:p>
        </p:txBody>
      </p:sp>
      <p:sp>
        <p:nvSpPr>
          <p:cNvPr id="11" name="TextBox 10">
            <a:extLst>
              <a:ext uri="{FF2B5EF4-FFF2-40B4-BE49-F238E27FC236}">
                <a16:creationId xmlns:a16="http://schemas.microsoft.com/office/drawing/2014/main" id="{F424ED9F-F8EA-4736-BC6F-50C7582DDA0D}"/>
              </a:ext>
            </a:extLst>
          </p:cNvPr>
          <p:cNvSpPr txBox="1"/>
          <p:nvPr/>
        </p:nvSpPr>
        <p:spPr>
          <a:xfrm>
            <a:off x="323110" y="1254570"/>
            <a:ext cx="8160667" cy="2862322"/>
          </a:xfrm>
          <a:prstGeom prst="rect">
            <a:avLst/>
          </a:prstGeom>
          <a:noFill/>
        </p:spPr>
        <p:txBody>
          <a:bodyPr wrap="square" rtlCol="0">
            <a:spAutoFit/>
          </a:bodyPr>
          <a:lstStyle/>
          <a:p>
            <a:pPr lvl="0"/>
            <a:r>
              <a:rPr lang="en-US" b="1" dirty="0">
                <a:solidFill>
                  <a:srgbClr val="370E5F"/>
                </a:solidFill>
              </a:rPr>
              <a:t>1.5 A thorough understanding of records management necessary for actively coordinating and managing the often-complicated records needed to track electronic purchases, subscriptions, access set-up and maintenance, and licenses.</a:t>
            </a:r>
          </a:p>
          <a:p>
            <a:pPr lvl="0"/>
            <a:endParaRPr lang="en-US" b="1" dirty="0">
              <a:solidFill>
                <a:srgbClr val="FEFEFE"/>
              </a:solidFill>
            </a:endParaRPr>
          </a:p>
          <a:p>
            <a:pPr marL="171450" lvl="0" indent="-171450">
              <a:buFont typeface="Wingdings" panose="05000000000000000000" pitchFamily="2" charset="2"/>
              <a:buChar char="§"/>
            </a:pPr>
            <a:r>
              <a:rPr lang="en-US" dirty="0">
                <a:solidFill>
                  <a:srgbClr val="370E5F"/>
                </a:solidFill>
              </a:rPr>
              <a:t>Manage error reporting system</a:t>
            </a:r>
          </a:p>
          <a:p>
            <a:pPr lvl="0"/>
            <a:endParaRPr lang="en-US" dirty="0">
              <a:solidFill>
                <a:srgbClr val="370E5F"/>
              </a:solidFill>
            </a:endParaRPr>
          </a:p>
          <a:p>
            <a:pPr marL="171450" lvl="0" indent="-171450">
              <a:buFont typeface="Wingdings" panose="05000000000000000000" pitchFamily="2" charset="2"/>
              <a:buChar char="§"/>
            </a:pPr>
            <a:r>
              <a:rPr lang="en-US" dirty="0">
                <a:solidFill>
                  <a:srgbClr val="370E5F"/>
                </a:solidFill>
              </a:rPr>
              <a:t>Continuously improve system to expedite troubleshooting of access issues</a:t>
            </a:r>
          </a:p>
          <a:p>
            <a:pPr lvl="0"/>
            <a:endParaRPr lang="en-US" dirty="0">
              <a:solidFill>
                <a:srgbClr val="370E5F"/>
              </a:solidFill>
            </a:endParaRPr>
          </a:p>
          <a:p>
            <a:pPr marL="171450" lvl="0" indent="-171450">
              <a:buFont typeface="Wingdings" panose="05000000000000000000" pitchFamily="2" charset="2"/>
              <a:buChar char="§"/>
            </a:pPr>
            <a:r>
              <a:rPr lang="en-US" dirty="0">
                <a:solidFill>
                  <a:srgbClr val="370E5F"/>
                </a:solidFill>
              </a:rPr>
              <a:t>Utilize administration system for tracking reported issues to analyze trends, identify recurring issues, and curate data for future reference</a:t>
            </a:r>
          </a:p>
        </p:txBody>
      </p:sp>
    </p:spTree>
    <p:extLst>
      <p:ext uri="{BB962C8B-B14F-4D97-AF65-F5344CB8AC3E}">
        <p14:creationId xmlns:p14="http://schemas.microsoft.com/office/powerpoint/2010/main" val="2552061463"/>
      </p:ext>
    </p:extLst>
  </p:cSld>
  <p:clrMapOvr>
    <a:masterClrMapping/>
  </p:clrMapOvr>
  <mc:AlternateContent xmlns:mc="http://schemas.openxmlformats.org/markup-compatibility/2006" xmlns:p14="http://schemas.microsoft.com/office/powerpoint/2010/main">
    <mc:Choice Requires="p14">
      <p:transition spd="med" p14:dur="700" advClick="0" advTm="18000">
        <p:fade/>
      </p:transition>
    </mc:Choice>
    <mc:Fallback xmlns="">
      <p:transition spd="med" advClick="0" advTm="18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5449FF4-FE99-4277-9D7D-303533E0E409}"/>
              </a:ext>
            </a:extLst>
          </p:cNvPr>
          <p:cNvPicPr>
            <a:picLocks noChangeAspect="1"/>
          </p:cNvPicPr>
          <p:nvPr/>
        </p:nvPicPr>
        <p:blipFill>
          <a:blip r:embed="rId2"/>
          <a:stretch>
            <a:fillRect/>
          </a:stretch>
        </p:blipFill>
        <p:spPr>
          <a:xfrm>
            <a:off x="0" y="10961"/>
            <a:ext cx="9144000" cy="5137480"/>
          </a:xfrm>
          <a:prstGeom prst="rect">
            <a:avLst/>
          </a:prstGeom>
        </p:spPr>
      </p:pic>
      <p:sp>
        <p:nvSpPr>
          <p:cNvPr id="7" name="Title 6">
            <a:extLst>
              <a:ext uri="{FF2B5EF4-FFF2-40B4-BE49-F238E27FC236}">
                <a16:creationId xmlns:a16="http://schemas.microsoft.com/office/drawing/2014/main" id="{85FB0441-03F4-43AC-96FC-E622050717B6}"/>
              </a:ext>
            </a:extLst>
          </p:cNvPr>
          <p:cNvSpPr>
            <a:spLocks noGrp="1"/>
          </p:cNvSpPr>
          <p:nvPr>
            <p:ph type="title"/>
          </p:nvPr>
        </p:nvSpPr>
        <p:spPr>
          <a:xfrm>
            <a:off x="203022" y="901220"/>
            <a:ext cx="8229600" cy="857250"/>
          </a:xfrm>
        </p:spPr>
        <p:txBody>
          <a:bodyPr>
            <a:normAutofit/>
          </a:bodyPr>
          <a:lstStyle/>
          <a:p>
            <a:pPr algn="l"/>
            <a:r>
              <a:rPr lang="en-US" sz="4000" dirty="0"/>
              <a:t>NASIG Core Competencies for ERLs</a:t>
            </a:r>
          </a:p>
        </p:txBody>
      </p:sp>
      <p:sp>
        <p:nvSpPr>
          <p:cNvPr id="8" name="Content Placeholder 7">
            <a:extLst>
              <a:ext uri="{FF2B5EF4-FFF2-40B4-BE49-F238E27FC236}">
                <a16:creationId xmlns:a16="http://schemas.microsoft.com/office/drawing/2014/main" id="{F881FFD1-4CDA-44B0-827F-FB26928BA41C}"/>
              </a:ext>
            </a:extLst>
          </p:cNvPr>
          <p:cNvSpPr>
            <a:spLocks noGrp="1"/>
          </p:cNvSpPr>
          <p:nvPr>
            <p:ph idx="1"/>
          </p:nvPr>
        </p:nvSpPr>
        <p:spPr>
          <a:xfrm>
            <a:off x="711377" y="1942097"/>
            <a:ext cx="7721245" cy="2548413"/>
          </a:xfrm>
        </p:spPr>
        <p:txBody>
          <a:bodyPr>
            <a:normAutofit/>
          </a:bodyPr>
          <a:lstStyle/>
          <a:p>
            <a:pPr marL="0" indent="0">
              <a:buNone/>
            </a:pPr>
            <a:r>
              <a:rPr lang="en-US" sz="2000" dirty="0">
                <a:solidFill>
                  <a:srgbClr val="370E5F"/>
                </a:solidFill>
              </a:rPr>
              <a:t>The Core Competencies for Electronic Resources Librarians (CCERL) as described on the NASIG website, “provides librarian educators with a basis for developing curriculum with a specialized focus.” Additionally, “Employers might use the Competencies as a basis for describing these specialized positions and to establish criteria upon which to evaluate the performance of those who hold them.” The  CCERL is based on the extensive research of Dr. Sarah Sutton and was formulated into a cohesive document by the NASIG Core Competencies Task Force.</a:t>
            </a:r>
            <a:endParaRPr lang="en-US" sz="1600" dirty="0">
              <a:solidFill>
                <a:srgbClr val="370E5F"/>
              </a:solidFill>
            </a:endParaRPr>
          </a:p>
        </p:txBody>
      </p:sp>
      <p:sp>
        <p:nvSpPr>
          <p:cNvPr id="6" name="Slide Number Placeholder 5">
            <a:extLst>
              <a:ext uri="{FF2B5EF4-FFF2-40B4-BE49-F238E27FC236}">
                <a16:creationId xmlns:a16="http://schemas.microsoft.com/office/drawing/2014/main" id="{2AB6B7F5-5EB2-4362-BFB0-7420087E8F6E}"/>
              </a:ext>
            </a:extLst>
          </p:cNvPr>
          <p:cNvSpPr>
            <a:spLocks noGrp="1"/>
          </p:cNvSpPr>
          <p:nvPr>
            <p:ph type="sldNum" sz="quarter" idx="12"/>
          </p:nvPr>
        </p:nvSpPr>
        <p:spPr/>
        <p:txBody>
          <a:bodyPr/>
          <a:lstStyle/>
          <a:p>
            <a:fld id="{BCBD35AA-117D-B745-9367-6379475E7470}" type="slidenum">
              <a:rPr lang="en-US" smtClean="0"/>
              <a:t>2</a:t>
            </a:fld>
            <a:endParaRPr lang="en-US"/>
          </a:p>
        </p:txBody>
      </p:sp>
      <p:sp>
        <p:nvSpPr>
          <p:cNvPr id="11" name="Footer Placeholder 4">
            <a:extLst>
              <a:ext uri="{FF2B5EF4-FFF2-40B4-BE49-F238E27FC236}">
                <a16:creationId xmlns:a16="http://schemas.microsoft.com/office/drawing/2014/main" id="{CF49CEF0-EEB7-415A-82D0-8347C66F47AB}"/>
              </a:ext>
            </a:extLst>
          </p:cNvPr>
          <p:cNvSpPr>
            <a:spLocks noGrp="1"/>
          </p:cNvSpPr>
          <p:nvPr>
            <p:ph type="ftr" sz="quarter" idx="11"/>
          </p:nvPr>
        </p:nvSpPr>
        <p:spPr>
          <a:xfrm>
            <a:off x="493909" y="4767263"/>
            <a:ext cx="7964291" cy="273844"/>
          </a:xfrm>
        </p:spPr>
        <p:txBody>
          <a:bodyPr/>
          <a:lstStyle/>
          <a:p>
            <a:r>
              <a:rPr lang="en-US" dirty="0">
                <a:solidFill>
                  <a:srgbClr val="370E5F"/>
                </a:solidFill>
              </a:rPr>
              <a:t>Competencies and the Advancement of ERLs | Angela Dresselhaus and Rebecca Tatterson | East Carolina University</a:t>
            </a:r>
          </a:p>
        </p:txBody>
      </p:sp>
    </p:spTree>
    <p:extLst>
      <p:ext uri="{BB962C8B-B14F-4D97-AF65-F5344CB8AC3E}">
        <p14:creationId xmlns:p14="http://schemas.microsoft.com/office/powerpoint/2010/main" val="2186583263"/>
      </p:ext>
    </p:extLst>
  </p:cSld>
  <p:clrMapOvr>
    <a:masterClrMapping/>
  </p:clrMapOvr>
  <mc:AlternateContent xmlns:mc="http://schemas.openxmlformats.org/markup-compatibility/2006" xmlns:p14="http://schemas.microsoft.com/office/powerpoint/2010/main">
    <mc:Choice Requires="p14">
      <p:transition spd="med" p14:dur="700" advClick="0" advTm="20000">
        <p:fade/>
      </p:transition>
    </mc:Choice>
    <mc:Fallback xmlns="">
      <p:transition spd="med" advClick="0" advTm="2000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LibraryBackgrounds 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108"/>
            <a:ext cx="9144000" cy="5137480"/>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20</a:t>
            </a:fld>
            <a:endParaRPr lang="en-US"/>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203022" y="901220"/>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dirty="0"/>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711377" y="1988660"/>
            <a:ext cx="7721245" cy="254841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indent="-457200">
              <a:buFont typeface="Arial" panose="020B0604020202020204" pitchFamily="34" charset="0"/>
              <a:buChar char="•"/>
            </a:pPr>
            <a:endParaRPr lang="en-US" dirty="0"/>
          </a:p>
        </p:txBody>
      </p:sp>
      <p:pic>
        <p:nvPicPr>
          <p:cNvPr id="10" name="Picture 9">
            <a:extLst>
              <a:ext uri="{FF2B5EF4-FFF2-40B4-BE49-F238E27FC236}">
                <a16:creationId xmlns:a16="http://schemas.microsoft.com/office/drawing/2014/main" id="{C97AA4F7-7B7D-49E6-91A7-0374D515D4FE}"/>
              </a:ext>
            </a:extLst>
          </p:cNvPr>
          <p:cNvPicPr>
            <a:picLocks noChangeAspect="1"/>
          </p:cNvPicPr>
          <p:nvPr/>
        </p:nvPicPr>
        <p:blipFill>
          <a:blip r:embed="rId4"/>
          <a:stretch>
            <a:fillRect/>
          </a:stretch>
        </p:blipFill>
        <p:spPr>
          <a:xfrm>
            <a:off x="524249" y="1011332"/>
            <a:ext cx="4388283" cy="347015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TextBox 6">
            <a:extLst>
              <a:ext uri="{FF2B5EF4-FFF2-40B4-BE49-F238E27FC236}">
                <a16:creationId xmlns:a16="http://schemas.microsoft.com/office/drawing/2014/main" id="{8F9B952A-9D35-46C2-8614-A16CBC1579C0}"/>
              </a:ext>
            </a:extLst>
          </p:cNvPr>
          <p:cNvSpPr txBox="1"/>
          <p:nvPr/>
        </p:nvSpPr>
        <p:spPr>
          <a:xfrm>
            <a:off x="5470512" y="485621"/>
            <a:ext cx="3216288" cy="4801314"/>
          </a:xfrm>
          <a:prstGeom prst="rect">
            <a:avLst/>
          </a:prstGeom>
          <a:noFill/>
        </p:spPr>
        <p:txBody>
          <a:bodyPr wrap="square" rtlCol="0">
            <a:spAutoFit/>
          </a:bodyPr>
          <a:lstStyle/>
          <a:p>
            <a:endParaRPr lang="en-US" dirty="0"/>
          </a:p>
          <a:p>
            <a:endParaRPr lang="en-US" dirty="0">
              <a:solidFill>
                <a:srgbClr val="370E5F"/>
              </a:solidFill>
            </a:endParaRPr>
          </a:p>
          <a:p>
            <a:pPr lvl="0"/>
            <a:r>
              <a:rPr lang="en-US" dirty="0">
                <a:solidFill>
                  <a:srgbClr val="370E5F"/>
                </a:solidFill>
              </a:rPr>
              <a:t>This is where patrons interact with our locally developed error reporting system. </a:t>
            </a:r>
          </a:p>
          <a:p>
            <a:pPr lvl="0"/>
            <a:endParaRPr lang="en-US" dirty="0">
              <a:solidFill>
                <a:srgbClr val="370E5F"/>
              </a:solidFill>
            </a:endParaRPr>
          </a:p>
          <a:p>
            <a:pPr marL="285750" lvl="0" indent="-285750">
              <a:buFont typeface="Wingdings" panose="05000000000000000000" pitchFamily="2" charset="2"/>
              <a:buChar char="§"/>
            </a:pPr>
            <a:r>
              <a:rPr lang="en-US" dirty="0">
                <a:solidFill>
                  <a:srgbClr val="370E5F"/>
                </a:solidFill>
              </a:rPr>
              <a:t>Administration system tracks reported issues, comments and resolutions for future reference point</a:t>
            </a:r>
          </a:p>
          <a:p>
            <a:endParaRPr lang="en-US" dirty="0">
              <a:solidFill>
                <a:srgbClr val="370E5F"/>
              </a:solidFill>
            </a:endParaRPr>
          </a:p>
          <a:p>
            <a:pPr marL="285750" indent="-285750">
              <a:buFont typeface="Wingdings" panose="05000000000000000000" pitchFamily="2" charset="2"/>
              <a:buChar char="§"/>
            </a:pPr>
            <a:r>
              <a:rPr lang="en-US" dirty="0">
                <a:solidFill>
                  <a:srgbClr val="370E5F"/>
                </a:solidFill>
              </a:rPr>
              <a:t>Error report form captures essential information to diagnose and resolve issues</a:t>
            </a:r>
          </a:p>
          <a:p>
            <a:endParaRPr lang="en-US" dirty="0"/>
          </a:p>
          <a:p>
            <a:endParaRPr lang="en-US" dirty="0"/>
          </a:p>
          <a:p>
            <a:endParaRPr lang="en-US" dirty="0"/>
          </a:p>
        </p:txBody>
      </p:sp>
      <p:sp>
        <p:nvSpPr>
          <p:cNvPr id="12" name="Footer Placeholder 4">
            <a:extLst>
              <a:ext uri="{FF2B5EF4-FFF2-40B4-BE49-F238E27FC236}">
                <a16:creationId xmlns:a16="http://schemas.microsoft.com/office/drawing/2014/main" id="{EBF012E2-A16E-4721-B90E-1BD9CF86C70F}"/>
              </a:ext>
            </a:extLst>
          </p:cNvPr>
          <p:cNvSpPr>
            <a:spLocks noGrp="1"/>
          </p:cNvSpPr>
          <p:nvPr>
            <p:ph type="ftr" sz="quarter" idx="11"/>
          </p:nvPr>
        </p:nvSpPr>
        <p:spPr>
          <a:xfrm>
            <a:off x="646309" y="4736092"/>
            <a:ext cx="7964291" cy="273844"/>
          </a:xfrm>
        </p:spPr>
        <p:txBody>
          <a:bodyPr/>
          <a:lstStyle/>
          <a:p>
            <a:r>
              <a:rPr lang="en-US" dirty="0">
                <a:solidFill>
                  <a:srgbClr val="370E5F"/>
                </a:solidFill>
              </a:rPr>
              <a:t>Competencies and the Advancement of ERLs | Angela Dresselhaus and Rebecca Tatterson | East Carolina University</a:t>
            </a:r>
          </a:p>
        </p:txBody>
      </p:sp>
    </p:spTree>
    <p:extLst>
      <p:ext uri="{BB962C8B-B14F-4D97-AF65-F5344CB8AC3E}">
        <p14:creationId xmlns:p14="http://schemas.microsoft.com/office/powerpoint/2010/main" val="1225434782"/>
      </p:ext>
    </p:extLst>
  </p:cSld>
  <p:clrMapOvr>
    <a:masterClrMapping/>
  </p:clrMapOvr>
  <mc:AlternateContent xmlns:mc="http://schemas.openxmlformats.org/markup-compatibility/2006" xmlns:p14="http://schemas.microsoft.com/office/powerpoint/2010/main">
    <mc:Choice Requires="p14">
      <p:transition spd="med" p14:dur="700" advClick="0" advTm="15000">
        <p:fade/>
      </p:transition>
    </mc:Choice>
    <mc:Fallback xmlns="">
      <p:transition spd="med" advClick="0" advTm="1500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braryBackgrounds 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466"/>
            <a:ext cx="9144000" cy="5137480"/>
          </a:xfrm>
          <a:prstGeom prst="rect">
            <a:avLst/>
          </a:prstGeom>
        </p:spPr>
      </p:pic>
      <p:sp>
        <p:nvSpPr>
          <p:cNvPr id="7" name="Title 6">
            <a:extLst>
              <a:ext uri="{FF2B5EF4-FFF2-40B4-BE49-F238E27FC236}">
                <a16:creationId xmlns:a16="http://schemas.microsoft.com/office/drawing/2014/main" id="{1A83CB60-A7E4-4C05-B839-02FF875A5821}"/>
              </a:ext>
            </a:extLst>
          </p:cNvPr>
          <p:cNvSpPr>
            <a:spLocks noGrp="1"/>
          </p:cNvSpPr>
          <p:nvPr>
            <p:ph type="title"/>
          </p:nvPr>
        </p:nvSpPr>
        <p:spPr>
          <a:xfrm>
            <a:off x="457200" y="519305"/>
            <a:ext cx="8229600" cy="857250"/>
          </a:xfrm>
        </p:spPr>
        <p:txBody>
          <a:bodyPr/>
          <a:lstStyle/>
          <a:p>
            <a:r>
              <a:rPr lang="en-US" dirty="0"/>
              <a:t>References</a:t>
            </a:r>
          </a:p>
        </p:txBody>
      </p:sp>
      <p:sp>
        <p:nvSpPr>
          <p:cNvPr id="8" name="Content Placeholder 7">
            <a:extLst>
              <a:ext uri="{FF2B5EF4-FFF2-40B4-BE49-F238E27FC236}">
                <a16:creationId xmlns:a16="http://schemas.microsoft.com/office/drawing/2014/main" id="{811ABA2B-7F6C-4241-9C1B-898A08165BE8}"/>
              </a:ext>
            </a:extLst>
          </p:cNvPr>
          <p:cNvSpPr>
            <a:spLocks noGrp="1"/>
          </p:cNvSpPr>
          <p:nvPr>
            <p:ph idx="1"/>
          </p:nvPr>
        </p:nvSpPr>
        <p:spPr>
          <a:xfrm>
            <a:off x="457200" y="1398378"/>
            <a:ext cx="8229600" cy="3141650"/>
          </a:xfrm>
        </p:spPr>
        <p:txBody>
          <a:bodyPr>
            <a:normAutofit/>
          </a:bodyPr>
          <a:lstStyle/>
          <a:p>
            <a:r>
              <a:rPr lang="en-US" sz="2000" dirty="0"/>
              <a:t>Slide Two</a:t>
            </a:r>
          </a:p>
          <a:p>
            <a:pPr lvl="1"/>
            <a:r>
              <a:rPr lang="en-US" sz="1600" dirty="0"/>
              <a:t>NASIG CCERL: </a:t>
            </a:r>
            <a:r>
              <a:rPr lang="en-US" sz="1600" dirty="0">
                <a:hlinkClick r:id="rId3"/>
              </a:rPr>
              <a:t>http://www.nasig.org/site_page.cfm?pk_association_webpage_menu=310&amp;pk_association_webpage=1225</a:t>
            </a:r>
            <a:endParaRPr lang="en-US" sz="1600" dirty="0"/>
          </a:p>
          <a:p>
            <a:pPr lvl="1"/>
            <a:r>
              <a:rPr lang="en-US" sz="1600" dirty="0"/>
              <a:t>Sutton Dissertation: </a:t>
            </a:r>
            <a:r>
              <a:rPr lang="en-US" sz="1600" dirty="0">
                <a:hlinkClick r:id="rId4"/>
              </a:rPr>
              <a:t>https://tamucc-ir.tdl.org/tamucc-ir/bitstream/handle/1969.6/33/Sutton_dissertation_final.pdf?sequence=1</a:t>
            </a:r>
            <a:endParaRPr lang="en-US" sz="1600" dirty="0"/>
          </a:p>
          <a:p>
            <a:r>
              <a:rPr lang="en-US" sz="2000" dirty="0"/>
              <a:t>Slide Twelve</a:t>
            </a:r>
          </a:p>
          <a:p>
            <a:pPr lvl="1"/>
            <a:r>
              <a:rPr lang="en-US" sz="1600" dirty="0"/>
              <a:t>Accessibility Information </a:t>
            </a:r>
            <a:r>
              <a:rPr lang="en-US" sz="1600" dirty="0" err="1"/>
              <a:t>ToolKit</a:t>
            </a:r>
            <a:r>
              <a:rPr lang="en-US" sz="1600" dirty="0"/>
              <a:t> for Libraries, OCUL: </a:t>
            </a:r>
            <a:r>
              <a:rPr lang="en-US" sz="1600" dirty="0">
                <a:hlinkClick r:id="rId5"/>
              </a:rPr>
              <a:t>https://ocul.on.ca/accessibility/sites/default/files/OCUL%20Accessibility%20Toolkit%20-%20ENG%20-%20v2.0%20(May%202014).pdf</a:t>
            </a:r>
            <a:endParaRPr lang="en-US" sz="1600" dirty="0"/>
          </a:p>
          <a:p>
            <a:pPr marL="0" indent="0">
              <a:buNone/>
            </a:pPr>
            <a:endParaRPr lang="en-US" sz="1600" dirty="0"/>
          </a:p>
          <a:p>
            <a:endParaRPr lang="en-US" dirty="0"/>
          </a:p>
        </p:txBody>
      </p:sp>
      <p:sp>
        <p:nvSpPr>
          <p:cNvPr id="6" name="Slide Number Placeholder 5">
            <a:extLst>
              <a:ext uri="{FF2B5EF4-FFF2-40B4-BE49-F238E27FC236}">
                <a16:creationId xmlns:a16="http://schemas.microsoft.com/office/drawing/2014/main" id="{AE7EAAE8-A3B1-43C3-8FA5-970C37865D27}"/>
              </a:ext>
            </a:extLst>
          </p:cNvPr>
          <p:cNvSpPr>
            <a:spLocks noGrp="1"/>
          </p:cNvSpPr>
          <p:nvPr>
            <p:ph type="sldNum" sz="quarter" idx="12"/>
          </p:nvPr>
        </p:nvSpPr>
        <p:spPr/>
        <p:txBody>
          <a:bodyPr/>
          <a:lstStyle/>
          <a:p>
            <a:fld id="{BCBD35AA-117D-B745-9367-6379475E7470}" type="slidenum">
              <a:rPr lang="en-US" smtClean="0"/>
              <a:t>21</a:t>
            </a:fld>
            <a:endParaRPr lang="en-US"/>
          </a:p>
        </p:txBody>
      </p:sp>
      <p:sp>
        <p:nvSpPr>
          <p:cNvPr id="10" name="Footer Placeholder 4">
            <a:extLst>
              <a:ext uri="{FF2B5EF4-FFF2-40B4-BE49-F238E27FC236}">
                <a16:creationId xmlns:a16="http://schemas.microsoft.com/office/drawing/2014/main" id="{5314F0D4-CD09-4878-8848-E600C7CBDC01}"/>
              </a:ext>
            </a:extLst>
          </p:cNvPr>
          <p:cNvSpPr>
            <a:spLocks noGrp="1"/>
          </p:cNvSpPr>
          <p:nvPr>
            <p:ph type="ftr" sz="quarter" idx="11"/>
          </p:nvPr>
        </p:nvSpPr>
        <p:spPr>
          <a:xfrm>
            <a:off x="646309" y="4736092"/>
            <a:ext cx="7964291" cy="273844"/>
          </a:xfrm>
        </p:spPr>
        <p:txBody>
          <a:bodyPr/>
          <a:lstStyle/>
          <a:p>
            <a:r>
              <a:rPr lang="en-US" dirty="0">
                <a:solidFill>
                  <a:srgbClr val="370E5F"/>
                </a:solidFill>
              </a:rPr>
              <a:t>Competencies and the Advancement of ERLs | Angela Dresselhaus and Rebecca Tatterson | East Carolina University</a:t>
            </a:r>
          </a:p>
        </p:txBody>
      </p:sp>
    </p:spTree>
    <p:extLst>
      <p:ext uri="{BB962C8B-B14F-4D97-AF65-F5344CB8AC3E}">
        <p14:creationId xmlns:p14="http://schemas.microsoft.com/office/powerpoint/2010/main" val="2431764586"/>
      </p:ext>
    </p:extLst>
  </p:cSld>
  <p:clrMapOvr>
    <a:masterClrMapping/>
  </p:clrMapOvr>
  <mc:AlternateContent xmlns:mc="http://schemas.openxmlformats.org/markup-compatibility/2006" xmlns:p14="http://schemas.microsoft.com/office/powerpoint/2010/main">
    <mc:Choice Requires="p14">
      <p:transition spd="med" p14:dur="700" advClick="0" advTm="15000">
        <p:fade/>
      </p:transition>
    </mc:Choice>
    <mc:Fallback xmlns="">
      <p:transition spd="med" advClick="0" advTm="15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F24AF57-5F73-4A27-B17A-4BB24371328C}"/>
              </a:ext>
            </a:extLst>
          </p:cNvPr>
          <p:cNvPicPr>
            <a:picLocks noChangeAspect="1"/>
          </p:cNvPicPr>
          <p:nvPr/>
        </p:nvPicPr>
        <p:blipFill>
          <a:blip r:embed="rId2"/>
          <a:stretch>
            <a:fillRect/>
          </a:stretch>
        </p:blipFill>
        <p:spPr>
          <a:xfrm>
            <a:off x="-1" y="14192"/>
            <a:ext cx="9144000" cy="5137480"/>
          </a:xfrm>
          <a:prstGeom prst="rect">
            <a:avLst/>
          </a:prstGeom>
        </p:spPr>
      </p:pic>
      <p:sp>
        <p:nvSpPr>
          <p:cNvPr id="7" name="Title 6">
            <a:extLst>
              <a:ext uri="{FF2B5EF4-FFF2-40B4-BE49-F238E27FC236}">
                <a16:creationId xmlns:a16="http://schemas.microsoft.com/office/drawing/2014/main" id="{85FB0441-03F4-43AC-96FC-E622050717B6}"/>
              </a:ext>
            </a:extLst>
          </p:cNvPr>
          <p:cNvSpPr>
            <a:spLocks noGrp="1"/>
          </p:cNvSpPr>
          <p:nvPr>
            <p:ph type="title"/>
          </p:nvPr>
        </p:nvSpPr>
        <p:spPr>
          <a:xfrm>
            <a:off x="230698" y="749364"/>
            <a:ext cx="8229600" cy="857250"/>
          </a:xfrm>
        </p:spPr>
        <p:txBody>
          <a:bodyPr>
            <a:normAutofit/>
          </a:bodyPr>
          <a:lstStyle/>
          <a:p>
            <a:pPr algn="l"/>
            <a:r>
              <a:rPr lang="en-US" sz="4000" dirty="0"/>
              <a:t>The 7 Competencies</a:t>
            </a:r>
          </a:p>
        </p:txBody>
      </p:sp>
      <p:sp>
        <p:nvSpPr>
          <p:cNvPr id="8" name="Content Placeholder 7">
            <a:extLst>
              <a:ext uri="{FF2B5EF4-FFF2-40B4-BE49-F238E27FC236}">
                <a16:creationId xmlns:a16="http://schemas.microsoft.com/office/drawing/2014/main" id="{F881FFD1-4CDA-44B0-827F-FB26928BA41C}"/>
              </a:ext>
            </a:extLst>
          </p:cNvPr>
          <p:cNvSpPr>
            <a:spLocks noGrp="1"/>
          </p:cNvSpPr>
          <p:nvPr>
            <p:ph sz="half" idx="1"/>
          </p:nvPr>
        </p:nvSpPr>
        <p:spPr>
          <a:xfrm>
            <a:off x="1030706" y="1630113"/>
            <a:ext cx="5764274" cy="3024304"/>
          </a:xfrm>
        </p:spPr>
        <p:txBody>
          <a:bodyPr>
            <a:normAutofit fontScale="77500" lnSpcReduction="20000"/>
          </a:bodyPr>
          <a:lstStyle/>
          <a:p>
            <a:pPr marL="0" indent="0">
              <a:buNone/>
            </a:pPr>
            <a:r>
              <a:rPr lang="en-US" sz="3300" dirty="0">
                <a:solidFill>
                  <a:srgbClr val="370E5F"/>
                </a:solidFill>
              </a:rPr>
              <a:t>1. Life cycle of Electronic Resources</a:t>
            </a:r>
            <a:endParaRPr lang="en-US" dirty="0">
              <a:solidFill>
                <a:srgbClr val="370E5F"/>
              </a:solidFill>
            </a:endParaRPr>
          </a:p>
          <a:p>
            <a:pPr marL="0" indent="0">
              <a:buNone/>
            </a:pPr>
            <a:r>
              <a:rPr lang="en-US" sz="3300" dirty="0">
                <a:solidFill>
                  <a:srgbClr val="370E5F"/>
                </a:solidFill>
              </a:rPr>
              <a:t>2. Technology</a:t>
            </a:r>
            <a:endParaRPr lang="en-US" dirty="0">
              <a:solidFill>
                <a:srgbClr val="370E5F"/>
              </a:solidFill>
            </a:endParaRPr>
          </a:p>
          <a:p>
            <a:pPr marL="0" indent="0">
              <a:buNone/>
            </a:pPr>
            <a:r>
              <a:rPr lang="en-US" sz="3300" dirty="0">
                <a:solidFill>
                  <a:srgbClr val="370E5F"/>
                </a:solidFill>
              </a:rPr>
              <a:t>3. Research and Assessment</a:t>
            </a:r>
          </a:p>
          <a:p>
            <a:pPr marL="0" indent="0">
              <a:buNone/>
            </a:pPr>
            <a:r>
              <a:rPr lang="en-US" sz="3300" dirty="0">
                <a:solidFill>
                  <a:srgbClr val="370E5F"/>
                </a:solidFill>
              </a:rPr>
              <a:t>4. Effective Communication</a:t>
            </a:r>
          </a:p>
          <a:p>
            <a:pPr marL="0" indent="0">
              <a:buNone/>
            </a:pPr>
            <a:r>
              <a:rPr lang="en-US" sz="3300" dirty="0">
                <a:solidFill>
                  <a:srgbClr val="370E5F"/>
                </a:solidFill>
              </a:rPr>
              <a:t>5. Supervising and Management</a:t>
            </a:r>
          </a:p>
          <a:p>
            <a:pPr marL="0" indent="0">
              <a:buNone/>
            </a:pPr>
            <a:r>
              <a:rPr lang="en-US" sz="3300" dirty="0">
                <a:solidFill>
                  <a:srgbClr val="370E5F"/>
                </a:solidFill>
              </a:rPr>
              <a:t>6. Trends and Professional Development</a:t>
            </a:r>
          </a:p>
          <a:p>
            <a:pPr marL="0" indent="0">
              <a:buNone/>
            </a:pPr>
            <a:r>
              <a:rPr lang="en-US" sz="3300" dirty="0">
                <a:solidFill>
                  <a:srgbClr val="370E5F"/>
                </a:solidFill>
              </a:rPr>
              <a:t>7. Personal Qualities</a:t>
            </a:r>
          </a:p>
          <a:p>
            <a:pPr marL="0" indent="0">
              <a:buNone/>
            </a:pPr>
            <a:endParaRPr lang="en-US" sz="2000" dirty="0">
              <a:solidFill>
                <a:srgbClr val="370E5F"/>
              </a:solidFill>
            </a:endParaRPr>
          </a:p>
          <a:p>
            <a:pPr marL="0" indent="0">
              <a:buNone/>
            </a:pPr>
            <a:endParaRPr lang="en-US" dirty="0">
              <a:solidFill>
                <a:srgbClr val="370E5F"/>
              </a:solidFill>
            </a:endParaRPr>
          </a:p>
          <a:p>
            <a:endParaRPr lang="en-US" dirty="0"/>
          </a:p>
        </p:txBody>
      </p:sp>
      <p:sp>
        <p:nvSpPr>
          <p:cNvPr id="6" name="Slide Number Placeholder 5">
            <a:extLst>
              <a:ext uri="{FF2B5EF4-FFF2-40B4-BE49-F238E27FC236}">
                <a16:creationId xmlns:a16="http://schemas.microsoft.com/office/drawing/2014/main" id="{2AB6B7F5-5EB2-4362-BFB0-7420087E8F6E}"/>
              </a:ext>
            </a:extLst>
          </p:cNvPr>
          <p:cNvSpPr>
            <a:spLocks noGrp="1"/>
          </p:cNvSpPr>
          <p:nvPr>
            <p:ph type="sldNum" sz="quarter" idx="12"/>
          </p:nvPr>
        </p:nvSpPr>
        <p:spPr/>
        <p:txBody>
          <a:bodyPr/>
          <a:lstStyle/>
          <a:p>
            <a:fld id="{BCBD35AA-117D-B745-9367-6379475E7470}" type="slidenum">
              <a:rPr lang="en-US" smtClean="0"/>
              <a:t>3</a:t>
            </a:fld>
            <a:endParaRPr lang="en-US"/>
          </a:p>
        </p:txBody>
      </p:sp>
      <p:sp>
        <p:nvSpPr>
          <p:cNvPr id="9" name="Footer Placeholder 4">
            <a:extLst>
              <a:ext uri="{FF2B5EF4-FFF2-40B4-BE49-F238E27FC236}">
                <a16:creationId xmlns:a16="http://schemas.microsoft.com/office/drawing/2014/main" id="{D808B60A-9B0F-4BE9-ADEE-7DA279B91EF9}"/>
              </a:ext>
            </a:extLst>
          </p:cNvPr>
          <p:cNvSpPr txBox="1">
            <a:spLocks/>
          </p:cNvSpPr>
          <p:nvPr/>
        </p:nvSpPr>
        <p:spPr>
          <a:xfrm>
            <a:off x="493909" y="4767263"/>
            <a:ext cx="7964291" cy="273844"/>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370E5F"/>
                </a:solidFill>
              </a:rPr>
              <a:t>Competencies and the Advancement of ERLs | Angela Dresselhaus and Rebecca Tatterson | East Carolina University</a:t>
            </a:r>
          </a:p>
        </p:txBody>
      </p:sp>
    </p:spTree>
    <p:extLst>
      <p:ext uri="{BB962C8B-B14F-4D97-AF65-F5344CB8AC3E}">
        <p14:creationId xmlns:p14="http://schemas.microsoft.com/office/powerpoint/2010/main" val="4131124225"/>
      </p:ext>
    </p:extLst>
  </p:cSld>
  <p:clrMapOvr>
    <a:masterClrMapping/>
  </p:clrMapOvr>
  <mc:AlternateContent xmlns:mc="http://schemas.openxmlformats.org/markup-compatibility/2006" xmlns:p14="http://schemas.microsoft.com/office/powerpoint/2010/main">
    <mc:Choice Requires="p14">
      <p:transition spd="med" p14:dur="700" advClick="0" advTm="11000">
        <p:fade/>
      </p:transition>
    </mc:Choice>
    <mc:Fallback xmlns="">
      <p:transition spd="med" advClick="0" advTm="11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D79F96B-B5C7-4DD8-AC32-C71CBFDEFD75}"/>
              </a:ext>
            </a:extLst>
          </p:cNvPr>
          <p:cNvPicPr>
            <a:picLocks noChangeAspect="1"/>
          </p:cNvPicPr>
          <p:nvPr/>
        </p:nvPicPr>
        <p:blipFill>
          <a:blip r:embed="rId2"/>
          <a:stretch>
            <a:fillRect/>
          </a:stretch>
        </p:blipFill>
        <p:spPr>
          <a:xfrm>
            <a:off x="0" y="3010"/>
            <a:ext cx="9144000" cy="5137480"/>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4</a:t>
            </a:fld>
            <a:endParaRPr lang="en-US"/>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203022" y="901220"/>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4000" dirty="0">
                <a:solidFill>
                  <a:schemeClr val="bg1"/>
                </a:solidFill>
              </a:rPr>
              <a:t>CCERL as Structure for Promotion</a:t>
            </a:r>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711377" y="1988660"/>
            <a:ext cx="7721245" cy="254841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indent="-457200">
              <a:buFont typeface="Arial" panose="020B0604020202020204" pitchFamily="34" charset="0"/>
              <a:buChar char="•"/>
            </a:pPr>
            <a:endParaRPr lang="en-US" dirty="0"/>
          </a:p>
        </p:txBody>
      </p:sp>
      <p:sp>
        <p:nvSpPr>
          <p:cNvPr id="21" name="Content Placeholder 7">
            <a:extLst>
              <a:ext uri="{FF2B5EF4-FFF2-40B4-BE49-F238E27FC236}">
                <a16:creationId xmlns:a16="http://schemas.microsoft.com/office/drawing/2014/main" id="{84227FFA-FD39-4773-B631-1C7609E9CF2C}"/>
              </a:ext>
            </a:extLst>
          </p:cNvPr>
          <p:cNvSpPr txBox="1">
            <a:spLocks/>
          </p:cNvSpPr>
          <p:nvPr/>
        </p:nvSpPr>
        <p:spPr>
          <a:xfrm>
            <a:off x="965555" y="1758470"/>
            <a:ext cx="7721245" cy="2548413"/>
          </a:xfrm>
          <a:prstGeom prst="rect">
            <a:avLst/>
          </a:prstGeom>
        </p:spPr>
        <p:txBody>
          <a:bodyPr vert="horz" lIns="91440" tIns="45720" rIns="91440" bIns="45720" rtlCol="0">
            <a:normAutofit fontScale="700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lgn="l"/>
            <a:r>
              <a:rPr lang="en-US" sz="3400" dirty="0">
                <a:solidFill>
                  <a:srgbClr val="CCC7D6"/>
                </a:solidFill>
              </a:rPr>
              <a:t>Advancement or promotion often requires documentation of librarianship activities to substantiate a defined level of achievement. This section seeks to provide answers to the questions below.</a:t>
            </a:r>
          </a:p>
          <a:p>
            <a:pPr lvl="0" algn="l"/>
            <a:endParaRPr lang="en-US" sz="2900" dirty="0">
              <a:solidFill>
                <a:srgbClr val="CCC7D6"/>
              </a:solidFill>
            </a:endParaRPr>
          </a:p>
          <a:p>
            <a:pPr marL="457200" indent="-457200" algn="l">
              <a:buClr>
                <a:srgbClr val="FFBD10"/>
              </a:buClr>
              <a:buFont typeface="Wingdings" panose="05000000000000000000" pitchFamily="2" charset="2"/>
              <a:buChar char="§"/>
            </a:pPr>
            <a:r>
              <a:rPr lang="en-US" sz="3100" dirty="0">
                <a:solidFill>
                  <a:srgbClr val="CCC7D6"/>
                </a:solidFill>
              </a:rPr>
              <a:t>How do you organize and provide context for your evidence? </a:t>
            </a:r>
          </a:p>
          <a:p>
            <a:pPr marL="457200" indent="-457200" algn="l">
              <a:buClr>
                <a:srgbClr val="FFBD10"/>
              </a:buClr>
              <a:buFont typeface="Wingdings" panose="05000000000000000000" pitchFamily="2" charset="2"/>
              <a:buChar char="§"/>
            </a:pPr>
            <a:r>
              <a:rPr lang="en-US" sz="3100" dirty="0">
                <a:solidFill>
                  <a:srgbClr val="CCC7D6"/>
                </a:solidFill>
              </a:rPr>
              <a:t>How do you prove mastery of ER librarianship?</a:t>
            </a:r>
          </a:p>
          <a:p>
            <a:pPr algn="l"/>
            <a:endParaRPr lang="en-US" sz="2900" dirty="0">
              <a:solidFill>
                <a:schemeClr val="bg1"/>
              </a:solidFill>
            </a:endParaRPr>
          </a:p>
          <a:p>
            <a:pPr lvl="0" algn="l"/>
            <a:endParaRPr lang="en-US" dirty="0">
              <a:solidFill>
                <a:prstClr val="black"/>
              </a:solidFill>
            </a:endParaRPr>
          </a:p>
          <a:p>
            <a:endParaRPr lang="en-US" dirty="0"/>
          </a:p>
        </p:txBody>
      </p:sp>
      <p:sp>
        <p:nvSpPr>
          <p:cNvPr id="9" name="Footer Placeholder 4">
            <a:extLst>
              <a:ext uri="{FF2B5EF4-FFF2-40B4-BE49-F238E27FC236}">
                <a16:creationId xmlns:a16="http://schemas.microsoft.com/office/drawing/2014/main" id="{BF7145B7-3AFA-4A39-81C4-D3EB867C0794}"/>
              </a:ext>
            </a:extLst>
          </p:cNvPr>
          <p:cNvSpPr txBox="1">
            <a:spLocks/>
          </p:cNvSpPr>
          <p:nvPr/>
        </p:nvSpPr>
        <p:spPr>
          <a:xfrm>
            <a:off x="493909" y="4767263"/>
            <a:ext cx="7964291" cy="273844"/>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FDBF10"/>
                </a:solidFill>
              </a:rPr>
              <a:t>Competencies and the Advancement of ERLs | Angela Dresselhaus and Rebecca Tatterson | East Carolina University</a:t>
            </a:r>
          </a:p>
        </p:txBody>
      </p:sp>
    </p:spTree>
    <p:extLst>
      <p:ext uri="{BB962C8B-B14F-4D97-AF65-F5344CB8AC3E}">
        <p14:creationId xmlns:p14="http://schemas.microsoft.com/office/powerpoint/2010/main" val="3865731191"/>
      </p:ext>
    </p:extLst>
  </p:cSld>
  <p:clrMapOvr>
    <a:masterClrMapping/>
  </p:clrMapOvr>
  <mc:AlternateContent xmlns:mc="http://schemas.openxmlformats.org/markup-compatibility/2006" xmlns:p14="http://schemas.microsoft.com/office/powerpoint/2010/main">
    <mc:Choice Requires="p14">
      <p:transition spd="med" p14:dur="700" advClick="0" advTm="13000">
        <p:fade/>
      </p:transition>
    </mc:Choice>
    <mc:Fallback xmlns="">
      <p:transition spd="med" advClick="0" advTm="130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LibraryBackgrounds 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9" y="5885"/>
            <a:ext cx="9144000" cy="5137480"/>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5</a:t>
            </a:fld>
            <a:endParaRPr lang="en-US"/>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203022" y="901220"/>
            <a:ext cx="8229600" cy="857250"/>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dirty="0">
                <a:solidFill>
                  <a:prstClr val="black"/>
                </a:solidFill>
              </a:rPr>
              <a:t>Organizing and Contextualizing Evidence</a:t>
            </a:r>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711377" y="1988660"/>
            <a:ext cx="7721245" cy="254841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indent="-457200">
              <a:buFont typeface="Arial" panose="020B0604020202020204" pitchFamily="34" charset="0"/>
              <a:buChar char="•"/>
            </a:pPr>
            <a:endParaRPr lang="en-US" dirty="0"/>
          </a:p>
        </p:txBody>
      </p:sp>
      <p:sp>
        <p:nvSpPr>
          <p:cNvPr id="9" name="Content Placeholder 7">
            <a:extLst>
              <a:ext uri="{FF2B5EF4-FFF2-40B4-BE49-F238E27FC236}">
                <a16:creationId xmlns:a16="http://schemas.microsoft.com/office/drawing/2014/main" id="{EC9D2A6E-9B93-4EE3-9969-4F01AB43415E}"/>
              </a:ext>
            </a:extLst>
          </p:cNvPr>
          <p:cNvSpPr txBox="1">
            <a:spLocks/>
          </p:cNvSpPr>
          <p:nvPr/>
        </p:nvSpPr>
        <p:spPr>
          <a:xfrm>
            <a:off x="863777" y="1928403"/>
            <a:ext cx="7721245" cy="254841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914400" lvl="1" indent="-457200" algn="l">
              <a:buClr>
                <a:srgbClr val="370E5F"/>
              </a:buClr>
              <a:buFont typeface="Wingdings" panose="05000000000000000000" pitchFamily="2" charset="2"/>
              <a:buChar char="§"/>
            </a:pPr>
            <a:r>
              <a:rPr lang="en-US" dirty="0">
                <a:solidFill>
                  <a:srgbClr val="370E5F"/>
                </a:solidFill>
              </a:rPr>
              <a:t>Introduce the CCERL </a:t>
            </a:r>
          </a:p>
          <a:p>
            <a:pPr marL="914400" lvl="1" indent="-457200" algn="l">
              <a:buClr>
                <a:srgbClr val="370E5F"/>
              </a:buClr>
              <a:buFont typeface="Wingdings" panose="05000000000000000000" pitchFamily="2" charset="2"/>
              <a:buChar char="§"/>
            </a:pPr>
            <a:r>
              <a:rPr lang="en-US" dirty="0">
                <a:solidFill>
                  <a:srgbClr val="370E5F"/>
                </a:solidFill>
              </a:rPr>
              <a:t>Include each competency area</a:t>
            </a:r>
          </a:p>
          <a:p>
            <a:pPr marL="914400" lvl="1" indent="-457200" algn="l">
              <a:buClr>
                <a:srgbClr val="370E5F"/>
              </a:buClr>
              <a:buFont typeface="Wingdings" panose="05000000000000000000" pitchFamily="2" charset="2"/>
              <a:buChar char="§"/>
            </a:pPr>
            <a:r>
              <a:rPr lang="en-US" dirty="0">
                <a:solidFill>
                  <a:srgbClr val="370E5F"/>
                </a:solidFill>
              </a:rPr>
              <a:t>Connect accomplishments with the CCERL</a:t>
            </a:r>
          </a:p>
          <a:p>
            <a:pPr marL="914400" lvl="1" indent="-457200" algn="l">
              <a:buClr>
                <a:srgbClr val="370E5F"/>
              </a:buClr>
              <a:buFont typeface="Wingdings" panose="05000000000000000000" pitchFamily="2" charset="2"/>
              <a:buChar char="§"/>
            </a:pPr>
            <a:r>
              <a:rPr lang="en-US" dirty="0">
                <a:solidFill>
                  <a:srgbClr val="370E5F"/>
                </a:solidFill>
              </a:rPr>
              <a:t>Methodically present evidence </a:t>
            </a:r>
          </a:p>
          <a:p>
            <a:pPr marL="457200" lvl="0" indent="-457200" algn="l">
              <a:buClr>
                <a:srgbClr val="370E5F"/>
              </a:buClr>
              <a:buFont typeface="Wingdings" panose="05000000000000000000" pitchFamily="2" charset="2"/>
              <a:buChar char="§"/>
            </a:pPr>
            <a:endParaRPr lang="en-US" dirty="0">
              <a:solidFill>
                <a:prstClr val="black"/>
              </a:solidFill>
            </a:endParaRPr>
          </a:p>
          <a:p>
            <a:pPr marL="457200" indent="-457200">
              <a:buClr>
                <a:srgbClr val="370E5F"/>
              </a:buClr>
              <a:buFont typeface="Wingdings" panose="05000000000000000000" pitchFamily="2" charset="2"/>
              <a:buChar char="§"/>
            </a:pPr>
            <a:endParaRPr lang="en-US" dirty="0"/>
          </a:p>
        </p:txBody>
      </p:sp>
      <p:sp>
        <p:nvSpPr>
          <p:cNvPr id="10" name="Footer Placeholder 4">
            <a:extLst>
              <a:ext uri="{FF2B5EF4-FFF2-40B4-BE49-F238E27FC236}">
                <a16:creationId xmlns:a16="http://schemas.microsoft.com/office/drawing/2014/main" id="{35E68048-9DFC-4077-9643-6AA0943C2A36}"/>
              </a:ext>
            </a:extLst>
          </p:cNvPr>
          <p:cNvSpPr txBox="1">
            <a:spLocks/>
          </p:cNvSpPr>
          <p:nvPr/>
        </p:nvSpPr>
        <p:spPr>
          <a:xfrm>
            <a:off x="493909" y="4767263"/>
            <a:ext cx="7964291" cy="273844"/>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370E5F"/>
                </a:solidFill>
              </a:rPr>
              <a:t>Competencies and the Advancement of ERLs | Angela Dresselhaus and Rebecca Tatterson | East Carolina University</a:t>
            </a:r>
          </a:p>
        </p:txBody>
      </p:sp>
    </p:spTree>
    <p:extLst>
      <p:ext uri="{BB962C8B-B14F-4D97-AF65-F5344CB8AC3E}">
        <p14:creationId xmlns:p14="http://schemas.microsoft.com/office/powerpoint/2010/main" val="1104838033"/>
      </p:ext>
    </p:extLst>
  </p:cSld>
  <p:clrMapOvr>
    <a:masterClrMapping/>
  </p:clrMapOvr>
  <mc:AlternateContent xmlns:mc="http://schemas.openxmlformats.org/markup-compatibility/2006" xmlns:p14="http://schemas.microsoft.com/office/powerpoint/2010/main">
    <mc:Choice Requires="p14">
      <p:transition spd="med" p14:dur="700" advClick="0" advTm="11000">
        <p:fade/>
      </p:transition>
    </mc:Choice>
    <mc:Fallback xmlns="">
      <p:transition spd="med" advClick="0" advTm="110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braryBackgrounds 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6" y="5913"/>
            <a:ext cx="9144000" cy="5137480"/>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6</a:t>
            </a:fld>
            <a:endParaRPr lang="en-US"/>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203022" y="901220"/>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dirty="0">
                <a:solidFill>
                  <a:srgbClr val="370E5F"/>
                </a:solidFill>
              </a:rPr>
              <a:t>Organization</a:t>
            </a:r>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711377" y="1988660"/>
            <a:ext cx="7721245" cy="254841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indent="-457200">
              <a:buFont typeface="Arial" panose="020B0604020202020204" pitchFamily="34" charset="0"/>
              <a:buChar char="•"/>
            </a:pPr>
            <a:endParaRPr lang="en-US" dirty="0"/>
          </a:p>
        </p:txBody>
      </p:sp>
      <p:sp>
        <p:nvSpPr>
          <p:cNvPr id="21" name="Content Placeholder 7">
            <a:extLst>
              <a:ext uri="{FF2B5EF4-FFF2-40B4-BE49-F238E27FC236}">
                <a16:creationId xmlns:a16="http://schemas.microsoft.com/office/drawing/2014/main" id="{84227FFA-FD39-4773-B631-1C7609E9CF2C}"/>
              </a:ext>
            </a:extLst>
          </p:cNvPr>
          <p:cNvSpPr txBox="1">
            <a:spLocks/>
          </p:cNvSpPr>
          <p:nvPr/>
        </p:nvSpPr>
        <p:spPr>
          <a:xfrm>
            <a:off x="3246120" y="1758470"/>
            <a:ext cx="5338902" cy="293100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lvl="0" indent="-457200" algn="l">
              <a:buFont typeface="Arial" panose="020B0604020202020204" pitchFamily="34" charset="0"/>
              <a:buChar char="•"/>
            </a:pPr>
            <a:endParaRPr lang="en-US" dirty="0">
              <a:solidFill>
                <a:prstClr val="black"/>
              </a:solidFill>
            </a:endParaRPr>
          </a:p>
          <a:p>
            <a:pPr lvl="0" algn="l"/>
            <a:endParaRPr lang="en-US" dirty="0">
              <a:solidFill>
                <a:prstClr val="black"/>
              </a:solidFill>
            </a:endParaRPr>
          </a:p>
          <a:p>
            <a:endParaRPr lang="en-US" dirty="0"/>
          </a:p>
        </p:txBody>
      </p:sp>
      <p:sp>
        <p:nvSpPr>
          <p:cNvPr id="10" name="Footer Placeholder 4">
            <a:extLst>
              <a:ext uri="{FF2B5EF4-FFF2-40B4-BE49-F238E27FC236}">
                <a16:creationId xmlns:a16="http://schemas.microsoft.com/office/drawing/2014/main" id="{AFCDAE8B-7EBC-48F0-8144-FF4234F382BC}"/>
              </a:ext>
            </a:extLst>
          </p:cNvPr>
          <p:cNvSpPr txBox="1">
            <a:spLocks/>
          </p:cNvSpPr>
          <p:nvPr/>
        </p:nvSpPr>
        <p:spPr>
          <a:xfrm>
            <a:off x="493909" y="4767263"/>
            <a:ext cx="7964291" cy="273844"/>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370E5F"/>
                </a:solidFill>
              </a:rPr>
              <a:t>Competencies and the Advancement of ERLs | Angela Dresselhaus and Rebecca Tatterson | East Carolina University</a:t>
            </a:r>
          </a:p>
        </p:txBody>
      </p:sp>
      <p:pic>
        <p:nvPicPr>
          <p:cNvPr id="2" name="Picture 1">
            <a:extLst>
              <a:ext uri="{FF2B5EF4-FFF2-40B4-BE49-F238E27FC236}">
                <a16:creationId xmlns:a16="http://schemas.microsoft.com/office/drawing/2014/main" id="{9791178E-DD61-4C8D-8C60-4DCDF2550DAF}"/>
              </a:ext>
            </a:extLst>
          </p:cNvPr>
          <p:cNvPicPr>
            <a:picLocks noChangeAspect="1"/>
          </p:cNvPicPr>
          <p:nvPr/>
        </p:nvPicPr>
        <p:blipFill rotWithShape="1">
          <a:blip r:embed="rId3"/>
          <a:srcRect l="1928" t="3490" b="1506"/>
          <a:stretch/>
        </p:blipFill>
        <p:spPr>
          <a:xfrm>
            <a:off x="346898" y="1758470"/>
            <a:ext cx="2574468" cy="2834631"/>
          </a:xfrm>
          <a:prstGeom prst="rect">
            <a:avLst/>
          </a:prstGeom>
        </p:spPr>
      </p:pic>
      <p:pic>
        <p:nvPicPr>
          <p:cNvPr id="5" name="Picture 4">
            <a:extLst>
              <a:ext uri="{FF2B5EF4-FFF2-40B4-BE49-F238E27FC236}">
                <a16:creationId xmlns:a16="http://schemas.microsoft.com/office/drawing/2014/main" id="{D89C24CC-CB9E-4F7D-A9DA-AA3ED0B23425}"/>
              </a:ext>
            </a:extLst>
          </p:cNvPr>
          <p:cNvPicPr>
            <a:picLocks noChangeAspect="1"/>
          </p:cNvPicPr>
          <p:nvPr/>
        </p:nvPicPr>
        <p:blipFill rotWithShape="1">
          <a:blip r:embed="rId4"/>
          <a:srcRect l="3172" t="5234" b="1533"/>
          <a:stretch/>
        </p:blipFill>
        <p:spPr>
          <a:xfrm>
            <a:off x="4295849" y="1003736"/>
            <a:ext cx="2430182" cy="2447200"/>
          </a:xfrm>
          <a:prstGeom prst="rect">
            <a:avLst/>
          </a:prstGeom>
        </p:spPr>
      </p:pic>
      <p:sp>
        <p:nvSpPr>
          <p:cNvPr id="8" name="Left Brace 7">
            <a:extLst>
              <a:ext uri="{FF2B5EF4-FFF2-40B4-BE49-F238E27FC236}">
                <a16:creationId xmlns:a16="http://schemas.microsoft.com/office/drawing/2014/main" id="{68DE5651-81AD-4930-8C12-FBF3AE8727C9}"/>
              </a:ext>
            </a:extLst>
          </p:cNvPr>
          <p:cNvSpPr/>
          <p:nvPr/>
        </p:nvSpPr>
        <p:spPr>
          <a:xfrm>
            <a:off x="3011312" y="1001084"/>
            <a:ext cx="1180681" cy="3535989"/>
          </a:xfrm>
          <a:prstGeom prst="leftBrace">
            <a:avLst>
              <a:gd name="adj1" fmla="val 30536"/>
              <a:gd name="adj2" fmla="val 32505"/>
            </a:avLst>
          </a:prstGeom>
          <a:ln>
            <a:solidFill>
              <a:srgbClr val="370E5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rgbClr val="370E5F"/>
              </a:solidFill>
            </a:endParaRPr>
          </a:p>
        </p:txBody>
      </p:sp>
      <p:pic>
        <p:nvPicPr>
          <p:cNvPr id="15" name="Picture 14">
            <a:extLst>
              <a:ext uri="{FF2B5EF4-FFF2-40B4-BE49-F238E27FC236}">
                <a16:creationId xmlns:a16="http://schemas.microsoft.com/office/drawing/2014/main" id="{A3283C9E-56D1-4BA3-82E9-843C173F389F}"/>
              </a:ext>
            </a:extLst>
          </p:cNvPr>
          <p:cNvPicPr>
            <a:picLocks noChangeAspect="1"/>
          </p:cNvPicPr>
          <p:nvPr/>
        </p:nvPicPr>
        <p:blipFill rotWithShape="1">
          <a:blip r:embed="rId5"/>
          <a:srcRect l="2112" t="1650" b="3182"/>
          <a:stretch/>
        </p:blipFill>
        <p:spPr>
          <a:xfrm>
            <a:off x="6397470" y="2894869"/>
            <a:ext cx="2315634" cy="1698232"/>
          </a:xfrm>
          <a:prstGeom prst="rect">
            <a:avLst/>
          </a:prstGeom>
        </p:spPr>
      </p:pic>
    </p:spTree>
    <p:extLst>
      <p:ext uri="{BB962C8B-B14F-4D97-AF65-F5344CB8AC3E}">
        <p14:creationId xmlns:p14="http://schemas.microsoft.com/office/powerpoint/2010/main" val="389410428"/>
      </p:ext>
    </p:extLst>
  </p:cSld>
  <p:clrMapOvr>
    <a:masterClrMapping/>
  </p:clrMapOvr>
  <mc:AlternateContent xmlns:mc="http://schemas.openxmlformats.org/markup-compatibility/2006" xmlns:p14="http://schemas.microsoft.com/office/powerpoint/2010/main">
    <mc:Choice Requires="p14">
      <p:transition spd="med" p14:dur="700" advClick="0" advTm="13000">
        <p:fade/>
      </p:transition>
    </mc:Choice>
    <mc:Fallback xmlns="">
      <p:transition spd="med" advClick="0" advTm="1300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LibraryBackgrounds 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 y="7951"/>
            <a:ext cx="9144000" cy="5137480"/>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7</a:t>
            </a:fld>
            <a:endParaRPr lang="en-US"/>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203022" y="901220"/>
            <a:ext cx="8229600" cy="857250"/>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lvl="0" algn="l"/>
            <a:r>
              <a:rPr lang="en-US" dirty="0">
                <a:solidFill>
                  <a:prstClr val="black"/>
                </a:solidFill>
              </a:rPr>
              <a:t>Proving Mastery of ER Librarianship</a:t>
            </a:r>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711377" y="1988660"/>
            <a:ext cx="7721245" cy="254841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indent="-457200">
              <a:buFont typeface="Arial" panose="020B0604020202020204" pitchFamily="34" charset="0"/>
              <a:buChar char="•"/>
            </a:pPr>
            <a:endParaRPr lang="en-US" dirty="0"/>
          </a:p>
        </p:txBody>
      </p:sp>
      <p:sp>
        <p:nvSpPr>
          <p:cNvPr id="21" name="Content Placeholder 7">
            <a:extLst>
              <a:ext uri="{FF2B5EF4-FFF2-40B4-BE49-F238E27FC236}">
                <a16:creationId xmlns:a16="http://schemas.microsoft.com/office/drawing/2014/main" id="{84227FFA-FD39-4773-B631-1C7609E9CF2C}"/>
              </a:ext>
            </a:extLst>
          </p:cNvPr>
          <p:cNvSpPr txBox="1">
            <a:spLocks/>
          </p:cNvSpPr>
          <p:nvPr/>
        </p:nvSpPr>
        <p:spPr>
          <a:xfrm>
            <a:off x="707151" y="1971732"/>
            <a:ext cx="7721245" cy="2548413"/>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lvl="0" indent="-457200" algn="l">
              <a:buFont typeface="Wingdings" panose="05000000000000000000" pitchFamily="2" charset="2"/>
              <a:buChar char="§"/>
            </a:pPr>
            <a:r>
              <a:rPr lang="en-US" dirty="0">
                <a:solidFill>
                  <a:srgbClr val="370E5F"/>
                </a:solidFill>
              </a:rPr>
              <a:t>Structure documentation with the CCERL for reports, promotion, and tenure</a:t>
            </a:r>
          </a:p>
          <a:p>
            <a:pPr marL="457200" lvl="0" indent="-457200" algn="l">
              <a:buFont typeface="Wingdings" panose="05000000000000000000" pitchFamily="2" charset="2"/>
              <a:buChar char="§"/>
            </a:pPr>
            <a:r>
              <a:rPr lang="en-US" dirty="0">
                <a:solidFill>
                  <a:srgbClr val="370E5F"/>
                </a:solidFill>
              </a:rPr>
              <a:t>Select 3-4 compelling examples from each area of the CCERL</a:t>
            </a:r>
          </a:p>
          <a:p>
            <a:pPr marL="457200" lvl="0" indent="-457200" algn="l">
              <a:buFont typeface="Wingdings" panose="05000000000000000000" pitchFamily="2" charset="2"/>
              <a:buChar char="§"/>
            </a:pPr>
            <a:r>
              <a:rPr lang="en-US" dirty="0">
                <a:solidFill>
                  <a:srgbClr val="370E5F"/>
                </a:solidFill>
              </a:rPr>
              <a:t>Combine descriptive language with images</a:t>
            </a:r>
          </a:p>
          <a:p>
            <a:pPr marL="457200" lvl="0" indent="-457200" algn="l">
              <a:buFont typeface="Arial" panose="020B0604020202020204" pitchFamily="34" charset="0"/>
              <a:buChar char="•"/>
            </a:pPr>
            <a:endParaRPr lang="en-US" dirty="0">
              <a:solidFill>
                <a:prstClr val="black"/>
              </a:solidFill>
            </a:endParaRPr>
          </a:p>
          <a:p>
            <a:pPr lvl="0" algn="l"/>
            <a:endParaRPr lang="en-US" dirty="0">
              <a:solidFill>
                <a:prstClr val="black"/>
              </a:solidFill>
            </a:endParaRPr>
          </a:p>
          <a:p>
            <a:endParaRPr lang="en-US" dirty="0"/>
          </a:p>
        </p:txBody>
      </p:sp>
      <p:sp>
        <p:nvSpPr>
          <p:cNvPr id="10" name="Footer Placeholder 4">
            <a:extLst>
              <a:ext uri="{FF2B5EF4-FFF2-40B4-BE49-F238E27FC236}">
                <a16:creationId xmlns:a16="http://schemas.microsoft.com/office/drawing/2014/main" id="{8709E3B8-4D18-464E-9CB9-E3E7EE521603}"/>
              </a:ext>
            </a:extLst>
          </p:cNvPr>
          <p:cNvSpPr txBox="1">
            <a:spLocks/>
          </p:cNvSpPr>
          <p:nvPr/>
        </p:nvSpPr>
        <p:spPr>
          <a:xfrm>
            <a:off x="493909" y="4767263"/>
            <a:ext cx="7964291" cy="273844"/>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370E5F"/>
                </a:solidFill>
              </a:rPr>
              <a:t>Competencies and the Advancement of ERLs | Angela Dresselhaus and Rebecca Tatterson | East Carolina University</a:t>
            </a:r>
          </a:p>
        </p:txBody>
      </p:sp>
    </p:spTree>
    <p:extLst>
      <p:ext uri="{BB962C8B-B14F-4D97-AF65-F5344CB8AC3E}">
        <p14:creationId xmlns:p14="http://schemas.microsoft.com/office/powerpoint/2010/main" val="4258811475"/>
      </p:ext>
    </p:extLst>
  </p:cSld>
  <p:clrMapOvr>
    <a:masterClrMapping/>
  </p:clrMapOvr>
  <mc:AlternateContent xmlns:mc="http://schemas.openxmlformats.org/markup-compatibility/2006" xmlns:p14="http://schemas.microsoft.com/office/powerpoint/2010/main">
    <mc:Choice Requires="p14">
      <p:transition spd="med" p14:dur="700" advClick="0" advTm="12300">
        <p:fade/>
      </p:transition>
    </mc:Choice>
    <mc:Fallback xmlns="">
      <p:transition spd="med" advClick="0" advTm="1230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braryBackgrounds 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951"/>
            <a:ext cx="9144000" cy="5137480"/>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8</a:t>
            </a:fld>
            <a:endParaRPr lang="en-US"/>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203022" y="901220"/>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dirty="0"/>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711377" y="1988660"/>
            <a:ext cx="7721245" cy="254841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indent="-457200">
              <a:buFont typeface="Arial" panose="020B0604020202020204" pitchFamily="34" charset="0"/>
              <a:buChar char="•"/>
            </a:pPr>
            <a:endParaRPr lang="en-US" dirty="0"/>
          </a:p>
        </p:txBody>
      </p:sp>
      <p:sp>
        <p:nvSpPr>
          <p:cNvPr id="10" name="Footer Placeholder 4">
            <a:extLst>
              <a:ext uri="{FF2B5EF4-FFF2-40B4-BE49-F238E27FC236}">
                <a16:creationId xmlns:a16="http://schemas.microsoft.com/office/drawing/2014/main" id="{AFCDAE8B-7EBC-48F0-8144-FF4234F382BC}"/>
              </a:ext>
            </a:extLst>
          </p:cNvPr>
          <p:cNvSpPr txBox="1">
            <a:spLocks/>
          </p:cNvSpPr>
          <p:nvPr/>
        </p:nvSpPr>
        <p:spPr>
          <a:xfrm>
            <a:off x="493909" y="4767263"/>
            <a:ext cx="7964291" cy="273844"/>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370E5F"/>
                </a:solidFill>
              </a:rPr>
              <a:t>Competencies and the Advancement of ERLs | Angela Dresselhaus and Rebecca Tatterson | East Carolina University</a:t>
            </a:r>
          </a:p>
        </p:txBody>
      </p:sp>
      <p:sp>
        <p:nvSpPr>
          <p:cNvPr id="14" name="TextBox 13">
            <a:extLst>
              <a:ext uri="{FF2B5EF4-FFF2-40B4-BE49-F238E27FC236}">
                <a16:creationId xmlns:a16="http://schemas.microsoft.com/office/drawing/2014/main" id="{9779C59E-3400-42CE-8C29-C149DA47A57B}"/>
              </a:ext>
            </a:extLst>
          </p:cNvPr>
          <p:cNvSpPr txBox="1"/>
          <p:nvPr/>
        </p:nvSpPr>
        <p:spPr>
          <a:xfrm flipH="1">
            <a:off x="450574" y="1181109"/>
            <a:ext cx="8242849" cy="3108543"/>
          </a:xfrm>
          <a:prstGeom prst="rect">
            <a:avLst/>
          </a:prstGeom>
          <a:noFill/>
        </p:spPr>
        <p:txBody>
          <a:bodyPr wrap="square" rtlCol="0">
            <a:spAutoFit/>
          </a:bodyPr>
          <a:lstStyle/>
          <a:p>
            <a:r>
              <a:rPr lang="en-US" sz="2800" b="1" dirty="0"/>
              <a:t>3.9 Demonstrates problem solving, organization, and analytical skills and has an aptitude for detail-oriented work.</a:t>
            </a:r>
          </a:p>
          <a:p>
            <a:endParaRPr lang="en-US" sz="2400" b="1" dirty="0"/>
          </a:p>
          <a:p>
            <a:pPr marL="914400" lvl="1" indent="-457200">
              <a:buFont typeface="Wingdings" panose="05000000000000000000" pitchFamily="2" charset="2"/>
              <a:buChar char="§"/>
            </a:pPr>
            <a:r>
              <a:rPr lang="en-US" sz="2800" dirty="0">
                <a:solidFill>
                  <a:srgbClr val="411971"/>
                </a:solidFill>
              </a:rPr>
              <a:t>Highlight financial projections and trends</a:t>
            </a:r>
          </a:p>
          <a:p>
            <a:pPr marL="914400" lvl="1" indent="-457200">
              <a:buFont typeface="Wingdings" panose="05000000000000000000" pitchFamily="2" charset="2"/>
              <a:buChar char="§"/>
            </a:pPr>
            <a:r>
              <a:rPr lang="en-US" sz="2800" dirty="0">
                <a:solidFill>
                  <a:srgbClr val="411971"/>
                </a:solidFill>
              </a:rPr>
              <a:t>Showcase novel applications of usage statistics </a:t>
            </a:r>
          </a:p>
          <a:p>
            <a:pPr marL="914400" lvl="1" indent="-457200">
              <a:buFont typeface="Wingdings" panose="05000000000000000000" pitchFamily="2" charset="2"/>
              <a:buChar char="§"/>
            </a:pPr>
            <a:r>
              <a:rPr lang="en-US" sz="2800" dirty="0">
                <a:solidFill>
                  <a:srgbClr val="411971"/>
                </a:solidFill>
              </a:rPr>
              <a:t>Transform complex data into simple visuals</a:t>
            </a:r>
            <a:endParaRPr lang="en-US" sz="3600" b="1" dirty="0">
              <a:solidFill>
                <a:srgbClr val="411971"/>
              </a:solidFill>
            </a:endParaRPr>
          </a:p>
        </p:txBody>
      </p:sp>
    </p:spTree>
    <p:extLst>
      <p:ext uri="{BB962C8B-B14F-4D97-AF65-F5344CB8AC3E}">
        <p14:creationId xmlns:p14="http://schemas.microsoft.com/office/powerpoint/2010/main" val="3700663548"/>
      </p:ext>
    </p:extLst>
  </p:cSld>
  <p:clrMapOvr>
    <a:masterClrMapping/>
  </p:clrMapOvr>
  <mc:AlternateContent xmlns:mc="http://schemas.openxmlformats.org/markup-compatibility/2006" xmlns:p14="http://schemas.microsoft.com/office/powerpoint/2010/main">
    <mc:Choice Requires="p14">
      <p:transition spd="med" p14:dur="700" advClick="0" advTm="13000">
        <p:fade/>
      </p:transition>
    </mc:Choice>
    <mc:Fallback xmlns="">
      <p:transition spd="med" advClick="0" advTm="130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EC5CA41B-E092-475F-B9FB-71F004B536AA}"/>
              </a:ext>
            </a:extLst>
          </p:cNvPr>
          <p:cNvPicPr>
            <a:picLocks noChangeAspect="1"/>
          </p:cNvPicPr>
          <p:nvPr/>
        </p:nvPicPr>
        <p:blipFill>
          <a:blip r:embed="rId2"/>
          <a:stretch>
            <a:fillRect/>
          </a:stretch>
        </p:blipFill>
        <p:spPr>
          <a:xfrm>
            <a:off x="0" y="3010"/>
            <a:ext cx="9144000" cy="5137480"/>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9</a:t>
            </a:fld>
            <a:endParaRPr lang="en-US" dirty="0"/>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203022" y="901220"/>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dirty="0">
                <a:solidFill>
                  <a:srgbClr val="CCC7D6"/>
                </a:solidFill>
              </a:rPr>
              <a:t>Evidence of Mastery: 3.9</a:t>
            </a:r>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711377" y="1988660"/>
            <a:ext cx="7721245" cy="254841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indent="-457200">
              <a:buFont typeface="Arial" panose="020B0604020202020204" pitchFamily="34" charset="0"/>
              <a:buChar char="•"/>
            </a:pPr>
            <a:endParaRPr lang="en-US" dirty="0"/>
          </a:p>
        </p:txBody>
      </p:sp>
      <p:sp>
        <p:nvSpPr>
          <p:cNvPr id="10" name="Footer Placeholder 4">
            <a:extLst>
              <a:ext uri="{FF2B5EF4-FFF2-40B4-BE49-F238E27FC236}">
                <a16:creationId xmlns:a16="http://schemas.microsoft.com/office/drawing/2014/main" id="{AFCDAE8B-7EBC-48F0-8144-FF4234F382BC}"/>
              </a:ext>
            </a:extLst>
          </p:cNvPr>
          <p:cNvSpPr txBox="1">
            <a:spLocks/>
          </p:cNvSpPr>
          <p:nvPr/>
        </p:nvSpPr>
        <p:spPr>
          <a:xfrm>
            <a:off x="493909" y="4767263"/>
            <a:ext cx="7964291" cy="273844"/>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FDBF10"/>
                </a:solidFill>
              </a:rPr>
              <a:t>Competencies and the Advancement of ERLs | Angela Dresselhaus and Rebecca Tatterson | East Carolina University</a:t>
            </a:r>
          </a:p>
        </p:txBody>
      </p:sp>
      <p:graphicFrame>
        <p:nvGraphicFramePr>
          <p:cNvPr id="15" name="Chart 14">
            <a:extLst>
              <a:ext uri="{FF2B5EF4-FFF2-40B4-BE49-F238E27FC236}">
                <a16:creationId xmlns:a16="http://schemas.microsoft.com/office/drawing/2014/main" id="{00000000-0008-0000-0100-000002000000}"/>
              </a:ext>
            </a:extLst>
          </p:cNvPr>
          <p:cNvGraphicFramePr>
            <a:graphicFrameLocks noGrp="1"/>
          </p:cNvGraphicFramePr>
          <p:nvPr>
            <p:extLst>
              <p:ext uri="{D42A27DB-BD31-4B8C-83A1-F6EECF244321}">
                <p14:modId xmlns:p14="http://schemas.microsoft.com/office/powerpoint/2010/main" val="880028366"/>
              </p:ext>
            </p:extLst>
          </p:nvPr>
        </p:nvGraphicFramePr>
        <p:xfrm>
          <a:off x="2032359" y="1889277"/>
          <a:ext cx="6719063" cy="2638581"/>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64622" y="1833086"/>
            <a:ext cx="1967737" cy="1477328"/>
          </a:xfrm>
          <a:prstGeom prst="rect">
            <a:avLst/>
          </a:prstGeom>
          <a:noFill/>
        </p:spPr>
        <p:txBody>
          <a:bodyPr wrap="square" rtlCol="0">
            <a:spAutoFit/>
          </a:bodyPr>
          <a:lstStyle/>
          <a:p>
            <a:pPr marL="285750" indent="-285750">
              <a:buFont typeface="Wingdings" panose="05000000000000000000" pitchFamily="2" charset="2"/>
              <a:buChar char="§"/>
            </a:pPr>
            <a:r>
              <a:rPr lang="en-US" dirty="0">
                <a:solidFill>
                  <a:srgbClr val="FFBD10"/>
                </a:solidFill>
              </a:rPr>
              <a:t>This financial projection was distributed to University Administration</a:t>
            </a:r>
          </a:p>
        </p:txBody>
      </p:sp>
    </p:spTree>
    <p:extLst>
      <p:ext uri="{BB962C8B-B14F-4D97-AF65-F5344CB8AC3E}">
        <p14:creationId xmlns:p14="http://schemas.microsoft.com/office/powerpoint/2010/main" val="68248401"/>
      </p:ext>
    </p:extLst>
  </p:cSld>
  <p:clrMapOvr>
    <a:masterClrMapping/>
  </p:clrMapOvr>
  <mc:AlternateContent xmlns:mc="http://schemas.openxmlformats.org/markup-compatibility/2006" xmlns:p14="http://schemas.microsoft.com/office/powerpoint/2010/main">
    <mc:Choice Requires="p14">
      <p:transition spd="med" p14:dur="700" advClick="0" advTm="13000">
        <p:fade/>
      </p:transition>
    </mc:Choice>
    <mc:Fallback xmlns="">
      <p:transition spd="med" advClick="0" advTm="13000">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1775</TotalTime>
  <Words>1389</Words>
  <Application>Microsoft Office PowerPoint</Application>
  <PresentationFormat>On-screen Show (16:9)</PresentationFormat>
  <Paragraphs>169</Paragraphs>
  <Slides>21</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Wingdings</vt:lpstr>
      <vt:lpstr>Office Theme</vt:lpstr>
      <vt:lpstr>Competencies and the Advancement of Electronic Resource Librarians</vt:lpstr>
      <vt:lpstr>NASIG Core Competencies for ERLs</vt:lpstr>
      <vt:lpstr>The 7 Competencies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References</vt:lpstr>
    </vt:vector>
  </TitlesOfParts>
  <Company>East Carolina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Jay Clark</dc:creator>
  <cp:lastModifiedBy>Dresselhaus, Angela</cp:lastModifiedBy>
  <cp:revision>193</cp:revision>
  <dcterms:created xsi:type="dcterms:W3CDTF">2018-02-19T22:14:33Z</dcterms:created>
  <dcterms:modified xsi:type="dcterms:W3CDTF">2018-02-27T02:10:52Z</dcterms:modified>
</cp:coreProperties>
</file>