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7"/>
  </p:notesMasterIdLst>
  <p:sldIdLst>
    <p:sldId id="256" r:id="rId2"/>
    <p:sldId id="257" r:id="rId3"/>
    <p:sldId id="287" r:id="rId4"/>
    <p:sldId id="259" r:id="rId5"/>
    <p:sldId id="269" r:id="rId6"/>
    <p:sldId id="267" r:id="rId7"/>
    <p:sldId id="270" r:id="rId8"/>
    <p:sldId id="268" r:id="rId9"/>
    <p:sldId id="260" r:id="rId10"/>
    <p:sldId id="262" r:id="rId11"/>
    <p:sldId id="276" r:id="rId12"/>
    <p:sldId id="275" r:id="rId13"/>
    <p:sldId id="263" r:id="rId14"/>
    <p:sldId id="278" r:id="rId15"/>
    <p:sldId id="290" r:id="rId16"/>
    <p:sldId id="277" r:id="rId17"/>
    <p:sldId id="289" r:id="rId18"/>
    <p:sldId id="284" r:id="rId19"/>
    <p:sldId id="286" r:id="rId20"/>
    <p:sldId id="285" r:id="rId21"/>
    <p:sldId id="288" r:id="rId22"/>
    <p:sldId id="266" r:id="rId23"/>
    <p:sldId id="280" r:id="rId24"/>
    <p:sldId id="281" r:id="rId25"/>
    <p:sldId id="28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049" autoAdjust="0"/>
  </p:normalViewPr>
  <p:slideViewPr>
    <p:cSldViewPr>
      <p:cViewPr>
        <p:scale>
          <a:sx n="57" d="100"/>
          <a:sy n="57" d="100"/>
        </p:scale>
        <p:origin x="-876"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876E13-1084-4EA9-907D-8D15CB21B4AE}" type="datetimeFigureOut">
              <a:rPr lang="en-US" smtClean="0"/>
              <a:t>5/3/2014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E80BCD-E2BB-40C2-83C9-E1B206880953}" type="slidenum">
              <a:rPr lang="en-US" smtClean="0"/>
              <a:t>‹#›</a:t>
            </a:fld>
            <a:endParaRPr lang="en-US"/>
          </a:p>
        </p:txBody>
      </p:sp>
    </p:spTree>
    <p:extLst>
      <p:ext uri="{BB962C8B-B14F-4D97-AF65-F5344CB8AC3E}">
        <p14:creationId xmlns:p14="http://schemas.microsoft.com/office/powerpoint/2010/main" val="1313610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ieldran.matrix.msu.edu/"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Abstract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presentation will provide an overview of current topics in digital scholarship and scholarly communications and draw connections between these new areas and the traditional skill sets of acquisitions and electronic resources employees. Commonalities between the skills outlined in the Core Competencies for Electronic Resources Librarians and those needed for success in digital scholarship and scholarly communications will form the basis of the presenter's recommendations for staff involvement in digital scholarship and scholarly communications.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An inventory of skills and talents among acquisitions staff will provide insight into the best ways to leverage existing human resources for the expansion of acquisitions duties into digital scholarship and scholarly communications. The presenter will outline new opportunities for acquisitions staff based on external research and internal staffing practice at the University of Montana.</a:t>
            </a:r>
          </a:p>
          <a:p>
            <a:endParaRPr lang="en-US" dirty="0"/>
          </a:p>
        </p:txBody>
      </p:sp>
      <p:sp>
        <p:nvSpPr>
          <p:cNvPr id="4" name="Slide Number Placeholder 3"/>
          <p:cNvSpPr>
            <a:spLocks noGrp="1"/>
          </p:cNvSpPr>
          <p:nvPr>
            <p:ph type="sldNum" sz="quarter" idx="10"/>
          </p:nvPr>
        </p:nvSpPr>
        <p:spPr/>
        <p:txBody>
          <a:bodyPr/>
          <a:lstStyle/>
          <a:p>
            <a:fld id="{A1E80BCD-E2BB-40C2-83C9-E1B206880953}" type="slidenum">
              <a:rPr lang="en-US" smtClean="0"/>
              <a:t>1</a:t>
            </a:fld>
            <a:endParaRPr lang="en-US"/>
          </a:p>
        </p:txBody>
      </p:sp>
    </p:spTree>
    <p:extLst>
      <p:ext uri="{BB962C8B-B14F-4D97-AF65-F5344CB8AC3E}">
        <p14:creationId xmlns:p14="http://schemas.microsoft.com/office/powerpoint/2010/main" val="3635183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Welcome to the </a:t>
            </a:r>
            <a:r>
              <a:rPr lang="en-US" i="1" dirty="0" err="1" smtClean="0">
                <a:hlinkClick r:id="rId3"/>
              </a:rPr>
              <a:t>ieldran</a:t>
            </a:r>
            <a:r>
              <a:rPr lang="en-US" dirty="0" err="1" smtClean="0">
                <a:hlinkClick r:id="rId3"/>
              </a:rPr>
              <a:t>database</a:t>
            </a:r>
            <a:endParaRPr lang="en-US" dirty="0" smtClean="0"/>
          </a:p>
          <a:p>
            <a:r>
              <a:rPr lang="en-US" dirty="0" smtClean="0"/>
              <a:t>The Early Anglo-Saxon Cemetery Mapping Project provides locations, summaries, and information about citation and collections for numerous cemeteries from the mid-5th to early 7th century in England. </a:t>
            </a:r>
            <a:r>
              <a:rPr lang="en-US" smtClean="0"/>
              <a:t>Each site can be clicked on to reveal more information about the cemetery, the burials, associated artifacts, references for books and journal articles written about the cemetery, and where the original excavation materials, human remains, and artifacts are kept</a:t>
            </a:r>
          </a:p>
          <a:p>
            <a:endParaRPr lang="en-US"/>
          </a:p>
        </p:txBody>
      </p:sp>
      <p:sp>
        <p:nvSpPr>
          <p:cNvPr id="4" name="Slide Number Placeholder 3"/>
          <p:cNvSpPr>
            <a:spLocks noGrp="1"/>
          </p:cNvSpPr>
          <p:nvPr>
            <p:ph type="sldNum" sz="quarter" idx="10"/>
          </p:nvPr>
        </p:nvSpPr>
        <p:spPr/>
        <p:txBody>
          <a:bodyPr/>
          <a:lstStyle/>
          <a:p>
            <a:fld id="{A1E80BCD-E2BB-40C2-83C9-E1B206880953}" type="slidenum">
              <a:rPr lang="en-US" smtClean="0"/>
              <a:t>6</a:t>
            </a:fld>
            <a:endParaRPr lang="en-US"/>
          </a:p>
        </p:txBody>
      </p:sp>
    </p:spTree>
    <p:extLst>
      <p:ext uri="{BB962C8B-B14F-4D97-AF65-F5344CB8AC3E}">
        <p14:creationId xmlns:p14="http://schemas.microsoft.com/office/powerpoint/2010/main" val="2176167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059673D-3336-4718-94FF-D75B152E13B5}" type="datetimeFigureOut">
              <a:rPr lang="en-US" smtClean="0"/>
              <a:t>5/3/2014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20BA3DE-F6EE-4315-AA92-5B28B4244BC6}"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59673D-3336-4718-94FF-D75B152E13B5}"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59673D-3336-4718-94FF-D75B152E13B5}"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59673D-3336-4718-94FF-D75B152E13B5}"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059673D-3336-4718-94FF-D75B152E13B5}"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20BA3DE-F6EE-4315-AA92-5B28B4244BC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59673D-3336-4718-94FF-D75B152E13B5}" type="datetimeFigureOut">
              <a:rPr lang="en-US" smtClean="0"/>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059673D-3336-4718-94FF-D75B152E13B5}" type="datetimeFigureOut">
              <a:rPr lang="en-US" smtClean="0"/>
              <a:t>5/3/2014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059673D-3336-4718-94FF-D75B152E13B5}" type="datetimeFigureOut">
              <a:rPr lang="en-US" smtClean="0"/>
              <a:t>5/3/2014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59673D-3336-4718-94FF-D75B152E13B5}" type="datetimeFigureOut">
              <a:rPr lang="en-US" smtClean="0"/>
              <a:t>5/3/2014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59673D-3336-4718-94FF-D75B152E13B5}" type="datetimeFigureOut">
              <a:rPr lang="en-US" smtClean="0"/>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059673D-3336-4718-94FF-D75B152E13B5}" type="datetimeFigureOut">
              <a:rPr lang="en-US" smtClean="0"/>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0BA3DE-F6EE-4315-AA92-5B28B4244BC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059673D-3336-4718-94FF-D75B152E13B5}" type="datetimeFigureOut">
              <a:rPr lang="en-US" smtClean="0"/>
              <a:t>5/3/2014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20BA3DE-F6EE-4315-AA92-5B28B4244BC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orks.bepress.com/angela_dresselhau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digitalcommons.usu.edu/nasig/vol28/iss5/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wordseer.berkeley.edu/example-slave-narrativ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ieldran.matrix.msu.edu/" TargetMode="Externa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www.ala.org/acrl/aboutacrl/directoryofleadership/discussiongroups/acr-dgdh" TargetMode="External"/><Relationship Id="rId2" Type="http://schemas.openxmlformats.org/officeDocument/2006/relationships/hyperlink" Target="http://www.neh.gov/divisions/odh" TargetMode="External"/><Relationship Id="rId1" Type="http://schemas.openxmlformats.org/officeDocument/2006/relationships/slideLayout" Target="../slideLayouts/slideLayout2.xml"/><Relationship Id="rId5" Type="http://schemas.openxmlformats.org/officeDocument/2006/relationships/hyperlink" Target="http://acrl.ala.org/dh/dhlib/" TargetMode="External"/><Relationship Id="rId4" Type="http://schemas.openxmlformats.org/officeDocument/2006/relationships/hyperlink" Target="http://www.diglib.or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crln.acrl.org/content/73/9/536.full" TargetMode="External"/><Relationship Id="rId2" Type="http://schemas.openxmlformats.org/officeDocument/2006/relationships/hyperlink" Target="http://www.ala.org/acrl/publications/keeping_up_with/digital_humanities" TargetMode="External"/><Relationship Id="rId1" Type="http://schemas.openxmlformats.org/officeDocument/2006/relationships/slideLayout" Target="../slideLayouts/slideLayout2.xml"/><Relationship Id="rId4" Type="http://schemas.openxmlformats.org/officeDocument/2006/relationships/hyperlink" Target="http://guides.lib.cua.edu/digitalhumaniti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nchor="t">
            <a:normAutofit fontScale="90000"/>
          </a:bodyPr>
          <a:lstStyle/>
          <a:p>
            <a:r>
              <a:rPr lang="en-US" dirty="0"/>
              <a:t>Opportunities Beyond Electronic Resource Management: </a:t>
            </a:r>
          </a:p>
        </p:txBody>
      </p:sp>
      <p:sp>
        <p:nvSpPr>
          <p:cNvPr id="3" name="Subtitle 2"/>
          <p:cNvSpPr>
            <a:spLocks noGrp="1"/>
          </p:cNvSpPr>
          <p:nvPr>
            <p:ph type="subTitle" idx="1"/>
          </p:nvPr>
        </p:nvSpPr>
        <p:spPr>
          <a:xfrm>
            <a:off x="1371600" y="2590800"/>
            <a:ext cx="6400800" cy="1752600"/>
          </a:xfrm>
        </p:spPr>
        <p:txBody>
          <a:bodyPr anchor="t">
            <a:normAutofit lnSpcReduction="10000"/>
          </a:bodyPr>
          <a:lstStyle/>
          <a:p>
            <a:r>
              <a:rPr lang="en-US" dirty="0"/>
              <a:t>An Extension of the Core Competencies for Electronic Resources Librarians to Digital Scholarship and Scholarly Communications.</a:t>
            </a:r>
          </a:p>
          <a:p>
            <a:endParaRPr lang="en-US" dirty="0" smtClean="0"/>
          </a:p>
          <a:p>
            <a:endParaRPr lang="en-US" dirty="0"/>
          </a:p>
        </p:txBody>
      </p:sp>
      <p:sp>
        <p:nvSpPr>
          <p:cNvPr id="4" name="TextBox 3"/>
          <p:cNvSpPr txBox="1"/>
          <p:nvPr/>
        </p:nvSpPr>
        <p:spPr>
          <a:xfrm>
            <a:off x="886968" y="4458831"/>
            <a:ext cx="7315200" cy="2246769"/>
          </a:xfrm>
          <a:prstGeom prst="rect">
            <a:avLst/>
          </a:prstGeom>
          <a:noFill/>
        </p:spPr>
        <p:txBody>
          <a:bodyPr wrap="square" rtlCol="0" anchor="t">
            <a:spAutoFit/>
          </a:bodyPr>
          <a:lstStyle/>
          <a:p>
            <a:pPr algn="ctr"/>
            <a:r>
              <a:rPr lang="en-US" sz="2000" u="sng" dirty="0"/>
              <a:t>Angela Dresselhaus</a:t>
            </a:r>
            <a:endParaRPr lang="en-US" sz="2000" dirty="0"/>
          </a:p>
          <a:p>
            <a:pPr algn="ctr"/>
            <a:endParaRPr lang="en-US" sz="2000" dirty="0" smtClean="0"/>
          </a:p>
          <a:p>
            <a:pPr algn="ctr"/>
            <a:r>
              <a:rPr lang="en-US" sz="2000" dirty="0" smtClean="0"/>
              <a:t>Assistant </a:t>
            </a:r>
            <a:r>
              <a:rPr lang="en-US" sz="2000" dirty="0"/>
              <a:t>Professor</a:t>
            </a:r>
          </a:p>
          <a:p>
            <a:pPr algn="ctr"/>
            <a:r>
              <a:rPr lang="en-US" sz="2000" dirty="0"/>
              <a:t>Acquisitions and eResources </a:t>
            </a:r>
          </a:p>
          <a:p>
            <a:pPr algn="ctr"/>
            <a:r>
              <a:rPr lang="en-US" sz="2000" dirty="0"/>
              <a:t>University of Montana, Missoula</a:t>
            </a:r>
          </a:p>
          <a:p>
            <a:pPr algn="ctr"/>
            <a:r>
              <a:rPr lang="en-US" sz="2000" dirty="0"/>
              <a:t> </a:t>
            </a:r>
          </a:p>
          <a:p>
            <a:pPr algn="ctr"/>
            <a:r>
              <a:rPr lang="en-US" sz="2000" u="sng" dirty="0" smtClean="0">
                <a:hlinkClick r:id="rId3"/>
              </a:rPr>
              <a:t>http</a:t>
            </a:r>
            <a:r>
              <a:rPr lang="en-US" sz="2000" u="sng" dirty="0">
                <a:hlinkClick r:id="rId3"/>
              </a:rPr>
              <a:t>://works.bepress.com/angela_dresselhaus</a:t>
            </a:r>
            <a:r>
              <a:rPr lang="en-US" sz="2000" u="sng" dirty="0" smtClean="0">
                <a:hlinkClick r:id="rId3"/>
              </a:rPr>
              <a:t>/</a:t>
            </a:r>
            <a:endParaRPr lang="en-US" dirty="0"/>
          </a:p>
        </p:txBody>
      </p:sp>
    </p:spTree>
    <p:extLst>
      <p:ext uri="{BB962C8B-B14F-4D97-AF65-F5344CB8AC3E}">
        <p14:creationId xmlns:p14="http://schemas.microsoft.com/office/powerpoint/2010/main" val="3340343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IR Presentations in the NASIG Proceedings</a:t>
            </a:r>
            <a:endParaRPr lang="en-US" dirty="0"/>
          </a:p>
        </p:txBody>
      </p:sp>
      <p:sp>
        <p:nvSpPr>
          <p:cNvPr id="3" name="Content Placeholder 2"/>
          <p:cNvSpPr>
            <a:spLocks noGrp="1"/>
          </p:cNvSpPr>
          <p:nvPr>
            <p:ph idx="1"/>
          </p:nvPr>
        </p:nvSpPr>
        <p:spPr/>
        <p:txBody>
          <a:bodyPr>
            <a:normAutofit/>
          </a:bodyPr>
          <a:lstStyle/>
          <a:p>
            <a:r>
              <a:rPr lang="en-US" dirty="0" err="1"/>
              <a:t>Bankier</a:t>
            </a:r>
            <a:r>
              <a:rPr lang="en-US" dirty="0"/>
              <a:t>, Jean-Gabriel, Connie Foster, and Glen Wiley. 2009. Institutional Repositories—Strategies for the present and future. </a:t>
            </a:r>
            <a:r>
              <a:rPr lang="en-US" i="1" dirty="0"/>
              <a:t>The Serials Librarian</a:t>
            </a:r>
            <a:r>
              <a:rPr lang="en-US" dirty="0"/>
              <a:t> 56 (1-4): 109-15</a:t>
            </a:r>
            <a:r>
              <a:rPr lang="en-US" dirty="0" smtClean="0"/>
              <a:t>.</a:t>
            </a:r>
          </a:p>
          <a:p>
            <a:endParaRPr lang="en-US" dirty="0"/>
          </a:p>
          <a:p>
            <a:r>
              <a:rPr lang="en-US" dirty="0" smtClean="0"/>
              <a:t>Hixson</a:t>
            </a:r>
            <a:r>
              <a:rPr lang="en-US" dirty="0"/>
              <a:t>, Carol, and Linda </a:t>
            </a:r>
            <a:r>
              <a:rPr lang="en-US" dirty="0" err="1"/>
              <a:t>Cracknell</a:t>
            </a:r>
            <a:r>
              <a:rPr lang="en-US" dirty="0"/>
              <a:t>. 2007. How to implement an institutional repository. </a:t>
            </a:r>
            <a:r>
              <a:rPr lang="en-US" i="1" dirty="0"/>
              <a:t>The Serials Librarian</a:t>
            </a:r>
            <a:r>
              <a:rPr lang="en-US" dirty="0"/>
              <a:t> 52 (1-2): 37-54.</a:t>
            </a:r>
          </a:p>
          <a:p>
            <a:endParaRPr lang="en-US" dirty="0"/>
          </a:p>
        </p:txBody>
      </p:sp>
    </p:spTree>
    <p:extLst>
      <p:ext uri="{BB962C8B-B14F-4D97-AF65-F5344CB8AC3E}">
        <p14:creationId xmlns:p14="http://schemas.microsoft.com/office/powerpoint/2010/main" val="3279187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IR Presentations in the NASIG Proceedings</a:t>
            </a:r>
            <a:endParaRPr lang="en-US" dirty="0"/>
          </a:p>
        </p:txBody>
      </p:sp>
      <p:sp>
        <p:nvSpPr>
          <p:cNvPr id="3" name="Content Placeholder 2"/>
          <p:cNvSpPr>
            <a:spLocks noGrp="1"/>
          </p:cNvSpPr>
          <p:nvPr>
            <p:ph idx="1"/>
          </p:nvPr>
        </p:nvSpPr>
        <p:spPr/>
        <p:txBody>
          <a:bodyPr>
            <a:normAutofit/>
          </a:bodyPr>
          <a:lstStyle/>
          <a:p>
            <a:r>
              <a:rPr lang="en-US" dirty="0" err="1" smtClean="0"/>
              <a:t>Tosaka</a:t>
            </a:r>
            <a:r>
              <a:rPr lang="en-US" dirty="0"/>
              <a:t>, Yuji, Cathy </a:t>
            </a:r>
            <a:r>
              <a:rPr lang="en-US" dirty="0" err="1"/>
              <a:t>Weng</a:t>
            </a:r>
            <a:r>
              <a:rPr lang="en-US" dirty="0"/>
              <a:t>, and Eugenia </a:t>
            </a:r>
            <a:r>
              <a:rPr lang="en-US" dirty="0" err="1"/>
              <a:t>Beh</a:t>
            </a:r>
            <a:r>
              <a:rPr lang="en-US" dirty="0"/>
              <a:t>. 2013. Exercising creativity to implement an institutional repository with limited resources. </a:t>
            </a:r>
            <a:r>
              <a:rPr lang="en-US" i="1" dirty="0"/>
              <a:t>The Serials Librarian</a:t>
            </a:r>
            <a:r>
              <a:rPr lang="en-US" dirty="0"/>
              <a:t> 64 (1-4): 254-62</a:t>
            </a:r>
            <a:r>
              <a:rPr lang="en-US" dirty="0" smtClean="0"/>
              <a:t>.</a:t>
            </a:r>
          </a:p>
          <a:p>
            <a:pPr marL="137160" indent="0">
              <a:buNone/>
            </a:pPr>
            <a:endParaRPr lang="en-US" dirty="0"/>
          </a:p>
          <a:p>
            <a:r>
              <a:rPr lang="en-US" dirty="0" err="1"/>
              <a:t>Wesolek</a:t>
            </a:r>
            <a:r>
              <a:rPr lang="en-US" dirty="0"/>
              <a:t>, Andrew. 2013. Who uses this stuff, anyway? an investigation of who uses the </a:t>
            </a:r>
            <a:r>
              <a:rPr lang="en-US" dirty="0" err="1"/>
              <a:t>DigitalCommons@USU</a:t>
            </a:r>
            <a:r>
              <a:rPr lang="en-US" dirty="0"/>
              <a:t>. </a:t>
            </a:r>
            <a:r>
              <a:rPr lang="en-US" i="1" dirty="0"/>
              <a:t>The Serials Librarian</a:t>
            </a:r>
            <a:r>
              <a:rPr lang="en-US" dirty="0"/>
              <a:t> 64 (1-4): 299-306.</a:t>
            </a:r>
          </a:p>
          <a:p>
            <a:endParaRPr lang="en-US" dirty="0"/>
          </a:p>
        </p:txBody>
      </p:sp>
    </p:spTree>
    <p:extLst>
      <p:ext uri="{BB962C8B-B14F-4D97-AF65-F5344CB8AC3E}">
        <p14:creationId xmlns:p14="http://schemas.microsoft.com/office/powerpoint/2010/main" val="3389942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are the NASIG Core Competencies for Electronic Resources Librarians? </a:t>
            </a:r>
          </a:p>
        </p:txBody>
      </p:sp>
      <p:sp>
        <p:nvSpPr>
          <p:cNvPr id="3" name="Content Placeholder 2"/>
          <p:cNvSpPr>
            <a:spLocks noGrp="1"/>
          </p:cNvSpPr>
          <p:nvPr>
            <p:ph idx="1"/>
          </p:nvPr>
        </p:nvSpPr>
        <p:spPr>
          <a:xfrm>
            <a:off x="457200" y="1996440"/>
            <a:ext cx="8229600" cy="4709160"/>
          </a:xfrm>
        </p:spPr>
        <p:txBody>
          <a:bodyPr>
            <a:normAutofit fontScale="92500" lnSpcReduction="10000"/>
          </a:bodyPr>
          <a:lstStyle/>
          <a:p>
            <a:r>
              <a:rPr lang="en-US" dirty="0" smtClean="0"/>
              <a:t>1. Life cycle of electronic resources</a:t>
            </a:r>
          </a:p>
          <a:p>
            <a:r>
              <a:rPr lang="en-US" dirty="0" smtClean="0"/>
              <a:t>2. Technology</a:t>
            </a:r>
          </a:p>
          <a:p>
            <a:r>
              <a:rPr lang="en-US" dirty="0" smtClean="0"/>
              <a:t>3. Research and Assessment</a:t>
            </a:r>
          </a:p>
          <a:p>
            <a:r>
              <a:rPr lang="en-US" dirty="0" smtClean="0"/>
              <a:t>4. Effective communication</a:t>
            </a:r>
          </a:p>
          <a:p>
            <a:r>
              <a:rPr lang="en-US" dirty="0" smtClean="0"/>
              <a:t>5. Supervising and Management</a:t>
            </a:r>
          </a:p>
          <a:p>
            <a:r>
              <a:rPr lang="en-US" dirty="0" smtClean="0"/>
              <a:t>6. Trends and Professional Development</a:t>
            </a:r>
          </a:p>
          <a:p>
            <a:r>
              <a:rPr lang="en-US" dirty="0" smtClean="0"/>
              <a:t>7. Personal Qualities</a:t>
            </a:r>
          </a:p>
          <a:p>
            <a:pPr marL="137160" indent="0">
              <a:buNone/>
            </a:pPr>
            <a:endParaRPr lang="en-US" sz="2600" dirty="0"/>
          </a:p>
          <a:p>
            <a:pPr marL="137160" indent="0">
              <a:buNone/>
            </a:pPr>
            <a:r>
              <a:rPr lang="en-US" sz="2600" dirty="0" err="1" smtClean="0"/>
              <a:t>Nasig</a:t>
            </a:r>
            <a:r>
              <a:rPr lang="en-US" sz="2600" dirty="0" smtClean="0"/>
              <a:t> </a:t>
            </a:r>
            <a:r>
              <a:rPr lang="en-US" sz="2600" dirty="0"/>
              <a:t>Core Competencies for Electronic Resources </a:t>
            </a:r>
            <a:r>
              <a:rPr lang="en-US" sz="2600" dirty="0" smtClean="0"/>
              <a:t>Librarians:  Available </a:t>
            </a:r>
            <a:r>
              <a:rPr lang="en-US" sz="2600" dirty="0"/>
              <a:t>at: </a:t>
            </a:r>
            <a:r>
              <a:rPr lang="en-US" sz="2600" dirty="0">
                <a:hlinkClick r:id="rId2"/>
              </a:rPr>
              <a:t>http://</a:t>
            </a:r>
            <a:r>
              <a:rPr lang="en-US" sz="2600" dirty="0" smtClean="0">
                <a:hlinkClick r:id="rId2"/>
              </a:rPr>
              <a:t>digitalcommons.usu.edu/nasig/vol28/iss5/1</a:t>
            </a:r>
            <a:endParaRPr lang="en-US" sz="2600" dirty="0" smtClean="0"/>
          </a:p>
          <a:p>
            <a:pPr marL="137160" indent="0">
              <a:buNone/>
            </a:pPr>
            <a:endParaRPr lang="en-US" dirty="0" smtClean="0"/>
          </a:p>
          <a:p>
            <a:endParaRPr lang="en-US" dirty="0"/>
          </a:p>
        </p:txBody>
      </p:sp>
    </p:spTree>
    <p:extLst>
      <p:ext uri="{BB962C8B-B14F-4D97-AF65-F5344CB8AC3E}">
        <p14:creationId xmlns:p14="http://schemas.microsoft.com/office/powerpoint/2010/main" val="1560624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000" dirty="0" smtClean="0"/>
              <a:t>New Opportunities in Digital Scholarship &amp; Scholarly Communications</a:t>
            </a:r>
            <a:endParaRPr lang="en-US" sz="4000" dirty="0"/>
          </a:p>
        </p:txBody>
      </p:sp>
      <p:sp>
        <p:nvSpPr>
          <p:cNvPr id="2" name="Content Placeholder 1"/>
          <p:cNvSpPr>
            <a:spLocks noGrp="1"/>
          </p:cNvSpPr>
          <p:nvPr>
            <p:ph idx="1"/>
          </p:nvPr>
        </p:nvSpPr>
        <p:spPr>
          <a:xfrm>
            <a:off x="457200" y="1996440"/>
            <a:ext cx="8229600" cy="4709160"/>
          </a:xfrm>
        </p:spPr>
        <p:txBody>
          <a:bodyPr/>
          <a:lstStyle/>
          <a:p>
            <a:r>
              <a:rPr lang="en-US" dirty="0" smtClean="0"/>
              <a:t>Library Publishing</a:t>
            </a:r>
          </a:p>
          <a:p>
            <a:pPr lvl="1"/>
            <a:r>
              <a:rPr lang="en-US" dirty="0" smtClean="0"/>
              <a:t>Institutional repository</a:t>
            </a:r>
          </a:p>
          <a:p>
            <a:pPr lvl="1"/>
            <a:r>
              <a:rPr lang="en-US" dirty="0" smtClean="0"/>
              <a:t>Hosting/Publishing faculty journals</a:t>
            </a:r>
          </a:p>
          <a:p>
            <a:pPr lvl="1"/>
            <a:r>
              <a:rPr lang="en-US" dirty="0" smtClean="0"/>
              <a:t>Hosting/Publishing University Publications</a:t>
            </a:r>
          </a:p>
          <a:p>
            <a:r>
              <a:rPr lang="en-US" dirty="0" smtClean="0"/>
              <a:t>Digital Humanities</a:t>
            </a:r>
          </a:p>
          <a:p>
            <a:pPr lvl="1"/>
            <a:r>
              <a:rPr lang="en-US" dirty="0" smtClean="0"/>
              <a:t>Data Curation</a:t>
            </a:r>
          </a:p>
          <a:p>
            <a:pPr lvl="1"/>
            <a:r>
              <a:rPr lang="en-US" dirty="0" smtClean="0"/>
              <a:t>Research Partnerships</a:t>
            </a:r>
          </a:p>
          <a:p>
            <a:pPr lvl="1"/>
            <a:r>
              <a:rPr lang="en-US" dirty="0" smtClean="0"/>
              <a:t>Digitization projects guided by researcher needs</a:t>
            </a:r>
          </a:p>
          <a:p>
            <a:pPr marL="585216" lvl="1" indent="0">
              <a:buNone/>
            </a:pPr>
            <a:endParaRPr lang="en-US" dirty="0"/>
          </a:p>
          <a:p>
            <a:pPr lvl="1"/>
            <a:endParaRPr lang="en-US" dirty="0" smtClean="0"/>
          </a:p>
          <a:p>
            <a:endParaRPr lang="en-US" dirty="0" smtClean="0"/>
          </a:p>
        </p:txBody>
      </p:sp>
    </p:spTree>
    <p:extLst>
      <p:ext uri="{BB962C8B-B14F-4D97-AF65-F5344CB8AC3E}">
        <p14:creationId xmlns:p14="http://schemas.microsoft.com/office/powerpoint/2010/main" val="216603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000" dirty="0" smtClean="0"/>
              <a:t>New Opportunities in Digital Scholarship &amp; Scholarly Communications</a:t>
            </a:r>
            <a:endParaRPr lang="en-US" sz="4000" dirty="0"/>
          </a:p>
        </p:txBody>
      </p:sp>
      <p:sp>
        <p:nvSpPr>
          <p:cNvPr id="2" name="Content Placeholder 1"/>
          <p:cNvSpPr>
            <a:spLocks noGrp="1"/>
          </p:cNvSpPr>
          <p:nvPr>
            <p:ph idx="1"/>
          </p:nvPr>
        </p:nvSpPr>
        <p:spPr>
          <a:xfrm>
            <a:off x="457200" y="1920240"/>
            <a:ext cx="8229600" cy="4709160"/>
          </a:xfrm>
        </p:spPr>
        <p:txBody>
          <a:bodyPr/>
          <a:lstStyle/>
          <a:p>
            <a:r>
              <a:rPr lang="en-US" dirty="0" smtClean="0"/>
              <a:t>Consulting</a:t>
            </a:r>
          </a:p>
          <a:p>
            <a:pPr lvl="1"/>
            <a:r>
              <a:rPr lang="en-US" dirty="0" smtClean="0"/>
              <a:t>Author Rights/Fair Use/Copyright</a:t>
            </a:r>
          </a:p>
          <a:p>
            <a:pPr lvl="1"/>
            <a:r>
              <a:rPr lang="en-US" dirty="0" smtClean="0"/>
              <a:t>Data Management Plans</a:t>
            </a:r>
          </a:p>
          <a:p>
            <a:pPr lvl="1"/>
            <a:r>
              <a:rPr lang="en-US" dirty="0" smtClean="0"/>
              <a:t>Grant Preparation</a:t>
            </a:r>
          </a:p>
          <a:p>
            <a:pPr lvl="1"/>
            <a:r>
              <a:rPr lang="en-US" dirty="0" smtClean="0"/>
              <a:t>Grant requirement compliance</a:t>
            </a:r>
          </a:p>
          <a:p>
            <a:pPr lvl="1"/>
            <a:endParaRPr lang="en-US" dirty="0"/>
          </a:p>
          <a:p>
            <a:pPr lvl="1"/>
            <a:endParaRPr lang="en-US" dirty="0" smtClean="0"/>
          </a:p>
          <a:p>
            <a:endParaRPr lang="en-US" dirty="0" smtClean="0"/>
          </a:p>
        </p:txBody>
      </p:sp>
    </p:spTree>
    <p:extLst>
      <p:ext uri="{BB962C8B-B14F-4D97-AF65-F5344CB8AC3E}">
        <p14:creationId xmlns:p14="http://schemas.microsoft.com/office/powerpoint/2010/main" val="576323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Connections Between Existing Skills and New Opportunities</a:t>
            </a:r>
            <a:endParaRPr lang="en-US" dirty="0"/>
          </a:p>
        </p:txBody>
      </p:sp>
      <p:sp>
        <p:nvSpPr>
          <p:cNvPr id="5" name="Text Placeholder 4"/>
          <p:cNvSpPr>
            <a:spLocks noGrp="1"/>
          </p:cNvSpPr>
          <p:nvPr>
            <p:ph idx="1"/>
          </p:nvPr>
        </p:nvSpPr>
        <p:spPr/>
        <p:txBody>
          <a:bodyPr>
            <a:normAutofit lnSpcReduction="10000"/>
          </a:bodyPr>
          <a:lstStyle/>
          <a:p>
            <a:r>
              <a:rPr lang="en-US" b="1" dirty="0"/>
              <a:t>1. Life Cycle of e resources:</a:t>
            </a:r>
            <a:r>
              <a:rPr lang="en-US" dirty="0"/>
              <a:t> copyright, fair use, metadata, organization of information, rights management and preservation metadata, records management</a:t>
            </a:r>
          </a:p>
          <a:p>
            <a:r>
              <a:rPr lang="en-US" b="1" dirty="0"/>
              <a:t>2. Technology:</a:t>
            </a:r>
            <a:r>
              <a:rPr lang="en-US" dirty="0"/>
              <a:t> Networked technology, general computing, ability to apply standards, database design, html, preservation, </a:t>
            </a:r>
          </a:p>
          <a:p>
            <a:pPr lvl="1"/>
            <a:r>
              <a:rPr lang="en-US" dirty="0"/>
              <a:t>2.8 As digital scholarship becomes the norm, future ERLs may also need a thorough understanding of emerging digital preservation techniques and technologies such as Data visualization, Cloud computing, and Text mining.</a:t>
            </a:r>
            <a:endParaRPr lang="en-US" dirty="0"/>
          </a:p>
        </p:txBody>
      </p:sp>
    </p:spTree>
    <p:extLst>
      <p:ext uri="{BB962C8B-B14F-4D97-AF65-F5344CB8AC3E}">
        <p14:creationId xmlns:p14="http://schemas.microsoft.com/office/powerpoint/2010/main" val="3719039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Connections Between Existing Skills and New Opportunities</a:t>
            </a:r>
            <a:endParaRPr lang="en-US" dirty="0"/>
          </a:p>
        </p:txBody>
      </p:sp>
      <p:sp>
        <p:nvSpPr>
          <p:cNvPr id="5" name="Text Placeholder 4"/>
          <p:cNvSpPr>
            <a:spLocks noGrp="1"/>
          </p:cNvSpPr>
          <p:nvPr>
            <p:ph idx="1"/>
          </p:nvPr>
        </p:nvSpPr>
        <p:spPr/>
        <p:txBody>
          <a:bodyPr>
            <a:normAutofit lnSpcReduction="10000"/>
          </a:bodyPr>
          <a:lstStyle/>
          <a:p>
            <a:r>
              <a:rPr lang="en-US" b="1" dirty="0"/>
              <a:t>3. Research and Assessment </a:t>
            </a:r>
            <a:endParaRPr lang="en-US" dirty="0"/>
          </a:p>
          <a:p>
            <a:pPr marL="137160" indent="0">
              <a:buNone/>
            </a:pPr>
            <a:r>
              <a:rPr lang="en-US" dirty="0" smtClean="0"/>
              <a:t>	Ability </a:t>
            </a:r>
            <a:r>
              <a:rPr lang="en-US" dirty="0"/>
              <a:t>to work with data, evaluate resources </a:t>
            </a:r>
            <a:r>
              <a:rPr lang="en-US" dirty="0" smtClean="0"/>
              <a:t>	and </a:t>
            </a:r>
            <a:r>
              <a:rPr lang="en-US" dirty="0"/>
              <a:t>run data analysis, use technology to </a:t>
            </a:r>
            <a:r>
              <a:rPr lang="en-US" dirty="0" smtClean="0"/>
              <a:t>	make </a:t>
            </a:r>
            <a:r>
              <a:rPr lang="en-US" dirty="0"/>
              <a:t>meaningful interpretations of data	</a:t>
            </a:r>
          </a:p>
          <a:p>
            <a:r>
              <a:rPr lang="en-US" b="1" dirty="0"/>
              <a:t>4. Effective communication</a:t>
            </a:r>
            <a:endParaRPr lang="en-US" dirty="0"/>
          </a:p>
          <a:p>
            <a:pPr marL="137160" indent="0">
              <a:buNone/>
            </a:pPr>
            <a:r>
              <a:rPr lang="en-US" dirty="0" smtClean="0"/>
              <a:t>	Ability </a:t>
            </a:r>
            <a:r>
              <a:rPr lang="en-US" dirty="0"/>
              <a:t>to communicate with different </a:t>
            </a:r>
            <a:r>
              <a:rPr lang="en-US" dirty="0" smtClean="0"/>
              <a:t>	groups </a:t>
            </a:r>
            <a:r>
              <a:rPr lang="en-US" dirty="0"/>
              <a:t>of people and work collaboratively</a:t>
            </a:r>
          </a:p>
          <a:p>
            <a:r>
              <a:rPr lang="en-US" b="1" dirty="0"/>
              <a:t>5. Supervising and Management</a:t>
            </a:r>
            <a:endParaRPr lang="en-US" dirty="0"/>
          </a:p>
          <a:p>
            <a:pPr marL="137160" indent="0">
              <a:buNone/>
            </a:pPr>
            <a:r>
              <a:rPr lang="en-US" dirty="0"/>
              <a:t>	</a:t>
            </a:r>
            <a:r>
              <a:rPr lang="en-US" dirty="0" smtClean="0"/>
              <a:t>Project </a:t>
            </a:r>
            <a:r>
              <a:rPr lang="en-US" dirty="0"/>
              <a:t>management, effective leadership, </a:t>
            </a:r>
            <a:r>
              <a:rPr lang="en-US" dirty="0" smtClean="0"/>
              <a:t>	ability </a:t>
            </a:r>
            <a:r>
              <a:rPr lang="en-US" dirty="0"/>
              <a:t>to meet deadlines, developing policy </a:t>
            </a:r>
          </a:p>
          <a:p>
            <a:endParaRPr lang="en-US" dirty="0"/>
          </a:p>
        </p:txBody>
      </p:sp>
    </p:spTree>
    <p:extLst>
      <p:ext uri="{BB962C8B-B14F-4D97-AF65-F5344CB8AC3E}">
        <p14:creationId xmlns:p14="http://schemas.microsoft.com/office/powerpoint/2010/main" val="2250998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Connections Between Existing Skills and New Opportunities</a:t>
            </a:r>
            <a:endParaRPr lang="en-US" dirty="0"/>
          </a:p>
        </p:txBody>
      </p:sp>
      <p:sp>
        <p:nvSpPr>
          <p:cNvPr id="5" name="Text Placeholder 4"/>
          <p:cNvSpPr>
            <a:spLocks noGrp="1"/>
          </p:cNvSpPr>
          <p:nvPr>
            <p:ph idx="1"/>
          </p:nvPr>
        </p:nvSpPr>
        <p:spPr/>
        <p:txBody>
          <a:bodyPr>
            <a:normAutofit/>
          </a:bodyPr>
          <a:lstStyle/>
          <a:p>
            <a:r>
              <a:rPr lang="en-US" b="1" dirty="0"/>
              <a:t>6. Trends and Professional Development.</a:t>
            </a:r>
            <a:endParaRPr lang="en-US" dirty="0"/>
          </a:p>
          <a:p>
            <a:pPr lvl="1"/>
            <a:r>
              <a:rPr lang="en-US" b="1" dirty="0"/>
              <a:t>6.1 </a:t>
            </a:r>
            <a:r>
              <a:rPr lang="en-US" dirty="0"/>
              <a:t>Committed to maintaining knowledge of current issues and trends in scholarly communication and the library’s dual role as content access provider and content </a:t>
            </a:r>
            <a:r>
              <a:rPr lang="en-US" dirty="0" smtClean="0"/>
              <a:t>generator</a:t>
            </a:r>
            <a:endParaRPr lang="en-US" dirty="0"/>
          </a:p>
          <a:p>
            <a:r>
              <a:rPr lang="en-US" b="1" dirty="0"/>
              <a:t>7. Personal Qualities</a:t>
            </a:r>
            <a:endParaRPr lang="en-US" dirty="0"/>
          </a:p>
          <a:p>
            <a:pPr marL="137160" indent="0">
              <a:buNone/>
            </a:pPr>
            <a:r>
              <a:rPr lang="en-US" dirty="0" smtClean="0"/>
              <a:t>	A </a:t>
            </a:r>
            <a:r>
              <a:rPr lang="en-US" dirty="0"/>
              <a:t>high level of tolerance for complexity and </a:t>
            </a:r>
            <a:r>
              <a:rPr lang="en-US" dirty="0" smtClean="0"/>
              <a:t>	ambiguity</a:t>
            </a:r>
            <a:r>
              <a:rPr lang="en-US" dirty="0"/>
              <a:t>, flexibility, open-mindedness and </a:t>
            </a:r>
            <a:r>
              <a:rPr lang="en-US" dirty="0" smtClean="0"/>
              <a:t>	the </a:t>
            </a:r>
            <a:r>
              <a:rPr lang="en-US" dirty="0"/>
              <a:t>ability to function in a dynamic, rapidly </a:t>
            </a:r>
            <a:r>
              <a:rPr lang="en-US" dirty="0" smtClean="0"/>
              <a:t>	changing </a:t>
            </a:r>
            <a:r>
              <a:rPr lang="en-US" dirty="0"/>
              <a:t>environment. </a:t>
            </a:r>
          </a:p>
          <a:p>
            <a:endParaRPr lang="en-US" dirty="0"/>
          </a:p>
        </p:txBody>
      </p:sp>
    </p:spTree>
    <p:extLst>
      <p:ext uri="{BB962C8B-B14F-4D97-AF65-F5344CB8AC3E}">
        <p14:creationId xmlns:p14="http://schemas.microsoft.com/office/powerpoint/2010/main" val="3785740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Robertson &amp; </a:t>
            </a:r>
            <a:r>
              <a:rPr lang="en-US" dirty="0" err="1"/>
              <a:t>Simser</a:t>
            </a:r>
            <a:r>
              <a:rPr lang="en-US" dirty="0"/>
              <a:t/>
            </a:r>
            <a:br>
              <a:rPr lang="en-US" dirty="0"/>
            </a:br>
            <a:r>
              <a:rPr lang="en-US" sz="4400" dirty="0"/>
              <a:t>How Being a </a:t>
            </a:r>
            <a:r>
              <a:rPr lang="en-US" sz="4400" dirty="0" err="1"/>
              <a:t>Serialist</a:t>
            </a:r>
            <a:r>
              <a:rPr lang="en-US" sz="4400" dirty="0"/>
              <a:t> Helps in Daily Work</a:t>
            </a:r>
            <a:endParaRPr lang="en-US" dirty="0"/>
          </a:p>
        </p:txBody>
      </p:sp>
      <p:sp>
        <p:nvSpPr>
          <p:cNvPr id="3" name="Content Placeholder 2"/>
          <p:cNvSpPr>
            <a:spLocks noGrp="1"/>
          </p:cNvSpPr>
          <p:nvPr>
            <p:ph idx="1"/>
          </p:nvPr>
        </p:nvSpPr>
        <p:spPr>
          <a:xfrm>
            <a:off x="457200" y="1828800"/>
            <a:ext cx="8229600" cy="4114800"/>
          </a:xfrm>
        </p:spPr>
        <p:txBody>
          <a:bodyPr/>
          <a:lstStyle/>
          <a:p>
            <a:r>
              <a:rPr lang="en-US" dirty="0"/>
              <a:t>Familiarity with academic publishing, the journal volume lifecycle, scholarly journals, and peer review </a:t>
            </a:r>
            <a:r>
              <a:rPr lang="en-US" dirty="0" smtClean="0"/>
              <a:t>processes</a:t>
            </a:r>
          </a:p>
          <a:p>
            <a:r>
              <a:rPr lang="en-US" dirty="0"/>
              <a:t>Understanding the role of serials, articles, and monographs in scholarly </a:t>
            </a:r>
            <a:r>
              <a:rPr lang="en-US" dirty="0" smtClean="0"/>
              <a:t>publishing</a:t>
            </a:r>
          </a:p>
          <a:p>
            <a:r>
              <a:rPr lang="en-US" dirty="0"/>
              <a:t>Familiarity with standards (existing and developing)</a:t>
            </a:r>
          </a:p>
          <a:p>
            <a:pPr marL="137160" indent="0">
              <a:buNone/>
            </a:pPr>
            <a:endParaRPr lang="en-US" dirty="0" smtClean="0"/>
          </a:p>
          <a:p>
            <a:endParaRPr lang="en-US" dirty="0"/>
          </a:p>
        </p:txBody>
      </p:sp>
      <p:sp>
        <p:nvSpPr>
          <p:cNvPr id="4" name="TextBox 3"/>
          <p:cNvSpPr txBox="1"/>
          <p:nvPr/>
        </p:nvSpPr>
        <p:spPr>
          <a:xfrm>
            <a:off x="273424" y="6096000"/>
            <a:ext cx="8691282" cy="646331"/>
          </a:xfrm>
          <a:prstGeom prst="rect">
            <a:avLst/>
          </a:prstGeom>
          <a:noFill/>
        </p:spPr>
        <p:txBody>
          <a:bodyPr wrap="square" rtlCol="0">
            <a:spAutoFit/>
          </a:bodyPr>
          <a:lstStyle/>
          <a:p>
            <a:r>
              <a:rPr lang="en-US" dirty="0"/>
              <a:t>Robertson, Wendy C., and Charlene N. Simser. 2013. Managing E-publishing: Perfect harmony for </a:t>
            </a:r>
            <a:r>
              <a:rPr lang="en-US" dirty="0" err="1"/>
              <a:t>serialists</a:t>
            </a:r>
            <a:r>
              <a:rPr lang="en-US" dirty="0"/>
              <a:t>. </a:t>
            </a:r>
            <a:r>
              <a:rPr lang="en-US" i="1" dirty="0"/>
              <a:t>The Serials Librarian</a:t>
            </a:r>
            <a:r>
              <a:rPr lang="en-US" dirty="0"/>
              <a:t> 64 (1-4): 118-28</a:t>
            </a:r>
            <a:r>
              <a:rPr lang="en-US" dirty="0" smtClean="0"/>
              <a:t>.</a:t>
            </a:r>
            <a:endParaRPr lang="en-US" dirty="0"/>
          </a:p>
        </p:txBody>
      </p:sp>
    </p:spTree>
    <p:extLst>
      <p:ext uri="{BB962C8B-B14F-4D97-AF65-F5344CB8AC3E}">
        <p14:creationId xmlns:p14="http://schemas.microsoft.com/office/powerpoint/2010/main" val="1086884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Robertson &amp; </a:t>
            </a:r>
            <a:r>
              <a:rPr lang="en-US" dirty="0" err="1"/>
              <a:t>Simser</a:t>
            </a:r>
            <a:r>
              <a:rPr lang="en-US" dirty="0"/>
              <a:t/>
            </a:r>
            <a:br>
              <a:rPr lang="en-US" dirty="0"/>
            </a:br>
            <a:r>
              <a:rPr lang="en-US" sz="4400" dirty="0"/>
              <a:t>How Being a </a:t>
            </a:r>
            <a:r>
              <a:rPr lang="en-US" sz="4400" dirty="0" err="1"/>
              <a:t>Serialist</a:t>
            </a:r>
            <a:r>
              <a:rPr lang="en-US" sz="4400" dirty="0"/>
              <a:t> Helps in Daily Work</a:t>
            </a:r>
            <a:endParaRPr lang="en-US" dirty="0"/>
          </a:p>
        </p:txBody>
      </p:sp>
      <p:sp>
        <p:nvSpPr>
          <p:cNvPr id="3" name="Content Placeholder 2"/>
          <p:cNvSpPr>
            <a:spLocks noGrp="1"/>
          </p:cNvSpPr>
          <p:nvPr>
            <p:ph idx="1"/>
          </p:nvPr>
        </p:nvSpPr>
        <p:spPr>
          <a:xfrm>
            <a:off x="457200" y="1828800"/>
            <a:ext cx="8229600" cy="4114800"/>
          </a:xfrm>
        </p:spPr>
        <p:txBody>
          <a:bodyPr/>
          <a:lstStyle/>
          <a:p>
            <a:r>
              <a:rPr lang="en-US" dirty="0"/>
              <a:t>Familiarity with technology including work on </a:t>
            </a:r>
            <a:r>
              <a:rPr lang="en-US" dirty="0" smtClean="0"/>
              <a:t> administrative </a:t>
            </a:r>
            <a:r>
              <a:rPr lang="en-US" dirty="0"/>
              <a:t>clients of the integrated library system (ILS) or using a variety of vendor platforms to manage e-journal knowledge bases or to customize database front ends for </a:t>
            </a:r>
            <a:r>
              <a:rPr lang="en-US" dirty="0" smtClean="0"/>
              <a:t>users</a:t>
            </a:r>
          </a:p>
          <a:p>
            <a:r>
              <a:rPr lang="en-US" dirty="0"/>
              <a:t>Organizational skills and attention to </a:t>
            </a:r>
            <a:r>
              <a:rPr lang="en-US" dirty="0" smtClean="0"/>
              <a:t>detail</a:t>
            </a:r>
          </a:p>
          <a:p>
            <a:endParaRPr lang="en-US" dirty="0"/>
          </a:p>
          <a:p>
            <a:endParaRPr lang="en-US" dirty="0"/>
          </a:p>
        </p:txBody>
      </p:sp>
      <p:sp>
        <p:nvSpPr>
          <p:cNvPr id="4" name="TextBox 3"/>
          <p:cNvSpPr txBox="1"/>
          <p:nvPr/>
        </p:nvSpPr>
        <p:spPr>
          <a:xfrm>
            <a:off x="273424" y="6096000"/>
            <a:ext cx="8691282" cy="646331"/>
          </a:xfrm>
          <a:prstGeom prst="rect">
            <a:avLst/>
          </a:prstGeom>
          <a:noFill/>
        </p:spPr>
        <p:txBody>
          <a:bodyPr wrap="square" rtlCol="0">
            <a:spAutoFit/>
          </a:bodyPr>
          <a:lstStyle/>
          <a:p>
            <a:r>
              <a:rPr lang="en-US" dirty="0"/>
              <a:t>Robertson, Wendy C., and Charlene N. Simser. 2013. Managing E-publishing: Perfect harmony for </a:t>
            </a:r>
            <a:r>
              <a:rPr lang="en-US" dirty="0" err="1"/>
              <a:t>serialists</a:t>
            </a:r>
            <a:r>
              <a:rPr lang="en-US" dirty="0"/>
              <a:t>. </a:t>
            </a:r>
            <a:r>
              <a:rPr lang="en-US" i="1" dirty="0"/>
              <a:t>The Serials Librarian</a:t>
            </a:r>
            <a:r>
              <a:rPr lang="en-US" dirty="0"/>
              <a:t> 64 (1-4): 118-28</a:t>
            </a:r>
            <a:r>
              <a:rPr lang="en-US" dirty="0" smtClean="0"/>
              <a:t>.</a:t>
            </a:r>
            <a:endParaRPr lang="en-US" dirty="0"/>
          </a:p>
        </p:txBody>
      </p:sp>
    </p:spTree>
    <p:extLst>
      <p:ext uri="{BB962C8B-B14F-4D97-AF65-F5344CB8AC3E}">
        <p14:creationId xmlns:p14="http://schemas.microsoft.com/office/powerpoint/2010/main" val="3027764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Definitions</a:t>
            </a:r>
          </a:p>
          <a:p>
            <a:r>
              <a:rPr lang="en-US" dirty="0" smtClean="0"/>
              <a:t>New Opportunities in Digital Scholarship &amp; Scholarly Communications</a:t>
            </a:r>
          </a:p>
          <a:p>
            <a:r>
              <a:rPr lang="en-US" dirty="0" smtClean="0"/>
              <a:t>Connections </a:t>
            </a:r>
            <a:r>
              <a:rPr lang="en-US" dirty="0"/>
              <a:t>B</a:t>
            </a:r>
            <a:r>
              <a:rPr lang="en-US" dirty="0" smtClean="0"/>
              <a:t>etween Existing Skills and New Opportunities</a:t>
            </a:r>
          </a:p>
          <a:p>
            <a:r>
              <a:rPr lang="en-US" dirty="0" smtClean="0"/>
              <a:t>Future Steps</a:t>
            </a:r>
          </a:p>
          <a:p>
            <a:endParaRPr lang="en-US" dirty="0"/>
          </a:p>
        </p:txBody>
      </p:sp>
    </p:spTree>
    <p:extLst>
      <p:ext uri="{BB962C8B-B14F-4D97-AF65-F5344CB8AC3E}">
        <p14:creationId xmlns:p14="http://schemas.microsoft.com/office/powerpoint/2010/main" val="32969000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Robertson &amp; </a:t>
            </a:r>
            <a:r>
              <a:rPr lang="en-US" dirty="0" err="1"/>
              <a:t>Simser</a:t>
            </a:r>
            <a:r>
              <a:rPr lang="en-US" dirty="0"/>
              <a:t/>
            </a:r>
            <a:br>
              <a:rPr lang="en-US" dirty="0"/>
            </a:br>
            <a:r>
              <a:rPr lang="en-US" sz="4400" dirty="0"/>
              <a:t>How Being a </a:t>
            </a:r>
            <a:r>
              <a:rPr lang="en-US" sz="4400" dirty="0" err="1"/>
              <a:t>Serialist</a:t>
            </a:r>
            <a:r>
              <a:rPr lang="en-US" sz="4400" dirty="0"/>
              <a:t> Helps in Daily Work</a:t>
            </a:r>
            <a:endParaRPr lang="en-US" dirty="0"/>
          </a:p>
        </p:txBody>
      </p:sp>
      <p:sp>
        <p:nvSpPr>
          <p:cNvPr id="3" name="Content Placeholder 2"/>
          <p:cNvSpPr>
            <a:spLocks noGrp="1"/>
          </p:cNvSpPr>
          <p:nvPr>
            <p:ph idx="1"/>
          </p:nvPr>
        </p:nvSpPr>
        <p:spPr>
          <a:xfrm>
            <a:off x="457200" y="1828800"/>
            <a:ext cx="8229600" cy="4114800"/>
          </a:xfrm>
        </p:spPr>
        <p:txBody>
          <a:bodyPr/>
          <a:lstStyle/>
          <a:p>
            <a:r>
              <a:rPr lang="en-US" dirty="0"/>
              <a:t>Familiarity with issues related to scholarly communication, open access, and </a:t>
            </a:r>
            <a:r>
              <a:rPr lang="en-US" dirty="0" smtClean="0"/>
              <a:t>licensing</a:t>
            </a:r>
          </a:p>
          <a:p>
            <a:r>
              <a:rPr lang="en-US" dirty="0"/>
              <a:t>Experience working with vendors </a:t>
            </a:r>
            <a:r>
              <a:rPr lang="en-US" dirty="0" smtClean="0"/>
              <a:t>enables </a:t>
            </a:r>
            <a:r>
              <a:rPr lang="en-US" dirty="0"/>
              <a:t>the development of </a:t>
            </a:r>
            <a:r>
              <a:rPr lang="en-US" dirty="0" smtClean="0"/>
              <a:t>vital communication </a:t>
            </a:r>
            <a:r>
              <a:rPr lang="en-US" dirty="0"/>
              <a:t>skills </a:t>
            </a:r>
            <a:r>
              <a:rPr lang="en-US" dirty="0" smtClean="0"/>
              <a:t>over </a:t>
            </a:r>
            <a:r>
              <a:rPr lang="en-US" dirty="0"/>
              <a:t>e-mail </a:t>
            </a:r>
            <a:r>
              <a:rPr lang="en-US" dirty="0" smtClean="0"/>
              <a:t>and telephone</a:t>
            </a:r>
          </a:p>
          <a:p>
            <a:r>
              <a:rPr lang="en-US" dirty="0"/>
              <a:t>As in serials troubleshooting, some problems are resolved quickly; others take days or weeks of investigation and the patience learned from working with serials is a definite plus</a:t>
            </a:r>
          </a:p>
          <a:p>
            <a:endParaRPr lang="en-US" dirty="0"/>
          </a:p>
          <a:p>
            <a:endParaRPr lang="en-US" dirty="0"/>
          </a:p>
        </p:txBody>
      </p:sp>
      <p:sp>
        <p:nvSpPr>
          <p:cNvPr id="4" name="TextBox 3"/>
          <p:cNvSpPr txBox="1"/>
          <p:nvPr/>
        </p:nvSpPr>
        <p:spPr>
          <a:xfrm>
            <a:off x="273424" y="6096000"/>
            <a:ext cx="8691282" cy="646331"/>
          </a:xfrm>
          <a:prstGeom prst="rect">
            <a:avLst/>
          </a:prstGeom>
          <a:noFill/>
        </p:spPr>
        <p:txBody>
          <a:bodyPr wrap="square" rtlCol="0">
            <a:spAutoFit/>
          </a:bodyPr>
          <a:lstStyle/>
          <a:p>
            <a:r>
              <a:rPr lang="en-US" dirty="0"/>
              <a:t>Robertson, Wendy C., and Charlene N. Simser. 2013. Managing E-publishing: Perfect harmony for </a:t>
            </a:r>
            <a:r>
              <a:rPr lang="en-US" dirty="0" err="1"/>
              <a:t>serialists</a:t>
            </a:r>
            <a:r>
              <a:rPr lang="en-US" dirty="0"/>
              <a:t>. </a:t>
            </a:r>
            <a:r>
              <a:rPr lang="en-US" i="1" dirty="0"/>
              <a:t>The Serials Librarian</a:t>
            </a:r>
            <a:r>
              <a:rPr lang="en-US" dirty="0"/>
              <a:t> 64 (1-4): 118-28</a:t>
            </a:r>
            <a:r>
              <a:rPr lang="en-US" dirty="0" smtClean="0"/>
              <a:t>.</a:t>
            </a:r>
            <a:endParaRPr lang="en-US" dirty="0"/>
          </a:p>
        </p:txBody>
      </p:sp>
    </p:spTree>
    <p:extLst>
      <p:ext uri="{BB962C8B-B14F-4D97-AF65-F5344CB8AC3E}">
        <p14:creationId xmlns:p14="http://schemas.microsoft.com/office/powerpoint/2010/main" val="3027764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dirty="0" smtClean="0"/>
              <a:t>Scholarly Communications Work at the University </a:t>
            </a:r>
            <a:r>
              <a:rPr lang="en-US" dirty="0"/>
              <a:t>of Montana</a:t>
            </a:r>
            <a:br>
              <a:rPr lang="en-US" dirty="0"/>
            </a:br>
            <a:r>
              <a:rPr lang="en-US" dirty="0"/>
              <a:t>http://scholarworks.umt.edu</a:t>
            </a:r>
            <a:r>
              <a:rPr lang="en-US" dirty="0" smtClean="0"/>
              <a:t>/</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981200"/>
            <a:ext cx="8229600" cy="4251960"/>
          </a:xfrm>
        </p:spPr>
        <p:txBody>
          <a:bodyPr>
            <a:normAutofit/>
          </a:bodyPr>
          <a:lstStyle/>
          <a:p>
            <a:r>
              <a:rPr lang="en-US" dirty="0" smtClean="0"/>
              <a:t>Hosted Undergraduate Research Conference</a:t>
            </a:r>
          </a:p>
          <a:p>
            <a:r>
              <a:rPr lang="en-US" dirty="0" smtClean="0"/>
              <a:t>Rural Health Workshop</a:t>
            </a:r>
          </a:p>
          <a:p>
            <a:r>
              <a:rPr lang="en-US" dirty="0" smtClean="0"/>
              <a:t>Montana Law Review (Peer Review Journal)</a:t>
            </a:r>
          </a:p>
          <a:p>
            <a:r>
              <a:rPr lang="en-US" dirty="0" smtClean="0"/>
              <a:t>Student Government Papers</a:t>
            </a:r>
          </a:p>
          <a:p>
            <a:r>
              <a:rPr lang="en-US" dirty="0" smtClean="0"/>
              <a:t>Faculty Articles</a:t>
            </a:r>
          </a:p>
          <a:p>
            <a:r>
              <a:rPr lang="en-US" dirty="0" smtClean="0"/>
              <a:t>Electronic Thesis and Dissertation Collection</a:t>
            </a:r>
          </a:p>
          <a:p>
            <a:r>
              <a:rPr lang="en-US" dirty="0" smtClean="0"/>
              <a:t>Course Syllabi</a:t>
            </a:r>
          </a:p>
          <a:p>
            <a:r>
              <a:rPr lang="en-US" dirty="0" smtClean="0"/>
              <a:t>University of Montana Publications</a:t>
            </a:r>
          </a:p>
          <a:p>
            <a:pPr lvl="1"/>
            <a:endParaRPr lang="en-US" dirty="0"/>
          </a:p>
        </p:txBody>
      </p:sp>
    </p:spTree>
    <p:extLst>
      <p:ext uri="{BB962C8B-B14F-4D97-AF65-F5344CB8AC3E}">
        <p14:creationId xmlns:p14="http://schemas.microsoft.com/office/powerpoint/2010/main" val="947405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Future Steps</a:t>
            </a:r>
            <a:endParaRPr lang="en-US" dirty="0"/>
          </a:p>
        </p:txBody>
      </p:sp>
      <p:sp>
        <p:nvSpPr>
          <p:cNvPr id="2" name="Content Placeholder 1"/>
          <p:cNvSpPr>
            <a:spLocks noGrp="1"/>
          </p:cNvSpPr>
          <p:nvPr>
            <p:ph idx="1"/>
          </p:nvPr>
        </p:nvSpPr>
        <p:spPr>
          <a:xfrm>
            <a:off x="457200" y="1600200"/>
            <a:ext cx="8229600" cy="2133600"/>
          </a:xfrm>
        </p:spPr>
        <p:txBody>
          <a:bodyPr/>
          <a:lstStyle/>
          <a:p>
            <a:r>
              <a:rPr lang="en-US" dirty="0" smtClean="0"/>
              <a:t>Should NASIG Develop a Core Competencies for Scholarly Communications librarians?</a:t>
            </a:r>
          </a:p>
        </p:txBody>
      </p:sp>
    </p:spTree>
    <p:extLst>
      <p:ext uri="{BB962C8B-B14F-4D97-AF65-F5344CB8AC3E}">
        <p14:creationId xmlns:p14="http://schemas.microsoft.com/office/powerpoint/2010/main" val="4193059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sz="4400" dirty="0" smtClean="0"/>
              <a:t>Digital </a:t>
            </a:r>
            <a:r>
              <a:rPr lang="en-US" sz="4400" dirty="0"/>
              <a:t>Scholarship &amp; Scholarly </a:t>
            </a:r>
            <a:r>
              <a:rPr lang="en-US" sz="4400" dirty="0" smtClean="0"/>
              <a:t>Communications Core Competencies</a:t>
            </a:r>
            <a:endParaRPr lang="en-US" dirty="0"/>
          </a:p>
        </p:txBody>
      </p:sp>
      <p:sp>
        <p:nvSpPr>
          <p:cNvPr id="3" name="Content Placeholder 2"/>
          <p:cNvSpPr>
            <a:spLocks noGrp="1"/>
          </p:cNvSpPr>
          <p:nvPr>
            <p:ph idx="1"/>
          </p:nvPr>
        </p:nvSpPr>
        <p:spPr>
          <a:xfrm>
            <a:off x="457200" y="2362200"/>
            <a:ext cx="8229600" cy="4343400"/>
          </a:xfrm>
        </p:spPr>
        <p:txBody>
          <a:bodyPr>
            <a:normAutofit/>
          </a:bodyPr>
          <a:lstStyle/>
          <a:p>
            <a:pPr lvl="0"/>
            <a:r>
              <a:rPr lang="en-US" dirty="0"/>
              <a:t>Open access </a:t>
            </a:r>
            <a:endParaRPr lang="en-US" sz="2000" dirty="0"/>
          </a:p>
          <a:p>
            <a:pPr lvl="1"/>
            <a:r>
              <a:rPr lang="en-US" dirty="0"/>
              <a:t>Help authors make their works open access</a:t>
            </a:r>
            <a:endParaRPr lang="en-US" sz="1800" dirty="0"/>
          </a:p>
          <a:p>
            <a:pPr lvl="1"/>
            <a:r>
              <a:rPr lang="en-US" dirty="0"/>
              <a:t>Understand a variety of publishing models</a:t>
            </a:r>
            <a:endParaRPr lang="en-US" sz="1800" dirty="0"/>
          </a:p>
          <a:p>
            <a:pPr lvl="0"/>
            <a:r>
              <a:rPr lang="en-US" dirty="0"/>
              <a:t>Copyright and publishing agreements</a:t>
            </a:r>
            <a:endParaRPr lang="en-US" sz="2000" dirty="0"/>
          </a:p>
          <a:p>
            <a:pPr lvl="1"/>
            <a:r>
              <a:rPr lang="en-US" dirty="0"/>
              <a:t>Help patrons use copyright materials fairly and legally</a:t>
            </a:r>
            <a:endParaRPr lang="en-US" sz="1800" dirty="0"/>
          </a:p>
          <a:p>
            <a:pPr lvl="1"/>
            <a:r>
              <a:rPr lang="en-US" dirty="0"/>
              <a:t>Consult with authors on their publishing agreements</a:t>
            </a:r>
            <a:endParaRPr lang="en-US" sz="1800" dirty="0"/>
          </a:p>
          <a:p>
            <a:pPr marL="137160" indent="0">
              <a:buNone/>
            </a:pPr>
            <a:endParaRPr lang="en-US" sz="2000" b="1" dirty="0" smtClean="0"/>
          </a:p>
          <a:p>
            <a:pPr marL="137160" indent="0">
              <a:buNone/>
            </a:pPr>
            <a:r>
              <a:rPr lang="en-US" sz="1800" b="1" dirty="0" smtClean="0"/>
              <a:t>Thomas</a:t>
            </a:r>
            <a:r>
              <a:rPr lang="en-US" sz="1800" b="1" dirty="0"/>
              <a:t>, </a:t>
            </a:r>
            <a:r>
              <a:rPr lang="en-US" sz="1800" b="1" dirty="0" err="1"/>
              <a:t>Wm</a:t>
            </a:r>
            <a:r>
              <a:rPr lang="en-US" sz="1800" b="1" dirty="0"/>
              <a:t> Joseph. 2013. The structure of scholarly communications within academic libraries. </a:t>
            </a:r>
            <a:r>
              <a:rPr lang="en-US" sz="1800" b="1" i="1" dirty="0"/>
              <a:t>Serials Review</a:t>
            </a:r>
            <a:r>
              <a:rPr lang="en-US" sz="1800" b="1" dirty="0"/>
              <a:t> 39 (3) (September 1): 167.</a:t>
            </a:r>
            <a:endParaRPr lang="en-US" sz="1800" dirty="0"/>
          </a:p>
          <a:p>
            <a:pPr marL="137160" indent="0">
              <a:buNone/>
            </a:pPr>
            <a:endParaRPr lang="en-US" dirty="0"/>
          </a:p>
        </p:txBody>
      </p:sp>
    </p:spTree>
    <p:extLst>
      <p:ext uri="{BB962C8B-B14F-4D97-AF65-F5344CB8AC3E}">
        <p14:creationId xmlns:p14="http://schemas.microsoft.com/office/powerpoint/2010/main" val="3788033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Digital Scholarship &amp; Scholarly Communications Core Competencies</a:t>
            </a:r>
            <a:endParaRPr lang="en-US" dirty="0"/>
          </a:p>
        </p:txBody>
      </p:sp>
      <p:sp>
        <p:nvSpPr>
          <p:cNvPr id="3" name="Content Placeholder 2"/>
          <p:cNvSpPr>
            <a:spLocks noGrp="1"/>
          </p:cNvSpPr>
          <p:nvPr>
            <p:ph idx="1"/>
          </p:nvPr>
        </p:nvSpPr>
        <p:spPr>
          <a:xfrm>
            <a:off x="457200" y="2133600"/>
            <a:ext cx="8229600" cy="4191000"/>
          </a:xfrm>
        </p:spPr>
        <p:txBody>
          <a:bodyPr>
            <a:normAutofit/>
          </a:bodyPr>
          <a:lstStyle/>
          <a:p>
            <a:pPr lvl="0"/>
            <a:r>
              <a:rPr lang="en-US" dirty="0" smtClean="0"/>
              <a:t>Research </a:t>
            </a:r>
            <a:r>
              <a:rPr lang="en-US" dirty="0"/>
              <a:t>support</a:t>
            </a:r>
          </a:p>
          <a:p>
            <a:pPr lvl="1"/>
            <a:r>
              <a:rPr lang="en-US" sz="2800" dirty="0"/>
              <a:t>Help users evaluate OA resources for their literature reviews</a:t>
            </a:r>
          </a:p>
          <a:p>
            <a:pPr lvl="1"/>
            <a:r>
              <a:rPr lang="en-US" sz="2800" dirty="0"/>
              <a:t>Help authors comply with funding </a:t>
            </a:r>
            <a:r>
              <a:rPr lang="en-US" sz="2800" dirty="0" smtClean="0"/>
              <a:t>mandates</a:t>
            </a:r>
          </a:p>
          <a:p>
            <a:pPr marL="585216" lvl="1" indent="0">
              <a:buNone/>
            </a:pPr>
            <a:endParaRPr lang="en-US" sz="1800" b="1" dirty="0" smtClean="0"/>
          </a:p>
          <a:p>
            <a:pPr marL="265176" indent="0">
              <a:buNone/>
            </a:pPr>
            <a:endParaRPr lang="en-US" sz="2200" b="1" dirty="0" smtClean="0"/>
          </a:p>
          <a:p>
            <a:pPr marL="265176" indent="0">
              <a:buNone/>
            </a:pPr>
            <a:endParaRPr lang="en-US" sz="2200" b="1" dirty="0"/>
          </a:p>
          <a:p>
            <a:pPr marL="265176" indent="0">
              <a:buNone/>
            </a:pPr>
            <a:r>
              <a:rPr lang="en-US" sz="2000" b="1" dirty="0" smtClean="0"/>
              <a:t>Thomas</a:t>
            </a:r>
            <a:r>
              <a:rPr lang="en-US" sz="2000" b="1" dirty="0"/>
              <a:t>, </a:t>
            </a:r>
            <a:r>
              <a:rPr lang="en-US" sz="2000" b="1" dirty="0" err="1"/>
              <a:t>Wm</a:t>
            </a:r>
            <a:r>
              <a:rPr lang="en-US" sz="2000" b="1" dirty="0"/>
              <a:t> Joseph. 2013. The structure of scholarly communications within academic libraries. </a:t>
            </a:r>
            <a:r>
              <a:rPr lang="en-US" sz="2000" b="1" i="1" dirty="0"/>
              <a:t>Serials Review</a:t>
            </a:r>
            <a:r>
              <a:rPr lang="en-US" sz="2000" b="1" dirty="0"/>
              <a:t> 39 (3) (September 1): 167.</a:t>
            </a:r>
            <a:endParaRPr lang="en-US" sz="2000" dirty="0"/>
          </a:p>
          <a:p>
            <a:pPr marL="137160" indent="0">
              <a:buNone/>
            </a:pPr>
            <a:endParaRPr lang="en-US" dirty="0"/>
          </a:p>
        </p:txBody>
      </p:sp>
    </p:spTree>
    <p:extLst>
      <p:ext uri="{BB962C8B-B14F-4D97-AF65-F5344CB8AC3E}">
        <p14:creationId xmlns:p14="http://schemas.microsoft.com/office/powerpoint/2010/main" val="2874002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Conclusion</a:t>
            </a:r>
            <a:endParaRPr lang="en-US" dirty="0"/>
          </a:p>
        </p:txBody>
      </p:sp>
      <p:sp>
        <p:nvSpPr>
          <p:cNvPr id="2" name="Content Placeholder 1"/>
          <p:cNvSpPr>
            <a:spLocks noGrp="1"/>
          </p:cNvSpPr>
          <p:nvPr>
            <p:ph idx="1"/>
          </p:nvPr>
        </p:nvSpPr>
        <p:spPr>
          <a:xfrm>
            <a:off x="457200" y="1600200"/>
            <a:ext cx="8229600" cy="2133600"/>
          </a:xfrm>
        </p:spPr>
        <p:txBody>
          <a:bodyPr/>
          <a:lstStyle/>
          <a:p>
            <a:r>
              <a:rPr lang="en-US" dirty="0" smtClean="0"/>
              <a:t>NASIG is ready for Digital  Scholarship and the evolving demands of Scholarly </a:t>
            </a:r>
            <a:r>
              <a:rPr lang="en-US" dirty="0"/>
              <a:t>C</a:t>
            </a:r>
            <a:r>
              <a:rPr lang="en-US" dirty="0" smtClean="0"/>
              <a:t>ommunication. </a:t>
            </a:r>
          </a:p>
        </p:txBody>
      </p:sp>
    </p:spTree>
    <p:extLst>
      <p:ext uri="{BB962C8B-B14F-4D97-AF65-F5344CB8AC3E}">
        <p14:creationId xmlns:p14="http://schemas.microsoft.com/office/powerpoint/2010/main" val="934434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idx="1"/>
          </p:nvPr>
        </p:nvSpPr>
        <p:spPr/>
        <p:txBody>
          <a:bodyPr/>
          <a:lstStyle/>
          <a:p>
            <a:r>
              <a:rPr lang="en-US" dirty="0" smtClean="0"/>
              <a:t>What is Digital Scholarship?</a:t>
            </a:r>
          </a:p>
          <a:p>
            <a:r>
              <a:rPr lang="en-US" dirty="0" smtClean="0"/>
              <a:t>What is Scholarly Communications?</a:t>
            </a:r>
          </a:p>
          <a:p>
            <a:r>
              <a:rPr lang="en-US" dirty="0" smtClean="0"/>
              <a:t>What are the NASIG Core Competencies for Electronic Resources Librarians?</a:t>
            </a:r>
            <a:endParaRPr lang="en-US" dirty="0"/>
          </a:p>
        </p:txBody>
      </p:sp>
    </p:spTree>
    <p:extLst>
      <p:ext uri="{BB962C8B-B14F-4D97-AF65-F5344CB8AC3E}">
        <p14:creationId xmlns:p14="http://schemas.microsoft.com/office/powerpoint/2010/main" val="3962878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Digital Scholarship</a:t>
            </a:r>
            <a:r>
              <a:rPr lang="en-US" dirty="0" smtClean="0"/>
              <a:t>?</a:t>
            </a:r>
            <a:endParaRPr lang="en-US" dirty="0"/>
          </a:p>
        </p:txBody>
      </p:sp>
      <p:sp>
        <p:nvSpPr>
          <p:cNvPr id="3" name="Content Placeholder 2"/>
          <p:cNvSpPr>
            <a:spLocks noGrp="1"/>
          </p:cNvSpPr>
          <p:nvPr>
            <p:ph idx="1"/>
          </p:nvPr>
        </p:nvSpPr>
        <p:spPr/>
        <p:txBody>
          <a:bodyPr/>
          <a:lstStyle/>
          <a:p>
            <a:pPr marL="137160" indent="0">
              <a:buNone/>
            </a:pPr>
            <a:r>
              <a:rPr lang="en-US" dirty="0"/>
              <a:t>“Digital humanities is an emerging field revolving around the intersection of traditional humanities disciplines and technology</a:t>
            </a:r>
            <a:r>
              <a:rPr lang="en-US" dirty="0" smtClean="0"/>
              <a:t>.”</a:t>
            </a:r>
          </a:p>
          <a:p>
            <a:pPr marL="137160" indent="0">
              <a:buNone/>
            </a:pPr>
            <a:endParaRPr lang="en-US" dirty="0" smtClean="0"/>
          </a:p>
          <a:p>
            <a:pPr marL="137160" indent="0">
              <a:buNone/>
            </a:pPr>
            <a:r>
              <a:rPr lang="en-US" dirty="0" smtClean="0"/>
              <a:t>                               - Jennifer Adams &amp; Kevin Gunn, </a:t>
            </a:r>
          </a:p>
          <a:p>
            <a:pPr marL="137160" indent="0">
              <a:buNone/>
            </a:pPr>
            <a:r>
              <a:rPr lang="en-US" dirty="0" smtClean="0"/>
              <a:t>			    Catholic University of America</a:t>
            </a:r>
            <a:endParaRPr lang="en-US" dirty="0"/>
          </a:p>
        </p:txBody>
      </p:sp>
    </p:spTree>
    <p:extLst>
      <p:ext uri="{BB962C8B-B14F-4D97-AF65-F5344CB8AC3E}">
        <p14:creationId xmlns:p14="http://schemas.microsoft.com/office/powerpoint/2010/main" val="1532714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588" y="957297"/>
            <a:ext cx="7889097" cy="4947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0603" y="2902224"/>
            <a:ext cx="5659527" cy="2424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61925" y="6019800"/>
            <a:ext cx="8905875" cy="646331"/>
          </a:xfrm>
          <a:prstGeom prst="rect">
            <a:avLst/>
          </a:prstGeom>
        </p:spPr>
        <p:txBody>
          <a:bodyPr wrap="square">
            <a:spAutoFit/>
          </a:bodyPr>
          <a:lstStyle/>
          <a:p>
            <a:r>
              <a:rPr lang="en-US" dirty="0" err="1" smtClean="0"/>
              <a:t>WordSeer</a:t>
            </a:r>
            <a:r>
              <a:rPr lang="en-US" dirty="0" smtClean="0"/>
              <a:t>. 2014</a:t>
            </a:r>
            <a:r>
              <a:rPr lang="en-US" dirty="0"/>
              <a:t>. </a:t>
            </a:r>
            <a:r>
              <a:rPr lang="en-US" dirty="0" smtClean="0"/>
              <a:t> Example: Slave Narratives.</a:t>
            </a:r>
            <a:r>
              <a:rPr lang="en-US" dirty="0"/>
              <a:t> </a:t>
            </a:r>
            <a:r>
              <a:rPr lang="en-US" i="1" dirty="0"/>
              <a:t>Electronic Document</a:t>
            </a:r>
            <a:r>
              <a:rPr lang="en-US" dirty="0"/>
              <a:t>. </a:t>
            </a:r>
            <a:r>
              <a:rPr lang="en-US" dirty="0" smtClean="0"/>
              <a:t>Accessed</a:t>
            </a:r>
            <a:r>
              <a:rPr lang="en-US" dirty="0"/>
              <a:t>: April 24, </a:t>
            </a:r>
            <a:r>
              <a:rPr lang="en-US" dirty="0" smtClean="0"/>
              <a:t>2014. </a:t>
            </a:r>
            <a:r>
              <a:rPr lang="en-US" dirty="0" smtClean="0">
                <a:hlinkClick r:id="rId4"/>
              </a:rPr>
              <a:t>http</a:t>
            </a:r>
            <a:r>
              <a:rPr lang="en-US" dirty="0">
                <a:hlinkClick r:id="rId4"/>
              </a:rPr>
              <a:t>://wordseer.berkeley.edu/example-slave-narratives</a:t>
            </a:r>
            <a:r>
              <a:rPr lang="en-US" dirty="0" smtClean="0">
                <a:hlinkClick r:id="rId4"/>
              </a:rPr>
              <a:t>/</a:t>
            </a:r>
            <a:endParaRPr lang="en-US" dirty="0" smtClean="0"/>
          </a:p>
        </p:txBody>
      </p:sp>
      <p:sp>
        <p:nvSpPr>
          <p:cNvPr id="3" name="TextBox 2"/>
          <p:cNvSpPr txBox="1"/>
          <p:nvPr/>
        </p:nvSpPr>
        <p:spPr>
          <a:xfrm>
            <a:off x="909918" y="304800"/>
            <a:ext cx="8002226" cy="369332"/>
          </a:xfrm>
          <a:prstGeom prst="rect">
            <a:avLst/>
          </a:prstGeom>
          <a:noFill/>
        </p:spPr>
        <p:txBody>
          <a:bodyPr wrap="square" rtlCol="0">
            <a:spAutoFit/>
          </a:bodyPr>
          <a:lstStyle/>
          <a:p>
            <a:r>
              <a:rPr lang="en-US" dirty="0" smtClean="0"/>
              <a:t>Data Visualization: The use of words that describe cruel punishment</a:t>
            </a:r>
            <a:endParaRPr lang="en-US" dirty="0"/>
          </a:p>
        </p:txBody>
      </p:sp>
    </p:spTree>
    <p:extLst>
      <p:ext uri="{BB962C8B-B14F-4D97-AF65-F5344CB8AC3E}">
        <p14:creationId xmlns:p14="http://schemas.microsoft.com/office/powerpoint/2010/main" val="2451292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70404"/>
            <a:ext cx="5663938"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70404"/>
            <a:ext cx="269557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7870" y="3048000"/>
            <a:ext cx="3452525" cy="2986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85800" y="5791200"/>
            <a:ext cx="8427307" cy="923330"/>
          </a:xfrm>
          <a:prstGeom prst="rect">
            <a:avLst/>
          </a:prstGeom>
          <a:noFill/>
        </p:spPr>
        <p:txBody>
          <a:bodyPr wrap="none" rtlCol="0">
            <a:spAutoFit/>
          </a:bodyPr>
          <a:lstStyle/>
          <a:p>
            <a:r>
              <a:rPr lang="en-US" dirty="0"/>
              <a:t>Meyers, Katy and Matt Austin 2014. </a:t>
            </a:r>
            <a:endParaRPr lang="en-US" dirty="0" smtClean="0"/>
          </a:p>
          <a:p>
            <a:r>
              <a:rPr lang="en-US" dirty="0" err="1" smtClean="0"/>
              <a:t>ieldran</a:t>
            </a:r>
            <a:r>
              <a:rPr lang="en-US" dirty="0"/>
              <a:t>: The Early Anglo-Saxon Cemetery Mapping Project. </a:t>
            </a:r>
            <a:r>
              <a:rPr lang="en-US" i="1" dirty="0" smtClean="0"/>
              <a:t>Electronic Document</a:t>
            </a:r>
            <a:r>
              <a:rPr lang="en-US" dirty="0" smtClean="0"/>
              <a:t>. </a:t>
            </a:r>
          </a:p>
          <a:p>
            <a:r>
              <a:rPr lang="en-US" dirty="0" smtClean="0"/>
              <a:t>Accessed: April 24, 2014. </a:t>
            </a:r>
            <a:r>
              <a:rPr lang="en-US" dirty="0">
                <a:hlinkClick r:id="rId6"/>
              </a:rPr>
              <a:t>http://</a:t>
            </a:r>
            <a:r>
              <a:rPr lang="en-US" dirty="0" smtClean="0">
                <a:hlinkClick r:id="rId6"/>
              </a:rPr>
              <a:t>ieldran.matrix.msu.edu</a:t>
            </a:r>
            <a:endParaRPr lang="en-US" dirty="0"/>
          </a:p>
        </p:txBody>
      </p:sp>
      <p:sp>
        <p:nvSpPr>
          <p:cNvPr id="6" name="TextBox 5"/>
          <p:cNvSpPr txBox="1"/>
          <p:nvPr/>
        </p:nvSpPr>
        <p:spPr>
          <a:xfrm>
            <a:off x="147021" y="1644742"/>
            <a:ext cx="2971800" cy="2585323"/>
          </a:xfrm>
          <a:prstGeom prst="rect">
            <a:avLst/>
          </a:prstGeom>
          <a:noFill/>
        </p:spPr>
        <p:txBody>
          <a:bodyPr wrap="square" rtlCol="0">
            <a:spAutoFit/>
          </a:bodyPr>
          <a:lstStyle/>
          <a:p>
            <a:r>
              <a:rPr lang="en-US" dirty="0"/>
              <a:t>The Early Anglo-Saxon Cemetery Mapping Project provides locations, summaries, and information about </a:t>
            </a:r>
            <a:r>
              <a:rPr lang="en-US" dirty="0" smtClean="0"/>
              <a:t>citations and </a:t>
            </a:r>
            <a:r>
              <a:rPr lang="en-US" dirty="0"/>
              <a:t>collections for numerous cemeteries from the mid-5th to early 7th century in England. </a:t>
            </a:r>
          </a:p>
        </p:txBody>
      </p:sp>
    </p:spTree>
    <p:extLst>
      <p:ext uri="{BB962C8B-B14F-4D97-AF65-F5344CB8AC3E}">
        <p14:creationId xmlns:p14="http://schemas.microsoft.com/office/powerpoint/2010/main" val="3078256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National Endowment for the Humanities: Office of Digital Humanities: </a:t>
            </a:r>
            <a:r>
              <a:rPr lang="en-US" u="sng" dirty="0" smtClean="0">
                <a:hlinkClick r:id="rId2"/>
              </a:rPr>
              <a:t>http</a:t>
            </a:r>
            <a:r>
              <a:rPr lang="en-US" u="sng" dirty="0">
                <a:hlinkClick r:id="rId2"/>
              </a:rPr>
              <a:t>://</a:t>
            </a:r>
            <a:r>
              <a:rPr lang="en-US" u="sng" dirty="0" smtClean="0">
                <a:hlinkClick r:id="rId2"/>
              </a:rPr>
              <a:t>www.neh.gov/divisions/odh</a:t>
            </a:r>
            <a:endParaRPr lang="en-US" u="sng" dirty="0" smtClean="0"/>
          </a:p>
          <a:p>
            <a:r>
              <a:rPr lang="en-US" dirty="0" smtClean="0"/>
              <a:t>Library Affiliated Resources</a:t>
            </a:r>
          </a:p>
          <a:p>
            <a:pPr lvl="1"/>
            <a:r>
              <a:rPr lang="en-US" dirty="0"/>
              <a:t>ACRL Digital Humanities Discussion </a:t>
            </a:r>
            <a:r>
              <a:rPr lang="en-US" dirty="0" smtClean="0"/>
              <a:t>Group</a:t>
            </a:r>
            <a:r>
              <a:rPr lang="en-US" dirty="0"/>
              <a:t>: </a:t>
            </a:r>
            <a:r>
              <a:rPr lang="en-US" dirty="0">
                <a:hlinkClick r:id="rId3"/>
              </a:rPr>
              <a:t>http://</a:t>
            </a:r>
            <a:r>
              <a:rPr lang="en-US" dirty="0" smtClean="0">
                <a:hlinkClick r:id="rId3"/>
              </a:rPr>
              <a:t>www.ala.org/acrl/aboutacrl/directoryofleadership/discussiongroups/acr-dgdh</a:t>
            </a:r>
            <a:endParaRPr lang="en-US" dirty="0" smtClean="0"/>
          </a:p>
          <a:p>
            <a:pPr lvl="1"/>
            <a:r>
              <a:rPr lang="en-US" dirty="0" smtClean="0"/>
              <a:t>Digital </a:t>
            </a:r>
            <a:r>
              <a:rPr lang="en-US" dirty="0"/>
              <a:t>Library Federation: </a:t>
            </a:r>
            <a:r>
              <a:rPr lang="en-US" dirty="0">
                <a:hlinkClick r:id="rId4"/>
              </a:rPr>
              <a:t>http://www.diglib.org</a:t>
            </a:r>
            <a:r>
              <a:rPr lang="en-US" dirty="0" smtClean="0">
                <a:hlinkClick r:id="rId4"/>
              </a:rPr>
              <a:t>/</a:t>
            </a:r>
            <a:endParaRPr lang="en-US" dirty="0" smtClean="0"/>
          </a:p>
          <a:p>
            <a:pPr lvl="1"/>
            <a:r>
              <a:rPr lang="en-US" dirty="0" err="1" smtClean="0"/>
              <a:t>dh+lib</a:t>
            </a:r>
            <a:r>
              <a:rPr lang="en-US" dirty="0" smtClean="0"/>
              <a:t> : </a:t>
            </a:r>
            <a:r>
              <a:rPr lang="en-US" u="sng" dirty="0">
                <a:hlinkClick r:id="rId5"/>
              </a:rPr>
              <a:t>http://</a:t>
            </a:r>
            <a:r>
              <a:rPr lang="en-US" u="sng" dirty="0" smtClean="0">
                <a:hlinkClick r:id="rId5"/>
              </a:rPr>
              <a:t>acrl.ala.org/dh/dhlib/</a:t>
            </a:r>
            <a:endParaRPr lang="en-US" u="sng" dirty="0" smtClean="0"/>
          </a:p>
          <a:p>
            <a:pPr lvl="1"/>
            <a:endParaRPr lang="en-US" dirty="0" smtClean="0"/>
          </a:p>
          <a:p>
            <a:endParaRPr lang="en-US" dirty="0"/>
          </a:p>
        </p:txBody>
      </p:sp>
    </p:spTree>
    <p:extLst>
      <p:ext uri="{BB962C8B-B14F-4D97-AF65-F5344CB8AC3E}">
        <p14:creationId xmlns:p14="http://schemas.microsoft.com/office/powerpoint/2010/main" val="3076155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Jennifer Adams and Kevin Gunn</a:t>
            </a:r>
          </a:p>
          <a:p>
            <a:pPr lvl="1"/>
            <a:r>
              <a:rPr lang="en-US" dirty="0" smtClean="0"/>
              <a:t>Keeping </a:t>
            </a:r>
            <a:r>
              <a:rPr lang="en-US" dirty="0"/>
              <a:t>up with</a:t>
            </a:r>
            <a:r>
              <a:rPr lang="en-US" dirty="0" smtClean="0"/>
              <a:t>...</a:t>
            </a:r>
            <a:r>
              <a:rPr lang="en-US" dirty="0"/>
              <a:t>Digital Humanities: </a:t>
            </a:r>
            <a:r>
              <a:rPr lang="en-US" dirty="0">
                <a:hlinkClick r:id="rId2"/>
              </a:rPr>
              <a:t>http://</a:t>
            </a:r>
            <a:r>
              <a:rPr lang="en-US" dirty="0" smtClean="0">
                <a:hlinkClick r:id="rId2"/>
              </a:rPr>
              <a:t>www.ala.org/acrl/publications/keeping_up_with/digital_humanities</a:t>
            </a:r>
            <a:endParaRPr lang="en-US" dirty="0" smtClean="0"/>
          </a:p>
          <a:p>
            <a:pPr lvl="1"/>
            <a:r>
              <a:rPr lang="en-US" dirty="0" smtClean="0"/>
              <a:t>Digital </a:t>
            </a:r>
            <a:r>
              <a:rPr lang="en-US" dirty="0"/>
              <a:t>humanities: Where to start. </a:t>
            </a:r>
            <a:r>
              <a:rPr lang="en-US" i="1" dirty="0"/>
              <a:t>Coll. Res. </a:t>
            </a:r>
            <a:r>
              <a:rPr lang="en-US" i="1" dirty="0" err="1"/>
              <a:t>Libr</a:t>
            </a:r>
            <a:r>
              <a:rPr lang="en-US" i="1" dirty="0"/>
              <a:t>. News College and Research Libraries News</a:t>
            </a:r>
            <a:r>
              <a:rPr lang="en-US" dirty="0"/>
              <a:t> 73 (9): 539+569</a:t>
            </a:r>
            <a:r>
              <a:rPr lang="en-US" dirty="0" smtClean="0"/>
              <a:t>.                                              </a:t>
            </a:r>
            <a:r>
              <a:rPr lang="en-US" dirty="0" smtClean="0">
                <a:hlinkClick r:id="rId3"/>
              </a:rPr>
              <a:t>http</a:t>
            </a:r>
            <a:r>
              <a:rPr lang="en-US" dirty="0">
                <a:hlinkClick r:id="rId3"/>
              </a:rPr>
              <a:t>://</a:t>
            </a:r>
            <a:r>
              <a:rPr lang="en-US" dirty="0" smtClean="0">
                <a:hlinkClick r:id="rId3"/>
              </a:rPr>
              <a:t>crln.acrl.org/content/73/9/536.full</a:t>
            </a:r>
            <a:endParaRPr lang="en-US" dirty="0" smtClean="0"/>
          </a:p>
          <a:p>
            <a:pPr lvl="1"/>
            <a:r>
              <a:rPr lang="en-US" dirty="0" smtClean="0"/>
              <a:t>Digital Humanities Research Guide</a:t>
            </a:r>
            <a:r>
              <a:rPr lang="en-US" dirty="0"/>
              <a:t>	 </a:t>
            </a:r>
            <a:r>
              <a:rPr lang="en-US" dirty="0">
                <a:hlinkClick r:id="rId4"/>
              </a:rPr>
              <a:t>http://</a:t>
            </a:r>
            <a:r>
              <a:rPr lang="en-US" dirty="0" smtClean="0">
                <a:hlinkClick r:id="rId4"/>
              </a:rPr>
              <a:t>guides.lib.cua.edu/digitalhumanities</a:t>
            </a:r>
            <a:endParaRPr lang="en-US" dirty="0" smtClean="0"/>
          </a:p>
          <a:p>
            <a:pPr marL="585216" lvl="1" indent="0">
              <a:buNone/>
            </a:pPr>
            <a:endParaRPr lang="en-US" dirty="0" smtClean="0"/>
          </a:p>
          <a:p>
            <a:pPr marL="585216" lvl="1" indent="0">
              <a:buNone/>
            </a:pPr>
            <a:endParaRPr lang="en-US" dirty="0"/>
          </a:p>
          <a:p>
            <a:endParaRPr lang="en-US" dirty="0"/>
          </a:p>
        </p:txBody>
      </p:sp>
    </p:spTree>
    <p:extLst>
      <p:ext uri="{BB962C8B-B14F-4D97-AF65-F5344CB8AC3E}">
        <p14:creationId xmlns:p14="http://schemas.microsoft.com/office/powerpoint/2010/main" val="4134041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Scholarly Communications</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The exchange of scholarly ideas</a:t>
            </a:r>
          </a:p>
          <a:p>
            <a:r>
              <a:rPr lang="en-US" dirty="0" smtClean="0"/>
              <a:t>The expression of scholarly works has evolved over time</a:t>
            </a:r>
          </a:p>
          <a:p>
            <a:pPr lvl="1"/>
            <a:r>
              <a:rPr lang="en-US" sz="2800" dirty="0" smtClean="0"/>
              <a:t>Print journals to online journals</a:t>
            </a:r>
          </a:p>
          <a:p>
            <a:pPr lvl="1"/>
            <a:r>
              <a:rPr lang="en-US" sz="2800" dirty="0" smtClean="0"/>
              <a:t>Paid Online journals to open access</a:t>
            </a:r>
          </a:p>
          <a:p>
            <a:pPr lvl="1"/>
            <a:r>
              <a:rPr lang="en-US" sz="2800" dirty="0" smtClean="0"/>
              <a:t>Books and journals to interactive databases</a:t>
            </a:r>
          </a:p>
          <a:p>
            <a:r>
              <a:rPr lang="en-US" dirty="0" smtClean="0"/>
              <a:t>This presentation will focus on </a:t>
            </a:r>
            <a:r>
              <a:rPr lang="en-US" dirty="0" smtClean="0"/>
              <a:t>library directed institutional repositories</a:t>
            </a:r>
            <a:r>
              <a:rPr lang="en-US" dirty="0" smtClean="0"/>
              <a:t>.</a:t>
            </a:r>
            <a:endParaRPr lang="en-US" dirty="0" smtClean="0"/>
          </a:p>
          <a:p>
            <a:pPr marL="585216" lvl="1" indent="0">
              <a:buNone/>
            </a:pPr>
            <a:endParaRPr lang="en-US" sz="2800" dirty="0"/>
          </a:p>
        </p:txBody>
      </p:sp>
    </p:spTree>
    <p:extLst>
      <p:ext uri="{BB962C8B-B14F-4D97-AF65-F5344CB8AC3E}">
        <p14:creationId xmlns:p14="http://schemas.microsoft.com/office/powerpoint/2010/main" val="16891238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657</TotalTime>
  <Words>1052</Words>
  <Application>Microsoft Office PowerPoint</Application>
  <PresentationFormat>On-screen Show (4:3)</PresentationFormat>
  <Paragraphs>150</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Apex</vt:lpstr>
      <vt:lpstr>Opportunities Beyond Electronic Resource Management: </vt:lpstr>
      <vt:lpstr>Outline</vt:lpstr>
      <vt:lpstr>Definitions</vt:lpstr>
      <vt:lpstr>What is Digital Scholarship?</vt:lpstr>
      <vt:lpstr>PowerPoint Presentation</vt:lpstr>
      <vt:lpstr>PowerPoint Presentation</vt:lpstr>
      <vt:lpstr>Resources</vt:lpstr>
      <vt:lpstr>Resources</vt:lpstr>
      <vt:lpstr>What is Scholarly Communications?</vt:lpstr>
      <vt:lpstr>IR Presentations in the NASIG Proceedings</vt:lpstr>
      <vt:lpstr>IR Presentations in the NASIG Proceedings</vt:lpstr>
      <vt:lpstr>What are the NASIG Core Competencies for Electronic Resources Librarians? </vt:lpstr>
      <vt:lpstr>New Opportunities in Digital Scholarship &amp; Scholarly Communications</vt:lpstr>
      <vt:lpstr>New Opportunities in Digital Scholarship &amp; Scholarly Communications</vt:lpstr>
      <vt:lpstr>Connections Between Existing Skills and New Opportunities</vt:lpstr>
      <vt:lpstr>Connections Between Existing Skills and New Opportunities</vt:lpstr>
      <vt:lpstr>Connections Between Existing Skills and New Opportunities</vt:lpstr>
      <vt:lpstr>Robertson &amp; Simser How Being a Serialist Helps in Daily Work</vt:lpstr>
      <vt:lpstr>Robertson &amp; Simser How Being a Serialist Helps in Daily Work</vt:lpstr>
      <vt:lpstr>Robertson &amp; Simser How Being a Serialist Helps in Daily Work</vt:lpstr>
      <vt:lpstr>Scholarly Communications Work at the University of Montana http://scholarworks.umt.edu/  </vt:lpstr>
      <vt:lpstr>Future Steps</vt:lpstr>
      <vt:lpstr>Digital Scholarship &amp; Scholarly Communications Core Competencies</vt:lpstr>
      <vt:lpstr>Digital Scholarship &amp; Scholarly Communications Core Competencies</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Opportunities Beyond Electronic Resource Management:</dc:title>
  <dc:creator>Angela Dresselhaus</dc:creator>
  <cp:lastModifiedBy>Angela Dresselhaus</cp:lastModifiedBy>
  <cp:revision>49</cp:revision>
  <dcterms:created xsi:type="dcterms:W3CDTF">2014-04-24T19:13:10Z</dcterms:created>
  <dcterms:modified xsi:type="dcterms:W3CDTF">2014-05-04T05:45:19Z</dcterms:modified>
</cp:coreProperties>
</file>