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8" r:id="rId3"/>
    <p:sldId id="259" r:id="rId4"/>
    <p:sldId id="260" r:id="rId5"/>
    <p:sldId id="285" r:id="rId6"/>
    <p:sldId id="261" r:id="rId7"/>
    <p:sldId id="289" r:id="rId8"/>
    <p:sldId id="290" r:id="rId9"/>
    <p:sldId id="291" r:id="rId10"/>
    <p:sldId id="292" r:id="rId11"/>
    <p:sldId id="293" r:id="rId12"/>
    <p:sldId id="294" r:id="rId13"/>
    <p:sldId id="295" r:id="rId14"/>
    <p:sldId id="271" r:id="rId15"/>
    <p:sldId id="282" r:id="rId16"/>
    <p:sldId id="272" r:id="rId17"/>
    <p:sldId id="296" r:id="rId18"/>
    <p:sldId id="297" r:id="rId19"/>
    <p:sldId id="283" r:id="rId20"/>
    <p:sldId id="263" r:id="rId21"/>
    <p:sldId id="280" r:id="rId22"/>
    <p:sldId id="298" r:id="rId23"/>
    <p:sldId id="299" r:id="rId24"/>
    <p:sldId id="281" r:id="rId25"/>
    <p:sldId id="266" r:id="rId26"/>
    <p:sldId id="265" r:id="rId27"/>
    <p:sldId id="302" r:id="rId28"/>
    <p:sldId id="301" r:id="rId29"/>
    <p:sldId id="267" r:id="rId30"/>
    <p:sldId id="287" r:id="rId31"/>
    <p:sldId id="275" r:id="rId32"/>
    <p:sldId id="288" r:id="rId33"/>
    <p:sldId id="286" r:id="rId34"/>
    <p:sldId id="276" r:id="rId35"/>
    <p:sldId id="268" r:id="rId36"/>
    <p:sldId id="278" r:id="rId37"/>
    <p:sldId id="279" r:id="rId38"/>
    <p:sldId id="30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46971" autoAdjust="0"/>
  </p:normalViewPr>
  <p:slideViewPr>
    <p:cSldViewPr>
      <p:cViewPr varScale="1">
        <p:scale>
          <a:sx n="54" d="100"/>
          <a:sy n="54" d="100"/>
        </p:scale>
        <p:origin x="2856"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EC0D5D-01C2-40D1-A1DF-30DD7496B370}" type="datetimeFigureOut">
              <a:rPr lang="en-US" smtClean="0"/>
              <a:pPr/>
              <a:t>10/3/2013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E17B7C-A5B8-489C-965A-D5A36D861065}" type="slidenum">
              <a:rPr lang="en-US" smtClean="0"/>
              <a:pPr/>
              <a:t>‹#›</a:t>
            </a:fld>
            <a:endParaRPr lang="en-US" dirty="0"/>
          </a:p>
        </p:txBody>
      </p:sp>
    </p:spTree>
    <p:extLst>
      <p:ext uri="{BB962C8B-B14F-4D97-AF65-F5344CB8AC3E}">
        <p14:creationId xmlns:p14="http://schemas.microsoft.com/office/powerpoint/2010/main" val="3565289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umt.edu/it/audio_video/iTunesU/default.php"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2.ed.gov/about/offices/list/ocr/letters/colleague-20100629.html"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buyaccessible.gov/"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buyaccessible.net/VARC/"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messaging.umt.edu/owa/redir.aspx?C=9hY-KPcUnkaQZD_d16FKvKnj616SKNAINf8qeK_d8tgW_WxLpA-JDcmHq2BUjnXzN4vNGoIWnVw.&amp;URL=http://www.w3.org/WAI/GL/"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messaging.umt.edu/owa/redir.aspx?C=9hY-KPcUnkaQZD_d16FKvKnj616SKNAINf8qeK_d8tgW_WxLpA-JDcmHq2BUjnXzN4vNGoIWnVw.&amp;URL=http://www.state.gov/m/irm/impact/126343.htm"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Abstract: The move from print to electronic materials was the catalyst for many changes in the library community. Libraries have reorganized staff to accommodate electronic workflows, have grappled with digital preservation and have considered the changing roles of libraries in digital scholarship. Vendors have developed electronic resource management systems, link resolvers, discovery layers, and other tools to help libraries manage the transition from print to electronic collections. This talk will address one of the remaining issues of the print to electronic transition: accessibility for patrons with differing abilities.</a:t>
            </a:r>
          </a:p>
          <a:p>
            <a:endParaRPr lang="en-US" dirty="0" smtClean="0"/>
          </a:p>
          <a:p>
            <a:r>
              <a:rPr lang="en-US" dirty="0" smtClean="0"/>
              <a:t>ADA compliance issues are well addressed in the print realm, but the transition to electronic collections has created a need to reevaluate ADA compliance. This talk will address efforts to provide equal access to electronic databases, streaming media and other online materials. You will learn the basic steps of conducting an accessibility audit and a few tools to facilitate evaluation.  Finally, the speaker will outline a strategy to develop a procurement and collection development policy that fosters the maintenance and growth of accessible library collections.</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a:t>
            </a:fld>
            <a:endParaRPr lang="en-US" dirty="0"/>
          </a:p>
        </p:txBody>
      </p:sp>
    </p:spTree>
    <p:extLst>
      <p:ext uri="{BB962C8B-B14F-4D97-AF65-F5344CB8AC3E}">
        <p14:creationId xmlns:p14="http://schemas.microsoft.com/office/powerpoint/2010/main" val="428055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http://www.w3.org/WAI/intro/wcag.php</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sz="1200" kern="1200" dirty="0" smtClean="0">
                <a:solidFill>
                  <a:schemeClr val="tx1"/>
                </a:solidFill>
                <a:effectLst/>
                <a:latin typeface="+mn-lt"/>
                <a:ea typeface="+mn-ea"/>
                <a:cs typeface="+mn-cs"/>
              </a:rPr>
              <a:t>Goal: To make the web more accessible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12</a:t>
            </a:fld>
            <a:endParaRPr lang="en-US" dirty="0"/>
          </a:p>
        </p:txBody>
      </p:sp>
    </p:spTree>
    <p:extLst>
      <p:ext uri="{BB962C8B-B14F-4D97-AF65-F5344CB8AC3E}">
        <p14:creationId xmlns:p14="http://schemas.microsoft.com/office/powerpoint/2010/main" val="2815976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http://www.w3.org/WAI/intro/aria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sz="1200" kern="1200" dirty="0" smtClean="0">
                <a:solidFill>
                  <a:schemeClr val="tx1"/>
                </a:solidFill>
                <a:effectLst/>
                <a:latin typeface="+mn-lt"/>
                <a:ea typeface="+mn-ea"/>
                <a:cs typeface="+mn-cs"/>
              </a:rPr>
              <a:t>Goal: To make the web more accessible</a:t>
            </a:r>
          </a:p>
          <a:p>
            <a:r>
              <a:rPr lang="en-US" sz="1200" kern="1200" dirty="0" smtClean="0">
                <a:solidFill>
                  <a:schemeClr val="tx1"/>
                </a:solidFill>
                <a:effectLst/>
                <a:latin typeface="+mn-lt"/>
                <a:ea typeface="+mn-ea"/>
                <a:cs typeface="+mn-cs"/>
              </a:rPr>
              <a:t>Address problems with advanced user interface controls are often not available to people who can’t use a mouse or use a screen reader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13</a:t>
            </a:fld>
            <a:endParaRPr lang="en-US" dirty="0"/>
          </a:p>
        </p:txBody>
      </p:sp>
    </p:spTree>
    <p:extLst>
      <p:ext uri="{BB962C8B-B14F-4D97-AF65-F5344CB8AC3E}">
        <p14:creationId xmlns:p14="http://schemas.microsoft.com/office/powerpoint/2010/main" val="3442037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Captions are extremely important to the deaf and hard of hearing community.  Verbatim texts are the most helpful type of captions.  Edited captions and/or transcripts do not give full access to the media.  </a:t>
            </a:r>
          </a:p>
          <a:p>
            <a:r>
              <a:rPr lang="en-US" sz="1200" b="1" kern="1200" dirty="0" smtClean="0">
                <a:solidFill>
                  <a:schemeClr val="tx1"/>
                </a:solidFill>
                <a:effectLst/>
                <a:latin typeface="+mn-lt"/>
                <a:ea typeface="+mn-ea"/>
                <a:cs typeface="+mn-cs"/>
              </a:rPr>
              <a:t>Types of captions:</a:t>
            </a:r>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Subtitles vs. captions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Subtitles can function similarly to true captions.</a:t>
            </a:r>
          </a:p>
          <a:p>
            <a:r>
              <a:rPr lang="en-US" sz="1200" u="sng" kern="1200" dirty="0" smtClean="0">
                <a:solidFill>
                  <a:schemeClr val="tx1"/>
                </a:solidFill>
                <a:effectLst/>
                <a:latin typeface="+mn-lt"/>
                <a:ea typeface="+mn-ea"/>
                <a:cs typeface="+mn-cs"/>
              </a:rPr>
              <a:t>Descriptive Video Services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Descriptive Video involves trained professionals who use the pauses in dialogue to describe the scene. The primary users of descriptive video services are individuals with vision limitations.</a:t>
            </a:r>
          </a:p>
          <a:p>
            <a:r>
              <a:rPr lang="en-US" sz="1200" kern="1200" dirty="0" smtClean="0">
                <a:solidFill>
                  <a:schemeClr val="tx1"/>
                </a:solidFill>
                <a:effectLst/>
                <a:latin typeface="+mn-lt"/>
                <a:ea typeface="+mn-ea"/>
                <a:cs typeface="+mn-cs"/>
              </a:rPr>
              <a:t>Libraries should make every attempt to purchase media that is already captioned.  If it cannot be purchased, the media should be captioned by a third party.  This is how we caption materials at UM:</a:t>
            </a:r>
          </a:p>
          <a:p>
            <a:pPr lvl="0"/>
            <a:r>
              <a:rPr lang="en-US" sz="1200" kern="1200" dirty="0" smtClean="0">
                <a:solidFill>
                  <a:schemeClr val="tx1"/>
                </a:solidFill>
                <a:effectLst/>
                <a:latin typeface="+mn-lt"/>
                <a:ea typeface="+mn-ea"/>
                <a:cs typeface="+mn-cs"/>
              </a:rPr>
              <a:t>Request permission from the owner of the media (to follow copyright law)</a:t>
            </a:r>
          </a:p>
          <a:p>
            <a:pPr lvl="0"/>
            <a:r>
              <a:rPr lang="en-US" sz="1200" kern="1200" dirty="0" smtClean="0">
                <a:solidFill>
                  <a:schemeClr val="tx1"/>
                </a:solidFill>
                <a:effectLst/>
                <a:latin typeface="+mn-lt"/>
                <a:ea typeface="+mn-ea"/>
                <a:cs typeface="+mn-cs"/>
              </a:rPr>
              <a:t>Create the transcript (to recommended standards)</a:t>
            </a:r>
          </a:p>
          <a:p>
            <a:pPr lvl="0"/>
            <a:r>
              <a:rPr lang="en-US" sz="1200" kern="1200" dirty="0" smtClean="0">
                <a:solidFill>
                  <a:schemeClr val="tx1"/>
                </a:solidFill>
                <a:effectLst/>
                <a:latin typeface="+mn-lt"/>
                <a:ea typeface="+mn-ea"/>
                <a:cs typeface="+mn-cs"/>
              </a:rPr>
              <a:t>Synchronize the transcript with the recording</a:t>
            </a:r>
          </a:p>
          <a:p>
            <a:pPr lvl="0"/>
            <a:r>
              <a:rPr lang="en-US" sz="1200" kern="1200" dirty="0" smtClean="0">
                <a:solidFill>
                  <a:schemeClr val="tx1"/>
                </a:solidFill>
                <a:effectLst/>
                <a:latin typeface="+mn-lt"/>
                <a:ea typeface="+mn-ea"/>
                <a:cs typeface="+mn-cs"/>
              </a:rPr>
              <a:t>Produce the final captioned video for</a:t>
            </a:r>
          </a:p>
          <a:p>
            <a:pPr lvl="1"/>
            <a:r>
              <a:rPr lang="en-US" sz="1050" u="sng" kern="1200" dirty="0" err="1" smtClean="0">
                <a:solidFill>
                  <a:schemeClr val="tx1"/>
                </a:solidFill>
                <a:effectLst/>
                <a:latin typeface="+mn-lt"/>
                <a:ea typeface="+mn-ea"/>
                <a:cs typeface="+mn-cs"/>
                <a:hlinkClick r:id="rId3"/>
              </a:rPr>
              <a:t>i</a:t>
            </a:r>
            <a:r>
              <a:rPr lang="en-US" sz="1200" kern="1200" dirty="0" err="1" smtClean="0">
                <a:solidFill>
                  <a:schemeClr val="tx1"/>
                </a:solidFill>
                <a:effectLst/>
                <a:latin typeface="+mn-lt"/>
                <a:ea typeface="+mn-ea"/>
                <a:cs typeface="+mn-cs"/>
              </a:rPr>
              <a:t>TunesU</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The web</a:t>
            </a:r>
          </a:p>
          <a:p>
            <a:pPr lvl="1"/>
            <a:r>
              <a:rPr lang="en-US" sz="1200" kern="1200" dirty="0" smtClean="0">
                <a:solidFill>
                  <a:schemeClr val="tx1"/>
                </a:solidFill>
                <a:effectLst/>
                <a:latin typeface="+mn-lt"/>
                <a:ea typeface="+mn-ea"/>
                <a:cs typeface="+mn-cs"/>
              </a:rPr>
              <a:t>YouTube</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15</a:t>
            </a:fld>
            <a:endParaRPr lang="en-US" dirty="0"/>
          </a:p>
        </p:txBody>
      </p:sp>
    </p:spTree>
    <p:extLst>
      <p:ext uri="{BB962C8B-B14F-4D97-AF65-F5344CB8AC3E}">
        <p14:creationId xmlns:p14="http://schemas.microsoft.com/office/powerpoint/2010/main" val="2186401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Lazar, et. al. (2012) conducted a study using established web guidelines set forth in 508 (1194.22) of the US Rehabilitation Act. They found that all 24 public library websites in the study failed to meet all accessibility requirements.  All libraries failed to meet at least two requirements and some websites failed up to six requirements. The most common violations were:</a:t>
            </a:r>
          </a:p>
          <a:p>
            <a:pPr lvl="0"/>
            <a:r>
              <a:rPr lang="en-US" sz="1200" kern="1200" dirty="0" smtClean="0">
                <a:solidFill>
                  <a:schemeClr val="tx1"/>
                </a:solidFill>
                <a:effectLst/>
                <a:latin typeface="+mn-lt"/>
                <a:ea typeface="+mn-ea"/>
                <a:cs typeface="+mn-cs"/>
              </a:rPr>
              <a:t>Text Equivalent (have a text equivalent for any graphical elements)</a:t>
            </a:r>
          </a:p>
          <a:p>
            <a:pPr lvl="0"/>
            <a:r>
              <a:rPr lang="en-US" sz="1200" kern="1200" dirty="0" smtClean="0">
                <a:solidFill>
                  <a:schemeClr val="tx1"/>
                </a:solidFill>
                <a:effectLst/>
                <a:latin typeface="+mn-lt"/>
                <a:ea typeface="+mn-ea"/>
                <a:cs typeface="+mn-cs"/>
              </a:rPr>
              <a:t>Online Electronic Forms (all forms must be properly labeled and accessible)</a:t>
            </a:r>
          </a:p>
          <a:p>
            <a:pPr lvl="0"/>
            <a:r>
              <a:rPr lang="en-US" sz="1200" kern="1200" dirty="0" smtClean="0">
                <a:solidFill>
                  <a:schemeClr val="tx1"/>
                </a:solidFill>
                <a:effectLst/>
                <a:latin typeface="+mn-lt"/>
                <a:ea typeface="+mn-ea"/>
                <a:cs typeface="+mn-cs"/>
              </a:rPr>
              <a:t>Method to Skip Repetitive Navigation Links (all web pages should have a link which allows a user to skip directly to the main content, bypassing any site navigation information)</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Lazar, J., Wentz, B., Akeley, C., </a:t>
            </a:r>
            <a:r>
              <a:rPr lang="en-US" sz="1200" kern="1200" dirty="0" err="1" smtClean="0">
                <a:solidFill>
                  <a:schemeClr val="tx1"/>
                </a:solidFill>
                <a:effectLst/>
                <a:latin typeface="+mn-lt"/>
                <a:ea typeface="+mn-ea"/>
                <a:cs typeface="+mn-cs"/>
              </a:rPr>
              <a:t>Almuhim</a:t>
            </a:r>
            <a:r>
              <a:rPr lang="en-US" sz="1200" kern="1200" dirty="0" smtClean="0">
                <a:solidFill>
                  <a:schemeClr val="tx1"/>
                </a:solidFill>
                <a:effectLst/>
                <a:latin typeface="+mn-lt"/>
                <a:ea typeface="+mn-ea"/>
                <a:cs typeface="+mn-cs"/>
              </a:rPr>
              <a:t>, M., </a:t>
            </a:r>
            <a:r>
              <a:rPr lang="en-US" sz="1200" kern="1200" dirty="0" err="1" smtClean="0">
                <a:solidFill>
                  <a:schemeClr val="tx1"/>
                </a:solidFill>
                <a:effectLst/>
                <a:latin typeface="+mn-lt"/>
                <a:ea typeface="+mn-ea"/>
                <a:cs typeface="+mn-cs"/>
              </a:rPr>
              <a:t>Barmoy</a:t>
            </a:r>
            <a:r>
              <a:rPr lang="en-US" sz="1200" kern="1200" dirty="0" smtClean="0">
                <a:solidFill>
                  <a:schemeClr val="tx1"/>
                </a:solidFill>
                <a:effectLst/>
                <a:latin typeface="+mn-lt"/>
                <a:ea typeface="+mn-ea"/>
                <a:cs typeface="+mn-cs"/>
              </a:rPr>
              <a:t>, S., </a:t>
            </a:r>
            <a:r>
              <a:rPr lang="en-US" sz="1200" kern="1200" dirty="0" err="1" smtClean="0">
                <a:solidFill>
                  <a:schemeClr val="tx1"/>
                </a:solidFill>
                <a:effectLst/>
                <a:latin typeface="+mn-lt"/>
                <a:ea typeface="+mn-ea"/>
                <a:cs typeface="+mn-cs"/>
              </a:rPr>
              <a:t>Beavan</a:t>
            </a:r>
            <a:r>
              <a:rPr lang="en-US" sz="1200" kern="1200" dirty="0" smtClean="0">
                <a:solidFill>
                  <a:schemeClr val="tx1"/>
                </a:solidFill>
                <a:effectLst/>
                <a:latin typeface="+mn-lt"/>
                <a:ea typeface="+mn-ea"/>
                <a:cs typeface="+mn-cs"/>
              </a:rPr>
              <a:t>, P., Beck.., P., &amp; Blair, A. (2012). P. Langdon &amp; Cambridge Workshop on UA and AT (Eds.), </a:t>
            </a:r>
            <a:r>
              <a:rPr lang="en-US" sz="1200" i="1" kern="1200" dirty="0" smtClean="0">
                <a:solidFill>
                  <a:schemeClr val="tx1"/>
                </a:solidFill>
                <a:effectLst/>
                <a:latin typeface="+mn-lt"/>
                <a:ea typeface="+mn-ea"/>
                <a:cs typeface="+mn-cs"/>
              </a:rPr>
              <a:t>Equal access to information? Evaluating the accessibility of public library web sites in the state of </a:t>
            </a:r>
            <a:r>
              <a:rPr lang="en-US" sz="1200" i="1" kern="1200" dirty="0" err="1" smtClean="0">
                <a:solidFill>
                  <a:schemeClr val="tx1"/>
                </a:solidFill>
                <a:effectLst/>
                <a:latin typeface="+mn-lt"/>
                <a:ea typeface="+mn-ea"/>
                <a:cs typeface="+mn-cs"/>
              </a:rPr>
              <a:t>Maryland</a:t>
            </a:r>
            <a:r>
              <a:rPr lang="en-US" sz="1200" kern="1200" dirty="0" err="1" smtClean="0">
                <a:solidFill>
                  <a:schemeClr val="tx1"/>
                </a:solidFill>
                <a:effectLst/>
                <a:latin typeface="+mn-lt"/>
                <a:ea typeface="+mn-ea"/>
                <a:cs typeface="+mn-cs"/>
              </a:rPr>
              <a:t>London</a:t>
            </a:r>
            <a:r>
              <a:rPr lang="en-US" sz="1200" kern="1200" dirty="0" smtClean="0">
                <a:solidFill>
                  <a:schemeClr val="tx1"/>
                </a:solidFill>
                <a:effectLst/>
                <a:latin typeface="+mn-lt"/>
                <a:ea typeface="+mn-ea"/>
                <a:cs typeface="+mn-cs"/>
              </a:rPr>
              <a:t>: Springer. </a:t>
            </a:r>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17</a:t>
            </a:fld>
            <a:endParaRPr lang="en-US" dirty="0"/>
          </a:p>
        </p:txBody>
      </p:sp>
    </p:spTree>
    <p:extLst>
      <p:ext uri="{BB962C8B-B14F-4D97-AF65-F5344CB8AC3E}">
        <p14:creationId xmlns:p14="http://schemas.microsoft.com/office/powerpoint/2010/main" val="2070329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Tatomir</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Durrance</a:t>
            </a:r>
            <a:r>
              <a:rPr lang="en-US" sz="1200" kern="1200" dirty="0" smtClean="0">
                <a:solidFill>
                  <a:schemeClr val="tx1"/>
                </a:solidFill>
                <a:effectLst/>
                <a:latin typeface="+mn-lt"/>
                <a:ea typeface="+mn-ea"/>
                <a:cs typeface="+mn-cs"/>
              </a:rPr>
              <a:t> (2012) evaluated 32 library databases with a checklist method created by </a:t>
            </a:r>
            <a:r>
              <a:rPr lang="en-US" sz="1200" kern="1200" dirty="0" err="1" smtClean="0">
                <a:solidFill>
                  <a:schemeClr val="tx1"/>
                </a:solidFill>
                <a:effectLst/>
                <a:latin typeface="+mn-lt"/>
                <a:ea typeface="+mn-ea"/>
                <a:cs typeface="+mn-cs"/>
              </a:rPr>
              <a:t>Tatomir</a:t>
            </a:r>
            <a:r>
              <a:rPr lang="en-US" sz="1200" kern="1200" dirty="0" smtClean="0">
                <a:solidFill>
                  <a:schemeClr val="tx1"/>
                </a:solidFill>
                <a:effectLst/>
                <a:latin typeface="+mn-lt"/>
                <a:ea typeface="+mn-ea"/>
                <a:cs typeface="+mn-cs"/>
              </a:rPr>
              <a:t>.  The study concluded that 72 percent of the evaluated databases were rated as marginally accessible or inaccessible.  These databases failed 3 or more of the 10 accessibility elements outlined on the checklist.</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Tatomir</a:t>
            </a:r>
            <a:r>
              <a:rPr lang="en-US" sz="1200" kern="1200" dirty="0" smtClean="0">
                <a:solidFill>
                  <a:schemeClr val="tx1"/>
                </a:solidFill>
                <a:effectLst/>
                <a:latin typeface="+mn-lt"/>
                <a:ea typeface="+mn-ea"/>
                <a:cs typeface="+mn-cs"/>
              </a:rPr>
              <a:t>, J., &amp; </a:t>
            </a:r>
            <a:r>
              <a:rPr lang="en-US" sz="1200" kern="1200" dirty="0" err="1" smtClean="0">
                <a:solidFill>
                  <a:schemeClr val="tx1"/>
                </a:solidFill>
                <a:effectLst/>
                <a:latin typeface="+mn-lt"/>
                <a:ea typeface="+mn-ea"/>
                <a:cs typeface="+mn-cs"/>
              </a:rPr>
              <a:t>Durrance</a:t>
            </a:r>
            <a:r>
              <a:rPr lang="en-US" sz="1200" kern="1200" dirty="0" smtClean="0">
                <a:solidFill>
                  <a:schemeClr val="tx1"/>
                </a:solidFill>
                <a:effectLst/>
                <a:latin typeface="+mn-lt"/>
                <a:ea typeface="+mn-ea"/>
                <a:cs typeface="+mn-cs"/>
              </a:rPr>
              <a:t>, J. C. (November 23, 2010). Overcoming the information gap: Measuring the accessibility of library databases to adaptive technology users. </a:t>
            </a:r>
            <a:r>
              <a:rPr lang="en-US" sz="1200" i="1" kern="1200" dirty="0" smtClean="0">
                <a:solidFill>
                  <a:schemeClr val="tx1"/>
                </a:solidFill>
                <a:effectLst/>
                <a:latin typeface="+mn-lt"/>
                <a:ea typeface="+mn-ea"/>
                <a:cs typeface="+mn-cs"/>
              </a:rPr>
              <a:t>Library Hi Tech, 28, </a:t>
            </a:r>
            <a:r>
              <a:rPr lang="en-US" sz="1200" kern="1200" dirty="0" smtClean="0">
                <a:solidFill>
                  <a:schemeClr val="tx1"/>
                </a:solidFill>
                <a:effectLst/>
                <a:latin typeface="+mn-lt"/>
                <a:ea typeface="+mn-ea"/>
                <a:cs typeface="+mn-cs"/>
              </a:rPr>
              <a:t>4, 577-594.</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18</a:t>
            </a:fld>
            <a:endParaRPr lang="en-US" dirty="0"/>
          </a:p>
        </p:txBody>
      </p:sp>
    </p:spTree>
    <p:extLst>
      <p:ext uri="{BB962C8B-B14F-4D97-AF65-F5344CB8AC3E}">
        <p14:creationId xmlns:p14="http://schemas.microsoft.com/office/powerpoint/2010/main" val="1418155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want share a complete website fail.  The beginning of the video will show how a sighted individual interacts with a website.  Then a screen reader will be used to access the same site.</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19</a:t>
            </a:fld>
            <a:endParaRPr lang="en-US" dirty="0"/>
          </a:p>
        </p:txBody>
      </p:sp>
    </p:spTree>
    <p:extLst>
      <p:ext uri="{BB962C8B-B14F-4D97-AF65-F5344CB8AC3E}">
        <p14:creationId xmlns:p14="http://schemas.microsoft.com/office/powerpoint/2010/main" val="3508023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NFB has lobbied Amazon since the inception of the Kindle because of a lack of accessibility features. The original Kindle Fire does not have a native text to speech option.  The newer Kindle Fires do have text to speech, but Amazon permits publishers to disable text to speech.</a:t>
            </a:r>
          </a:p>
          <a:p>
            <a:r>
              <a:rPr lang="en-US" sz="1200" kern="1200" dirty="0" smtClean="0">
                <a:solidFill>
                  <a:schemeClr val="tx1"/>
                </a:solidFill>
                <a:effectLst/>
                <a:latin typeface="+mn-lt"/>
                <a:ea typeface="+mn-ea"/>
                <a:cs typeface="+mn-cs"/>
              </a:rPr>
              <a:t>The Kindle application for PC requires an accessibility plugin and must be used with screen reader software.  Kindle developed their own hotkeys for activating the read aloud features, which renders the Braille output useless.</a:t>
            </a:r>
          </a:p>
          <a:p>
            <a:r>
              <a:rPr lang="en-US" sz="1200" kern="1200" dirty="0" smtClean="0">
                <a:solidFill>
                  <a:schemeClr val="tx1"/>
                </a:solidFill>
                <a:effectLst/>
                <a:latin typeface="+mn-lt"/>
                <a:ea typeface="+mn-ea"/>
                <a:cs typeface="+mn-cs"/>
              </a:rPr>
              <a:t>When Kindles entered the K-12 market and schools began implementing Kindles in classrooms the NFB mobilized.  Many Kindles used in the programs were not fully accessible to students.  Blind students were unable to enable text to speech without assistance and they were unable to use footnotes, the dictionary, or participate in any collaborative note taking.</a:t>
            </a:r>
          </a:p>
          <a:p>
            <a:r>
              <a:rPr lang="en-US" sz="1200" kern="1200" dirty="0" smtClean="0">
                <a:solidFill>
                  <a:schemeClr val="tx1"/>
                </a:solidFill>
                <a:effectLst/>
                <a:latin typeface="+mn-lt"/>
                <a:ea typeface="+mn-ea"/>
                <a:cs typeface="+mn-cs"/>
              </a:rPr>
              <a:t>On May 1</a:t>
            </a:r>
            <a:r>
              <a:rPr lang="en-US" sz="1200" kern="1200" baseline="30000" dirty="0"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Kindle finally released an accessible </a:t>
            </a:r>
            <a:r>
              <a:rPr lang="en-US" sz="1200" kern="1200" dirty="0" err="1" smtClean="0">
                <a:solidFill>
                  <a:schemeClr val="tx1"/>
                </a:solidFill>
                <a:effectLst/>
                <a:latin typeface="+mn-lt"/>
                <a:ea typeface="+mn-ea"/>
                <a:cs typeface="+mn-cs"/>
              </a:rPr>
              <a:t>iOS</a:t>
            </a:r>
            <a:r>
              <a:rPr lang="en-US" sz="1200" kern="1200" dirty="0" smtClean="0">
                <a:solidFill>
                  <a:schemeClr val="tx1"/>
                </a:solidFill>
                <a:effectLst/>
                <a:latin typeface="+mn-lt"/>
                <a:ea typeface="+mn-ea"/>
                <a:cs typeface="+mn-cs"/>
              </a:rPr>
              <a:t> kindle application for Apple Devices.  However, footnotes/endnotes, text selection, notes and highlights, the dictionary, and most unfortunately the Braille output have several critical flaws.</a:t>
            </a:r>
          </a:p>
          <a:p>
            <a:r>
              <a:rPr lang="en-US" sz="1200" kern="1200" dirty="0" smtClean="0">
                <a:solidFill>
                  <a:schemeClr val="tx1"/>
                </a:solidFill>
                <a:effectLst/>
                <a:latin typeface="+mn-lt"/>
                <a:ea typeface="+mn-ea"/>
                <a:cs typeface="+mn-cs"/>
              </a:rPr>
              <a:t>For further information about the issues surrounding </a:t>
            </a:r>
            <a:r>
              <a:rPr lang="en-US" sz="1200" kern="1200" dirty="0" err="1" smtClean="0">
                <a:solidFill>
                  <a:schemeClr val="tx1"/>
                </a:solidFill>
                <a:effectLst/>
                <a:latin typeface="+mn-lt"/>
                <a:ea typeface="+mn-ea"/>
                <a:cs typeface="+mn-cs"/>
              </a:rPr>
              <a:t>ebook</a:t>
            </a:r>
            <a:r>
              <a:rPr lang="en-US" sz="1200" kern="1200" dirty="0" smtClean="0">
                <a:solidFill>
                  <a:schemeClr val="tx1"/>
                </a:solidFill>
                <a:effectLst/>
                <a:latin typeface="+mn-lt"/>
                <a:ea typeface="+mn-ea"/>
                <a:cs typeface="+mn-cs"/>
              </a:rPr>
              <a:t> readers and accessibility please refer to the electronic book reader Dear Colleague Letter issued by the Department of Education Office for Civil Rights. </a:t>
            </a:r>
            <a:r>
              <a:rPr lang="en-US" sz="1200" u="sng" kern="1200" dirty="0" smtClean="0">
                <a:solidFill>
                  <a:schemeClr val="tx1"/>
                </a:solidFill>
                <a:effectLst/>
                <a:latin typeface="+mn-lt"/>
                <a:ea typeface="+mn-ea"/>
                <a:cs typeface="+mn-cs"/>
                <a:hlinkClick r:id="rId3"/>
              </a:rPr>
              <a:t>http://www2.ed.gov/about/offices/list/ocr/letters/colleague-20100629.html</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26</a:t>
            </a:fld>
            <a:endParaRPr lang="en-US" dirty="0"/>
          </a:p>
        </p:txBody>
      </p:sp>
    </p:spTree>
    <p:extLst>
      <p:ext uri="{BB962C8B-B14F-4D97-AF65-F5344CB8AC3E}">
        <p14:creationId xmlns:p14="http://schemas.microsoft.com/office/powerpoint/2010/main" val="2497197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are several current lawsuits regarding accessibility in educational settings.  I will only discuss the general nature of the complaint filed against the University of Montana.  Blind students in conjunction with the disability student rights group on campus filed a complaint with the Department of Education and the complaint is under investigation by the Office for Civil Rights.  The library databases were named as inaccessible resources. In response to the investigation several members of the campus community gathered to draft a document addressing technology accessibility.  Our document and plan calls for aggressive actions to resolve a long term problem on campus.</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27</a:t>
            </a:fld>
            <a:endParaRPr lang="en-US" dirty="0"/>
          </a:p>
        </p:txBody>
      </p:sp>
    </p:spTree>
    <p:extLst>
      <p:ext uri="{BB962C8B-B14F-4D97-AF65-F5344CB8AC3E}">
        <p14:creationId xmlns:p14="http://schemas.microsoft.com/office/powerpoint/2010/main" val="1338204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the acquisitions and electronic resources librarian I will soon begin a process to accommodate the changes in our media and acquisitions workflow.  At this time I am unsure about how to begin monitoring the accessibility of electronic databases.  Current staffing levels are not sufficient and I will likely hire student workers for the electronic resources area.  </a:t>
            </a:r>
          </a:p>
          <a:p>
            <a:r>
              <a:rPr lang="en-US" sz="1200" kern="1200" dirty="0" smtClean="0">
                <a:solidFill>
                  <a:schemeClr val="tx1"/>
                </a:solidFill>
                <a:effectLst/>
                <a:latin typeface="+mn-lt"/>
                <a:ea typeface="+mn-ea"/>
                <a:cs typeface="+mn-cs"/>
              </a:rPr>
              <a:t>The recent settlement between the Regents of the University of California and disability rights advocates addresses library databases well.  The settlement outlines that the library will make library controlled resources accessible, but are not held liable for third party databases.  The University of Montana technology document does not include this type of provision at this time and this presents one of the bigger challenges for the library.</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28</a:t>
            </a:fld>
            <a:endParaRPr lang="en-US" dirty="0"/>
          </a:p>
        </p:txBody>
      </p:sp>
    </p:spTree>
    <p:extLst>
      <p:ext uri="{BB962C8B-B14F-4D97-AF65-F5344CB8AC3E}">
        <p14:creationId xmlns:p14="http://schemas.microsoft.com/office/powerpoint/2010/main" val="1106948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People</a:t>
            </a:r>
          </a:p>
          <a:p>
            <a:r>
              <a:rPr lang="en-US" sz="1200" kern="1200" dirty="0" smtClean="0">
                <a:solidFill>
                  <a:schemeClr val="tx1"/>
                </a:solidFill>
                <a:effectLst/>
                <a:latin typeface="+mn-lt"/>
                <a:ea typeface="+mn-ea"/>
                <a:cs typeface="+mn-cs"/>
              </a:rPr>
              <a:t>While there are tools to assess accessibility automatically the best method is the use of human evaluators.  Additionally robot accessibility tools generally only focus on technical requirements.  A human user can evaluate the technical requirements and also give feedback on the user experience.  Librarians are concerned about the user experience and this is a chance to get a holistic view of the user population.  Including individuals with disabilities in routine user focus groups or other testing methods would provide valuable information for new library interfaces.</a:t>
            </a:r>
          </a:p>
          <a:p>
            <a:r>
              <a:rPr lang="en-US" sz="1200" b="1" kern="1200" dirty="0" smtClean="0">
                <a:solidFill>
                  <a:schemeClr val="tx1"/>
                </a:solidFill>
                <a:effectLst/>
                <a:latin typeface="+mn-lt"/>
                <a:ea typeface="+mn-ea"/>
                <a:cs typeface="+mn-cs"/>
              </a:rPr>
              <a:t>Web Tools</a:t>
            </a:r>
          </a:p>
          <a:p>
            <a:r>
              <a:rPr lang="en-US" sz="1200" kern="1200" dirty="0" smtClean="0">
                <a:solidFill>
                  <a:schemeClr val="tx1"/>
                </a:solidFill>
                <a:effectLst/>
                <a:latin typeface="+mn-lt"/>
                <a:ea typeface="+mn-ea"/>
                <a:cs typeface="+mn-cs"/>
              </a:rPr>
              <a:t>The disability services director at UM recommends the wave tool.  I’ll show a few screen shots from the program.</a:t>
            </a:r>
          </a:p>
          <a:p>
            <a:r>
              <a:rPr lang="en-US" sz="1200" b="0" kern="1200" dirty="0" smtClean="0">
                <a:solidFill>
                  <a:schemeClr val="tx1"/>
                </a:solidFill>
                <a:effectLst/>
                <a:latin typeface="+mn-lt"/>
                <a:ea typeface="+mn-ea"/>
                <a:cs typeface="+mn-cs"/>
              </a:rPr>
              <a:t>Photosensitive Epilepsy Analysis Tool (PEAT)</a:t>
            </a:r>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PEAT analyzes video clips for risky material.  PEAT is capable of detecting general flash failures, red flash failures, and extended flash warnings.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Checklist</a:t>
            </a:r>
          </a:p>
          <a:p>
            <a:r>
              <a:rPr lang="en-US" sz="1200" kern="1200" dirty="0" smtClean="0">
                <a:solidFill>
                  <a:schemeClr val="tx1"/>
                </a:solidFill>
                <a:effectLst/>
                <a:latin typeface="+mn-lt"/>
                <a:ea typeface="+mn-ea"/>
                <a:cs typeface="+mn-cs"/>
              </a:rPr>
              <a:t>Two popular checklists will get you started. The </a:t>
            </a:r>
            <a:r>
              <a:rPr lang="en-US" sz="1200" kern="1200" dirty="0" err="1" smtClean="0">
                <a:solidFill>
                  <a:schemeClr val="tx1"/>
                </a:solidFill>
                <a:effectLst/>
                <a:latin typeface="+mn-lt"/>
                <a:ea typeface="+mn-ea"/>
                <a:cs typeface="+mn-cs"/>
              </a:rPr>
              <a:t>Tatomir</a:t>
            </a:r>
            <a:r>
              <a:rPr lang="en-US" sz="1200" kern="1200" dirty="0" smtClean="0">
                <a:solidFill>
                  <a:schemeClr val="tx1"/>
                </a:solidFill>
                <a:effectLst/>
                <a:latin typeface="+mn-lt"/>
                <a:ea typeface="+mn-ea"/>
                <a:cs typeface="+mn-cs"/>
              </a:rPr>
              <a:t> Accessibility Checklist is a basic evaluation of library databases. ASCLA (The Association of Specialized and Cooperative Library Agencies) published an extensive toolkit that includes a checklist for evaluating Computer Software and Internet and Web-based Content. http://www.ala.org/ascla/asclaprotools/thinkaccessible/default</a:t>
            </a:r>
          </a:p>
          <a:p>
            <a:r>
              <a:rPr lang="en-US" sz="1200" kern="1200" dirty="0" err="1" smtClean="0">
                <a:solidFill>
                  <a:schemeClr val="tx1"/>
                </a:solidFill>
                <a:effectLst/>
                <a:latin typeface="+mn-lt"/>
                <a:ea typeface="+mn-ea"/>
                <a:cs typeface="+mn-cs"/>
              </a:rPr>
              <a:t>Tatomir</a:t>
            </a:r>
            <a:r>
              <a:rPr lang="en-US" sz="1200" kern="1200" dirty="0" smtClean="0">
                <a:solidFill>
                  <a:schemeClr val="tx1"/>
                </a:solidFill>
                <a:effectLst/>
                <a:latin typeface="+mn-lt"/>
                <a:ea typeface="+mn-ea"/>
                <a:cs typeface="+mn-cs"/>
              </a:rPr>
              <a:t> Accessibility Checklist (TAC)</a:t>
            </a:r>
          </a:p>
          <a:p>
            <a:pPr lvl="0"/>
            <a:r>
              <a:rPr lang="en-US" sz="1200" kern="1200" dirty="0" smtClean="0">
                <a:solidFill>
                  <a:schemeClr val="tx1"/>
                </a:solidFill>
                <a:effectLst/>
                <a:latin typeface="+mn-lt"/>
                <a:ea typeface="+mn-ea"/>
                <a:cs typeface="+mn-cs"/>
              </a:rPr>
              <a:t>Accessible versions of PDF web pages and documents.</a:t>
            </a:r>
          </a:p>
          <a:p>
            <a:pPr lvl="0"/>
            <a:r>
              <a:rPr lang="en-US" sz="1200" kern="1200" dirty="0" smtClean="0">
                <a:solidFill>
                  <a:schemeClr val="tx1"/>
                </a:solidFill>
                <a:effectLst/>
                <a:latin typeface="+mn-lt"/>
                <a:ea typeface="+mn-ea"/>
                <a:cs typeface="+mn-cs"/>
              </a:rPr>
              <a:t>Skip navigation and jump-to links.</a:t>
            </a:r>
          </a:p>
          <a:p>
            <a:pPr lvl="0"/>
            <a:r>
              <a:rPr lang="en-US" sz="1200" kern="1200" dirty="0" smtClean="0">
                <a:solidFill>
                  <a:schemeClr val="tx1"/>
                </a:solidFill>
                <a:effectLst/>
                <a:latin typeface="+mn-lt"/>
                <a:ea typeface="+mn-ea"/>
                <a:cs typeface="+mn-cs"/>
              </a:rPr>
              <a:t>Clearly labeled page elements.</a:t>
            </a:r>
          </a:p>
          <a:p>
            <a:pPr lvl="0"/>
            <a:r>
              <a:rPr lang="en-US" sz="1200" kern="1200" dirty="0" smtClean="0">
                <a:solidFill>
                  <a:schemeClr val="tx1"/>
                </a:solidFill>
                <a:effectLst/>
                <a:latin typeface="+mn-lt"/>
                <a:ea typeface="+mn-ea"/>
                <a:cs typeface="+mn-cs"/>
              </a:rPr>
              <a:t>Text captions for tables, images, graphics, graphs and charts.</a:t>
            </a:r>
          </a:p>
          <a:p>
            <a:pPr lvl="0"/>
            <a:r>
              <a:rPr lang="en-US" sz="1200" kern="1200" dirty="0" smtClean="0">
                <a:solidFill>
                  <a:schemeClr val="tx1"/>
                </a:solidFill>
                <a:effectLst/>
                <a:latin typeface="+mn-lt"/>
                <a:ea typeface="+mn-ea"/>
                <a:cs typeface="+mn-cs"/>
              </a:rPr>
              <a:t>Limited use of incompatible programming languages and scripts.</a:t>
            </a:r>
          </a:p>
          <a:p>
            <a:pPr lvl="0"/>
            <a:r>
              <a:rPr lang="en-US" sz="1200" kern="1200" dirty="0" smtClean="0">
                <a:solidFill>
                  <a:schemeClr val="tx1"/>
                </a:solidFill>
                <a:effectLst/>
                <a:latin typeface="+mn-lt"/>
                <a:ea typeface="+mn-ea"/>
                <a:cs typeface="+mn-cs"/>
              </a:rPr>
              <a:t>The absence of identically named page elements.</a:t>
            </a:r>
          </a:p>
          <a:p>
            <a:pPr lvl="0"/>
            <a:r>
              <a:rPr lang="en-US" sz="1200" kern="1200" dirty="0" smtClean="0">
                <a:solidFill>
                  <a:schemeClr val="tx1"/>
                </a:solidFill>
                <a:effectLst/>
                <a:latin typeface="+mn-lt"/>
                <a:ea typeface="+mn-ea"/>
                <a:cs typeface="+mn-cs"/>
              </a:rPr>
              <a:t>Text transcripts of videos, animations and podcasts.</a:t>
            </a:r>
          </a:p>
          <a:p>
            <a:pPr lvl="0"/>
            <a:r>
              <a:rPr lang="en-US" sz="1200" kern="1200" dirty="0" smtClean="0">
                <a:solidFill>
                  <a:schemeClr val="tx1"/>
                </a:solidFill>
                <a:effectLst/>
                <a:latin typeface="+mn-lt"/>
                <a:ea typeface="+mn-ea"/>
                <a:cs typeface="+mn-cs"/>
              </a:rPr>
              <a:t>Logical and consistent page organization.</a:t>
            </a:r>
          </a:p>
          <a:p>
            <a:pPr lvl="0"/>
            <a:r>
              <a:rPr lang="en-US" sz="1200" kern="1200" dirty="0" smtClean="0">
                <a:solidFill>
                  <a:schemeClr val="tx1"/>
                </a:solidFill>
                <a:effectLst/>
                <a:latin typeface="+mn-lt"/>
                <a:ea typeface="+mn-ea"/>
                <a:cs typeface="+mn-cs"/>
              </a:rPr>
              <a:t>Absence of timed responses.</a:t>
            </a:r>
          </a:p>
          <a:p>
            <a:pPr lvl="0"/>
            <a:r>
              <a:rPr lang="en-US" sz="1200" kern="1200" dirty="0" smtClean="0">
                <a:solidFill>
                  <a:schemeClr val="tx1"/>
                </a:solidFill>
                <a:effectLst/>
                <a:latin typeface="+mn-lt"/>
                <a:ea typeface="+mn-ea"/>
                <a:cs typeface="+mn-cs"/>
              </a:rPr>
              <a:t>Digital forms and functionalities accessible and usable with adaptive technologies.</a:t>
            </a:r>
          </a:p>
          <a:p>
            <a:r>
              <a:rPr lang="en-US" sz="1200" b="1" kern="1200" dirty="0" smtClean="0">
                <a:solidFill>
                  <a:schemeClr val="tx1"/>
                </a:solidFill>
                <a:effectLst/>
                <a:latin typeface="+mn-lt"/>
                <a:ea typeface="+mn-ea"/>
                <a:cs typeface="+mn-cs"/>
              </a:rPr>
              <a:t> </a:t>
            </a:r>
          </a:p>
          <a:p>
            <a:r>
              <a:rPr lang="en-US" dirty="0" err="1" smtClean="0"/>
              <a:t>Tatomir</a:t>
            </a:r>
            <a:r>
              <a:rPr lang="en-US" dirty="0" smtClean="0"/>
              <a:t>, J., &amp; </a:t>
            </a:r>
            <a:r>
              <a:rPr lang="en-US" dirty="0" err="1" smtClean="0"/>
              <a:t>Durrance</a:t>
            </a:r>
            <a:r>
              <a:rPr lang="en-US" dirty="0" smtClean="0"/>
              <a:t>, J. C. (November 23, 2010). Overcoming the information gap: Measuring the accessibility of library databases to adaptive technology users. </a:t>
            </a:r>
            <a:r>
              <a:rPr lang="en-US" i="1" dirty="0" smtClean="0"/>
              <a:t>Library Hi Tech, 28, </a:t>
            </a:r>
            <a:r>
              <a:rPr lang="en-US" dirty="0" smtClean="0"/>
              <a:t>4, 577-594.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VPAT/Buy Accessible Wizard</a:t>
            </a:r>
          </a:p>
          <a:p>
            <a:r>
              <a:rPr lang="en-US" sz="1200" kern="1200" dirty="0" smtClean="0">
                <a:solidFill>
                  <a:schemeClr val="tx1"/>
                </a:solidFill>
                <a:effectLst/>
                <a:latin typeface="+mn-lt"/>
                <a:ea typeface="+mn-ea"/>
                <a:cs typeface="+mn-cs"/>
              </a:rPr>
              <a:t>The Voluntary Product Accessibility Template (VPAT) is a template vendors can use to describe how their products meet accessibility guidelines. The US government maintains a list of library vendors and publishers and their VPATs or accessibility statements.</a:t>
            </a:r>
          </a:p>
          <a:p>
            <a:r>
              <a:rPr lang="en-US" sz="1200" kern="1200" dirty="0" smtClean="0">
                <a:solidFill>
                  <a:schemeClr val="tx1"/>
                </a:solidFill>
                <a:effectLst/>
                <a:latin typeface="+mn-lt"/>
                <a:ea typeface="+mn-ea"/>
                <a:cs typeface="+mn-cs"/>
              </a:rPr>
              <a:t>Home: </a:t>
            </a:r>
            <a:r>
              <a:rPr lang="en-US" sz="1200" u="sng" kern="1200" dirty="0" smtClean="0">
                <a:solidFill>
                  <a:schemeClr val="tx1"/>
                </a:solidFill>
                <a:effectLst/>
                <a:latin typeface="+mn-lt"/>
                <a:ea typeface="+mn-ea"/>
                <a:cs typeface="+mn-cs"/>
                <a:hlinkClick r:id="rId3"/>
              </a:rPr>
              <a:t>http://www.buyaccessible.gov/</a:t>
            </a:r>
            <a:r>
              <a:rPr lang="en-US" sz="1200" kern="1200" dirty="0" smtClean="0">
                <a:solidFill>
                  <a:schemeClr val="tx1"/>
                </a:solidFill>
                <a:effectLst/>
                <a:latin typeface="+mn-lt"/>
                <a:ea typeface="+mn-ea"/>
                <a:cs typeface="+mn-cs"/>
              </a:rPr>
              <a:t> VPAT List: </a:t>
            </a:r>
            <a:r>
              <a:rPr lang="en-US" sz="1200" u="sng" kern="1200" dirty="0" smtClean="0">
                <a:solidFill>
                  <a:schemeClr val="tx1"/>
                </a:solidFill>
                <a:effectLst/>
                <a:latin typeface="+mn-lt"/>
                <a:ea typeface="+mn-ea"/>
                <a:cs typeface="+mn-cs"/>
                <a:hlinkClick r:id="rId4"/>
              </a:rPr>
              <a:t>http://buyaccessible.net/VARC/</a:t>
            </a:r>
            <a:endParaRPr lang="en-US" sz="1200" kern="1200" dirty="0" smtClean="0">
              <a:solidFill>
                <a:schemeClr val="tx1"/>
              </a:solidFill>
              <a:effectLst/>
              <a:latin typeface="+mn-lt"/>
              <a:ea typeface="+mn-ea"/>
              <a:cs typeface="+mn-cs"/>
            </a:endParaRPr>
          </a:p>
          <a:p>
            <a:endParaRPr lang="en-US" dirty="0" smtClean="0"/>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29</a:t>
            </a:fld>
            <a:endParaRPr lang="en-US" dirty="0"/>
          </a:p>
        </p:txBody>
      </p:sp>
    </p:spTree>
    <p:extLst>
      <p:ext uri="{BB962C8B-B14F-4D97-AF65-F5344CB8AC3E}">
        <p14:creationId xmlns:p14="http://schemas.microsoft.com/office/powerpoint/2010/main" val="3765523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2</a:t>
            </a:fld>
            <a:endParaRPr lang="en-US" dirty="0"/>
          </a:p>
        </p:txBody>
      </p:sp>
    </p:spTree>
    <p:extLst>
      <p:ext uri="{BB962C8B-B14F-4D97-AF65-F5344CB8AC3E}">
        <p14:creationId xmlns:p14="http://schemas.microsoft.com/office/powerpoint/2010/main" val="34173843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30</a:t>
            </a:fld>
            <a:endParaRPr lang="en-US" dirty="0"/>
          </a:p>
        </p:txBody>
      </p:sp>
    </p:spTree>
    <p:extLst>
      <p:ext uri="{BB962C8B-B14F-4D97-AF65-F5344CB8AC3E}">
        <p14:creationId xmlns:p14="http://schemas.microsoft.com/office/powerpoint/2010/main" val="2435345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Print:</a:t>
            </a:r>
          </a:p>
          <a:p>
            <a:r>
              <a:rPr lang="en-US" sz="1200" kern="1200" dirty="0" smtClean="0">
                <a:solidFill>
                  <a:schemeClr val="tx1"/>
                </a:solidFill>
                <a:effectLst/>
                <a:latin typeface="+mn-lt"/>
                <a:ea typeface="+mn-ea"/>
                <a:cs typeface="+mn-cs"/>
              </a:rPr>
              <a:t>Our legacy print collections will be subject to established accommodations.  If we digitize these materials, they should be developed with accessibility in mind.  New print materials will simply add to the collection of materials that will be accessed via scanning and/or readers.</a:t>
            </a:r>
          </a:p>
          <a:p>
            <a:r>
              <a:rPr lang="en-US" sz="1200" kern="1200" dirty="0" smtClean="0">
                <a:solidFill>
                  <a:schemeClr val="tx1"/>
                </a:solidFill>
                <a:effectLst/>
                <a:latin typeface="+mn-lt"/>
                <a:ea typeface="+mn-ea"/>
                <a:cs typeface="+mn-cs"/>
              </a:rPr>
              <a:t>Media:</a:t>
            </a:r>
          </a:p>
          <a:p>
            <a:r>
              <a:rPr lang="en-US" sz="1200" kern="1200" dirty="0" smtClean="0">
                <a:solidFill>
                  <a:schemeClr val="tx1"/>
                </a:solidFill>
                <a:effectLst/>
                <a:latin typeface="+mn-lt"/>
                <a:ea typeface="+mn-ea"/>
                <a:cs typeface="+mn-cs"/>
              </a:rPr>
              <a:t>Media should be purchased with captions if possible.  Media with out captions should be captioned by a third party.</a:t>
            </a:r>
          </a:p>
          <a:p>
            <a:r>
              <a:rPr lang="en-US" sz="1200" kern="1200" dirty="0" smtClean="0">
                <a:solidFill>
                  <a:schemeClr val="tx1"/>
                </a:solidFill>
                <a:effectLst/>
                <a:latin typeface="+mn-lt"/>
                <a:ea typeface="+mn-ea"/>
                <a:cs typeface="+mn-cs"/>
              </a:rPr>
              <a:t> Electronic resources that have accessible web interfaces are a must.  Many of the functional criteria outlined earlier in this presentation should be available.  </a:t>
            </a:r>
          </a:p>
          <a:p>
            <a:r>
              <a:rPr lang="en-US" sz="1200" kern="1200" dirty="0" smtClean="0">
                <a:solidFill>
                  <a:schemeClr val="tx1"/>
                </a:solidFill>
                <a:effectLst/>
                <a:latin typeface="+mn-lt"/>
                <a:ea typeface="+mn-ea"/>
                <a:cs typeface="+mn-cs"/>
              </a:rPr>
              <a:t>Electronic Readers:  Apple’s </a:t>
            </a:r>
            <a:r>
              <a:rPr lang="en-US" sz="1200" kern="1200" dirty="0" err="1" smtClean="0">
                <a:solidFill>
                  <a:schemeClr val="tx1"/>
                </a:solidFill>
                <a:effectLst/>
                <a:latin typeface="+mn-lt"/>
                <a:ea typeface="+mn-ea"/>
                <a:cs typeface="+mn-cs"/>
              </a:rPr>
              <a:t>iPad</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iBooks</a:t>
            </a:r>
            <a:r>
              <a:rPr lang="en-US" sz="1200" kern="1200" dirty="0" smtClean="0">
                <a:solidFill>
                  <a:schemeClr val="tx1"/>
                </a:solidFill>
                <a:effectLst/>
                <a:latin typeface="+mn-lt"/>
                <a:ea typeface="+mn-ea"/>
                <a:cs typeface="+mn-cs"/>
              </a:rPr>
              <a:t> are highly accessible and popular among people with print disabilities.  </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36</a:t>
            </a:fld>
            <a:endParaRPr lang="en-US" dirty="0"/>
          </a:p>
        </p:txBody>
      </p:sp>
    </p:spTree>
    <p:extLst>
      <p:ext uri="{BB962C8B-B14F-4D97-AF65-F5344CB8AC3E}">
        <p14:creationId xmlns:p14="http://schemas.microsoft.com/office/powerpoint/2010/main" val="71465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a few ways to address the licensing of electronic resources.  My first course of action was to develop an addendum that states the libraries support for accessibility.  The document included some of the functional requirements listed earlier in the presentation.  I sent the addendum to several vendors in order to open the conversation about accessibility.  The library approached the addendum as non binding, however several vendor’s legal departments declined to recognize the addendum.  </a:t>
            </a:r>
          </a:p>
          <a:p>
            <a:r>
              <a:rPr lang="en-US" sz="1200" kern="1200" dirty="0" smtClean="0">
                <a:solidFill>
                  <a:schemeClr val="tx1"/>
                </a:solidFill>
                <a:effectLst/>
                <a:latin typeface="+mn-lt"/>
                <a:ea typeface="+mn-ea"/>
                <a:cs typeface="+mn-cs"/>
              </a:rPr>
              <a:t>After the complaint was filed against the University, I searched the web for established language </a:t>
            </a:r>
            <a:r>
              <a:rPr lang="en-US" sz="1200" kern="1200" dirty="0" err="1" smtClean="0">
                <a:solidFill>
                  <a:schemeClr val="tx1"/>
                </a:solidFill>
                <a:effectLst/>
                <a:latin typeface="+mn-lt"/>
                <a:ea typeface="+mn-ea"/>
                <a:cs typeface="+mn-cs"/>
              </a:rPr>
              <a:t>andI</a:t>
            </a:r>
            <a:r>
              <a:rPr lang="en-US" sz="1200" kern="1200" dirty="0" smtClean="0">
                <a:solidFill>
                  <a:schemeClr val="tx1"/>
                </a:solidFill>
                <a:effectLst/>
                <a:latin typeface="+mn-lt"/>
                <a:ea typeface="+mn-ea"/>
                <a:cs typeface="+mn-cs"/>
              </a:rPr>
              <a:t> worked in conjunction with the disability services coordinator, the library dean, and the legal department to tweak the statement.  This language will be included on all new license agreements. At this point it is unclear if I will be required to renegotiate every license.  </a:t>
            </a:r>
          </a:p>
          <a:p>
            <a:r>
              <a:rPr lang="en-US" sz="1200" kern="1200" dirty="0" smtClean="0">
                <a:solidFill>
                  <a:schemeClr val="tx1"/>
                </a:solidFill>
                <a:effectLst/>
                <a:latin typeface="+mn-lt"/>
                <a:ea typeface="+mn-ea"/>
                <a:cs typeface="+mn-cs"/>
              </a:rPr>
              <a:t>Provider will  [make reasonable efforts to]comply with The Americans with Disabilities Act (ADA) requirements, Section 508 of the Rehabilitation Act Amendments by supporting assistive technologies or devices such as large print interfaces, voice-activated input, screen readers, and alternate keyboard or pointer interfaces in a manner consistent with the Web Content Accessibility Guidelines published by the World Wide Web Consortium's Web Accessibility Initiative, which may be found at </a:t>
            </a:r>
            <a:r>
              <a:rPr lang="en-US" sz="1200" u="sng" kern="1200" dirty="0" smtClean="0">
                <a:solidFill>
                  <a:schemeClr val="tx1"/>
                </a:solidFill>
                <a:effectLst/>
                <a:latin typeface="+mn-lt"/>
                <a:ea typeface="+mn-ea"/>
                <a:cs typeface="+mn-cs"/>
                <a:hlinkClick r:id="rId3"/>
              </a:rPr>
              <a:t>http://www.w3.org/WAI/GL/#Publications</a:t>
            </a:r>
            <a:r>
              <a:rPr lang="en-US" sz="1200" kern="1200" dirty="0" smtClean="0">
                <a:solidFill>
                  <a:schemeClr val="tx1"/>
                </a:solidFill>
                <a:effectLst/>
                <a:latin typeface="+mn-lt"/>
                <a:ea typeface="+mn-ea"/>
                <a:cs typeface="+mn-cs"/>
              </a:rPr>
              <a:t> and provide Licensee current completed Voluntary Product Accessibility Template (VPAT)</a:t>
            </a:r>
            <a:r>
              <a:rPr lang="en-US" sz="1200" u="sng" kern="1200" dirty="0" smtClean="0">
                <a:solidFill>
                  <a:schemeClr val="tx1"/>
                </a:solidFill>
                <a:effectLst/>
                <a:latin typeface="+mn-lt"/>
                <a:ea typeface="+mn-ea"/>
                <a:cs typeface="+mn-cs"/>
                <a:hlinkClick r:id="rId4"/>
              </a:rPr>
              <a:t>http://www.state.gov/m/irm/impact/126343.htm</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37</a:t>
            </a:fld>
            <a:endParaRPr lang="en-US" dirty="0"/>
          </a:p>
        </p:txBody>
      </p:sp>
    </p:spTree>
    <p:extLst>
      <p:ext uri="{BB962C8B-B14F-4D97-AF65-F5344CB8AC3E}">
        <p14:creationId xmlns:p14="http://schemas.microsoft.com/office/powerpoint/2010/main" val="28761626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Educating all library employees on accessibility issues is important.  The digital transition in libraries presented an opportunity to provide an increased level of accessibility, but this did not happen.  Assuming all electronic materials are accessible will lead to complacency.  </a:t>
            </a:r>
          </a:p>
          <a:p>
            <a:r>
              <a:rPr lang="en-US" sz="1200" kern="1200" dirty="0" smtClean="0">
                <a:solidFill>
                  <a:schemeClr val="tx1"/>
                </a:solidFill>
                <a:effectLst/>
                <a:latin typeface="+mn-lt"/>
                <a:ea typeface="+mn-ea"/>
                <a:cs typeface="+mn-cs"/>
              </a:rPr>
              <a:t>Most people have heard the term “reasonable accommodation.”  I hope that everyone leaves this presentation with the realization that reasonable accommodation often happens after the point of need and in a digital instant gratification environment the old notions of accommodation are no longer acceptable in many communities.  Calling back to the beginning of the presentation, accessibility should be same material, same time, same price, same quality.</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38</a:t>
            </a:fld>
            <a:endParaRPr lang="en-US" dirty="0"/>
          </a:p>
        </p:txBody>
      </p:sp>
    </p:spTree>
    <p:extLst>
      <p:ext uri="{BB962C8B-B14F-4D97-AF65-F5344CB8AC3E}">
        <p14:creationId xmlns:p14="http://schemas.microsoft.com/office/powerpoint/2010/main" val="1706221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Today I am going to talk about Americans with Disabilities Act compliance and electronic resource collection development.  Ultimately this talk is about access; access for all individuals regardless of abilities.  The move from print to electronic format had the potential to increase immediate access to materials for patrons with disabilities, however many devices and formats emerged that were just as inaccessible without intervention as the printed word on paper.  Streaming videos without captions are still common despite advances and standardization of captioning.</a:t>
            </a:r>
          </a:p>
          <a:p>
            <a:r>
              <a:rPr lang="en-US" sz="1200" kern="1200" dirty="0" smtClean="0">
                <a:solidFill>
                  <a:schemeClr val="tx1"/>
                </a:solidFill>
                <a:effectLst/>
                <a:latin typeface="+mn-lt"/>
                <a:ea typeface="+mn-ea"/>
                <a:cs typeface="+mn-cs"/>
              </a:rPr>
              <a:t>In this half hour I hope to address key accessibility issues for individuals, provide education addressing electronic text formats, electronic devices, evaluation tools, and creating a collection development policy to support access for all users.  Finally, I hope to leave you with the idea that ADA accessibility in the digital age isn’t about providing accommodations or other intervention, but is really about immediate access for all individuals.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E17B7C-A5B8-489C-965A-D5A36D861065}" type="slidenum">
              <a:rPr lang="en-US" smtClean="0"/>
              <a:pPr/>
              <a:t>3</a:t>
            </a:fld>
            <a:endParaRPr lang="en-US" dirty="0"/>
          </a:p>
        </p:txBody>
      </p:sp>
    </p:spTree>
    <p:extLst>
      <p:ext uri="{BB962C8B-B14F-4D97-AF65-F5344CB8AC3E}">
        <p14:creationId xmlns:p14="http://schemas.microsoft.com/office/powerpoint/2010/main" val="907296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would like to reframe ADA compliance and apply a user perspective to the discussion. I attended an un-conference on accessibility and what spoke to me most about the day was the concept that accessibility is about obtaining the same information, at the same time, for the same price and at the same quality.  </a:t>
            </a:r>
          </a:p>
          <a:p>
            <a:r>
              <a:rPr lang="en-US" sz="1200" kern="1200" dirty="0" smtClean="0">
                <a:solidFill>
                  <a:schemeClr val="tx1"/>
                </a:solidFill>
                <a:effectLst/>
                <a:latin typeface="+mn-lt"/>
                <a:ea typeface="+mn-ea"/>
                <a:cs typeface="+mn-cs"/>
              </a:rPr>
              <a:t>The same information would be analogous to verbatim captions or documents fully readable by text to speech software. The Described and Captioned Media Program will caption educational and general interest films and make them available for qualified individuals at no cost. The NLS: National Library Service provides talking and Braille books for no charge.  These are examples of the same information; however each scenario introduces a time lag in access. Is a lag time between the point of need and the fulfillment acceptable?  </a:t>
            </a:r>
          </a:p>
          <a:p>
            <a:endParaRPr lang="en-US" dirty="0" smtClean="0"/>
          </a:p>
          <a:p>
            <a:r>
              <a:rPr lang="en-US" sz="1200" kern="1200" dirty="0" smtClean="0">
                <a:solidFill>
                  <a:schemeClr val="tx1"/>
                </a:solidFill>
                <a:effectLst/>
                <a:latin typeface="+mn-lt"/>
                <a:ea typeface="+mn-ea"/>
                <a:cs typeface="+mn-cs"/>
              </a:rPr>
              <a:t>Cost is simple, no markups for accessibly features.  I think it is easy to ask, “who would charge extra for accessibility?”  In 2009 when the Authors Guild claimed that Amazon’s text to speech feature was a violation of copyright one of the suggestions from the Authors was to create a registry of disabled users or charge the disabled population extra for an accessible version.</a:t>
            </a:r>
          </a:p>
          <a:p>
            <a:r>
              <a:rPr lang="en-US" sz="1200" kern="1200" dirty="0" smtClean="0">
                <a:solidFill>
                  <a:schemeClr val="tx1"/>
                </a:solidFill>
                <a:effectLst/>
                <a:latin typeface="+mn-lt"/>
                <a:ea typeface="+mn-ea"/>
                <a:cs typeface="+mn-cs"/>
              </a:rPr>
              <a:t>Amazon chose to allow publishers to opt out of text to speech feature in order to protect their audio book sales.  Subsequently, the Joint Statement on Access to Books by Americans with Print Disabilities was released by the Reading Rights Coalition, the Authors Guild, and the Association of American Publishers.  The statement recognized the buying power of print disabled Americans and agreed to work towards more accessible eBooks. </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4</a:t>
            </a:fld>
            <a:endParaRPr lang="en-US" dirty="0"/>
          </a:p>
        </p:txBody>
      </p:sp>
    </p:spTree>
    <p:extLst>
      <p:ext uri="{BB962C8B-B14F-4D97-AF65-F5344CB8AC3E}">
        <p14:creationId xmlns:p14="http://schemas.microsoft.com/office/powerpoint/2010/main" val="3336190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People who are blind or deaf require access just as anyone else, but the ways they interact with materials are different.  People with seizure disorders have certain requirements to keep their media consumption safe.  Physical limitations also require alternate methods.  For example the NLS service that provides talking books also serves individuals with physical difficulties that prevent them from holding or manipulating books.  </a:t>
            </a:r>
          </a:p>
          <a:p>
            <a:r>
              <a:rPr lang="en-US" sz="1200" kern="1200" dirty="0" smtClean="0">
                <a:solidFill>
                  <a:schemeClr val="tx1"/>
                </a:solidFill>
                <a:effectLst/>
                <a:latin typeface="+mn-lt"/>
                <a:ea typeface="+mn-ea"/>
                <a:cs typeface="+mn-cs"/>
              </a:rPr>
              <a:t>When the library cares about how each individual interacts with materials we become an inclusive environment.  There are benefits to fostering inclusiveness.  I’ll share a personal example. I use text to speech features to mitigate my reading disorder. I have extreme difficulties with proofreading. Some people in the room are probably aware that I am the editor-in-chief of the NASIG Newsletter and I do copyediting in a pinch.  I almost turned down the position because I thought a dyslexic person should never be an editor, but Text to Speech capabilities enabled me to accept a service position that I find deeply rewarding. When I tell others about how I proofread, they try out text to speech and often find benefits. Accessibility features can aid everyone.</a:t>
            </a: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5</a:t>
            </a:fld>
            <a:endParaRPr lang="en-US" dirty="0"/>
          </a:p>
        </p:txBody>
      </p:sp>
    </p:spTree>
    <p:extLst>
      <p:ext uri="{BB962C8B-B14F-4D97-AF65-F5344CB8AC3E}">
        <p14:creationId xmlns:p14="http://schemas.microsoft.com/office/powerpoint/2010/main" val="641648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Providing accessible electronic resource access is complicated and the federal government provides little guidance to state agencies on how to meet accessibility requirements.  Fulton suggests, </a:t>
            </a:r>
            <a:r>
              <a:rPr lang="en-US" sz="1200" i="1" kern="1200" dirty="0" smtClean="0">
                <a:solidFill>
                  <a:schemeClr val="tx1"/>
                </a:solidFill>
                <a:effectLst/>
                <a:latin typeface="+mn-lt"/>
                <a:ea typeface="+mn-ea"/>
                <a:cs typeface="+mn-cs"/>
              </a:rPr>
              <a:t>“Section 508 of the Rehabilitation Act could serve as a blueprint for information technology guidelines that state agencies should follow.” </a:t>
            </a:r>
            <a:r>
              <a:rPr lang="en-US" sz="1200" kern="1200" dirty="0" smtClean="0">
                <a:solidFill>
                  <a:schemeClr val="tx1"/>
                </a:solidFill>
                <a:effectLst/>
                <a:latin typeface="+mn-lt"/>
                <a:ea typeface="+mn-ea"/>
                <a:cs typeface="+mn-cs"/>
              </a:rPr>
              <a:t>p. 35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Fulton, C. (March 01, 2011). Web accessibility, libraries, and the law. 	</a:t>
            </a:r>
            <a:r>
              <a:rPr lang="en-US" sz="1200" b="1" i="1" kern="1200" dirty="0" smtClean="0">
                <a:solidFill>
                  <a:schemeClr val="tx1"/>
                </a:solidFill>
                <a:effectLst/>
                <a:latin typeface="+mn-lt"/>
                <a:ea typeface="+mn-ea"/>
                <a:cs typeface="+mn-cs"/>
              </a:rPr>
              <a:t>Information Technology and Libraries, 30, </a:t>
            </a:r>
            <a:r>
              <a:rPr lang="en-US" sz="1200" b="1" kern="1200" dirty="0" smtClean="0">
                <a:solidFill>
                  <a:schemeClr val="tx1"/>
                </a:solidFill>
                <a:effectLst/>
                <a:latin typeface="+mn-lt"/>
                <a:ea typeface="+mn-ea"/>
                <a:cs typeface="+mn-cs"/>
              </a:rPr>
              <a:t>1, 34-43.</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6</a:t>
            </a:fld>
            <a:endParaRPr lang="en-US" dirty="0"/>
          </a:p>
        </p:txBody>
      </p:sp>
    </p:spTree>
    <p:extLst>
      <p:ext uri="{BB962C8B-B14F-4D97-AF65-F5344CB8AC3E}">
        <p14:creationId xmlns:p14="http://schemas.microsoft.com/office/powerpoint/2010/main" val="671958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http://webaim.org/standards/508/checklist</a:t>
            </a:r>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7</a:t>
            </a:fld>
            <a:endParaRPr lang="en-US" dirty="0"/>
          </a:p>
        </p:txBody>
      </p:sp>
    </p:spTree>
    <p:extLst>
      <p:ext uri="{BB962C8B-B14F-4D97-AF65-F5344CB8AC3E}">
        <p14:creationId xmlns:p14="http://schemas.microsoft.com/office/powerpoint/2010/main" val="1906491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Lazar, J., Wentz, B., Akeley, C., </a:t>
            </a:r>
            <a:r>
              <a:rPr lang="en-US" sz="1200" kern="1200" dirty="0" err="1" smtClean="0">
                <a:solidFill>
                  <a:schemeClr val="tx1"/>
                </a:solidFill>
                <a:effectLst/>
                <a:latin typeface="+mn-lt"/>
                <a:ea typeface="+mn-ea"/>
                <a:cs typeface="+mn-cs"/>
              </a:rPr>
              <a:t>Almuhim</a:t>
            </a:r>
            <a:r>
              <a:rPr lang="en-US" sz="1200" kern="1200" dirty="0" smtClean="0">
                <a:solidFill>
                  <a:schemeClr val="tx1"/>
                </a:solidFill>
                <a:effectLst/>
                <a:latin typeface="+mn-lt"/>
                <a:ea typeface="+mn-ea"/>
                <a:cs typeface="+mn-cs"/>
              </a:rPr>
              <a:t>, M., </a:t>
            </a:r>
            <a:r>
              <a:rPr lang="en-US" sz="1200" kern="1200" dirty="0" err="1" smtClean="0">
                <a:solidFill>
                  <a:schemeClr val="tx1"/>
                </a:solidFill>
                <a:effectLst/>
                <a:latin typeface="+mn-lt"/>
                <a:ea typeface="+mn-ea"/>
                <a:cs typeface="+mn-cs"/>
              </a:rPr>
              <a:t>Barmoy</a:t>
            </a:r>
            <a:r>
              <a:rPr lang="en-US" sz="1200" kern="1200" dirty="0" smtClean="0">
                <a:solidFill>
                  <a:schemeClr val="tx1"/>
                </a:solidFill>
                <a:effectLst/>
                <a:latin typeface="+mn-lt"/>
                <a:ea typeface="+mn-ea"/>
                <a:cs typeface="+mn-cs"/>
              </a:rPr>
              <a:t>, S., </a:t>
            </a:r>
            <a:r>
              <a:rPr lang="en-US" sz="1200" kern="1200" dirty="0" err="1" smtClean="0">
                <a:solidFill>
                  <a:schemeClr val="tx1"/>
                </a:solidFill>
                <a:effectLst/>
                <a:latin typeface="+mn-lt"/>
                <a:ea typeface="+mn-ea"/>
                <a:cs typeface="+mn-cs"/>
              </a:rPr>
              <a:t>Beavan</a:t>
            </a:r>
            <a:r>
              <a:rPr lang="en-US" sz="1200" kern="1200" dirty="0" smtClean="0">
                <a:solidFill>
                  <a:schemeClr val="tx1"/>
                </a:solidFill>
                <a:effectLst/>
                <a:latin typeface="+mn-lt"/>
                <a:ea typeface="+mn-ea"/>
                <a:cs typeface="+mn-cs"/>
              </a:rPr>
              <a:t>, P., Beck.., P., &amp; Blair, A. (2012). P. Langdon &amp; Cambridge Workshop on UA and AT (Eds.), </a:t>
            </a:r>
            <a:r>
              <a:rPr lang="en-US" sz="1200" i="1" kern="1200" dirty="0" smtClean="0">
                <a:solidFill>
                  <a:schemeClr val="tx1"/>
                </a:solidFill>
                <a:effectLst/>
                <a:latin typeface="+mn-lt"/>
                <a:ea typeface="+mn-ea"/>
                <a:cs typeface="+mn-cs"/>
              </a:rPr>
              <a:t>Equal access to information? Evaluating the accessibility of public library web sites in the state of </a:t>
            </a:r>
            <a:r>
              <a:rPr lang="en-US" sz="1200" i="1" kern="1200" dirty="0" err="1" smtClean="0">
                <a:solidFill>
                  <a:schemeClr val="tx1"/>
                </a:solidFill>
                <a:effectLst/>
                <a:latin typeface="+mn-lt"/>
                <a:ea typeface="+mn-ea"/>
                <a:cs typeface="+mn-cs"/>
              </a:rPr>
              <a:t>Maryland</a:t>
            </a:r>
            <a:r>
              <a:rPr lang="en-US" sz="1200" kern="1200" dirty="0" err="1" smtClean="0">
                <a:solidFill>
                  <a:schemeClr val="tx1"/>
                </a:solidFill>
                <a:effectLst/>
                <a:latin typeface="+mn-lt"/>
                <a:ea typeface="+mn-ea"/>
                <a:cs typeface="+mn-cs"/>
              </a:rPr>
              <a:t>London</a:t>
            </a:r>
            <a:r>
              <a:rPr lang="en-US" sz="1200" kern="1200" dirty="0" smtClean="0">
                <a:solidFill>
                  <a:schemeClr val="tx1"/>
                </a:solidFill>
                <a:effectLst/>
                <a:latin typeface="+mn-lt"/>
                <a:ea typeface="+mn-ea"/>
                <a:cs typeface="+mn-cs"/>
              </a:rPr>
              <a:t>: Springer.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9</a:t>
            </a:fld>
            <a:endParaRPr lang="en-US" dirty="0"/>
          </a:p>
        </p:txBody>
      </p:sp>
    </p:spTree>
    <p:extLst>
      <p:ext uri="{BB962C8B-B14F-4D97-AF65-F5344CB8AC3E}">
        <p14:creationId xmlns:p14="http://schemas.microsoft.com/office/powerpoint/2010/main" val="1103265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Lazar, J., Wentz, B., Akeley, C., </a:t>
            </a:r>
            <a:r>
              <a:rPr lang="en-US" sz="1200" kern="1200" dirty="0" err="1" smtClean="0">
                <a:solidFill>
                  <a:schemeClr val="tx1"/>
                </a:solidFill>
                <a:effectLst/>
                <a:latin typeface="+mn-lt"/>
                <a:ea typeface="+mn-ea"/>
                <a:cs typeface="+mn-cs"/>
              </a:rPr>
              <a:t>Almuhim</a:t>
            </a:r>
            <a:r>
              <a:rPr lang="en-US" sz="1200" kern="1200" dirty="0" smtClean="0">
                <a:solidFill>
                  <a:schemeClr val="tx1"/>
                </a:solidFill>
                <a:effectLst/>
                <a:latin typeface="+mn-lt"/>
                <a:ea typeface="+mn-ea"/>
                <a:cs typeface="+mn-cs"/>
              </a:rPr>
              <a:t>, M., </a:t>
            </a:r>
            <a:r>
              <a:rPr lang="en-US" sz="1200" kern="1200" dirty="0" err="1" smtClean="0">
                <a:solidFill>
                  <a:schemeClr val="tx1"/>
                </a:solidFill>
                <a:effectLst/>
                <a:latin typeface="+mn-lt"/>
                <a:ea typeface="+mn-ea"/>
                <a:cs typeface="+mn-cs"/>
              </a:rPr>
              <a:t>Barmoy</a:t>
            </a:r>
            <a:r>
              <a:rPr lang="en-US" sz="1200" kern="1200" dirty="0" smtClean="0">
                <a:solidFill>
                  <a:schemeClr val="tx1"/>
                </a:solidFill>
                <a:effectLst/>
                <a:latin typeface="+mn-lt"/>
                <a:ea typeface="+mn-ea"/>
                <a:cs typeface="+mn-cs"/>
              </a:rPr>
              <a:t>, S., </a:t>
            </a:r>
            <a:r>
              <a:rPr lang="en-US" sz="1200" kern="1200" dirty="0" err="1" smtClean="0">
                <a:solidFill>
                  <a:schemeClr val="tx1"/>
                </a:solidFill>
                <a:effectLst/>
                <a:latin typeface="+mn-lt"/>
                <a:ea typeface="+mn-ea"/>
                <a:cs typeface="+mn-cs"/>
              </a:rPr>
              <a:t>Beavan</a:t>
            </a:r>
            <a:r>
              <a:rPr lang="en-US" sz="1200" kern="1200" dirty="0" smtClean="0">
                <a:solidFill>
                  <a:schemeClr val="tx1"/>
                </a:solidFill>
                <a:effectLst/>
                <a:latin typeface="+mn-lt"/>
                <a:ea typeface="+mn-ea"/>
                <a:cs typeface="+mn-cs"/>
              </a:rPr>
              <a:t>, P., Beck.., P., &amp; Blair, A. (2012). P. Langdon &amp; Cambridge Workshop on UA and AT (Eds.), </a:t>
            </a:r>
            <a:r>
              <a:rPr lang="en-US" sz="1200" i="1" kern="1200" dirty="0" smtClean="0">
                <a:solidFill>
                  <a:schemeClr val="tx1"/>
                </a:solidFill>
                <a:effectLst/>
                <a:latin typeface="+mn-lt"/>
                <a:ea typeface="+mn-ea"/>
                <a:cs typeface="+mn-cs"/>
              </a:rPr>
              <a:t>Equal access to information? Evaluating the accessibility of public library web sites in the state of </a:t>
            </a:r>
            <a:r>
              <a:rPr lang="en-US" sz="1200" i="1" kern="1200" dirty="0" err="1" smtClean="0">
                <a:solidFill>
                  <a:schemeClr val="tx1"/>
                </a:solidFill>
                <a:effectLst/>
                <a:latin typeface="+mn-lt"/>
                <a:ea typeface="+mn-ea"/>
                <a:cs typeface="+mn-cs"/>
              </a:rPr>
              <a:t>Maryland</a:t>
            </a:r>
            <a:r>
              <a:rPr lang="en-US" sz="1200" kern="1200" dirty="0" err="1" smtClean="0">
                <a:solidFill>
                  <a:schemeClr val="tx1"/>
                </a:solidFill>
                <a:effectLst/>
                <a:latin typeface="+mn-lt"/>
                <a:ea typeface="+mn-ea"/>
                <a:cs typeface="+mn-cs"/>
              </a:rPr>
              <a:t>London</a:t>
            </a:r>
            <a:r>
              <a:rPr lang="en-US" sz="1200" kern="1200" dirty="0" smtClean="0">
                <a:solidFill>
                  <a:schemeClr val="tx1"/>
                </a:solidFill>
                <a:effectLst/>
                <a:latin typeface="+mn-lt"/>
                <a:ea typeface="+mn-ea"/>
                <a:cs typeface="+mn-cs"/>
              </a:rPr>
              <a:t>: Springer. </a:t>
            </a:r>
            <a:endParaRPr lang="en-US" dirty="0"/>
          </a:p>
        </p:txBody>
      </p:sp>
      <p:sp>
        <p:nvSpPr>
          <p:cNvPr id="4" name="Slide Number Placeholder 3"/>
          <p:cNvSpPr>
            <a:spLocks noGrp="1"/>
          </p:cNvSpPr>
          <p:nvPr>
            <p:ph type="sldNum" sz="quarter" idx="10"/>
          </p:nvPr>
        </p:nvSpPr>
        <p:spPr/>
        <p:txBody>
          <a:bodyPr/>
          <a:lstStyle/>
          <a:p>
            <a:fld id="{9AE17B7C-A5B8-489C-965A-D5A36D861065}" type="slidenum">
              <a:rPr lang="en-US" smtClean="0"/>
              <a:pPr/>
              <a:t>10</a:t>
            </a:fld>
            <a:endParaRPr lang="en-US" dirty="0"/>
          </a:p>
        </p:txBody>
      </p:sp>
    </p:spTree>
    <p:extLst>
      <p:ext uri="{BB962C8B-B14F-4D97-AF65-F5344CB8AC3E}">
        <p14:creationId xmlns:p14="http://schemas.microsoft.com/office/powerpoint/2010/main" val="3509204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359388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347310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233357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4026333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2772571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37642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2580652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19786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83284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3556114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05631F-DB98-4189-A597-114914AC52CF}" type="datetimeFigureOut">
              <a:rPr lang="en-US" smtClean="0"/>
              <a:pPr/>
              <a:t>10/3/2013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1050767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05631F-DB98-4189-A597-114914AC52CF}" type="datetimeFigureOut">
              <a:rPr lang="en-US" smtClean="0"/>
              <a:pPr/>
              <a:t>10/3/2013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CA66D5-016B-421D-93DD-AEC92EF1BFBA}" type="slidenum">
              <a:rPr lang="en-US" smtClean="0"/>
              <a:pPr/>
              <a:t>‹#›</a:t>
            </a:fld>
            <a:endParaRPr lang="en-US" dirty="0"/>
          </a:p>
        </p:txBody>
      </p:sp>
    </p:spTree>
    <p:extLst>
      <p:ext uri="{BB962C8B-B14F-4D97-AF65-F5344CB8AC3E}">
        <p14:creationId xmlns:p14="http://schemas.microsoft.com/office/powerpoint/2010/main" val="1059707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vIWJpXvQmHQ"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messaging.umt.edu/owa/redir.aspx?C=9hY-KPcUnkaQZD_d16FKvKnj616SKNAINf8qeK_d8tgW_WxLpA-JDcmHq2BUjnXzN4vNGoIWnVw.&amp;URL=http://www.w3.org/WAI/G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messaging.umt.edu/owa/redir.aspx?C=9hY-KPcUnkaQZD_d16FKvKnj616SKNAINf8qeK_d8tgW_WxLpA-JDcmHq2BUjnXzN4vNGoIWnVw.&amp;URL=http://www.state.gov/m/irm/impact/126343.ht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a:t>The </a:t>
            </a:r>
            <a:r>
              <a:rPr lang="en-US" b="1" smtClean="0"/>
              <a:t>Americans </a:t>
            </a:r>
            <a:r>
              <a:rPr lang="en-US" b="1" dirty="0"/>
              <a:t>with Disabilities Act compliance and library acquisitions</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By: Angela Dresselhaus</a:t>
            </a:r>
          </a:p>
          <a:p>
            <a:r>
              <a:rPr lang="en-US" dirty="0" smtClean="0"/>
              <a:t>The University of Montana</a:t>
            </a:r>
            <a:endParaRPr lang="en-US" dirty="0"/>
          </a:p>
        </p:txBody>
      </p:sp>
    </p:spTree>
    <p:extLst>
      <p:ext uri="{BB962C8B-B14F-4D97-AF65-F5344CB8AC3E}">
        <p14:creationId xmlns:p14="http://schemas.microsoft.com/office/powerpoint/2010/main" val="1156250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Web Requirements</a:t>
            </a:r>
            <a:endParaRPr lang="en-US" dirty="0"/>
          </a:p>
        </p:txBody>
      </p:sp>
      <p:sp>
        <p:nvSpPr>
          <p:cNvPr id="3" name="Content Placeholder 2"/>
          <p:cNvSpPr>
            <a:spLocks noGrp="1"/>
          </p:cNvSpPr>
          <p:nvPr>
            <p:ph idx="1"/>
          </p:nvPr>
        </p:nvSpPr>
        <p:spPr/>
        <p:txBody>
          <a:bodyPr>
            <a:normAutofit fontScale="92500"/>
          </a:bodyPr>
          <a:lstStyle/>
          <a:p>
            <a:pPr lvl="0"/>
            <a:r>
              <a:rPr lang="en-US" dirty="0" smtClean="0"/>
              <a:t>Online Electronic Forms (all forms must be properly labeled and accessible)</a:t>
            </a:r>
          </a:p>
          <a:p>
            <a:pPr lvl="0"/>
            <a:r>
              <a:rPr lang="en-US" dirty="0" smtClean="0"/>
              <a:t>Method to Skip Repetitive Navigation Links (all web pages should have a link which allows a user to skip directly to the main content, bypassing any site navigation information)</a:t>
            </a:r>
          </a:p>
          <a:p>
            <a:pPr lvl="0"/>
            <a:r>
              <a:rPr lang="en-US" dirty="0" smtClean="0"/>
              <a:t>Alerts on Timed Responses (if any page responses are timed, the user should be given the opportunity to indicate that more time is needed)</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Library Association</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ALA Policy 54.3.2</a:t>
            </a:r>
          </a:p>
          <a:p>
            <a:r>
              <a:rPr lang="en-US" dirty="0" smtClean="0"/>
              <a:t>“Library materials must be accessible to all patrons including people with disabilities.”</a:t>
            </a:r>
          </a:p>
          <a:p>
            <a:pPr lvl="0">
              <a:buNone/>
            </a:pPr>
            <a:endParaRPr lang="en-US" dirty="0" smtClean="0"/>
          </a:p>
          <a:p>
            <a:pPr lvl="0">
              <a:buNone/>
            </a:pPr>
            <a:r>
              <a:rPr lang="en-US" dirty="0" smtClean="0"/>
              <a:t>Purchasing of Accessible Electronic Resource Resolution:</a:t>
            </a:r>
          </a:p>
          <a:p>
            <a:pPr lvl="0"/>
            <a:r>
              <a:rPr lang="en-US" dirty="0" smtClean="0"/>
              <a:t>Libraries should require vendors to guarantee the accessibility of products</a:t>
            </a:r>
          </a:p>
          <a:p>
            <a:pPr lvl="0"/>
            <a:r>
              <a:rPr lang="en-US" dirty="0" smtClean="0"/>
              <a:t>Libraries ensure accessibility through their own testing or by requiring vendors to test</a:t>
            </a:r>
          </a:p>
          <a:p>
            <a:pPr lvl="0"/>
            <a:r>
              <a:rPr lang="en-US" dirty="0" smtClean="0"/>
              <a:t>Funding bodies provide adequate financial resources for accessibility issues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b="1" dirty="0" smtClean="0"/>
              <a:t>WCAG 2.0 (Web Content Accessibility Guidelines)</a:t>
            </a:r>
            <a:endParaRPr lang="en-US" dirty="0"/>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t>Goal: To make the web more accessible</a:t>
            </a:r>
          </a:p>
          <a:p>
            <a:r>
              <a:rPr lang="en-US" b="1" dirty="0" smtClean="0"/>
              <a:t>Perceivable</a:t>
            </a:r>
            <a:r>
              <a:rPr lang="en-US" dirty="0" smtClean="0"/>
              <a:t>: Available to the senses</a:t>
            </a:r>
          </a:p>
          <a:p>
            <a:r>
              <a:rPr lang="en-US" b="1" dirty="0" smtClean="0"/>
              <a:t>Operable: </a:t>
            </a:r>
            <a:r>
              <a:rPr lang="en-US" dirty="0" smtClean="0"/>
              <a:t>Users can interact with all controls and interactive elements using either the mouse, keyboard, or an assistive device.</a:t>
            </a:r>
          </a:p>
          <a:p>
            <a:r>
              <a:rPr lang="en-US" b="1" dirty="0" smtClean="0"/>
              <a:t>Understandable: </a:t>
            </a:r>
            <a:r>
              <a:rPr lang="en-US" dirty="0" smtClean="0"/>
              <a:t>Content is clear and limits confusion and ambiguity.</a:t>
            </a:r>
          </a:p>
          <a:p>
            <a:r>
              <a:rPr lang="en-US" b="1" dirty="0" smtClean="0"/>
              <a:t>Robust: </a:t>
            </a:r>
            <a:r>
              <a:rPr lang="en-US" dirty="0" smtClean="0"/>
              <a:t>A wide range of technologies (including old and new user agents and assistive technologies) can access the content.</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(WAI-ARIA) Accessible Rich Internet Application</a:t>
            </a: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t>Goal: To make the web more accessible</a:t>
            </a:r>
          </a:p>
          <a:p>
            <a:r>
              <a:rPr lang="en-US" dirty="0" smtClean="0"/>
              <a:t>Address problems with advanced user interface controls that are often not available to people who can’t use a mouse or use a screen reader</a:t>
            </a:r>
          </a:p>
          <a:p>
            <a:pPr lvl="0"/>
            <a:r>
              <a:rPr lang="en-US" dirty="0" smtClean="0"/>
              <a:t>Improve Drag and Drop</a:t>
            </a:r>
          </a:p>
          <a:p>
            <a:pPr lvl="0"/>
            <a:r>
              <a:rPr lang="en-US" dirty="0" smtClean="0"/>
              <a:t>Alert screen readers and respond consistently to updated website content</a:t>
            </a:r>
          </a:p>
          <a:p>
            <a:pPr lvl="0"/>
            <a:r>
              <a:rPr lang="en-US" dirty="0" smtClean="0"/>
              <a:t>Date sliders—as seen on article databases</a:t>
            </a:r>
          </a:p>
          <a:p>
            <a:pPr lvl="0"/>
            <a:r>
              <a:rPr lang="en-US" dirty="0" smtClean="0"/>
              <a:t>Pull-down menus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Streaming Media</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5560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Captions</a:t>
            </a:r>
            <a:endParaRPr lang="en-US" dirty="0"/>
          </a:p>
        </p:txBody>
      </p:sp>
      <p:sp>
        <p:nvSpPr>
          <p:cNvPr id="3" name="Content Placeholder 2"/>
          <p:cNvSpPr>
            <a:spLocks noGrp="1"/>
          </p:cNvSpPr>
          <p:nvPr>
            <p:ph idx="1"/>
          </p:nvPr>
        </p:nvSpPr>
        <p:spPr/>
        <p:txBody>
          <a:bodyPr>
            <a:normAutofit/>
          </a:bodyPr>
          <a:lstStyle/>
          <a:p>
            <a:r>
              <a:rPr lang="en-US" dirty="0" smtClean="0"/>
              <a:t>Purchase captioned media if at all possible</a:t>
            </a:r>
          </a:p>
          <a:p>
            <a:pPr lvl="1"/>
            <a:r>
              <a:rPr lang="en-US" dirty="0" smtClean="0"/>
              <a:t>Captions and Descriptive dialog offer the best access to media for individuals with hearing impairments</a:t>
            </a:r>
          </a:p>
          <a:p>
            <a:r>
              <a:rPr lang="en-US" dirty="0" smtClean="0"/>
              <a:t>Captions can be added to materials by a third party</a:t>
            </a:r>
            <a:endParaRPr lang="en-US" dirty="0"/>
          </a:p>
        </p:txBody>
      </p:sp>
    </p:spTree>
    <p:extLst>
      <p:ext uri="{BB962C8B-B14F-4D97-AF65-F5344CB8AC3E}">
        <p14:creationId xmlns:p14="http://schemas.microsoft.com/office/powerpoint/2010/main" val="88981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Websites/Journals/Databases</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75817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Problem: Websites</a:t>
            </a:r>
            <a:endParaRPr lang="en-US" dirty="0"/>
          </a:p>
        </p:txBody>
      </p:sp>
      <p:sp>
        <p:nvSpPr>
          <p:cNvPr id="5" name="Content Placeholder 4"/>
          <p:cNvSpPr>
            <a:spLocks noGrp="1"/>
          </p:cNvSpPr>
          <p:nvPr>
            <p:ph idx="1"/>
          </p:nvPr>
        </p:nvSpPr>
        <p:spPr/>
        <p:txBody>
          <a:bodyPr/>
          <a:lstStyle/>
          <a:p>
            <a:r>
              <a:rPr lang="en-US" dirty="0" smtClean="0"/>
              <a:t>Lazar, et. al. (2012) conducted a study using established web guidelines set forth in 508 (1194.22) of the US Rehabilitation Act. They found that all 24 public library websites in the study failed to meet all accessibility requirements.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Databases</a:t>
            </a:r>
            <a:endParaRPr lang="en-US" dirty="0"/>
          </a:p>
        </p:txBody>
      </p:sp>
      <p:sp>
        <p:nvSpPr>
          <p:cNvPr id="3" name="Content Placeholder 2"/>
          <p:cNvSpPr>
            <a:spLocks noGrp="1"/>
          </p:cNvSpPr>
          <p:nvPr>
            <p:ph idx="1"/>
          </p:nvPr>
        </p:nvSpPr>
        <p:spPr/>
        <p:txBody>
          <a:bodyPr/>
          <a:lstStyle/>
          <a:p>
            <a:r>
              <a:rPr lang="en-US" dirty="0" smtClean="0"/>
              <a:t>Tatomir and Durrance (2012) evaluated 32 library databases with a checklist method created by Tatomir.  The study concluded that 72 percent of the evaluated databases were rated as marginally accessible or inaccessible.  These databases failed 3 or more of the 10 accessibility elements outlined on the checklist.</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Screen Reader</a:t>
            </a:r>
            <a:endParaRPr lang="en-US" dirty="0"/>
          </a:p>
        </p:txBody>
      </p:sp>
      <p:sp>
        <p:nvSpPr>
          <p:cNvPr id="3" name="Content Placeholder 2"/>
          <p:cNvSpPr>
            <a:spLocks noGrp="1"/>
          </p:cNvSpPr>
          <p:nvPr>
            <p:ph idx="1"/>
          </p:nvPr>
        </p:nvSpPr>
        <p:spPr/>
        <p:txBody>
          <a:bodyPr/>
          <a:lstStyle/>
          <a:p>
            <a:r>
              <a:rPr lang="en-US" dirty="0" smtClean="0"/>
              <a:t>Show video</a:t>
            </a:r>
          </a:p>
          <a:p>
            <a:endParaRPr lang="en-US" dirty="0"/>
          </a:p>
          <a:p>
            <a:r>
              <a:rPr lang="en-US" dirty="0">
                <a:hlinkClick r:id="rId3"/>
              </a:rPr>
              <a:t>http://</a:t>
            </a:r>
            <a:r>
              <a:rPr lang="en-US" dirty="0" smtClean="0">
                <a:hlinkClick r:id="rId3"/>
              </a:rPr>
              <a:t>www.youtube.com/watch?v=vIWJpXvQmHQ</a:t>
            </a:r>
            <a:endParaRPr lang="en-US" dirty="0" smtClean="0"/>
          </a:p>
          <a:p>
            <a:endParaRPr lang="en-US" dirty="0"/>
          </a:p>
        </p:txBody>
      </p:sp>
    </p:spTree>
    <p:extLst>
      <p:ext uri="{BB962C8B-B14F-4D97-AF65-F5344CB8AC3E}">
        <p14:creationId xmlns:p14="http://schemas.microsoft.com/office/powerpoint/2010/main" val="1750509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Providing Equal Electronic Resource Access to all Patrons</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By: Angela Dresselhaus</a:t>
            </a:r>
          </a:p>
          <a:p>
            <a:r>
              <a:rPr lang="en-US" dirty="0" smtClean="0"/>
              <a:t>The University of Montana</a:t>
            </a:r>
            <a:endParaRPr lang="en-US" dirty="0"/>
          </a:p>
        </p:txBody>
      </p:sp>
    </p:spTree>
    <p:extLst>
      <p:ext uri="{BB962C8B-B14F-4D97-AF65-F5344CB8AC3E}">
        <p14:creationId xmlns:p14="http://schemas.microsoft.com/office/powerpoint/2010/main" val="2341016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Electronic book Formats and readers</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70819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File Formats</a:t>
            </a:r>
            <a:endParaRPr lang="en-US" dirty="0"/>
          </a:p>
        </p:txBody>
      </p:sp>
      <p:sp>
        <p:nvSpPr>
          <p:cNvPr id="3" name="Content Placeholder 2"/>
          <p:cNvSpPr>
            <a:spLocks noGrp="1"/>
          </p:cNvSpPr>
          <p:nvPr>
            <p:ph idx="1"/>
          </p:nvPr>
        </p:nvSpPr>
        <p:spPr/>
        <p:txBody>
          <a:bodyPr>
            <a:normAutofit fontScale="92500"/>
          </a:bodyPr>
          <a:lstStyle/>
          <a:p>
            <a:pPr lvl="0"/>
            <a:r>
              <a:rPr lang="en-US" dirty="0" smtClean="0"/>
              <a:t>DAISY (Digital Accessible Information System) </a:t>
            </a:r>
          </a:p>
          <a:p>
            <a:pPr lvl="1"/>
            <a:r>
              <a:rPr lang="en-US" dirty="0" smtClean="0"/>
              <a:t>Specifically designed for people with print disabilities</a:t>
            </a:r>
          </a:p>
          <a:p>
            <a:pPr lvl="1"/>
            <a:r>
              <a:rPr lang="en-US" dirty="0" smtClean="0"/>
              <a:t>Format used in talking books</a:t>
            </a:r>
          </a:p>
          <a:p>
            <a:pPr lvl="0"/>
            <a:r>
              <a:rPr lang="en-US" dirty="0" smtClean="0"/>
              <a:t>EPUB 2 &amp; EPUB 3 (Electronic PUBlication)</a:t>
            </a:r>
          </a:p>
          <a:p>
            <a:pPr lvl="1"/>
            <a:r>
              <a:rPr lang="en-US" dirty="0" smtClean="0"/>
              <a:t>EPUB 2</a:t>
            </a:r>
          </a:p>
          <a:p>
            <a:pPr lvl="2"/>
            <a:r>
              <a:rPr lang="en-US" dirty="0" smtClean="0"/>
              <a:t>Most commonly used ebook format</a:t>
            </a:r>
          </a:p>
          <a:p>
            <a:pPr lvl="2"/>
            <a:r>
              <a:rPr lang="en-US" dirty="0" smtClean="0"/>
              <a:t>Similar to HTML</a:t>
            </a:r>
          </a:p>
          <a:p>
            <a:pPr lvl="2"/>
            <a:r>
              <a:rPr lang="en-US" dirty="0" smtClean="0"/>
              <a:t>Does not support rich media and interactivity</a:t>
            </a:r>
          </a:p>
          <a:p>
            <a:pPr lvl="2"/>
            <a:r>
              <a:rPr lang="en-US" dirty="0" smtClean="0"/>
              <a:t>Used natively on most platforms and devices except Kindle</a:t>
            </a:r>
          </a:p>
          <a:p>
            <a:pPr lvl="1"/>
            <a:endParaRPr lang="en-US" dirty="0" smtClean="0"/>
          </a:p>
        </p:txBody>
      </p:sp>
    </p:spTree>
    <p:extLst>
      <p:ext uri="{BB962C8B-B14F-4D97-AF65-F5344CB8AC3E}">
        <p14:creationId xmlns:p14="http://schemas.microsoft.com/office/powerpoint/2010/main" val="2749477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File Formats</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EPUB 3</a:t>
            </a:r>
          </a:p>
          <a:p>
            <a:pPr lvl="2"/>
            <a:r>
              <a:rPr lang="en-US" dirty="0" smtClean="0"/>
              <a:t>Based on XHTML 5 and will support rich media and interactivity including audio and video, math formulas, and pronunciation suggestions (an example of where this is important, on my resume MLS, my degree, is read “milliliters” by screen readers). </a:t>
            </a:r>
          </a:p>
          <a:p>
            <a:pPr lvl="0"/>
            <a:r>
              <a:rPr lang="en-US" dirty="0" smtClean="0"/>
              <a:t>TXT</a:t>
            </a:r>
          </a:p>
          <a:p>
            <a:pPr lvl="1"/>
            <a:r>
              <a:rPr lang="en-US" dirty="0" smtClean="0"/>
              <a:t>Universal format and easily read by screen readers</a:t>
            </a:r>
          </a:p>
          <a:p>
            <a:pPr lvl="0"/>
            <a:r>
              <a:rPr lang="en-US" dirty="0" smtClean="0"/>
              <a:t>HTML</a:t>
            </a:r>
          </a:p>
          <a:p>
            <a:pPr lvl="1"/>
            <a:r>
              <a:rPr lang="en-US" dirty="0" smtClean="0"/>
              <a:t>Universal format for webpages and easily read by screen readers</a:t>
            </a:r>
          </a:p>
          <a:p>
            <a:pPr lvl="1"/>
            <a:endParaRPr lang="en-US" dirty="0" smtClean="0"/>
          </a:p>
          <a:p>
            <a:pPr>
              <a:buNone/>
            </a:pPr>
            <a:endParaRPr lang="en-US" b="1" dirty="0" smtClean="0"/>
          </a:p>
        </p:txBody>
      </p:sp>
    </p:spTree>
    <p:extLst>
      <p:ext uri="{BB962C8B-B14F-4D97-AF65-F5344CB8AC3E}">
        <p14:creationId xmlns:p14="http://schemas.microsoft.com/office/powerpoint/2010/main" val="2749477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File Formats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PDF</a:t>
            </a:r>
          </a:p>
          <a:p>
            <a:pPr lvl="1"/>
            <a:r>
              <a:rPr lang="en-US" dirty="0" smtClean="0"/>
              <a:t>Complicated: Files have the potential to be easily read by screen readers if:</a:t>
            </a:r>
          </a:p>
          <a:p>
            <a:pPr lvl="2"/>
            <a:r>
              <a:rPr lang="en-US" dirty="0" smtClean="0"/>
              <a:t>Documents are properly saved into PDF format</a:t>
            </a:r>
          </a:p>
          <a:p>
            <a:pPr lvl="2"/>
            <a:r>
              <a:rPr lang="en-US" dirty="0" smtClean="0"/>
              <a:t>Scanned documents are processed with an OCR utility</a:t>
            </a:r>
          </a:p>
          <a:p>
            <a:pPr lvl="1"/>
            <a:r>
              <a:rPr lang="en-US" dirty="0" smtClean="0"/>
              <a:t>Unfortunately many documents are not accessible</a:t>
            </a:r>
          </a:p>
          <a:p>
            <a:pPr lvl="0"/>
            <a:r>
              <a:rPr lang="en-US" dirty="0" smtClean="0"/>
              <a:t>MOBI/AZW</a:t>
            </a:r>
          </a:p>
          <a:p>
            <a:pPr lvl="1"/>
            <a:r>
              <a:rPr lang="en-US" dirty="0" smtClean="0"/>
              <a:t>Used by Kindle, can be read by screen readers with appropriate applications (accessibility plug-in for PC and Kindle app on Mac)</a:t>
            </a:r>
          </a:p>
          <a:p>
            <a:pPr>
              <a:buNone/>
            </a:pPr>
            <a:endParaRPr lang="en-US" b="1" dirty="0" smtClean="0"/>
          </a:p>
        </p:txBody>
      </p:sp>
    </p:spTree>
    <p:extLst>
      <p:ext uri="{BB962C8B-B14F-4D97-AF65-F5344CB8AC3E}">
        <p14:creationId xmlns:p14="http://schemas.microsoft.com/office/powerpoint/2010/main" val="27494771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Electronic Book Readers</a:t>
            </a:r>
            <a:endParaRPr lang="en-US" dirty="0"/>
          </a:p>
        </p:txBody>
      </p:sp>
      <p:sp>
        <p:nvSpPr>
          <p:cNvPr id="4" name="Content Placeholder 3"/>
          <p:cNvSpPr>
            <a:spLocks noGrp="1"/>
          </p:cNvSpPr>
          <p:nvPr>
            <p:ph idx="1"/>
          </p:nvPr>
        </p:nvSpPr>
        <p:spPr/>
        <p:txBody>
          <a:bodyPr>
            <a:normAutofit fontScale="92500" lnSpcReduction="10000"/>
          </a:bodyPr>
          <a:lstStyle/>
          <a:p>
            <a:pPr lvl="0"/>
            <a:r>
              <a:rPr lang="en-US" dirty="0" smtClean="0"/>
              <a:t>Apple Products</a:t>
            </a:r>
          </a:p>
          <a:p>
            <a:pPr lvl="1"/>
            <a:r>
              <a:rPr lang="en-US" dirty="0" smtClean="0"/>
              <a:t>Most accessible and widely known devices</a:t>
            </a:r>
          </a:p>
          <a:p>
            <a:pPr lvl="0"/>
            <a:r>
              <a:rPr lang="en-US" dirty="0" smtClean="0"/>
              <a:t>BLIO (Software only)</a:t>
            </a:r>
          </a:p>
          <a:p>
            <a:pPr lvl="1"/>
            <a:r>
              <a:rPr lang="en-US" dirty="0" smtClean="0"/>
              <a:t>Created by the NFB (National Federation of the Blind) and  Kurzweil Technology and designed for the blind</a:t>
            </a:r>
          </a:p>
          <a:p>
            <a:pPr lvl="0"/>
            <a:r>
              <a:rPr lang="en-US" dirty="0" smtClean="0"/>
              <a:t>Kobo, Nook, Sony Reader, Kindle </a:t>
            </a:r>
          </a:p>
          <a:p>
            <a:pPr lvl="1"/>
            <a:r>
              <a:rPr lang="en-US" dirty="0" smtClean="0"/>
              <a:t>All have usability problems</a:t>
            </a:r>
          </a:p>
          <a:p>
            <a:pPr lvl="2"/>
            <a:r>
              <a:rPr lang="en-US" dirty="0" smtClean="0"/>
              <a:t>Lack Text to Speech Menus</a:t>
            </a:r>
          </a:p>
          <a:p>
            <a:pPr lvl="2"/>
            <a:r>
              <a:rPr lang="en-US" dirty="0" smtClean="0"/>
              <a:t>Features available to able users are not always available to blind readers</a:t>
            </a:r>
          </a:p>
          <a:p>
            <a:endParaRPr lang="en-US" dirty="0"/>
          </a:p>
        </p:txBody>
      </p:sp>
    </p:spTree>
    <p:extLst>
      <p:ext uri="{BB962C8B-B14F-4D97-AF65-F5344CB8AC3E}">
        <p14:creationId xmlns:p14="http://schemas.microsoft.com/office/powerpoint/2010/main" val="4877345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Go Wrong</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55775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NFB</a:t>
            </a:r>
            <a:r>
              <a:rPr lang="en-US" baseline="0" dirty="0" smtClean="0"/>
              <a:t> </a:t>
            </a:r>
            <a:r>
              <a:rPr lang="en-US" dirty="0" smtClean="0"/>
              <a:t>and Kindle</a:t>
            </a:r>
            <a:endParaRPr lang="en-US" dirty="0"/>
          </a:p>
        </p:txBody>
      </p:sp>
      <p:sp>
        <p:nvSpPr>
          <p:cNvPr id="3" name="Content Placeholder 2"/>
          <p:cNvSpPr>
            <a:spLocks noGrp="1"/>
          </p:cNvSpPr>
          <p:nvPr>
            <p:ph idx="1"/>
          </p:nvPr>
        </p:nvSpPr>
        <p:spPr/>
        <p:txBody>
          <a:bodyPr>
            <a:normAutofit lnSpcReduction="10000"/>
          </a:bodyPr>
          <a:lstStyle/>
          <a:p>
            <a:r>
              <a:rPr lang="en-US" dirty="0" smtClean="0"/>
              <a:t>First Kindle Fire does not have native text to speech</a:t>
            </a:r>
          </a:p>
          <a:p>
            <a:r>
              <a:rPr lang="en-US" dirty="0" smtClean="0"/>
              <a:t>Kindles used in many K-12 school programs do not offer blind students the same learning experience</a:t>
            </a:r>
          </a:p>
          <a:p>
            <a:r>
              <a:rPr lang="en-US" dirty="0" smtClean="0"/>
              <a:t>Kindle software requires a special accessibility plug-in for PC</a:t>
            </a:r>
          </a:p>
          <a:p>
            <a:r>
              <a:rPr lang="en-US" dirty="0" smtClean="0"/>
              <a:t>Kindle finally released an accessible iOS app on May 1, 2013</a:t>
            </a:r>
            <a:endParaRPr lang="en-US" dirty="0"/>
          </a:p>
        </p:txBody>
      </p:sp>
    </p:spTree>
    <p:extLst>
      <p:ext uri="{BB962C8B-B14F-4D97-AF65-F5344CB8AC3E}">
        <p14:creationId xmlns:p14="http://schemas.microsoft.com/office/powerpoint/2010/main" val="235589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Department of Education-Office for Civil Rights Investigations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Library Responsibility</a:t>
            </a:r>
          </a:p>
          <a:p>
            <a:pPr lvl="0"/>
            <a:r>
              <a:rPr lang="en-US" dirty="0" smtClean="0"/>
              <a:t>Will continue to scan and create accessible PDF documents for faculty on a case-by-case basis</a:t>
            </a:r>
          </a:p>
          <a:p>
            <a:pPr lvl="0"/>
            <a:r>
              <a:rPr lang="en-US" dirty="0" smtClean="0"/>
              <a:t>Will monitor the accessibility of online databases and work to provide universal access to library collections and services</a:t>
            </a:r>
          </a:p>
          <a:p>
            <a:pPr lvl="0"/>
            <a:r>
              <a:rPr lang="en-US" dirty="0" smtClean="0"/>
              <a:t>Will purchase captioned and audio described versions of new instructional media and other audiovisual media</a:t>
            </a:r>
          </a:p>
          <a:p>
            <a:pPr lvl="0"/>
            <a:r>
              <a:rPr lang="en-US" dirty="0" smtClean="0"/>
              <a:t>Will update any non-captioned, non-described media with captioned and audio described media</a:t>
            </a:r>
          </a:p>
          <a:p>
            <a:endParaRPr lang="en-US" dirty="0"/>
          </a:p>
        </p:txBody>
      </p:sp>
    </p:spTree>
    <p:extLst>
      <p:ext uri="{BB962C8B-B14F-4D97-AF65-F5344CB8AC3E}">
        <p14:creationId xmlns:p14="http://schemas.microsoft.com/office/powerpoint/2010/main" val="24194770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Department of Education-Office for Civil Rights Investigations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Will maintain a library of captioned media resources that are available for faculty, staff, and student use</a:t>
            </a:r>
          </a:p>
          <a:p>
            <a:pPr lvl="0"/>
            <a:r>
              <a:rPr lang="en-US" dirty="0" smtClean="0"/>
              <a:t>Will maintain a record of all permissions for captioning and digitization of copyrighted media resources</a:t>
            </a:r>
          </a:p>
          <a:p>
            <a:pPr lvl="0"/>
            <a:r>
              <a:rPr lang="en-US" dirty="0" smtClean="0"/>
              <a:t>Will assist faculty by:</a:t>
            </a:r>
          </a:p>
          <a:p>
            <a:pPr lvl="1"/>
            <a:r>
              <a:rPr lang="en-US" dirty="0" smtClean="0"/>
              <a:t>Identifying materials that are captioned prior to purchase</a:t>
            </a:r>
          </a:p>
          <a:p>
            <a:pPr lvl="1"/>
            <a:r>
              <a:rPr lang="en-US" dirty="0" smtClean="0"/>
              <a:t>Finding suitable, alternative media products that are captioned</a:t>
            </a:r>
          </a:p>
          <a:p>
            <a:pPr>
              <a:buNone/>
            </a:pPr>
            <a:endParaRPr lang="en-US" dirty="0" smtClean="0"/>
          </a:p>
        </p:txBody>
      </p:sp>
    </p:spTree>
    <p:extLst>
      <p:ext uri="{BB962C8B-B14F-4D97-AF65-F5344CB8AC3E}">
        <p14:creationId xmlns:p14="http://schemas.microsoft.com/office/powerpoint/2010/main" val="24194770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to Evaluate</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17901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674305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lstStyle/>
          <a:p>
            <a:r>
              <a:rPr lang="en-US" dirty="0" smtClean="0"/>
              <a:t>People</a:t>
            </a:r>
          </a:p>
          <a:p>
            <a:r>
              <a:rPr lang="en-US" dirty="0" smtClean="0"/>
              <a:t>Automated Tools</a:t>
            </a:r>
          </a:p>
          <a:p>
            <a:pPr lvl="1"/>
            <a:r>
              <a:rPr lang="en-US" dirty="0" smtClean="0"/>
              <a:t>Wave</a:t>
            </a:r>
          </a:p>
          <a:p>
            <a:pPr lvl="1"/>
            <a:r>
              <a:rPr lang="en-US" dirty="0" smtClean="0"/>
              <a:t>PEAT</a:t>
            </a:r>
          </a:p>
          <a:p>
            <a:r>
              <a:rPr lang="en-US" dirty="0" smtClean="0"/>
              <a:t>Checklist</a:t>
            </a:r>
          </a:p>
          <a:p>
            <a:r>
              <a:rPr lang="en-US" dirty="0" smtClean="0"/>
              <a:t>VPAT (Voluntary Product Accessibility Template)</a:t>
            </a:r>
          </a:p>
          <a:p>
            <a:endParaRPr lang="en-US" dirty="0"/>
          </a:p>
        </p:txBody>
      </p:sp>
    </p:spTree>
    <p:extLst>
      <p:ext uri="{BB962C8B-B14F-4D97-AF65-F5344CB8AC3E}">
        <p14:creationId xmlns:p14="http://schemas.microsoft.com/office/powerpoint/2010/main" val="37820264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WAVE</a:t>
            </a:r>
            <a:endParaRPr lang="en-US" dirty="0"/>
          </a:p>
        </p:txBody>
      </p:sp>
      <p:pic>
        <p:nvPicPr>
          <p:cNvPr id="3" name="Picture 2" descr="C:\Users\Dresselhaus\Dropbox\Timberline Stuff\Wav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402597"/>
            <a:ext cx="8686800" cy="5334000"/>
          </a:xfrm>
          <a:prstGeom prst="rect">
            <a:avLst/>
          </a:prstGeom>
          <a:noFill/>
          <a:ln>
            <a:noFill/>
          </a:ln>
        </p:spPr>
      </p:pic>
    </p:spTree>
    <p:extLst>
      <p:ext uri="{BB962C8B-B14F-4D97-AF65-F5344CB8AC3E}">
        <p14:creationId xmlns:p14="http://schemas.microsoft.com/office/powerpoint/2010/main" val="36712960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500" y="1257590"/>
            <a:ext cx="7608700" cy="5326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4722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WAVE</a:t>
            </a:r>
          </a:p>
        </p:txBody>
      </p:sp>
      <p:pic>
        <p:nvPicPr>
          <p:cNvPr id="4" name="Picture 3" descr="C:\Users\Dresselhaus\Dropbox\Timberline Stuff\Wave Ebsco 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624" y="1295400"/>
            <a:ext cx="7620000" cy="5486400"/>
          </a:xfrm>
          <a:prstGeom prst="rect">
            <a:avLst/>
          </a:prstGeom>
          <a:noFill/>
          <a:ln>
            <a:noFill/>
          </a:ln>
        </p:spPr>
      </p:pic>
    </p:spTree>
    <p:extLst>
      <p:ext uri="{BB962C8B-B14F-4D97-AF65-F5344CB8AC3E}">
        <p14:creationId xmlns:p14="http://schemas.microsoft.com/office/powerpoint/2010/main" val="38872247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PEAT</a:t>
            </a:r>
            <a:endParaRPr lang="en-US"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312982"/>
            <a:ext cx="8808588" cy="5545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18668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Accessible collections for all</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054481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Collection Development</a:t>
            </a:r>
            <a:endParaRPr lang="en-US" dirty="0"/>
          </a:p>
        </p:txBody>
      </p:sp>
      <p:sp>
        <p:nvSpPr>
          <p:cNvPr id="3" name="Content Placeholder 2"/>
          <p:cNvSpPr>
            <a:spLocks noGrp="1"/>
          </p:cNvSpPr>
          <p:nvPr>
            <p:ph idx="1"/>
          </p:nvPr>
        </p:nvSpPr>
        <p:spPr/>
        <p:txBody>
          <a:bodyPr/>
          <a:lstStyle/>
          <a:p>
            <a:r>
              <a:rPr lang="en-US" dirty="0" smtClean="0"/>
              <a:t>Print</a:t>
            </a:r>
          </a:p>
          <a:p>
            <a:r>
              <a:rPr lang="en-US" dirty="0" smtClean="0"/>
              <a:t>Media</a:t>
            </a:r>
          </a:p>
          <a:p>
            <a:r>
              <a:rPr lang="en-US" dirty="0" smtClean="0"/>
              <a:t>Electronic Resources</a:t>
            </a:r>
          </a:p>
          <a:p>
            <a:r>
              <a:rPr lang="en-US" dirty="0" smtClean="0"/>
              <a:t>Electronic Book Readers</a:t>
            </a:r>
          </a:p>
          <a:p>
            <a:pPr>
              <a:buNone/>
            </a:pPr>
            <a:endParaRPr lang="en-US" dirty="0" smtClean="0"/>
          </a:p>
        </p:txBody>
      </p:sp>
    </p:spTree>
    <p:extLst>
      <p:ext uri="{BB962C8B-B14F-4D97-AF65-F5344CB8AC3E}">
        <p14:creationId xmlns:p14="http://schemas.microsoft.com/office/powerpoint/2010/main" val="3056104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Provider will  [make reasonable efforts to]comply with The Americans with Disabilities Act (ADA) requirements, Section 508 of the Rehabilitation Act Amendments by supporting assistive technologies or devices such as large print interfaces, voice-activated input, screen readers, and alternate keyboard or pointer interfaces in a manner consistent with the Web Content Accessibility Guidelines published by the World Wide Web Consortium's Web Accessibility Initiative, which may be found at </a:t>
            </a:r>
            <a:r>
              <a:rPr lang="en-US" u="sng" dirty="0" smtClean="0">
                <a:hlinkClick r:id="rId3"/>
              </a:rPr>
              <a:t>http://www.w3.org/WAI/GL/#Publications</a:t>
            </a:r>
            <a:r>
              <a:rPr lang="en-US" dirty="0" smtClean="0"/>
              <a:t> and provide Licensee current completed Voluntary Product Accessibility Template (VPAT)</a:t>
            </a:r>
            <a:r>
              <a:rPr lang="en-US" u="sng" dirty="0" smtClean="0">
                <a:hlinkClick r:id="rId4"/>
              </a:rPr>
              <a:t>http://www.state.gov/m/irm/impact/126343.htm</a:t>
            </a:r>
            <a:r>
              <a:rPr lang="en-US" dirty="0" smtClean="0"/>
              <a:t>.</a:t>
            </a:r>
          </a:p>
          <a:p>
            <a:endParaRPr lang="en-US" dirty="0"/>
          </a:p>
        </p:txBody>
      </p:sp>
    </p:spTree>
    <p:extLst>
      <p:ext uri="{BB962C8B-B14F-4D97-AF65-F5344CB8AC3E}">
        <p14:creationId xmlns:p14="http://schemas.microsoft.com/office/powerpoint/2010/main" val="5389758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lstStyle/>
          <a:p>
            <a:r>
              <a:rPr lang="en-US" dirty="0" smtClean="0"/>
              <a:t>Educate everyone</a:t>
            </a:r>
          </a:p>
          <a:p>
            <a:r>
              <a:rPr lang="en-US" dirty="0" smtClean="0"/>
              <a:t>In our digital environment a reasonable accommodation is instant access</a:t>
            </a:r>
          </a:p>
          <a:p>
            <a:r>
              <a:rPr lang="en-US" dirty="0" smtClean="0"/>
              <a:t>Technology provides an opportunity to make electronic resources accessible to all patrons</a:t>
            </a:r>
          </a:p>
          <a:p>
            <a:r>
              <a:rPr lang="en-US" dirty="0" smtClean="0"/>
              <a:t>Remember: Same </a:t>
            </a:r>
            <a:r>
              <a:rPr lang="en-US" dirty="0"/>
              <a:t>material, same time, same price, </a:t>
            </a:r>
            <a:r>
              <a:rPr lang="en-US" dirty="0" smtClean="0"/>
              <a:t>&amp; same </a:t>
            </a:r>
            <a:r>
              <a:rPr lang="en-US" dirty="0"/>
              <a:t>quality</a:t>
            </a:r>
            <a:endParaRPr lang="en-US" dirty="0" smtClean="0"/>
          </a:p>
          <a:p>
            <a:endParaRPr lang="en-US" dirty="0" smtClean="0"/>
          </a:p>
          <a:p>
            <a:endParaRPr lang="en-US" dirty="0"/>
          </a:p>
        </p:txBody>
      </p:sp>
    </p:spTree>
    <p:extLst>
      <p:ext uri="{BB962C8B-B14F-4D97-AF65-F5344CB8AC3E}">
        <p14:creationId xmlns:p14="http://schemas.microsoft.com/office/powerpoint/2010/main" val="343019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Accessibility</a:t>
            </a:r>
            <a:endParaRPr lang="en-US" dirty="0"/>
          </a:p>
        </p:txBody>
      </p:sp>
      <p:sp>
        <p:nvSpPr>
          <p:cNvPr id="4" name="Content Placeholder 3"/>
          <p:cNvSpPr>
            <a:spLocks noGrp="1"/>
          </p:cNvSpPr>
          <p:nvPr>
            <p:ph idx="1"/>
          </p:nvPr>
        </p:nvSpPr>
        <p:spPr/>
        <p:txBody>
          <a:bodyPr/>
          <a:lstStyle/>
          <a:p>
            <a:pPr>
              <a:buNone/>
            </a:pPr>
            <a:r>
              <a:rPr lang="en-US" dirty="0" smtClean="0"/>
              <a:t>Ability to obtain the same information, at the same time, for the same price and at the same quality.</a:t>
            </a:r>
            <a:endParaRPr lang="en-US" dirty="0"/>
          </a:p>
        </p:txBody>
      </p:sp>
    </p:spTree>
    <p:extLst>
      <p:ext uri="{BB962C8B-B14F-4D97-AF65-F5344CB8AC3E}">
        <p14:creationId xmlns:p14="http://schemas.microsoft.com/office/powerpoint/2010/main" val="812129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a:t>
            </a:r>
            <a:endParaRPr lang="en-US" dirty="0"/>
          </a:p>
        </p:txBody>
      </p:sp>
      <p:sp>
        <p:nvSpPr>
          <p:cNvPr id="3" name="Content Placeholder 2"/>
          <p:cNvSpPr>
            <a:spLocks noGrp="1"/>
          </p:cNvSpPr>
          <p:nvPr>
            <p:ph idx="1"/>
          </p:nvPr>
        </p:nvSpPr>
        <p:spPr/>
        <p:txBody>
          <a:bodyPr>
            <a:normAutofit lnSpcReduction="10000"/>
          </a:bodyPr>
          <a:lstStyle/>
          <a:p>
            <a:pPr algn="ctr">
              <a:buNone/>
            </a:pPr>
            <a:r>
              <a:rPr lang="en-US" dirty="0" smtClean="0"/>
              <a:t>Everyone!</a:t>
            </a:r>
          </a:p>
          <a:p>
            <a:endParaRPr lang="en-US" dirty="0" smtClean="0"/>
          </a:p>
          <a:p>
            <a:pPr>
              <a:buNone/>
            </a:pPr>
            <a:r>
              <a:rPr lang="en-US" i="1" dirty="0" smtClean="0"/>
              <a:t>“As gatekeepers of information and research resources, librarians should want to be the first to provide unrestricted and unhindered access to all patrons despite their ability.” P. 38</a:t>
            </a:r>
          </a:p>
          <a:p>
            <a:pPr>
              <a:buNone/>
            </a:pPr>
            <a:endParaRPr lang="en-US" b="1" dirty="0" smtClean="0"/>
          </a:p>
          <a:p>
            <a:pPr>
              <a:buNone/>
            </a:pPr>
            <a:r>
              <a:rPr lang="en-US" sz="2600" dirty="0" smtClean="0"/>
              <a:t>Fulton, C. (2011). Web accessibility, libraries, and the law. </a:t>
            </a:r>
            <a:r>
              <a:rPr lang="en-US" sz="2600" i="1" dirty="0" smtClean="0"/>
              <a:t>Information Technology and Libraries, 30, </a:t>
            </a:r>
            <a:r>
              <a:rPr lang="en-US" sz="2600" dirty="0" smtClean="0"/>
              <a:t>1, 34-43.</a:t>
            </a:r>
            <a:endParaRPr lang="en-US" sz="2600" i="1" dirty="0" smtClean="0"/>
          </a:p>
          <a:p>
            <a:pPr>
              <a:buNone/>
            </a:pPr>
            <a:endParaRPr lang="en-US" dirty="0" smtClean="0"/>
          </a:p>
          <a:p>
            <a:pPr>
              <a:buNone/>
            </a:pPr>
            <a:endParaRPr lang="en-US" i="1" dirty="0" smtClean="0"/>
          </a:p>
          <a:p>
            <a:pPr>
              <a:buNone/>
            </a:pPr>
            <a:endParaRPr lang="en-US" dirty="0"/>
          </a:p>
        </p:txBody>
      </p:sp>
    </p:spTree>
    <p:extLst>
      <p:ext uri="{BB962C8B-B14F-4D97-AF65-F5344CB8AC3E}">
        <p14:creationId xmlns:p14="http://schemas.microsoft.com/office/powerpoint/2010/main" val="1334918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Laws and Standards to Care About</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62536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Rehabilitation Act</a:t>
            </a:r>
            <a:br>
              <a:rPr lang="en-US" dirty="0" smtClean="0"/>
            </a:br>
            <a:r>
              <a:rPr lang="en-US" dirty="0" smtClean="0"/>
              <a:t>1973</a:t>
            </a:r>
            <a:endParaRPr lang="en-US" dirty="0"/>
          </a:p>
        </p:txBody>
      </p:sp>
      <p:sp>
        <p:nvSpPr>
          <p:cNvPr id="5" name="Content Placeholder 4"/>
          <p:cNvSpPr>
            <a:spLocks noGrp="1"/>
          </p:cNvSpPr>
          <p:nvPr>
            <p:ph idx="1"/>
          </p:nvPr>
        </p:nvSpPr>
        <p:spPr/>
        <p:txBody>
          <a:bodyPr>
            <a:normAutofit fontScale="92500" lnSpcReduction="10000"/>
          </a:bodyPr>
          <a:lstStyle/>
          <a:p>
            <a:endParaRPr lang="en-US" dirty="0" smtClean="0"/>
          </a:p>
          <a:p>
            <a:pPr lvl="0"/>
            <a:r>
              <a:rPr lang="en-US" dirty="0" smtClean="0"/>
              <a:t>Section 504</a:t>
            </a:r>
          </a:p>
          <a:p>
            <a:pPr lvl="1"/>
            <a:r>
              <a:rPr lang="en-US" dirty="0" smtClean="0"/>
              <a:t>No disabled person can be excluded from programs or activities that are funded by federal funds</a:t>
            </a:r>
          </a:p>
          <a:p>
            <a:pPr lvl="0"/>
            <a:r>
              <a:rPr lang="en-US" dirty="0" smtClean="0"/>
              <a:t>Section 508</a:t>
            </a:r>
          </a:p>
          <a:p>
            <a:pPr lvl="1"/>
            <a:r>
              <a:rPr lang="en-US" dirty="0" smtClean="0"/>
              <a:t>Federal employees with disabilities must have access to and use of information and data that is comparable to the access and use by federal employees who are not individuals with disabilities, unless an undue burden would be imposed on the agency.</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Americans with Disabilities Act</a:t>
            </a:r>
            <a:br>
              <a:rPr lang="en-US" dirty="0" smtClean="0"/>
            </a:br>
            <a:r>
              <a:rPr lang="en-US" dirty="0" smtClean="0"/>
              <a:t>1990</a:t>
            </a:r>
            <a:endParaRPr lang="en-US" dirty="0"/>
          </a:p>
        </p:txBody>
      </p:sp>
      <p:sp>
        <p:nvSpPr>
          <p:cNvPr id="3" name="Content Placeholder 2"/>
          <p:cNvSpPr>
            <a:spLocks noGrp="1"/>
          </p:cNvSpPr>
          <p:nvPr>
            <p:ph idx="1"/>
          </p:nvPr>
        </p:nvSpPr>
        <p:spPr/>
        <p:txBody>
          <a:bodyPr/>
          <a:lstStyle/>
          <a:p>
            <a:pPr lvl="1">
              <a:buNone/>
            </a:pPr>
            <a:endParaRPr lang="en-US" dirty="0" smtClean="0"/>
          </a:p>
          <a:p>
            <a:pPr lvl="1">
              <a:buNone/>
            </a:pPr>
            <a:r>
              <a:rPr lang="en-US" dirty="0" smtClean="0"/>
              <a:t>	No qualified individual with a disability shall, by reason of such disability, be excluded from participation in or be denied the benefits of the services, programs or activities of a public entity, or be subjected to discrimination by any public entity.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Web Requirements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Text Equivalent (have a text equivalent for any graphical elements)</a:t>
            </a:r>
          </a:p>
          <a:p>
            <a:pPr lvl="0"/>
            <a:r>
              <a:rPr lang="en-US" dirty="0" smtClean="0"/>
              <a:t>Synchronized Equivalent Alternatives (have captioned video, transcripts of any audio, or other alternatives for multimedia)</a:t>
            </a:r>
          </a:p>
          <a:p>
            <a:pPr lvl="0"/>
            <a:r>
              <a:rPr lang="en-US" dirty="0" smtClean="0"/>
              <a:t>Use of Color (color should not be used as the only method for identifying elements of the web page or any data)</a:t>
            </a:r>
          </a:p>
          <a:p>
            <a:pPr lvl="0"/>
            <a:r>
              <a:rPr lang="en-US" dirty="0" smtClean="0"/>
              <a:t>Screen Flicker Frequency (limit or eliminate the use of flickering, which can provoke seizures)</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3933</Words>
  <Application>Microsoft Office PowerPoint</Application>
  <PresentationFormat>On-screen Show (4:3)</PresentationFormat>
  <Paragraphs>267</Paragraphs>
  <Slides>38</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Arial</vt:lpstr>
      <vt:lpstr>Calibri</vt:lpstr>
      <vt:lpstr>Office Theme</vt:lpstr>
      <vt:lpstr>The Americans with Disabilities Act compliance and library acquisitions </vt:lpstr>
      <vt:lpstr>Providing Equal Electronic Resource Access to all Patrons </vt:lpstr>
      <vt:lpstr>Introduction</vt:lpstr>
      <vt:lpstr>What is Accessibility</vt:lpstr>
      <vt:lpstr>Who?</vt:lpstr>
      <vt:lpstr>Laws and Standards to Care About</vt:lpstr>
      <vt:lpstr>Rehabilitation Act 1973</vt:lpstr>
      <vt:lpstr>Americans with Disabilities Act 1990</vt:lpstr>
      <vt:lpstr>Functional Web Requirements</vt:lpstr>
      <vt:lpstr>Functional Web Requirements</vt:lpstr>
      <vt:lpstr>American Library Association</vt:lpstr>
      <vt:lpstr> WCAG 2.0 (Web Content Accessibility Guidelines)</vt:lpstr>
      <vt:lpstr>(WAI-ARIA) Accessible Rich Internet Application</vt:lpstr>
      <vt:lpstr>Streaming Media</vt:lpstr>
      <vt:lpstr>Captions</vt:lpstr>
      <vt:lpstr>Websites/Journals/Databases</vt:lpstr>
      <vt:lpstr>The Problem: Websites</vt:lpstr>
      <vt:lpstr>The Problem: Databases</vt:lpstr>
      <vt:lpstr>Screen Reader</vt:lpstr>
      <vt:lpstr>Electronic book Formats and readers</vt:lpstr>
      <vt:lpstr>File Formats</vt:lpstr>
      <vt:lpstr>File Formats</vt:lpstr>
      <vt:lpstr>File Formats</vt:lpstr>
      <vt:lpstr>Electronic Book Readers</vt:lpstr>
      <vt:lpstr>What Can Go Wrong</vt:lpstr>
      <vt:lpstr>NFB and Kindle</vt:lpstr>
      <vt:lpstr>Department of Education-Office for Civil Rights Investigations</vt:lpstr>
      <vt:lpstr>Department of Education-Office for Civil Rights Investigations</vt:lpstr>
      <vt:lpstr>Tools to Evaluate</vt:lpstr>
      <vt:lpstr>Methods</vt:lpstr>
      <vt:lpstr>WAVE</vt:lpstr>
      <vt:lpstr>Wave</vt:lpstr>
      <vt:lpstr>WAVE</vt:lpstr>
      <vt:lpstr>PEAT</vt:lpstr>
      <vt:lpstr>Accessible collections for all</vt:lpstr>
      <vt:lpstr>Collection Development</vt:lpstr>
      <vt:lpstr>Licensing</vt:lpstr>
      <vt:lpstr>Education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American’s with Disabilities Act compliance and library acquisitions</dc:title>
  <dc:creator>Angela Dresselhaus</dc:creator>
  <cp:lastModifiedBy>Angela Dresselhaus</cp:lastModifiedBy>
  <cp:revision>48</cp:revision>
  <dcterms:created xsi:type="dcterms:W3CDTF">2013-05-15T23:29:40Z</dcterms:created>
  <dcterms:modified xsi:type="dcterms:W3CDTF">2013-10-04T03:20:41Z</dcterms:modified>
</cp:coreProperties>
</file>