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3"/>
  </p:notesMasterIdLst>
  <p:sldIdLst>
    <p:sldId id="256" r:id="rId2"/>
  </p:sldIdLst>
  <p:sldSz cx="43891200" cy="32918400"/>
  <p:notesSz cx="6950075"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36" y="-14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58575" y="692700"/>
            <a:ext cx="4633600" cy="34635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95000" y="4387125"/>
            <a:ext cx="5560050" cy="4156225"/>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1:notes"/>
          <p:cNvSpPr txBox="1">
            <a:spLocks noGrp="1"/>
          </p:cNvSpPr>
          <p:nvPr>
            <p:ph type="body" idx="1"/>
          </p:nvPr>
        </p:nvSpPr>
        <p:spPr>
          <a:xfrm>
            <a:off x="695000" y="4387125"/>
            <a:ext cx="5560050" cy="415622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 name="Google Shape;23;p1:notes"/>
          <p:cNvSpPr>
            <a:spLocks noGrp="1" noRot="1" noChangeAspect="1"/>
          </p:cNvSpPr>
          <p:nvPr>
            <p:ph type="sldImg" idx="2"/>
          </p:nvPr>
        </p:nvSpPr>
        <p:spPr>
          <a:xfrm>
            <a:off x="1166813" y="692150"/>
            <a:ext cx="4618037" cy="3463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2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8000"/>
              <a:buFont typeface="Calibri"/>
              <a:buNone/>
              <a:defRPr sz="8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017520" y="8763000"/>
            <a:ext cx="37856160" cy="20886422"/>
          </a:xfrm>
          <a:prstGeom prst="rect">
            <a:avLst/>
          </a:prstGeom>
          <a:noFill/>
          <a:ln>
            <a:noFill/>
          </a:ln>
        </p:spPr>
        <p:txBody>
          <a:bodyPr spcFirstLastPara="1" wrap="square" lIns="91425" tIns="45700" rIns="91425" bIns="45700" anchor="t" anchorCtr="0">
            <a:noAutofit/>
          </a:bodyPr>
          <a:lstStyle>
            <a:lvl1pPr marL="457200" marR="0" lvl="0" indent="-736600" algn="l" rtl="0">
              <a:lnSpc>
                <a:spcPct val="90000"/>
              </a:lnSpc>
              <a:spcBef>
                <a:spcPts val="3600"/>
              </a:spcBef>
              <a:spcAft>
                <a:spcPts val="0"/>
              </a:spcAft>
              <a:buClr>
                <a:schemeClr val="dk1"/>
              </a:buClr>
              <a:buSzPts val="8000"/>
              <a:buFont typeface="Arial"/>
              <a:buChar char="•"/>
              <a:defRPr sz="8000" b="0" i="0" u="none" strike="noStrike" cap="none">
                <a:solidFill>
                  <a:schemeClr val="dk1"/>
                </a:solidFill>
                <a:latin typeface="Calibri"/>
                <a:ea typeface="Calibri"/>
                <a:cs typeface="Calibri"/>
                <a:sym typeface="Calibri"/>
              </a:defRPr>
            </a:lvl1pPr>
            <a:lvl2pPr marL="914400" marR="0" lvl="1" indent="-647700" algn="l" rtl="0">
              <a:lnSpc>
                <a:spcPct val="90000"/>
              </a:lnSpc>
              <a:spcBef>
                <a:spcPts val="1800"/>
              </a:spcBef>
              <a:spcAft>
                <a:spcPts val="0"/>
              </a:spcAft>
              <a:buClr>
                <a:schemeClr val="dk1"/>
              </a:buClr>
              <a:buSzPts val="6600"/>
              <a:buFont typeface="Arial"/>
              <a:buChar char="•"/>
              <a:defRPr sz="6600" b="0" i="0" u="none" strike="noStrike" cap="none">
                <a:solidFill>
                  <a:schemeClr val="dk1"/>
                </a:solidFill>
                <a:latin typeface="Calibri"/>
                <a:ea typeface="Calibri"/>
                <a:cs typeface="Calibri"/>
                <a:sym typeface="Calibri"/>
              </a:defRPr>
            </a:lvl2pPr>
            <a:lvl3pPr marL="1371600" marR="0" lvl="2" indent="-571500" algn="l" rtl="0">
              <a:lnSpc>
                <a:spcPct val="90000"/>
              </a:lnSpc>
              <a:spcBef>
                <a:spcPts val="1800"/>
              </a:spcBef>
              <a:spcAft>
                <a:spcPts val="0"/>
              </a:spcAft>
              <a:buClr>
                <a:schemeClr val="dk1"/>
              </a:buClr>
              <a:buSzPts val="5400"/>
              <a:buFont typeface="Arial"/>
              <a:buChar char="•"/>
              <a:defRPr sz="5400" b="0" i="0" u="none" strike="noStrike" cap="none">
                <a:solidFill>
                  <a:schemeClr val="dk1"/>
                </a:solidFill>
                <a:latin typeface="Calibri"/>
                <a:ea typeface="Calibri"/>
                <a:cs typeface="Calibri"/>
                <a:sym typeface="Calibri"/>
              </a:defRPr>
            </a:lvl3pPr>
            <a:lvl4pPr marL="1828800" marR="0" lvl="3" indent="-533400" algn="l" rtl="0">
              <a:lnSpc>
                <a:spcPct val="90000"/>
              </a:lnSpc>
              <a:spcBef>
                <a:spcPts val="1800"/>
              </a:spcBef>
              <a:spcAft>
                <a:spcPts val="0"/>
              </a:spcAft>
              <a:buClr>
                <a:schemeClr val="dk1"/>
              </a:buClr>
              <a:buSzPts val="4800"/>
              <a:buFont typeface="Arial"/>
              <a:buChar char="•"/>
              <a:defRPr sz="4800" b="0" i="0" u="none" strike="noStrike" cap="none">
                <a:solidFill>
                  <a:schemeClr val="dk1"/>
                </a:solidFill>
                <a:latin typeface="Calibri"/>
                <a:ea typeface="Calibri"/>
                <a:cs typeface="Calibri"/>
                <a:sym typeface="Calibri"/>
              </a:defRPr>
            </a:lvl4pPr>
            <a:lvl5pPr marL="2286000" marR="0" lvl="4" indent="-533400" algn="l" rtl="0">
              <a:lnSpc>
                <a:spcPct val="90000"/>
              </a:lnSpc>
              <a:spcBef>
                <a:spcPts val="1800"/>
              </a:spcBef>
              <a:spcAft>
                <a:spcPts val="0"/>
              </a:spcAft>
              <a:buClr>
                <a:schemeClr val="dk1"/>
              </a:buClr>
              <a:buSzPts val="4800"/>
              <a:buFont typeface="Arial"/>
              <a:buChar char="•"/>
              <a:defRPr sz="4800" b="0" i="0" u="none" strike="noStrike" cap="none">
                <a:solidFill>
                  <a:schemeClr val="dk1"/>
                </a:solidFill>
                <a:latin typeface="Calibri"/>
                <a:ea typeface="Calibri"/>
                <a:cs typeface="Calibri"/>
                <a:sym typeface="Calibri"/>
              </a:defRPr>
            </a:lvl5pPr>
            <a:lvl6pPr marL="2743200" marR="0" lvl="5"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6pPr>
            <a:lvl7pPr marL="3200400" marR="0" lvl="6"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7pPr>
            <a:lvl8pPr marL="3657600" marR="0" lvl="7"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8pPr>
            <a:lvl9pPr marL="4114800" marR="0" lvl="8"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1" name="Google Shape;11;p1"/>
          <p:cNvSpPr/>
          <p:nvPr/>
        </p:nvSpPr>
        <p:spPr>
          <a:xfrm>
            <a:off x="43159681" y="0"/>
            <a:ext cx="731520" cy="32918401"/>
          </a:xfrm>
          <a:prstGeom prst="rect">
            <a:avLst/>
          </a:prstGeom>
          <a:solidFill>
            <a:srgbClr val="DBDBD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 name="Google Shape;12;p1"/>
          <p:cNvSpPr/>
          <p:nvPr/>
        </p:nvSpPr>
        <p:spPr>
          <a:xfrm>
            <a:off x="-3" y="0"/>
            <a:ext cx="731520" cy="32918401"/>
          </a:xfrm>
          <a:prstGeom prst="rect">
            <a:avLst/>
          </a:prstGeom>
          <a:solidFill>
            <a:srgbClr val="DBDBD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 name="Google Shape;13;p1"/>
          <p:cNvSpPr/>
          <p:nvPr/>
        </p:nvSpPr>
        <p:spPr>
          <a:xfrm>
            <a:off x="0" y="0"/>
            <a:ext cx="43891199" cy="4114800"/>
          </a:xfrm>
          <a:prstGeom prst="rect">
            <a:avLst/>
          </a:prstGeom>
          <a:solidFill>
            <a:srgbClr val="2F5496"/>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1"/>
          <p:cNvSpPr/>
          <p:nvPr/>
        </p:nvSpPr>
        <p:spPr>
          <a:xfrm>
            <a:off x="0" y="28803600"/>
            <a:ext cx="43891199" cy="4114800"/>
          </a:xfrm>
          <a:prstGeom prst="rect">
            <a:avLst/>
          </a:prstGeom>
          <a:solidFill>
            <a:srgbClr val="B3C6E7"/>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1"/>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Placeholders: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Image Quality:</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800"/>
              </a:spcBef>
              <a:spcAft>
                <a:spcPts val="0"/>
              </a:spcAft>
              <a:buClr>
                <a:srgbClr val="000000"/>
              </a:buClr>
              <a:buSzPts val="3600"/>
              <a:buFont typeface="Arial"/>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grpSp>
        <p:nvGrpSpPr>
          <p:cNvPr id="16" name="Google Shape;16;p1"/>
          <p:cNvGrpSpPr/>
          <p:nvPr/>
        </p:nvGrpSpPr>
        <p:grpSpPr>
          <a:xfrm>
            <a:off x="44805600" y="0"/>
            <a:ext cx="9601200" cy="32918399"/>
            <a:chOff x="33832800" y="0"/>
            <a:chExt cx="12801600" cy="43891199"/>
          </a:xfrm>
        </p:grpSpPr>
        <p:sp>
          <p:nvSpPr>
            <p:cNvPr id="17" name="Google Shape;17;p1"/>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Printing Your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pic>
          <p:nvPicPr>
            <p:cNvPr id="18" name="Google Shape;18;p1"/>
            <p:cNvPicPr preferRelativeResize="0"/>
            <p:nvPr/>
          </p:nvPicPr>
          <p:blipFill rotWithShape="1">
            <a:blip r:embed="rId3">
              <a:alphaModFix/>
            </a:blip>
            <a:srcRect/>
            <a:stretch/>
          </p:blipFill>
          <p:spPr>
            <a:xfrm>
              <a:off x="34281341" y="9260274"/>
              <a:ext cx="11904515" cy="10246926"/>
            </a:xfrm>
            <a:prstGeom prst="rect">
              <a:avLst/>
            </a:prstGeom>
            <a:noFill/>
            <a:ln>
              <a:noFill/>
            </a:ln>
          </p:spPr>
        </p:pic>
      </p:grpSp>
      <p:pic>
        <p:nvPicPr>
          <p:cNvPr id="19" name="Google Shape;19;p1"/>
          <p:cNvPicPr preferRelativeResize="0"/>
          <p:nvPr/>
        </p:nvPicPr>
        <p:blipFill rotWithShape="1">
          <a:blip r:embed="rId4">
            <a:alphaModFix/>
          </a:blip>
          <a:srcRect/>
          <a:stretch/>
        </p:blipFill>
        <p:spPr>
          <a:xfrm>
            <a:off x="38404800" y="32613600"/>
            <a:ext cx="5297435" cy="18592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3"/>
          <p:cNvSpPr txBox="1"/>
          <p:nvPr/>
        </p:nvSpPr>
        <p:spPr>
          <a:xfrm>
            <a:off x="30480" y="-30191"/>
            <a:ext cx="43860721" cy="4247317"/>
          </a:xfrm>
          <a:prstGeom prst="rect">
            <a:avLst/>
          </a:prstGeom>
          <a:solidFill>
            <a:srgbClr val="7030A0"/>
          </a:solidFill>
          <a:ln>
            <a:noFill/>
          </a:ln>
        </p:spPr>
        <p:txBody>
          <a:bodyPr spcFirstLastPara="1" wrap="square" lIns="137125" tIns="3108950" rIns="137125" bIns="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1" i="0" u="none" strike="noStrike" cap="none">
              <a:solidFill>
                <a:schemeClr val="lt1"/>
              </a:solidFill>
              <a:latin typeface="Calibri"/>
              <a:ea typeface="Calibri"/>
              <a:cs typeface="Calibri"/>
              <a:sym typeface="Calibri"/>
            </a:endParaRPr>
          </a:p>
        </p:txBody>
      </p:sp>
      <p:sp>
        <p:nvSpPr>
          <p:cNvPr id="26" name="Google Shape;26;p3"/>
          <p:cNvSpPr txBox="1"/>
          <p:nvPr/>
        </p:nvSpPr>
        <p:spPr>
          <a:xfrm>
            <a:off x="1001650" y="26747"/>
            <a:ext cx="41859301" cy="23532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Times New Roman"/>
                <a:ea typeface="Times New Roman"/>
                <a:cs typeface="Times New Roman"/>
                <a:sym typeface="Times New Roman"/>
              </a:rPr>
              <a:t>Evaluating Interventions to Reduce Lead Poisoning among Vulnerable Population: </a:t>
            </a:r>
            <a:endParaRPr sz="8000" b="0" i="0"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Times New Roman"/>
                <a:ea typeface="Times New Roman"/>
                <a:cs typeface="Times New Roman"/>
                <a:sym typeface="Times New Roman"/>
              </a:rPr>
              <a:t>Systematic Review</a:t>
            </a:r>
            <a:endParaRPr sz="1400" b="0" i="0" u="none" strike="noStrike" cap="none">
              <a:solidFill>
                <a:srgbClr val="000000"/>
              </a:solidFill>
              <a:latin typeface="Times New Roman"/>
              <a:ea typeface="Times New Roman"/>
              <a:cs typeface="Times New Roman"/>
              <a:sym typeface="Times New Roman"/>
            </a:endParaRPr>
          </a:p>
        </p:txBody>
      </p:sp>
      <p:sp>
        <p:nvSpPr>
          <p:cNvPr id="27" name="Google Shape;27;p3"/>
          <p:cNvSpPr txBox="1"/>
          <p:nvPr/>
        </p:nvSpPr>
        <p:spPr>
          <a:xfrm>
            <a:off x="1706881" y="30038038"/>
            <a:ext cx="12923399" cy="17928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Erin Cutts</a:t>
            </a:r>
            <a:endParaRPr sz="36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St. Catherine University</a:t>
            </a:r>
            <a:endParaRPr sz="36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2004 Randolph Ave, St. Paul, Minnesota</a:t>
            </a:r>
            <a:endParaRPr sz="36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Times New Roman"/>
                <a:ea typeface="Times New Roman"/>
                <a:cs typeface="Times New Roman"/>
                <a:sym typeface="Times New Roman"/>
              </a:rPr>
              <a:t>emcutts284@stkate.edu</a:t>
            </a:r>
            <a:endParaRPr sz="3600" b="0" i="0" u="none" strike="noStrike" cap="none">
              <a:solidFill>
                <a:srgbClr val="000000"/>
              </a:solidFill>
              <a:latin typeface="Times New Roman"/>
              <a:ea typeface="Times New Roman"/>
              <a:cs typeface="Times New Roman"/>
              <a:sym typeface="Times New Roman"/>
            </a:endParaRPr>
          </a:p>
        </p:txBody>
      </p:sp>
      <p:sp>
        <p:nvSpPr>
          <p:cNvPr id="28" name="Google Shape;28;p3"/>
          <p:cNvSpPr txBox="1"/>
          <p:nvPr/>
        </p:nvSpPr>
        <p:spPr>
          <a:xfrm>
            <a:off x="1706875" y="29324175"/>
            <a:ext cx="2081400" cy="7464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chemeClr val="dk1"/>
                </a:solidFill>
                <a:latin typeface="Times New Roman"/>
                <a:ea typeface="Times New Roman"/>
                <a:cs typeface="Times New Roman"/>
                <a:sym typeface="Times New Roman"/>
              </a:rPr>
              <a:t>Contact</a:t>
            </a:r>
            <a:endParaRPr sz="1400" b="0" i="0" u="none" strike="noStrike" cap="none">
              <a:solidFill>
                <a:srgbClr val="000000"/>
              </a:solidFill>
              <a:latin typeface="Times New Roman"/>
              <a:ea typeface="Times New Roman"/>
              <a:cs typeface="Times New Roman"/>
              <a:sym typeface="Times New Roman"/>
            </a:endParaRPr>
          </a:p>
        </p:txBody>
      </p:sp>
      <p:sp>
        <p:nvSpPr>
          <p:cNvPr id="29" name="Google Shape;29;p3"/>
          <p:cNvSpPr txBox="1"/>
          <p:nvPr/>
        </p:nvSpPr>
        <p:spPr>
          <a:xfrm>
            <a:off x="15055250" y="28886500"/>
            <a:ext cx="2885400" cy="7464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chemeClr val="dk1"/>
                </a:solidFill>
                <a:latin typeface="Times New Roman"/>
                <a:ea typeface="Times New Roman"/>
                <a:cs typeface="Times New Roman"/>
                <a:sym typeface="Times New Roman"/>
              </a:rPr>
              <a:t>References</a:t>
            </a:r>
            <a:endParaRPr sz="1400" b="0" i="0" u="none" strike="noStrike" cap="none">
              <a:solidFill>
                <a:srgbClr val="000000"/>
              </a:solidFill>
              <a:latin typeface="Times New Roman"/>
              <a:ea typeface="Times New Roman"/>
              <a:cs typeface="Times New Roman"/>
              <a:sym typeface="Times New Roman"/>
            </a:endParaRPr>
          </a:p>
        </p:txBody>
      </p:sp>
      <p:sp>
        <p:nvSpPr>
          <p:cNvPr id="30" name="Google Shape;30;p3"/>
          <p:cNvSpPr txBox="1"/>
          <p:nvPr/>
        </p:nvSpPr>
        <p:spPr>
          <a:xfrm>
            <a:off x="1495700" y="5433975"/>
            <a:ext cx="13167300" cy="6977700"/>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Lead poisoning is when a person’s health or body functions are negatively affected by lead contamination in what they eat, drink, touch, or </a:t>
            </a:r>
            <a:r>
              <a:rPr lang="en-US" sz="4000" b="0" i="0" u="none" strike="noStrike" cap="none" dirty="0" smtClean="0">
                <a:solidFill>
                  <a:schemeClr val="dk1"/>
                </a:solidFill>
                <a:latin typeface="Times New Roman"/>
                <a:ea typeface="Times New Roman"/>
                <a:cs typeface="Times New Roman"/>
                <a:sym typeface="Times New Roman"/>
              </a:rPr>
              <a:t>breathe.</a:t>
            </a:r>
            <a:r>
              <a:rPr lang="en-US" sz="4000" b="0" i="0" u="none" strike="noStrike" cap="none" baseline="30000" dirty="0" smtClean="0">
                <a:solidFill>
                  <a:schemeClr val="dk1"/>
                </a:solidFill>
                <a:latin typeface="Times New Roman"/>
                <a:ea typeface="Times New Roman"/>
                <a:cs typeface="Times New Roman"/>
                <a:sym typeface="Times New Roman"/>
              </a:rPr>
              <a:t>1</a:t>
            </a:r>
            <a:endParaRPr sz="4000" b="0" i="0" u="none" strike="noStrike" cap="none" baseline="30000" dirty="0">
              <a:solidFill>
                <a:schemeClr val="dk1"/>
              </a:solidFill>
              <a:latin typeface="Times New Roman"/>
              <a:ea typeface="Times New Roman"/>
              <a:cs typeface="Times New Roman"/>
              <a:sym typeface="Times New Roman"/>
            </a:endParaRPr>
          </a:p>
          <a:p>
            <a:pPr marL="457200" marR="0" lvl="0" indent="-203200" algn="l" rtl="0">
              <a:lnSpc>
                <a:spcPct val="100000"/>
              </a:lnSpc>
              <a:spcBef>
                <a:spcPts val="0"/>
              </a:spcBef>
              <a:spcAft>
                <a:spcPts val="0"/>
              </a:spcAft>
              <a:buClr>
                <a:schemeClr val="dk1"/>
              </a:buClr>
              <a:buSzPts val="4000"/>
              <a:buFont typeface="Arial"/>
              <a:buNone/>
            </a:pPr>
            <a:endParaRPr sz="4000" b="0" i="0" u="none" strike="noStrike" cap="none" baseline="30000" dirty="0">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In 2017, lead exposure accounted for 1.06 million deaths and 24.4 million years of healthy life lost (disability-adjusted life years (DALYs)) worldwide.</a:t>
            </a:r>
            <a:r>
              <a:rPr lang="en-US" sz="4000" b="0" i="0" u="none" strike="noStrike" cap="none" baseline="30000" dirty="0">
                <a:solidFill>
                  <a:schemeClr val="dk1"/>
                </a:solidFill>
                <a:latin typeface="Times New Roman"/>
                <a:ea typeface="Times New Roman"/>
                <a:cs typeface="Times New Roman"/>
                <a:sym typeface="Times New Roman"/>
              </a:rPr>
              <a:t>2</a:t>
            </a:r>
            <a:endParaRPr sz="4000" b="0" i="0" u="none" strike="noStrike" cap="none" baseline="30000" dirty="0">
              <a:solidFill>
                <a:schemeClr val="dk1"/>
              </a:solidFill>
              <a:latin typeface="Times New Roman"/>
              <a:ea typeface="Times New Roman"/>
              <a:cs typeface="Times New Roman"/>
              <a:sym typeface="Times New Roman"/>
            </a:endParaRPr>
          </a:p>
          <a:p>
            <a:pPr marL="571500" marR="0" lvl="0" indent="-317500" algn="l" rtl="0">
              <a:lnSpc>
                <a:spcPct val="100000"/>
              </a:lnSpc>
              <a:spcBef>
                <a:spcPts val="0"/>
              </a:spcBef>
              <a:spcAft>
                <a:spcPts val="0"/>
              </a:spcAft>
              <a:buClr>
                <a:schemeClr val="dk1"/>
              </a:buClr>
              <a:buSzPts val="4000"/>
              <a:buFont typeface="Arial"/>
              <a:buNone/>
            </a:pPr>
            <a:endParaRPr sz="4000" b="0" i="0" u="none" strike="noStrike" cap="none" dirty="0">
              <a:solidFill>
                <a:schemeClr val="dk1"/>
              </a:solidFill>
              <a:latin typeface="Times New Roman"/>
              <a:ea typeface="Times New Roman"/>
              <a:cs typeface="Times New Roman"/>
              <a:sym typeface="Times New Roman"/>
            </a:endParaRPr>
          </a:p>
          <a:p>
            <a:pPr marL="571500" marR="0" lvl="0" indent="-571500" algn="l" rtl="0">
              <a:lnSpc>
                <a:spcPct val="100000"/>
              </a:lnSpc>
              <a:spcBef>
                <a:spcPts val="0"/>
              </a:spcBef>
              <a:spcAft>
                <a:spcPts val="0"/>
              </a:spcAft>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With estimated societal costs in the billions, lead poisoning has a disproportionate impact on low-income and minority children.</a:t>
            </a:r>
            <a:r>
              <a:rPr lang="en-US" sz="4000" b="0" i="0" u="none" strike="noStrike" cap="none" baseline="30000" dirty="0">
                <a:solidFill>
                  <a:schemeClr val="dk1"/>
                </a:solidFill>
                <a:latin typeface="Times New Roman"/>
                <a:ea typeface="Times New Roman"/>
                <a:cs typeface="Times New Roman"/>
                <a:sym typeface="Times New Roman"/>
              </a:rPr>
              <a:t>3</a:t>
            </a:r>
            <a:endParaRPr sz="4000" b="0" i="0" u="none" strike="noStrike" cap="none" baseline="30000" dirty="0">
              <a:solidFill>
                <a:schemeClr val="dk1"/>
              </a:solidFill>
              <a:latin typeface="Times New Roman"/>
              <a:ea typeface="Times New Roman"/>
              <a:cs typeface="Times New Roman"/>
              <a:sym typeface="Times New Roman"/>
            </a:endParaRPr>
          </a:p>
        </p:txBody>
      </p:sp>
      <p:sp>
        <p:nvSpPr>
          <p:cNvPr id="31" name="Google Shape;31;p3"/>
          <p:cNvSpPr/>
          <p:nvPr/>
        </p:nvSpPr>
        <p:spPr>
          <a:xfrm>
            <a:off x="1531139" y="4500140"/>
            <a:ext cx="13167360" cy="73152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Background</a:t>
            </a:r>
            <a:endParaRPr sz="1400" b="0" i="0" u="none" strike="noStrike" cap="none">
              <a:solidFill>
                <a:srgbClr val="000000"/>
              </a:solidFill>
              <a:latin typeface="Times New Roman"/>
              <a:ea typeface="Times New Roman"/>
              <a:cs typeface="Times New Roman"/>
              <a:sym typeface="Times New Roman"/>
            </a:endParaRPr>
          </a:p>
        </p:txBody>
      </p:sp>
      <p:sp>
        <p:nvSpPr>
          <p:cNvPr id="32" name="Google Shape;32;p3"/>
          <p:cNvSpPr/>
          <p:nvPr/>
        </p:nvSpPr>
        <p:spPr>
          <a:xfrm>
            <a:off x="1319889" y="13178959"/>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Objective</a:t>
            </a:r>
            <a:endParaRPr sz="1400" b="0" i="0" u="none" strike="noStrike" cap="none">
              <a:solidFill>
                <a:srgbClr val="000000"/>
              </a:solidFill>
              <a:latin typeface="Times New Roman"/>
              <a:ea typeface="Times New Roman"/>
              <a:cs typeface="Times New Roman"/>
              <a:sym typeface="Times New Roman"/>
            </a:endParaRPr>
          </a:p>
        </p:txBody>
      </p:sp>
      <p:sp>
        <p:nvSpPr>
          <p:cNvPr id="33" name="Google Shape;33;p3"/>
          <p:cNvSpPr/>
          <p:nvPr/>
        </p:nvSpPr>
        <p:spPr>
          <a:xfrm>
            <a:off x="1495697" y="17220669"/>
            <a:ext cx="13167360" cy="73152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Methods</a:t>
            </a:r>
            <a:r>
              <a:rPr lang="en-US" sz="4400" b="1" i="0" u="none" strike="noStrike" cap="none">
                <a:solidFill>
                  <a:schemeClr val="lt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34" name="Google Shape;34;p3"/>
          <p:cNvSpPr txBox="1"/>
          <p:nvPr/>
        </p:nvSpPr>
        <p:spPr>
          <a:xfrm>
            <a:off x="29594490" y="15260964"/>
            <a:ext cx="13167300" cy="5784835"/>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dirty="0">
                <a:solidFill>
                  <a:schemeClr val="dk1"/>
                </a:solidFill>
                <a:latin typeface="Times New Roman"/>
                <a:ea typeface="Times New Roman"/>
                <a:cs typeface="Times New Roman"/>
                <a:sym typeface="Times New Roman"/>
              </a:rPr>
              <a:t>Residential </a:t>
            </a:r>
            <a:r>
              <a:rPr lang="en-US" sz="4000" b="0" i="0" u="none" strike="noStrike" cap="none" dirty="0" smtClean="0">
                <a:solidFill>
                  <a:schemeClr val="dk1"/>
                </a:solidFill>
                <a:latin typeface="Times New Roman"/>
                <a:ea typeface="Times New Roman"/>
                <a:cs typeface="Times New Roman"/>
                <a:sym typeface="Times New Roman"/>
              </a:rPr>
              <a:t>renovations, certain household strategies, and boil advisories </a:t>
            </a:r>
            <a:r>
              <a:rPr lang="en-US" sz="4000" b="0" i="0" u="none" strike="noStrike" cap="none" dirty="0">
                <a:solidFill>
                  <a:schemeClr val="dk1"/>
                </a:solidFill>
                <a:latin typeface="Times New Roman"/>
                <a:ea typeface="Times New Roman"/>
                <a:cs typeface="Times New Roman"/>
                <a:sym typeface="Times New Roman"/>
              </a:rPr>
              <a:t>were effective at reducing lead </a:t>
            </a:r>
            <a:r>
              <a:rPr lang="en-US" sz="4000" b="0" i="0" u="none" strike="noStrike" cap="none" dirty="0" smtClean="0">
                <a:solidFill>
                  <a:schemeClr val="dk1"/>
                </a:solidFill>
                <a:latin typeface="Times New Roman"/>
                <a:ea typeface="Times New Roman"/>
                <a:cs typeface="Times New Roman"/>
                <a:sym typeface="Times New Roman"/>
              </a:rPr>
              <a:t>exposure </a:t>
            </a:r>
            <a:r>
              <a:rPr lang="en-US" sz="4000" dirty="0">
                <a:solidFill>
                  <a:schemeClr val="dk1"/>
                </a:solidFill>
                <a:latin typeface="Times New Roman"/>
                <a:ea typeface="Times New Roman"/>
                <a:cs typeface="Times New Roman"/>
                <a:sym typeface="Times New Roman"/>
              </a:rPr>
              <a:t>t</a:t>
            </a:r>
            <a:r>
              <a:rPr lang="en-US" sz="4000" b="0" i="0" u="none" strike="noStrike" cap="none" dirty="0" smtClean="0">
                <a:solidFill>
                  <a:schemeClr val="dk1"/>
                </a:solidFill>
                <a:latin typeface="Times New Roman"/>
                <a:ea typeface="Times New Roman"/>
                <a:cs typeface="Times New Roman"/>
                <a:sym typeface="Times New Roman"/>
              </a:rPr>
              <a:t>hrough different routes. </a:t>
            </a:r>
            <a:r>
              <a:rPr lang="en-US" sz="4000" b="0" i="0" u="none" strike="noStrike" cap="none" baseline="30000" dirty="0" smtClean="0">
                <a:solidFill>
                  <a:schemeClr val="dk1"/>
                </a:solidFill>
                <a:latin typeface="Times New Roman"/>
                <a:ea typeface="Times New Roman"/>
                <a:cs typeface="Times New Roman"/>
                <a:sym typeface="Times New Roman"/>
              </a:rPr>
              <a:t>4,5,6</a:t>
            </a:r>
            <a:endParaRPr sz="4000" b="0" i="0" u="none" strike="noStrike" cap="none" baseline="30000" dirty="0">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dirty="0">
                <a:solidFill>
                  <a:schemeClr val="dk1"/>
                </a:solidFill>
                <a:latin typeface="Times New Roman"/>
                <a:ea typeface="Times New Roman"/>
                <a:cs typeface="Times New Roman"/>
                <a:sym typeface="Times New Roman"/>
              </a:rPr>
              <a:t>Lead screening and supplementation were effective in reducing BLLs </a:t>
            </a:r>
            <a:r>
              <a:rPr lang="en-US" sz="4000" b="0" i="0" u="none" strike="noStrike" cap="none" dirty="0" smtClean="0">
                <a:solidFill>
                  <a:schemeClr val="dk1"/>
                </a:solidFill>
                <a:latin typeface="Times New Roman"/>
                <a:ea typeface="Times New Roman"/>
                <a:cs typeface="Times New Roman"/>
                <a:sym typeface="Times New Roman"/>
              </a:rPr>
              <a:t>among </a:t>
            </a:r>
            <a:r>
              <a:rPr lang="en-US" sz="4000" b="0" i="0" u="none" strike="noStrike" cap="none" dirty="0">
                <a:solidFill>
                  <a:schemeClr val="dk1"/>
                </a:solidFill>
                <a:latin typeface="Times New Roman"/>
                <a:ea typeface="Times New Roman"/>
                <a:cs typeface="Times New Roman"/>
                <a:sym typeface="Times New Roman"/>
              </a:rPr>
              <a:t>vulnerable populations; whereas chelation therapy was ineffective. </a:t>
            </a:r>
            <a:r>
              <a:rPr lang="en-US" sz="4000" b="0" i="0" u="none" strike="noStrike" cap="none" baseline="30000" dirty="0">
                <a:solidFill>
                  <a:schemeClr val="dk1"/>
                </a:solidFill>
                <a:latin typeface="Times New Roman"/>
                <a:ea typeface="Times New Roman"/>
                <a:cs typeface="Times New Roman"/>
                <a:sym typeface="Times New Roman"/>
              </a:rPr>
              <a:t>8,9</a:t>
            </a:r>
            <a:endParaRPr sz="4000" b="0" i="0" u="none" strike="noStrike" cap="none" baseline="30000" dirty="0">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dirty="0">
                <a:solidFill>
                  <a:schemeClr val="dk1"/>
                </a:solidFill>
                <a:latin typeface="Times New Roman"/>
                <a:ea typeface="Times New Roman"/>
                <a:cs typeface="Times New Roman"/>
                <a:sym typeface="Times New Roman"/>
              </a:rPr>
              <a:t>The effectiveness of education was dependent upon the population of interest, therefore results for this intervention were inconclusive. </a:t>
            </a:r>
            <a:r>
              <a:rPr lang="en-US" sz="4000" b="0" i="0" u="none" strike="noStrike" cap="none" baseline="30000" dirty="0" smtClean="0">
                <a:solidFill>
                  <a:schemeClr val="dk1"/>
                </a:solidFill>
                <a:latin typeface="Times New Roman"/>
                <a:ea typeface="Times New Roman"/>
                <a:cs typeface="Times New Roman"/>
                <a:sym typeface="Times New Roman"/>
              </a:rPr>
              <a:t>7</a:t>
            </a:r>
            <a:endParaRPr sz="4000" b="0" i="0" u="none" strike="noStrike" cap="none" dirty="0">
              <a:solidFill>
                <a:srgbClr val="000000"/>
              </a:solidFill>
              <a:latin typeface="Times New Roman"/>
              <a:ea typeface="Times New Roman"/>
              <a:cs typeface="Times New Roman"/>
              <a:sym typeface="Times New Roman"/>
            </a:endParaRPr>
          </a:p>
        </p:txBody>
      </p:sp>
      <p:sp>
        <p:nvSpPr>
          <p:cNvPr id="35" name="Google Shape;35;p3"/>
          <p:cNvSpPr/>
          <p:nvPr/>
        </p:nvSpPr>
        <p:spPr>
          <a:xfrm>
            <a:off x="29541344" y="14467767"/>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Discussion</a:t>
            </a:r>
            <a:endParaRPr sz="1400" b="0" i="0" u="none" strike="noStrike" cap="none">
              <a:solidFill>
                <a:srgbClr val="000000"/>
              </a:solidFill>
              <a:latin typeface="Times New Roman"/>
              <a:ea typeface="Times New Roman"/>
              <a:cs typeface="Times New Roman"/>
              <a:sym typeface="Times New Roman"/>
            </a:endParaRPr>
          </a:p>
        </p:txBody>
      </p:sp>
      <p:sp>
        <p:nvSpPr>
          <p:cNvPr id="36" name="Google Shape;36;p3"/>
          <p:cNvSpPr txBox="1"/>
          <p:nvPr/>
        </p:nvSpPr>
        <p:spPr>
          <a:xfrm>
            <a:off x="29541375" y="21985288"/>
            <a:ext cx="13167300" cy="3417300"/>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a:solidFill>
                  <a:schemeClr val="dk1"/>
                </a:solidFill>
                <a:latin typeface="Times New Roman"/>
                <a:ea typeface="Times New Roman"/>
                <a:cs typeface="Times New Roman"/>
                <a:sym typeface="Times New Roman"/>
              </a:rPr>
              <a:t>A multicomponent intervention is recommended to reduce BLLs in the vulnerable population.</a:t>
            </a:r>
            <a:endParaRPr sz="4000" b="0" i="0" u="none" strike="noStrike" cap="none">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a:solidFill>
                  <a:schemeClr val="dk1"/>
                </a:solidFill>
                <a:latin typeface="Times New Roman"/>
                <a:ea typeface="Times New Roman"/>
                <a:cs typeface="Times New Roman"/>
                <a:sym typeface="Times New Roman"/>
              </a:rPr>
              <a:t>Residential lead exposure reduction coupled with medical interventions such as screening and calcium carbonate supplementations will effectively lower BLLs.</a:t>
            </a:r>
            <a:r>
              <a:rPr lang="en-US" sz="4000" b="0" i="0" u="none" strike="noStrike" cap="none" baseline="30000">
                <a:solidFill>
                  <a:schemeClr val="dk1"/>
                </a:solidFill>
                <a:latin typeface="Times New Roman"/>
                <a:ea typeface="Times New Roman"/>
                <a:cs typeface="Times New Roman"/>
                <a:sym typeface="Times New Roman"/>
              </a:rPr>
              <a:t>4,5,6,9</a:t>
            </a:r>
            <a:endParaRPr sz="4000" b="0" i="0" u="none" strike="noStrike" cap="none" baseline="30000">
              <a:solidFill>
                <a:srgbClr val="000000"/>
              </a:solidFill>
              <a:latin typeface="Times New Roman"/>
              <a:ea typeface="Times New Roman"/>
              <a:cs typeface="Times New Roman"/>
              <a:sym typeface="Times New Roman"/>
            </a:endParaRPr>
          </a:p>
        </p:txBody>
      </p:sp>
      <p:sp>
        <p:nvSpPr>
          <p:cNvPr id="37" name="Google Shape;37;p3"/>
          <p:cNvSpPr/>
          <p:nvPr/>
        </p:nvSpPr>
        <p:spPr>
          <a:xfrm>
            <a:off x="29541344" y="21033672"/>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Conclusions</a:t>
            </a:r>
            <a:endParaRPr sz="1400" b="0" i="0" u="none" strike="noStrike" cap="none">
              <a:solidFill>
                <a:srgbClr val="000000"/>
              </a:solidFill>
              <a:latin typeface="Times New Roman"/>
              <a:ea typeface="Times New Roman"/>
              <a:cs typeface="Times New Roman"/>
              <a:sym typeface="Times New Roman"/>
            </a:endParaRPr>
          </a:p>
        </p:txBody>
      </p:sp>
      <p:sp>
        <p:nvSpPr>
          <p:cNvPr id="38" name="Google Shape;38;p3"/>
          <p:cNvSpPr txBox="1"/>
          <p:nvPr/>
        </p:nvSpPr>
        <p:spPr>
          <a:xfrm>
            <a:off x="1495697" y="14195873"/>
            <a:ext cx="13167300" cy="2739300"/>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a:solidFill>
                  <a:schemeClr val="dk1"/>
                </a:solidFill>
                <a:latin typeface="Times New Roman"/>
                <a:ea typeface="Times New Roman"/>
                <a:cs typeface="Times New Roman"/>
                <a:sym typeface="Times New Roman"/>
              </a:rPr>
              <a:t>This systematic review seeks to determine effective interventions to reduce lead exposure and ultimately blood lead levels (BLLs) in the vulnerable population. </a:t>
            </a:r>
            <a:endParaRPr sz="4000" b="0" i="0" u="none" strike="noStrike" cap="none">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4000"/>
              <a:buFont typeface="Arial"/>
              <a:buNone/>
            </a:pPr>
            <a:endParaRPr sz="4000" b="0" i="0" u="none" strike="noStrike" cap="none">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3"/>
          <p:cNvSpPr txBox="1"/>
          <p:nvPr/>
        </p:nvSpPr>
        <p:spPr>
          <a:xfrm>
            <a:off x="14904455" y="7347961"/>
            <a:ext cx="14053690" cy="621869"/>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dirty="0">
                <a:solidFill>
                  <a:schemeClr val="dk1"/>
                </a:solidFill>
                <a:latin typeface="Times New Roman"/>
                <a:ea typeface="Times New Roman"/>
                <a:cs typeface="Times New Roman"/>
                <a:sym typeface="Times New Roman"/>
              </a:rPr>
              <a:t>Figure 1. </a:t>
            </a:r>
            <a:r>
              <a:rPr lang="en-US" sz="3000" b="0" i="0" u="none" strike="noStrike" cap="none" dirty="0">
                <a:solidFill>
                  <a:schemeClr val="dk1"/>
                </a:solidFill>
                <a:latin typeface="Times New Roman"/>
                <a:ea typeface="Times New Roman"/>
                <a:cs typeface="Times New Roman"/>
                <a:sym typeface="Times New Roman"/>
              </a:rPr>
              <a:t>Average shift of children’s BLLs after various interventions in Syracuse, NY.</a:t>
            </a:r>
            <a:r>
              <a:rPr lang="en-US" sz="3000" b="0" i="0" u="none" strike="noStrike" cap="none" baseline="30000" dirty="0">
                <a:solidFill>
                  <a:schemeClr val="dk1"/>
                </a:solidFill>
                <a:latin typeface="Times New Roman"/>
                <a:ea typeface="Times New Roman"/>
                <a:cs typeface="Times New Roman"/>
                <a:sym typeface="Times New Roman"/>
              </a:rPr>
              <a:t>4</a:t>
            </a:r>
            <a:endParaRPr sz="3000" b="0" i="0" u="none" strike="noStrike" cap="none" baseline="30000" dirty="0">
              <a:solidFill>
                <a:srgbClr val="000000"/>
              </a:solidFill>
              <a:latin typeface="Times New Roman"/>
              <a:ea typeface="Times New Roman"/>
              <a:cs typeface="Times New Roman"/>
              <a:sym typeface="Times New Roman"/>
            </a:endParaRPr>
          </a:p>
        </p:txBody>
      </p:sp>
      <p:sp>
        <p:nvSpPr>
          <p:cNvPr id="40" name="Google Shape;40;p3"/>
          <p:cNvSpPr txBox="1"/>
          <p:nvPr/>
        </p:nvSpPr>
        <p:spPr>
          <a:xfrm>
            <a:off x="9067800" y="2379952"/>
            <a:ext cx="27432000" cy="17145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baseline="30000">
                <a:solidFill>
                  <a:schemeClr val="lt1"/>
                </a:solidFill>
                <a:latin typeface="Times New Roman"/>
                <a:ea typeface="Times New Roman"/>
                <a:cs typeface="Times New Roman"/>
                <a:sym typeface="Times New Roman"/>
              </a:rPr>
              <a:t>Erin Cutts, Katelynn Mann, Alyssa Peterson, Erica Urbina, Angela U. Ekwonye</a:t>
            </a:r>
            <a:endParaRPr sz="6600" b="0" i="0" u="none" strike="noStrike" cap="none" baseline="30000">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chemeClr val="lt1"/>
                </a:solidFill>
                <a:latin typeface="Times New Roman"/>
                <a:ea typeface="Times New Roman"/>
                <a:cs typeface="Times New Roman"/>
                <a:sym typeface="Times New Roman"/>
              </a:rPr>
              <a:t>Public Health Department</a:t>
            </a:r>
            <a:endParaRPr sz="1400" b="0" i="0" u="none" strike="noStrike" cap="none">
              <a:solidFill>
                <a:srgbClr val="000000"/>
              </a:solidFill>
              <a:latin typeface="Times New Roman"/>
              <a:ea typeface="Times New Roman"/>
              <a:cs typeface="Times New Roman"/>
              <a:sym typeface="Times New Roman"/>
            </a:endParaRPr>
          </a:p>
        </p:txBody>
      </p:sp>
      <p:pic>
        <p:nvPicPr>
          <p:cNvPr id="41" name="Google Shape;41;p3"/>
          <p:cNvPicPr preferRelativeResize="0"/>
          <p:nvPr/>
        </p:nvPicPr>
        <p:blipFill rotWithShape="1">
          <a:blip r:embed="rId3">
            <a:alphaModFix/>
          </a:blip>
          <a:srcRect/>
          <a:stretch/>
        </p:blipFill>
        <p:spPr>
          <a:xfrm>
            <a:off x="378321" y="1651071"/>
            <a:ext cx="6053853" cy="2353260"/>
          </a:xfrm>
          <a:prstGeom prst="rect">
            <a:avLst/>
          </a:prstGeom>
          <a:noFill/>
          <a:ln>
            <a:noFill/>
          </a:ln>
        </p:spPr>
      </p:pic>
      <p:sp>
        <p:nvSpPr>
          <p:cNvPr id="42" name="Google Shape;42;p3"/>
          <p:cNvSpPr/>
          <p:nvPr/>
        </p:nvSpPr>
        <p:spPr>
          <a:xfrm>
            <a:off x="15403692" y="4509181"/>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Results</a:t>
            </a:r>
            <a:endParaRPr sz="1400" b="0" i="0" u="none" strike="noStrike" cap="none">
              <a:solidFill>
                <a:srgbClr val="000000"/>
              </a:solidFill>
              <a:latin typeface="Times New Roman"/>
              <a:ea typeface="Times New Roman"/>
              <a:cs typeface="Times New Roman"/>
              <a:sym typeface="Times New Roman"/>
            </a:endParaRPr>
          </a:p>
        </p:txBody>
      </p:sp>
      <p:sp>
        <p:nvSpPr>
          <p:cNvPr id="43" name="Google Shape;43;p3"/>
          <p:cNvSpPr txBox="1"/>
          <p:nvPr/>
        </p:nvSpPr>
        <p:spPr>
          <a:xfrm>
            <a:off x="29541344" y="6197296"/>
            <a:ext cx="13167300" cy="1261800"/>
          </a:xfrm>
          <a:prstGeom prst="rect">
            <a:avLst/>
          </a:prstGeom>
          <a:solidFill>
            <a:schemeClr val="lt1"/>
          </a:solidFill>
          <a:ln>
            <a:noFill/>
          </a:ln>
        </p:spPr>
        <p:txBody>
          <a:bodyPr spcFirstLastPara="1" wrap="square" lIns="137125" tIns="137125" rIns="137125" bIns="137125"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dirty="0">
                <a:solidFill>
                  <a:schemeClr val="dk1"/>
                </a:solidFill>
                <a:latin typeface="Times New Roman"/>
                <a:ea typeface="Times New Roman"/>
                <a:cs typeface="Times New Roman"/>
                <a:sym typeface="Times New Roman"/>
              </a:rPr>
              <a:t>Figure 3</a:t>
            </a:r>
            <a:r>
              <a:rPr lang="en-US" sz="3200" b="0" i="0" u="none" strike="noStrike" cap="none" dirty="0">
                <a:solidFill>
                  <a:schemeClr val="dk1"/>
                </a:solidFill>
                <a:latin typeface="Times New Roman"/>
                <a:ea typeface="Times New Roman"/>
                <a:cs typeface="Times New Roman"/>
                <a:sym typeface="Times New Roman"/>
              </a:rPr>
              <a:t>. </a:t>
            </a:r>
            <a:r>
              <a:rPr lang="en-US" sz="1050" b="0" i="0" u="none" strike="noStrike" cap="none" dirty="0">
                <a:solidFill>
                  <a:schemeClr val="dk1"/>
                </a:solidFill>
                <a:highlight>
                  <a:srgbClr val="FFFFFF"/>
                </a:highlight>
                <a:latin typeface="Arial"/>
                <a:ea typeface="Arial"/>
                <a:cs typeface="Arial"/>
                <a:sym typeface="Arial"/>
              </a:rPr>
              <a:t> </a:t>
            </a:r>
            <a:r>
              <a:rPr lang="en-US" sz="3000" b="0" i="0" u="none" strike="noStrike" cap="none" dirty="0">
                <a:solidFill>
                  <a:schemeClr val="dk1"/>
                </a:solidFill>
                <a:highlight>
                  <a:srgbClr val="FFFFFF"/>
                </a:highlight>
                <a:latin typeface="Times New Roman"/>
                <a:ea typeface="Times New Roman"/>
                <a:cs typeface="Times New Roman"/>
                <a:sym typeface="Times New Roman"/>
              </a:rPr>
              <a:t>Effect of calcium supplementation on maternal blood lead levels at each trimester during pregnancy.</a:t>
            </a:r>
            <a:r>
              <a:rPr lang="en-US" sz="3000" b="0" i="0" u="none" strike="noStrike" cap="none" baseline="30000" dirty="0">
                <a:solidFill>
                  <a:schemeClr val="dk1"/>
                </a:solidFill>
                <a:highlight>
                  <a:srgbClr val="FFFFFF"/>
                </a:highlight>
                <a:latin typeface="Times New Roman"/>
                <a:ea typeface="Times New Roman"/>
                <a:cs typeface="Times New Roman"/>
                <a:sym typeface="Times New Roman"/>
              </a:rPr>
              <a:t>9</a:t>
            </a:r>
            <a:endParaRPr sz="3000" b="0" i="0" u="none" strike="noStrike" cap="none" baseline="30000" dirty="0">
              <a:solidFill>
                <a:srgbClr val="000000"/>
              </a:solidFill>
              <a:latin typeface="Times New Roman"/>
              <a:ea typeface="Times New Roman"/>
              <a:cs typeface="Times New Roman"/>
              <a:sym typeface="Times New Roman"/>
            </a:endParaRPr>
          </a:p>
        </p:txBody>
      </p:sp>
      <p:cxnSp>
        <p:nvCxnSpPr>
          <p:cNvPr id="44" name="Google Shape;44;p3"/>
          <p:cNvCxnSpPr/>
          <p:nvPr/>
        </p:nvCxnSpPr>
        <p:spPr>
          <a:xfrm>
            <a:off x="2226172" y="5253638"/>
            <a:ext cx="781050" cy="0"/>
          </a:xfrm>
          <a:prstGeom prst="straightConnector1">
            <a:avLst/>
          </a:prstGeom>
          <a:noFill/>
          <a:ln w="9525" cap="flat" cmpd="sng">
            <a:solidFill>
              <a:srgbClr val="000000"/>
            </a:solidFill>
            <a:prstDash val="solid"/>
            <a:miter lim="800000"/>
            <a:headEnd type="none" w="sm" len="sm"/>
            <a:tailEnd type="none" w="sm" len="sm"/>
          </a:ln>
        </p:spPr>
      </p:cxnSp>
      <p:cxnSp>
        <p:nvCxnSpPr>
          <p:cNvPr id="45" name="Google Shape;45;p3"/>
          <p:cNvCxnSpPr/>
          <p:nvPr/>
        </p:nvCxnSpPr>
        <p:spPr>
          <a:xfrm>
            <a:off x="3788272" y="5259988"/>
            <a:ext cx="704850" cy="0"/>
          </a:xfrm>
          <a:prstGeom prst="straightConnector1">
            <a:avLst/>
          </a:prstGeom>
          <a:noFill/>
          <a:ln w="9525" cap="flat" cmpd="sng">
            <a:solidFill>
              <a:srgbClr val="000000"/>
            </a:solidFill>
            <a:prstDash val="solid"/>
            <a:miter lim="800000"/>
            <a:headEnd type="none" w="sm" len="sm"/>
            <a:tailEnd type="none" w="sm" len="sm"/>
          </a:ln>
        </p:spPr>
      </p:cxnSp>
      <p:sp>
        <p:nvSpPr>
          <p:cNvPr id="46" name="Google Shape;46;p3"/>
          <p:cNvSpPr/>
          <p:nvPr/>
        </p:nvSpPr>
        <p:spPr>
          <a:xfrm>
            <a:off x="41772" y="-235787"/>
            <a:ext cx="43891199"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7" name="Google Shape;47;p3"/>
          <p:cNvSpPr txBox="1"/>
          <p:nvPr/>
        </p:nvSpPr>
        <p:spPr>
          <a:xfrm>
            <a:off x="14935194" y="13561665"/>
            <a:ext cx="14187900" cy="4749302"/>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rgbClr val="000000"/>
              </a:buClr>
              <a:buSzPts val="4000"/>
              <a:buFont typeface="Arial"/>
              <a:buChar char="•"/>
            </a:pPr>
            <a:r>
              <a:rPr lang="en-US" sz="3600" b="0" i="0" u="none" strike="noStrike" cap="none" dirty="0" smtClean="0">
                <a:solidFill>
                  <a:srgbClr val="000000"/>
                </a:solidFill>
                <a:latin typeface="Times New Roman"/>
                <a:ea typeface="Times New Roman"/>
                <a:cs typeface="Times New Roman"/>
                <a:sym typeface="Times New Roman"/>
              </a:rPr>
              <a:t>In </a:t>
            </a:r>
            <a:r>
              <a:rPr lang="en-US" sz="3600" b="0" i="0" u="none" strike="noStrike" cap="none" dirty="0">
                <a:solidFill>
                  <a:srgbClr val="000000"/>
                </a:solidFill>
                <a:latin typeface="Times New Roman"/>
                <a:ea typeface="Times New Roman"/>
                <a:cs typeface="Times New Roman"/>
                <a:sym typeface="Times New Roman"/>
              </a:rPr>
              <a:t>a study to investigate the extent of lead exposure via tap water, women were asked to minimize exposure by flushing water or to exclude it by consuming bottled water. Intervention lowered blood lead-level significantly (median decrease of 11μg/L, </a:t>
            </a:r>
            <a:r>
              <a:rPr lang="en-US" sz="4000" b="0" i="0" u="none" strike="noStrike" cap="none" dirty="0">
                <a:solidFill>
                  <a:srgbClr val="000000"/>
                </a:solidFill>
                <a:latin typeface="Times New Roman"/>
                <a:ea typeface="Times New Roman"/>
                <a:cs typeface="Times New Roman"/>
                <a:sym typeface="Times New Roman"/>
              </a:rPr>
              <a:t>p&lt;=0.001).</a:t>
            </a:r>
            <a:r>
              <a:rPr lang="en-US" sz="4000" b="0" i="0" u="none" strike="noStrike" cap="none" baseline="30000" dirty="0" smtClean="0">
                <a:solidFill>
                  <a:srgbClr val="000000"/>
                </a:solidFill>
                <a:latin typeface="Times New Roman"/>
                <a:ea typeface="Times New Roman"/>
                <a:cs typeface="Times New Roman"/>
                <a:sym typeface="Times New Roman"/>
              </a:rPr>
              <a:t>5</a:t>
            </a:r>
          </a:p>
          <a:p>
            <a:pPr marL="457200" indent="-457200">
              <a:buSzPts val="4000"/>
              <a:buFont typeface="Arial"/>
              <a:buChar char="•"/>
            </a:pPr>
            <a:r>
              <a:rPr lang="en-US" sz="4000" dirty="0">
                <a:latin typeface="Times New Roman"/>
                <a:ea typeface="Times New Roman"/>
                <a:cs typeface="Times New Roman"/>
                <a:sym typeface="Times New Roman"/>
              </a:rPr>
              <a:t>Household strategies, such as covering contaminated soil, installing water filters, and lead dust management reduced residential dust lead loadings in non-Hispanic black children, without elevating the lead body </a:t>
            </a:r>
            <a:r>
              <a:rPr lang="en-US" sz="4000" dirty="0" smtClean="0">
                <a:latin typeface="Times New Roman"/>
                <a:ea typeface="Times New Roman"/>
                <a:cs typeface="Times New Roman"/>
                <a:sym typeface="Times New Roman"/>
              </a:rPr>
              <a:t>burden (Fig. 2).</a:t>
            </a:r>
            <a:r>
              <a:rPr lang="en-US" sz="4000" baseline="30000" dirty="0" smtClean="0">
                <a:latin typeface="Times New Roman"/>
                <a:ea typeface="Times New Roman"/>
                <a:cs typeface="Times New Roman"/>
                <a:sym typeface="Times New Roman"/>
              </a:rPr>
              <a:t>6 </a:t>
            </a:r>
            <a:endParaRPr lang="en-US" sz="4000" b="0" i="0" u="none" strike="noStrike" cap="none" baseline="30000" dirty="0" smtClean="0">
              <a:solidFill>
                <a:srgbClr val="000000"/>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rgbClr val="000000"/>
              </a:buClr>
              <a:buSzPts val="4000"/>
              <a:buFont typeface="Arial"/>
              <a:buChar char="•"/>
            </a:pPr>
            <a:endParaRPr sz="4000" b="0" i="0" u="none" strike="noStrike" cap="none" baseline="30000" dirty="0">
              <a:solidFill>
                <a:srgbClr val="000000"/>
              </a:solidFill>
              <a:latin typeface="Times New Roman"/>
              <a:ea typeface="Times New Roman"/>
              <a:cs typeface="Times New Roman"/>
              <a:sym typeface="Times New Roman"/>
            </a:endParaRPr>
          </a:p>
        </p:txBody>
      </p:sp>
      <p:sp>
        <p:nvSpPr>
          <p:cNvPr id="48" name="Google Shape;48;p3"/>
          <p:cNvSpPr/>
          <p:nvPr/>
        </p:nvSpPr>
        <p:spPr>
          <a:xfrm>
            <a:off x="29541344" y="25684731"/>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a:solidFill>
                  <a:schemeClr val="lt1"/>
                </a:solidFill>
                <a:latin typeface="Times New Roman"/>
                <a:ea typeface="Times New Roman"/>
                <a:cs typeface="Times New Roman"/>
                <a:sym typeface="Times New Roman"/>
              </a:rPr>
              <a:t>Limitations</a:t>
            </a:r>
            <a:endParaRPr sz="1400" b="0" i="0" u="none" strike="noStrike" cap="none">
              <a:solidFill>
                <a:srgbClr val="000000"/>
              </a:solidFill>
              <a:latin typeface="Times New Roman"/>
              <a:ea typeface="Times New Roman"/>
              <a:cs typeface="Times New Roman"/>
              <a:sym typeface="Times New Roman"/>
            </a:endParaRPr>
          </a:p>
        </p:txBody>
      </p:sp>
      <p:sp>
        <p:nvSpPr>
          <p:cNvPr id="49" name="Google Shape;49;p3"/>
          <p:cNvSpPr txBox="1"/>
          <p:nvPr/>
        </p:nvSpPr>
        <p:spPr>
          <a:xfrm>
            <a:off x="29541375" y="26698250"/>
            <a:ext cx="13167300" cy="2000700"/>
          </a:xfrm>
          <a:prstGeom prst="rect">
            <a:avLst/>
          </a:prstGeom>
          <a:noFill/>
          <a:ln w="9525" cap="flat" cmpd="sng">
            <a:solidFill>
              <a:srgbClr val="666666"/>
            </a:solidFill>
            <a:prstDash val="solid"/>
            <a:miter lim="800000"/>
            <a:headEnd type="none" w="sm" len="sm"/>
            <a:tailEnd type="none" w="sm" len="sm"/>
          </a:ln>
        </p:spPr>
        <p:txBody>
          <a:bodyPr spcFirstLastPara="1" wrap="square" lIns="68550" tIns="34275" rIns="68550" bIns="34275" anchor="t" anchorCtr="0">
            <a:noAutofit/>
          </a:bodyPr>
          <a:lstStyle/>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a:solidFill>
                  <a:schemeClr val="dk1"/>
                </a:solidFill>
                <a:latin typeface="Times New Roman"/>
                <a:ea typeface="Times New Roman"/>
                <a:cs typeface="Times New Roman"/>
                <a:sym typeface="Times New Roman"/>
              </a:rPr>
              <a:t>Study limitations include: poor quality surveillance data, loss to follow up, and selection bias in the quasi-experimental studies.</a:t>
            </a:r>
            <a:endParaRPr sz="4000" b="0" i="0" u="none" strike="noStrike" cap="none" baseline="30000">
              <a:solidFill>
                <a:srgbClr val="000000"/>
              </a:solidFill>
              <a:latin typeface="Times New Roman"/>
              <a:ea typeface="Times New Roman"/>
              <a:cs typeface="Times New Roman"/>
              <a:sym typeface="Times New Roman"/>
            </a:endParaRPr>
          </a:p>
        </p:txBody>
      </p:sp>
      <p:sp>
        <p:nvSpPr>
          <p:cNvPr id="50" name="Google Shape;50;p3"/>
          <p:cNvSpPr txBox="1"/>
          <p:nvPr/>
        </p:nvSpPr>
        <p:spPr>
          <a:xfrm>
            <a:off x="14966925" y="25449808"/>
            <a:ext cx="14187900" cy="3260176"/>
          </a:xfrm>
          <a:prstGeom prst="rect">
            <a:avLst/>
          </a:prstGeom>
          <a:solidFill>
            <a:schemeClr val="lt1"/>
          </a:solidFill>
          <a:ln w="12700" cap="flat" cmpd="sng">
            <a:solidFill>
              <a:srgbClr val="000000"/>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15000"/>
              </a:lnSpc>
              <a:spcBef>
                <a:spcPts val="0"/>
              </a:spcBef>
              <a:spcAft>
                <a:spcPts val="0"/>
              </a:spcAft>
              <a:buClr>
                <a:srgbClr val="000000"/>
              </a:buClr>
              <a:buSzPts val="4000"/>
              <a:buFont typeface="Times New Roman"/>
              <a:buChar char="•"/>
            </a:pPr>
            <a:r>
              <a:rPr lang="en-US" sz="3500" b="0" i="0" u="none" strike="noStrike" cap="none" dirty="0" smtClean="0">
                <a:solidFill>
                  <a:srgbClr val="000000"/>
                </a:solidFill>
                <a:latin typeface="Times New Roman"/>
                <a:ea typeface="Times New Roman"/>
                <a:cs typeface="Times New Roman"/>
                <a:sym typeface="Times New Roman"/>
              </a:rPr>
              <a:t>A </a:t>
            </a:r>
            <a:r>
              <a:rPr lang="en-US" sz="3500" b="0" i="0" u="none" strike="noStrike" cap="none" dirty="0">
                <a:solidFill>
                  <a:srgbClr val="000000"/>
                </a:solidFill>
                <a:latin typeface="Times New Roman"/>
                <a:ea typeface="Times New Roman"/>
                <a:cs typeface="Times New Roman"/>
                <a:sym typeface="Times New Roman"/>
              </a:rPr>
              <a:t>randomized trial of education to prevent lead burden in children at high risk for lead exposure found that education was not a reliable source to prevent lead burden among the high-risk, low income population.</a:t>
            </a:r>
            <a:r>
              <a:rPr lang="en-US" sz="3500" b="0" i="0" u="none" strike="noStrike" cap="none" baseline="30000" dirty="0">
                <a:solidFill>
                  <a:srgbClr val="000000"/>
                </a:solidFill>
                <a:latin typeface="Times New Roman"/>
                <a:ea typeface="Times New Roman"/>
                <a:cs typeface="Times New Roman"/>
                <a:sym typeface="Times New Roman"/>
              </a:rPr>
              <a:t>7</a:t>
            </a:r>
            <a:endParaRPr dirty="0"/>
          </a:p>
          <a:p>
            <a:pPr marL="457200" marR="0" lvl="0" indent="-457200" algn="l" rtl="0">
              <a:lnSpc>
                <a:spcPct val="115000"/>
              </a:lnSpc>
              <a:spcBef>
                <a:spcPts val="0"/>
              </a:spcBef>
              <a:spcAft>
                <a:spcPts val="0"/>
              </a:spcAft>
              <a:buClr>
                <a:srgbClr val="000000"/>
              </a:buClr>
              <a:buSzPts val="4000"/>
              <a:buFont typeface="Times New Roman"/>
              <a:buChar char="•"/>
            </a:pPr>
            <a:r>
              <a:rPr lang="en-US" sz="3500" b="0" i="0" u="none" strike="noStrike" cap="none" dirty="0">
                <a:solidFill>
                  <a:srgbClr val="000000"/>
                </a:solidFill>
                <a:latin typeface="Times New Roman"/>
                <a:ea typeface="Times New Roman"/>
                <a:cs typeface="Times New Roman"/>
                <a:sym typeface="Times New Roman"/>
              </a:rPr>
              <a:t>Chelation therapy confirms no proven developmental benefits in children with blood lead levels between 20 and 45 </a:t>
            </a:r>
            <a:r>
              <a:rPr lang="en-US" sz="3500" b="0" i="0" u="none" strike="noStrike" cap="none" dirty="0" err="1">
                <a:solidFill>
                  <a:srgbClr val="000000"/>
                </a:solidFill>
                <a:latin typeface="Times New Roman"/>
                <a:ea typeface="Times New Roman"/>
                <a:cs typeface="Times New Roman"/>
                <a:sym typeface="Times New Roman"/>
              </a:rPr>
              <a:t>μg</a:t>
            </a:r>
            <a:r>
              <a:rPr lang="en-US" sz="3500" b="0" i="0" u="none" strike="noStrike" cap="none" dirty="0">
                <a:solidFill>
                  <a:srgbClr val="000000"/>
                </a:solidFill>
                <a:latin typeface="Times New Roman"/>
                <a:ea typeface="Times New Roman"/>
                <a:cs typeface="Times New Roman"/>
                <a:sym typeface="Times New Roman"/>
              </a:rPr>
              <a:t>/dL.</a:t>
            </a:r>
            <a:r>
              <a:rPr lang="en-US" sz="3500" b="0" i="0" u="none" strike="noStrike" cap="none" baseline="30000" dirty="0">
                <a:solidFill>
                  <a:srgbClr val="000000"/>
                </a:solidFill>
                <a:latin typeface="Times New Roman"/>
                <a:ea typeface="Times New Roman"/>
                <a:cs typeface="Times New Roman"/>
                <a:sym typeface="Times New Roman"/>
              </a:rPr>
              <a:t>8</a:t>
            </a:r>
            <a:endParaRPr sz="3500" b="0" i="0" u="none" strike="noStrike" cap="none" baseline="30000" dirty="0">
              <a:solidFill>
                <a:srgbClr val="000000"/>
              </a:solidFill>
              <a:latin typeface="Times New Roman"/>
              <a:ea typeface="Times New Roman"/>
              <a:cs typeface="Times New Roman"/>
              <a:sym typeface="Times New Roman"/>
            </a:endParaRPr>
          </a:p>
          <a:p>
            <a:pPr marL="457200" marR="0" lvl="0" indent="-203200" algn="l" rtl="0">
              <a:lnSpc>
                <a:spcPct val="115000"/>
              </a:lnSpc>
              <a:spcBef>
                <a:spcPts val="0"/>
              </a:spcBef>
              <a:spcAft>
                <a:spcPts val="0"/>
              </a:spcAft>
              <a:buClr>
                <a:srgbClr val="000000"/>
              </a:buClr>
              <a:buSzPts val="4000"/>
              <a:buFont typeface="Times New Roman"/>
              <a:buNone/>
            </a:pPr>
            <a:endParaRPr sz="3600" b="0" i="0" u="none" strike="noStrike" cap="none" baseline="30000" dirty="0">
              <a:solidFill>
                <a:srgbClr val="000000"/>
              </a:solidFill>
              <a:latin typeface="Times New Roman"/>
              <a:ea typeface="Times New Roman"/>
              <a:cs typeface="Times New Roman"/>
              <a:sym typeface="Times New Roman"/>
            </a:endParaRPr>
          </a:p>
        </p:txBody>
      </p:sp>
      <p:sp>
        <p:nvSpPr>
          <p:cNvPr id="51" name="Google Shape;51;p3"/>
          <p:cNvSpPr txBox="1"/>
          <p:nvPr/>
        </p:nvSpPr>
        <p:spPr>
          <a:xfrm>
            <a:off x="14630273" y="29594525"/>
            <a:ext cx="28230675" cy="3302956"/>
          </a:xfrm>
          <a:prstGeom prst="rect">
            <a:avLst/>
          </a:prstGeom>
          <a:noFill/>
          <a:ln>
            <a:noFill/>
          </a:ln>
        </p:spPr>
        <p:txBody>
          <a:bodyPr spcFirstLastPara="1" wrap="square" lIns="91425" tIns="45700" rIns="91425" bIns="45700" anchor="t" anchorCtr="0">
            <a:noAutofit/>
          </a:bodyPr>
          <a:lstStyle/>
          <a:p>
            <a:pPr marL="457200" marR="0" lvl="0" indent="0" algn="l" rtl="0">
              <a:lnSpc>
                <a:spcPct val="115000"/>
              </a:lnSpc>
              <a:spcBef>
                <a:spcPts val="0"/>
              </a:spcBef>
              <a:spcAft>
                <a:spcPts val="0"/>
              </a:spcAft>
              <a:buNone/>
            </a:pPr>
            <a:r>
              <a:rPr lang="en-US" sz="1000" b="0" i="0" u="none" strike="noStrike" cap="none">
                <a:solidFill>
                  <a:schemeClr val="dk1"/>
                </a:solidFill>
                <a:latin typeface="Times New Roman"/>
                <a:ea typeface="Times New Roman"/>
                <a:cs typeface="Times New Roman"/>
                <a:sym typeface="Times New Roman"/>
              </a:rPr>
              <a:t>1.	</a:t>
            </a:r>
            <a:r>
              <a:rPr lang="en-US" sz="1800" b="0" i="0" u="none" strike="noStrike" cap="none">
                <a:solidFill>
                  <a:schemeClr val="dk1"/>
                </a:solidFill>
                <a:latin typeface="Times New Roman"/>
                <a:ea typeface="Times New Roman"/>
                <a:cs typeface="Times New Roman"/>
                <a:sym typeface="Times New Roman"/>
              </a:rPr>
              <a:t>Centers for Disease Control and Prevention. (2019). Childhood Lead Poisoning Prevention. Retrieved from https://www.cdc.gov/nceh/lead/faqs/lead-faqs.htm</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2.	World Health Organization. (2019). Lead Poisoning and Health. Retrieved from https://www.who.int/news-room/fact-sheets/detail/lead-poisoning-and-health</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3.	Hanna-Attisha, M., LaChance, J., Sadler, R. C., &amp; Champney Schnepp, A. (2016). Elevated blood lead levels in children associated with the Flint drinking water crisis: a spatial analysis of risk and public health response. American journal of public health, 106(2), 283-290.</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4.	Shao, L., Zhang, L., &amp; Zhen, Z. (2017). Interrupted time series analysis of children’s blood lead levels: A case study of lead hazard control program in Syracuse, New York. Plos One, 12(2). </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5.	Fertmann, R., Hentschel, S., Dengler, D., Janßen, U., &amp; Lommel, A. (2004). Lead exposure by drinking water: an epidemiological study in Hamburg, Germany. International Journal of Hygiene and Environmental Health, 207(3), 235–244.</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6.	Braun, J. M., Hornung, R., Chen, A., Dietrich, K. N., Jacobs, D. E., Jones, R., ... Lanphear, B. P. (2018). Effect of Residential Lead-Hazard Intervention on Childhood Blood Lead Concentrations and Neurobehavioral Outcomes: A Randomized Clinical Trial. JAMA Pediatrics, 172 (10), 934-942.</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7.	Jordan, C. M., Yust, B. L., Robison, L. L., Hannan, P., &amp; Deinard, A. S. (2003). A randomized trial of education to prevent lead burden in children at high risk for lead exposure: efficacy as measured by blood lead monitoring. Environmental Health Perspectives, 111(16), 1947-1951.</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8.	Dietrich, K. N., Ware, J. H., Salganik, M., Radcliffe, J., Rogan, W. J., Rhoads, G. G., … Jones, R. L. (2004). Effect of Chelation Therapy on the Neuropsychological and Behavioral Development of Lead-Exposed Children After School Entry. Pediatrics, 114 (1), 19-26.</a:t>
            </a:r>
            <a:endParaRPr/>
          </a:p>
          <a:p>
            <a:pPr marL="457200" marR="0" lvl="0" indent="0" algn="l" rtl="0">
              <a:lnSpc>
                <a:spcPct val="115000"/>
              </a:lnSpc>
              <a:spcBef>
                <a:spcPts val="0"/>
              </a:spcBef>
              <a:spcAft>
                <a:spcPts val="0"/>
              </a:spcAft>
              <a:buNone/>
            </a:pPr>
            <a:r>
              <a:rPr lang="en-US" sz="1800" b="0" i="0" u="none" strike="noStrike" cap="none">
                <a:solidFill>
                  <a:schemeClr val="dk1"/>
                </a:solidFill>
                <a:latin typeface="Times New Roman"/>
                <a:ea typeface="Times New Roman"/>
                <a:cs typeface="Times New Roman"/>
                <a:sym typeface="Times New Roman"/>
              </a:rPr>
              <a:t>9.	Ettinger, A., Lamadrid-Figueroa, H., Téllez-Rojo, M., Mercado-García, A., Peterson, K., Schwartz, J., Hu, H., Hernández-Avila, M. (2009). Effect of Calcium Supplementation on Blood Lead Levels in Pregnancy: A Randomized Placebo-Controlled Trial. Environmental Health Perspectives, 117 (1).</a:t>
            </a:r>
            <a:endParaRPr sz="1800" b="0" i="0" u="none" strike="noStrike" cap="none">
              <a:solidFill>
                <a:schemeClr val="dk1"/>
              </a:solidFill>
              <a:latin typeface="Times New Roman"/>
              <a:ea typeface="Times New Roman"/>
              <a:cs typeface="Times New Roman"/>
              <a:sym typeface="Times New Roman"/>
            </a:endParaRPr>
          </a:p>
        </p:txBody>
      </p:sp>
      <p:pic>
        <p:nvPicPr>
          <p:cNvPr id="52" name="Google Shape;52;p3"/>
          <p:cNvPicPr preferRelativeResize="0"/>
          <p:nvPr/>
        </p:nvPicPr>
        <p:blipFill rotWithShape="1">
          <a:blip r:embed="rId4">
            <a:alphaModFix/>
          </a:blip>
          <a:srcRect l="787" t="1223" r="787" b="1688"/>
          <a:stretch/>
        </p:blipFill>
        <p:spPr>
          <a:xfrm>
            <a:off x="15066844" y="7985075"/>
            <a:ext cx="13924599" cy="5526650"/>
          </a:xfrm>
          <a:prstGeom prst="rect">
            <a:avLst/>
          </a:prstGeom>
          <a:noFill/>
          <a:ln w="9525" cap="flat" cmpd="sng">
            <a:solidFill>
              <a:srgbClr val="666666"/>
            </a:solidFill>
            <a:prstDash val="solid"/>
            <a:round/>
            <a:headEnd type="none" w="sm" len="sm"/>
            <a:tailEnd type="none" w="sm" len="sm"/>
          </a:ln>
        </p:spPr>
      </p:pic>
      <p:pic>
        <p:nvPicPr>
          <p:cNvPr id="53" name="Google Shape;53;p3"/>
          <p:cNvPicPr preferRelativeResize="0"/>
          <p:nvPr/>
        </p:nvPicPr>
        <p:blipFill rotWithShape="1">
          <a:blip r:embed="rId5">
            <a:alphaModFix/>
          </a:blip>
          <a:srcRect t="2472" b="1327"/>
          <a:stretch/>
        </p:blipFill>
        <p:spPr>
          <a:xfrm>
            <a:off x="31616232" y="7532035"/>
            <a:ext cx="9017524" cy="6553424"/>
          </a:xfrm>
          <a:prstGeom prst="rect">
            <a:avLst/>
          </a:prstGeom>
          <a:noFill/>
          <a:ln w="9525" cap="flat" cmpd="sng">
            <a:solidFill>
              <a:srgbClr val="666666"/>
            </a:solidFill>
            <a:prstDash val="solid"/>
            <a:round/>
            <a:headEnd type="none" w="sm" len="sm"/>
            <a:tailEnd type="none" w="sm" len="sm"/>
          </a:ln>
        </p:spPr>
      </p:pic>
      <p:sp>
        <p:nvSpPr>
          <p:cNvPr id="54" name="Google Shape;54;p3"/>
          <p:cNvSpPr txBox="1"/>
          <p:nvPr/>
        </p:nvSpPr>
        <p:spPr>
          <a:xfrm>
            <a:off x="304800" y="304800"/>
            <a:ext cx="3000000" cy="3000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sng" strike="noStrike" cap="none">
                <a:solidFill>
                  <a:srgbClr val="1155CC"/>
                </a:solidFill>
                <a:latin typeface="Times New Roman"/>
                <a:ea typeface="Times New Roman"/>
                <a:cs typeface="Times New Roman"/>
                <a:sym typeface="Times New Roman"/>
              </a:rPr>
              <a:t>10.1001/jamapediatrics.2018.2382</a:t>
            </a:r>
            <a:endParaRPr sz="1400" b="0" i="0" u="none" strike="noStrike" cap="none">
              <a:solidFill>
                <a:srgbClr val="000000"/>
              </a:solidFill>
              <a:latin typeface="Arial"/>
              <a:ea typeface="Arial"/>
              <a:cs typeface="Arial"/>
              <a:sym typeface="Arial"/>
            </a:endParaRPr>
          </a:p>
        </p:txBody>
      </p:sp>
      <p:pic>
        <p:nvPicPr>
          <p:cNvPr id="56" name="Google Shape;56;p3"/>
          <p:cNvPicPr preferRelativeResize="0"/>
          <p:nvPr/>
        </p:nvPicPr>
        <p:blipFill rotWithShape="1">
          <a:blip r:embed="rId6">
            <a:alphaModFix/>
          </a:blip>
          <a:srcRect/>
          <a:stretch/>
        </p:blipFill>
        <p:spPr>
          <a:xfrm>
            <a:off x="14966925" y="19590531"/>
            <a:ext cx="14061150" cy="5771019"/>
          </a:xfrm>
          <a:prstGeom prst="rect">
            <a:avLst/>
          </a:prstGeom>
          <a:noFill/>
          <a:ln w="9525" cap="flat" cmpd="sng">
            <a:solidFill>
              <a:srgbClr val="666666"/>
            </a:solidFill>
            <a:prstDash val="solid"/>
            <a:round/>
            <a:headEnd type="none" w="sm" len="sm"/>
            <a:tailEnd type="none" w="sm" len="sm"/>
          </a:ln>
        </p:spPr>
      </p:pic>
      <p:sp>
        <p:nvSpPr>
          <p:cNvPr id="57" name="Google Shape;57;p3"/>
          <p:cNvSpPr txBox="1"/>
          <p:nvPr/>
        </p:nvSpPr>
        <p:spPr>
          <a:xfrm>
            <a:off x="14977067" y="18487483"/>
            <a:ext cx="14104154" cy="905274"/>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dirty="0">
                <a:solidFill>
                  <a:schemeClr val="dk1"/>
                </a:solidFill>
                <a:latin typeface="Times New Roman"/>
                <a:ea typeface="Times New Roman"/>
                <a:cs typeface="Times New Roman"/>
                <a:sym typeface="Times New Roman"/>
              </a:rPr>
              <a:t>Figure 2. </a:t>
            </a:r>
            <a:r>
              <a:rPr lang="en-US" sz="3000" b="0" i="0" u="none" strike="noStrike" cap="none" dirty="0">
                <a:solidFill>
                  <a:srgbClr val="000000"/>
                </a:solidFill>
                <a:latin typeface="Times New Roman"/>
                <a:ea typeface="Times New Roman"/>
                <a:cs typeface="Times New Roman"/>
                <a:sym typeface="Times New Roman"/>
              </a:rPr>
              <a:t>Childhood Blood Lead Concentrations Ranging From 1 to 8 Years of Age by Race/Ethnicity.</a:t>
            </a:r>
            <a:r>
              <a:rPr lang="en-US" sz="3000" b="0" i="0" u="none" strike="noStrike" cap="none" baseline="30000" dirty="0">
                <a:solidFill>
                  <a:srgbClr val="000000"/>
                </a:solidFill>
                <a:latin typeface="Times New Roman"/>
                <a:ea typeface="Times New Roman"/>
                <a:cs typeface="Times New Roman"/>
                <a:sym typeface="Times New Roman"/>
              </a:rPr>
              <a:t>6</a:t>
            </a:r>
            <a:endParaRPr sz="3000" b="0" i="0" u="none" strike="noStrike" cap="none" baseline="30000" dirty="0">
              <a:solidFill>
                <a:srgbClr val="000000"/>
              </a:solidFill>
              <a:latin typeface="Times New Roman"/>
              <a:ea typeface="Times New Roman"/>
              <a:cs typeface="Times New Roman"/>
              <a:sym typeface="Times New Roman"/>
            </a:endParaRPr>
          </a:p>
        </p:txBody>
      </p:sp>
      <p:sp>
        <p:nvSpPr>
          <p:cNvPr id="58" name="Google Shape;58;p3"/>
          <p:cNvSpPr txBox="1"/>
          <p:nvPr/>
        </p:nvSpPr>
        <p:spPr>
          <a:xfrm>
            <a:off x="31148900" y="29517275"/>
            <a:ext cx="10820400" cy="3109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59" name="Google Shape;59;p3"/>
          <p:cNvPicPr preferRelativeResize="0"/>
          <p:nvPr/>
        </p:nvPicPr>
        <p:blipFill>
          <a:blip r:embed="rId7">
            <a:alphaModFix/>
          </a:blip>
          <a:stretch>
            <a:fillRect/>
          </a:stretch>
        </p:blipFill>
        <p:spPr>
          <a:xfrm>
            <a:off x="3405247" y="18153381"/>
            <a:ext cx="8389959" cy="10573650"/>
          </a:xfrm>
          <a:prstGeom prst="rect">
            <a:avLst/>
          </a:prstGeom>
          <a:noFill/>
          <a:ln>
            <a:noFill/>
          </a:ln>
        </p:spPr>
      </p:pic>
      <p:sp>
        <p:nvSpPr>
          <p:cNvPr id="60" name="Google Shape;55;p3"/>
          <p:cNvSpPr txBox="1"/>
          <p:nvPr/>
        </p:nvSpPr>
        <p:spPr>
          <a:xfrm>
            <a:off x="29458750" y="4231310"/>
            <a:ext cx="13167300" cy="2000700"/>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Times New Roman"/>
              <a:buChar char="•"/>
            </a:pPr>
            <a:r>
              <a:rPr lang="en-US" sz="4000" b="0" i="0" u="none" strike="noStrike" cap="none" dirty="0">
                <a:solidFill>
                  <a:schemeClr val="dk1"/>
                </a:solidFill>
                <a:latin typeface="Times New Roman"/>
                <a:ea typeface="Times New Roman"/>
                <a:cs typeface="Times New Roman"/>
                <a:sym typeface="Times New Roman"/>
              </a:rPr>
              <a:t>Pregnant women who took calcium supplementation, decreased their BLLs by an average of 15% compared to the women who received the </a:t>
            </a:r>
            <a:r>
              <a:rPr lang="en-US" sz="4000" b="0" i="0" u="none" strike="noStrike" cap="none" dirty="0" smtClean="0">
                <a:solidFill>
                  <a:schemeClr val="dk1"/>
                </a:solidFill>
                <a:latin typeface="Times New Roman"/>
                <a:ea typeface="Times New Roman"/>
                <a:cs typeface="Times New Roman"/>
                <a:sym typeface="Times New Roman"/>
              </a:rPr>
              <a:t>placebo (Fig. 3).</a:t>
            </a:r>
            <a:r>
              <a:rPr lang="en-US" sz="4000" b="0" i="0" u="none" strike="noStrike" cap="none" baseline="30000" dirty="0" smtClean="0">
                <a:solidFill>
                  <a:schemeClr val="dk1"/>
                </a:solidFill>
                <a:latin typeface="Times New Roman"/>
                <a:ea typeface="Times New Roman"/>
                <a:cs typeface="Times New Roman"/>
                <a:sym typeface="Times New Roman"/>
              </a:rPr>
              <a:t>9</a:t>
            </a:r>
            <a:endParaRPr sz="1400" b="0" i="0" u="none" strike="noStrike" cap="none" baseline="30000" dirty="0">
              <a:solidFill>
                <a:srgbClr val="000000"/>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Times New Roman"/>
              <a:ea typeface="Times New Roman"/>
              <a:cs typeface="Times New Roman"/>
              <a:sym typeface="Times New Roman"/>
            </a:endParaRPr>
          </a:p>
        </p:txBody>
      </p:sp>
      <p:sp>
        <p:nvSpPr>
          <p:cNvPr id="61" name="Google Shape;38;p3"/>
          <p:cNvSpPr txBox="1"/>
          <p:nvPr/>
        </p:nvSpPr>
        <p:spPr>
          <a:xfrm>
            <a:off x="15257269" y="5307972"/>
            <a:ext cx="13607212" cy="1917315"/>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lvl="0" indent="-457200">
              <a:buSzPts val="4000"/>
              <a:buFont typeface="Arial"/>
              <a:buChar char="•"/>
            </a:pPr>
            <a:r>
              <a:rPr lang="en-US" sz="4000" dirty="0">
                <a:latin typeface="Times New Roman"/>
                <a:ea typeface="Times New Roman"/>
                <a:cs typeface="Times New Roman"/>
                <a:sym typeface="Times New Roman"/>
              </a:rPr>
              <a:t>Removing lead-based paint through the replacement of siding, windows, and doors in homes was effective in reducing residential lead exposure and BL concentration (Fig. 1).</a:t>
            </a:r>
            <a:r>
              <a:rPr lang="en-US" sz="4000" baseline="30000" dirty="0">
                <a:latin typeface="Times New Roman"/>
                <a:ea typeface="Times New Roman"/>
                <a:cs typeface="Times New Roman"/>
                <a:sym typeface="Times New Roman"/>
              </a:rPr>
              <a:t>4</a:t>
            </a:r>
            <a:r>
              <a:rPr lang="en-US" sz="4000" dirty="0">
                <a:latin typeface="Times New Roman"/>
                <a:ea typeface="Times New Roman"/>
                <a:cs typeface="Times New Roman"/>
                <a:sym typeface="Times New Roman"/>
              </a:rPr>
              <a:t>  </a:t>
            </a:r>
            <a:endParaRPr lang="en-US" sz="4000"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523</Words>
  <Application>Microsoft Office PowerPoint</Application>
  <PresentationFormat>Custom</PresentationFormat>
  <Paragraphs>48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Ekwonye, Angela M.</dc:creator>
  <cp:lastModifiedBy>Windows User</cp:lastModifiedBy>
  <cp:revision>4</cp:revision>
  <dcterms:modified xsi:type="dcterms:W3CDTF">2020-01-23T21:04:58Z</dcterms:modified>
</cp:coreProperties>
</file>