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3"/>
  </p:notesMasterIdLst>
  <p:sldIdLst>
    <p:sldId id="256" r:id="rId2"/>
  </p:sldIdLst>
  <p:sldSz cx="43891200" cy="32918400"/>
  <p:notesSz cx="6950075"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1344" y="-74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6813" y="692150"/>
            <a:ext cx="4618037" cy="3463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95002" y="4387121"/>
            <a:ext cx="5560034" cy="4156229"/>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1:notes"/>
          <p:cNvSpPr txBox="1">
            <a:spLocks noGrp="1"/>
          </p:cNvSpPr>
          <p:nvPr>
            <p:ph type="body" idx="1"/>
          </p:nvPr>
        </p:nvSpPr>
        <p:spPr>
          <a:xfrm>
            <a:off x="695002" y="4387121"/>
            <a:ext cx="5560034" cy="415622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 name="Google Shape;23;p1:notes"/>
          <p:cNvSpPr>
            <a:spLocks noGrp="1" noRot="1" noChangeAspect="1"/>
          </p:cNvSpPr>
          <p:nvPr>
            <p:ph type="sldImg" idx="2"/>
          </p:nvPr>
        </p:nvSpPr>
        <p:spPr>
          <a:xfrm>
            <a:off x="1166813" y="692150"/>
            <a:ext cx="4618037" cy="3463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2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8000"/>
              <a:buFont typeface="Calibri"/>
              <a:buNone/>
              <a:defRPr sz="8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017520" y="8763000"/>
            <a:ext cx="37856160" cy="20886422"/>
          </a:xfrm>
          <a:prstGeom prst="rect">
            <a:avLst/>
          </a:prstGeom>
          <a:noFill/>
          <a:ln>
            <a:noFill/>
          </a:ln>
        </p:spPr>
        <p:txBody>
          <a:bodyPr spcFirstLastPara="1" wrap="square" lIns="91425" tIns="45700" rIns="91425" bIns="45700" anchor="t" anchorCtr="0">
            <a:noAutofit/>
          </a:bodyPr>
          <a:lstStyle>
            <a:lvl1pPr marL="457200" marR="0" lvl="0" indent="-736600" algn="l" rtl="0">
              <a:lnSpc>
                <a:spcPct val="90000"/>
              </a:lnSpc>
              <a:spcBef>
                <a:spcPts val="3600"/>
              </a:spcBef>
              <a:spcAft>
                <a:spcPts val="0"/>
              </a:spcAft>
              <a:buClr>
                <a:schemeClr val="dk1"/>
              </a:buClr>
              <a:buSzPts val="8000"/>
              <a:buFont typeface="Arial"/>
              <a:buChar char="•"/>
              <a:defRPr sz="8000" b="0" i="0" u="none" strike="noStrike" cap="none">
                <a:solidFill>
                  <a:schemeClr val="dk1"/>
                </a:solidFill>
                <a:latin typeface="Calibri"/>
                <a:ea typeface="Calibri"/>
                <a:cs typeface="Calibri"/>
                <a:sym typeface="Calibri"/>
              </a:defRPr>
            </a:lvl1pPr>
            <a:lvl2pPr marL="914400" marR="0" lvl="1" indent="-647700" algn="l" rtl="0">
              <a:lnSpc>
                <a:spcPct val="90000"/>
              </a:lnSpc>
              <a:spcBef>
                <a:spcPts val="1800"/>
              </a:spcBef>
              <a:spcAft>
                <a:spcPts val="0"/>
              </a:spcAft>
              <a:buClr>
                <a:schemeClr val="dk1"/>
              </a:buClr>
              <a:buSzPts val="6600"/>
              <a:buFont typeface="Arial"/>
              <a:buChar char="•"/>
              <a:defRPr sz="6600" b="0" i="0" u="none" strike="noStrike" cap="none">
                <a:solidFill>
                  <a:schemeClr val="dk1"/>
                </a:solidFill>
                <a:latin typeface="Calibri"/>
                <a:ea typeface="Calibri"/>
                <a:cs typeface="Calibri"/>
                <a:sym typeface="Calibri"/>
              </a:defRPr>
            </a:lvl2pPr>
            <a:lvl3pPr marL="1371600" marR="0" lvl="2" indent="-571500" algn="l" rtl="0">
              <a:lnSpc>
                <a:spcPct val="90000"/>
              </a:lnSpc>
              <a:spcBef>
                <a:spcPts val="1800"/>
              </a:spcBef>
              <a:spcAft>
                <a:spcPts val="0"/>
              </a:spcAft>
              <a:buClr>
                <a:schemeClr val="dk1"/>
              </a:buClr>
              <a:buSzPts val="5400"/>
              <a:buFont typeface="Arial"/>
              <a:buChar char="•"/>
              <a:defRPr sz="5400" b="0" i="0" u="none" strike="noStrike" cap="none">
                <a:solidFill>
                  <a:schemeClr val="dk1"/>
                </a:solidFill>
                <a:latin typeface="Calibri"/>
                <a:ea typeface="Calibri"/>
                <a:cs typeface="Calibri"/>
                <a:sym typeface="Calibri"/>
              </a:defRPr>
            </a:lvl3pPr>
            <a:lvl4pPr marL="1828800" marR="0" lvl="3" indent="-533400" algn="l" rtl="0">
              <a:lnSpc>
                <a:spcPct val="90000"/>
              </a:lnSpc>
              <a:spcBef>
                <a:spcPts val="1800"/>
              </a:spcBef>
              <a:spcAft>
                <a:spcPts val="0"/>
              </a:spcAft>
              <a:buClr>
                <a:schemeClr val="dk1"/>
              </a:buClr>
              <a:buSzPts val="4800"/>
              <a:buFont typeface="Arial"/>
              <a:buChar char="•"/>
              <a:defRPr sz="4800" b="0" i="0" u="none" strike="noStrike" cap="none">
                <a:solidFill>
                  <a:schemeClr val="dk1"/>
                </a:solidFill>
                <a:latin typeface="Calibri"/>
                <a:ea typeface="Calibri"/>
                <a:cs typeface="Calibri"/>
                <a:sym typeface="Calibri"/>
              </a:defRPr>
            </a:lvl4pPr>
            <a:lvl5pPr marL="2286000" marR="0" lvl="4" indent="-533400" algn="l" rtl="0">
              <a:lnSpc>
                <a:spcPct val="90000"/>
              </a:lnSpc>
              <a:spcBef>
                <a:spcPts val="1800"/>
              </a:spcBef>
              <a:spcAft>
                <a:spcPts val="0"/>
              </a:spcAft>
              <a:buClr>
                <a:schemeClr val="dk1"/>
              </a:buClr>
              <a:buSzPts val="4800"/>
              <a:buFont typeface="Arial"/>
              <a:buChar char="•"/>
              <a:defRPr sz="4800" b="0" i="0" u="none" strike="noStrike" cap="none">
                <a:solidFill>
                  <a:schemeClr val="dk1"/>
                </a:solidFill>
                <a:latin typeface="Calibri"/>
                <a:ea typeface="Calibri"/>
                <a:cs typeface="Calibri"/>
                <a:sym typeface="Calibri"/>
              </a:defRPr>
            </a:lvl5pPr>
            <a:lvl6pPr marL="2743200" marR="0" lvl="5"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6pPr>
            <a:lvl7pPr marL="3200400" marR="0" lvl="6"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7pPr>
            <a:lvl8pPr marL="3657600" marR="0" lvl="7"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8pPr>
            <a:lvl9pPr marL="4114800" marR="0" lvl="8"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1" name="Google Shape;11;p1"/>
          <p:cNvSpPr/>
          <p:nvPr/>
        </p:nvSpPr>
        <p:spPr>
          <a:xfrm>
            <a:off x="43159681" y="0"/>
            <a:ext cx="731520" cy="32918401"/>
          </a:xfrm>
          <a:prstGeom prst="rect">
            <a:avLst/>
          </a:prstGeom>
          <a:solidFill>
            <a:srgbClr val="DBDBD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 name="Google Shape;12;p1"/>
          <p:cNvSpPr/>
          <p:nvPr/>
        </p:nvSpPr>
        <p:spPr>
          <a:xfrm>
            <a:off x="-3" y="0"/>
            <a:ext cx="731520" cy="32918401"/>
          </a:xfrm>
          <a:prstGeom prst="rect">
            <a:avLst/>
          </a:prstGeom>
          <a:solidFill>
            <a:srgbClr val="DBDBD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 name="Google Shape;13;p1"/>
          <p:cNvSpPr/>
          <p:nvPr/>
        </p:nvSpPr>
        <p:spPr>
          <a:xfrm>
            <a:off x="0" y="0"/>
            <a:ext cx="43891199" cy="4114800"/>
          </a:xfrm>
          <a:prstGeom prst="rect">
            <a:avLst/>
          </a:prstGeom>
          <a:solidFill>
            <a:srgbClr val="2F5496"/>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1"/>
          <p:cNvSpPr/>
          <p:nvPr/>
        </p:nvSpPr>
        <p:spPr>
          <a:xfrm>
            <a:off x="0" y="28803600"/>
            <a:ext cx="43891199" cy="4114800"/>
          </a:xfrm>
          <a:prstGeom prst="rect">
            <a:avLst/>
          </a:prstGeom>
          <a:solidFill>
            <a:srgbClr val="B3C6E7"/>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1"/>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Placeholders: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Image Quality:</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800"/>
              </a:spcBef>
              <a:spcAft>
                <a:spcPts val="0"/>
              </a:spcAft>
              <a:buClr>
                <a:srgbClr val="000000"/>
              </a:buClr>
              <a:buSzPts val="3600"/>
              <a:buFont typeface="Arial"/>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grpSp>
        <p:nvGrpSpPr>
          <p:cNvPr id="16" name="Google Shape;16;p1"/>
          <p:cNvGrpSpPr/>
          <p:nvPr/>
        </p:nvGrpSpPr>
        <p:grpSpPr>
          <a:xfrm>
            <a:off x="44805600" y="0"/>
            <a:ext cx="9601200" cy="32918399"/>
            <a:chOff x="33832800" y="0"/>
            <a:chExt cx="12801600" cy="43891199"/>
          </a:xfrm>
        </p:grpSpPr>
        <p:sp>
          <p:nvSpPr>
            <p:cNvPr id="17" name="Google Shape;17;p1"/>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Printing Your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pic>
          <p:nvPicPr>
            <p:cNvPr id="18" name="Google Shape;18;p1"/>
            <p:cNvPicPr preferRelativeResize="0"/>
            <p:nvPr/>
          </p:nvPicPr>
          <p:blipFill rotWithShape="1">
            <a:blip r:embed="rId3">
              <a:alphaModFix/>
            </a:blip>
            <a:srcRect/>
            <a:stretch/>
          </p:blipFill>
          <p:spPr>
            <a:xfrm>
              <a:off x="34281341" y="9260274"/>
              <a:ext cx="11904515" cy="10246926"/>
            </a:xfrm>
            <a:prstGeom prst="rect">
              <a:avLst/>
            </a:prstGeom>
            <a:noFill/>
            <a:ln>
              <a:noFill/>
            </a:ln>
          </p:spPr>
        </p:pic>
      </p:grpSp>
      <p:pic>
        <p:nvPicPr>
          <p:cNvPr id="19" name="Google Shape;19;p1"/>
          <p:cNvPicPr preferRelativeResize="0"/>
          <p:nvPr/>
        </p:nvPicPr>
        <p:blipFill rotWithShape="1">
          <a:blip r:embed="rId4">
            <a:alphaModFix/>
          </a:blip>
          <a:srcRect/>
          <a:stretch/>
        </p:blipFill>
        <p:spPr>
          <a:xfrm>
            <a:off x="38404800" y="32613600"/>
            <a:ext cx="5297435" cy="185928"/>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3"/>
          <p:cNvSpPr txBox="1"/>
          <p:nvPr/>
        </p:nvSpPr>
        <p:spPr>
          <a:xfrm>
            <a:off x="30480" y="-30191"/>
            <a:ext cx="43860721" cy="4247317"/>
          </a:xfrm>
          <a:prstGeom prst="rect">
            <a:avLst/>
          </a:prstGeom>
          <a:solidFill>
            <a:srgbClr val="7030A0"/>
          </a:solidFill>
          <a:ln>
            <a:noFill/>
          </a:ln>
        </p:spPr>
        <p:txBody>
          <a:bodyPr spcFirstLastPara="1" wrap="square" lIns="137125" tIns="3108950" rIns="137125" bIns="0" anchor="ctr" anchorCtr="0">
            <a:noAutofit/>
          </a:bodyPr>
          <a:lstStyle/>
          <a:p>
            <a:pPr marL="0" marR="0" lvl="0" indent="0" algn="ctr" rtl="0">
              <a:lnSpc>
                <a:spcPct val="100000"/>
              </a:lnSpc>
              <a:spcBef>
                <a:spcPts val="0"/>
              </a:spcBef>
              <a:spcAft>
                <a:spcPts val="0"/>
              </a:spcAft>
              <a:buClr>
                <a:schemeClr val="dk1"/>
              </a:buClr>
              <a:buSzPts val="7200"/>
              <a:buFont typeface="Arial"/>
              <a:buNone/>
            </a:pPr>
            <a:endParaRPr sz="7200" b="1" i="0" u="none" strike="noStrike" cap="none">
              <a:solidFill>
                <a:srgbClr val="FFFFFF"/>
              </a:solidFill>
              <a:latin typeface="Calibri"/>
              <a:ea typeface="Calibri"/>
              <a:cs typeface="Calibri"/>
              <a:sym typeface="Calibri"/>
            </a:endParaRPr>
          </a:p>
        </p:txBody>
      </p:sp>
      <p:sp>
        <p:nvSpPr>
          <p:cNvPr id="26" name="Google Shape;26;p3"/>
          <p:cNvSpPr txBox="1"/>
          <p:nvPr/>
        </p:nvSpPr>
        <p:spPr>
          <a:xfrm>
            <a:off x="1066800" y="411367"/>
            <a:ext cx="42214800" cy="17145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FFFFFF"/>
              </a:buClr>
              <a:buSzPts val="8000"/>
              <a:buFont typeface="Calibri"/>
              <a:buNone/>
            </a:pPr>
            <a:r>
              <a:rPr lang="en-US" sz="8000" b="0" i="0" u="none" strike="noStrike" cap="none">
                <a:solidFill>
                  <a:srgbClr val="FFFFFF"/>
                </a:solidFill>
                <a:latin typeface="Calibri"/>
                <a:ea typeface="Calibri"/>
                <a:cs typeface="Calibri"/>
                <a:sym typeface="Calibri"/>
              </a:rPr>
              <a:t>The Health  Effects of Fetal Mercury Exposure- A Systematic Review</a:t>
            </a:r>
            <a:endParaRPr sz="8000" b="0" i="0" u="none" strike="noStrike" cap="none">
              <a:solidFill>
                <a:srgbClr val="FFFFFF"/>
              </a:solidFill>
              <a:latin typeface="Calibri"/>
              <a:ea typeface="Calibri"/>
              <a:cs typeface="Calibri"/>
              <a:sym typeface="Calibri"/>
            </a:endParaRPr>
          </a:p>
        </p:txBody>
      </p:sp>
      <p:sp>
        <p:nvSpPr>
          <p:cNvPr id="27" name="Google Shape;27;p3"/>
          <p:cNvSpPr txBox="1"/>
          <p:nvPr/>
        </p:nvSpPr>
        <p:spPr>
          <a:xfrm>
            <a:off x="1481842" y="29797603"/>
            <a:ext cx="6619421" cy="2223674"/>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800"/>
              <a:buFont typeface="Calibri"/>
              <a:buNone/>
            </a:pPr>
            <a:r>
              <a:rPr lang="en-US" sz="2800" b="0" i="0" u="none" strike="noStrike" cap="none">
                <a:solidFill>
                  <a:srgbClr val="000000"/>
                </a:solidFill>
                <a:latin typeface="Calibri"/>
                <a:ea typeface="Calibri"/>
                <a:cs typeface="Calibri"/>
                <a:sym typeface="Calibri"/>
              </a:rPr>
              <a:t>Addi Mommsen</a:t>
            </a:r>
            <a:endParaRPr sz="28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Calibri"/>
              <a:buNone/>
            </a:pPr>
            <a:r>
              <a:rPr lang="en-US" sz="2800" b="0" i="0" u="none" strike="noStrike" cap="none">
                <a:solidFill>
                  <a:srgbClr val="000000"/>
                </a:solidFill>
                <a:latin typeface="Calibri"/>
                <a:ea typeface="Calibri"/>
                <a:cs typeface="Calibri"/>
                <a:sym typeface="Calibri"/>
              </a:rPr>
              <a:t>St. Catherine University</a:t>
            </a:r>
            <a:endParaRPr sz="28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Calibri"/>
              <a:buNone/>
            </a:pPr>
            <a:r>
              <a:rPr lang="en-US" sz="2800" b="0" i="0" u="none" strike="noStrike" cap="none">
                <a:solidFill>
                  <a:srgbClr val="000000"/>
                </a:solidFill>
                <a:latin typeface="Calibri"/>
                <a:ea typeface="Calibri"/>
                <a:cs typeface="Calibri"/>
                <a:sym typeface="Calibri"/>
              </a:rPr>
              <a:t>2004 Randolph Ave, St. Paul, Minnesota</a:t>
            </a:r>
            <a:endParaRPr sz="28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2800"/>
              <a:buFont typeface="Calibri"/>
              <a:buNone/>
            </a:pPr>
            <a:r>
              <a:rPr lang="en-US" sz="2800" b="0" i="0" u="none" strike="noStrike" cap="none">
                <a:solidFill>
                  <a:schemeClr val="dk1"/>
                </a:solidFill>
                <a:latin typeface="Calibri"/>
                <a:ea typeface="Calibri"/>
                <a:cs typeface="Calibri"/>
                <a:sym typeface="Calibri"/>
              </a:rPr>
              <a:t>amommsen219@stkate.edu</a:t>
            </a:r>
            <a:endParaRPr sz="2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2800"/>
              <a:buFont typeface="Calibri"/>
              <a:buNone/>
            </a:pPr>
            <a:r>
              <a:rPr lang="en-US" sz="2800" b="0" i="0" u="none" strike="noStrike" cap="none">
                <a:solidFill>
                  <a:schemeClr val="dk1"/>
                </a:solidFill>
                <a:latin typeface="Calibri"/>
                <a:ea typeface="Calibri"/>
                <a:cs typeface="Calibri"/>
                <a:sym typeface="Calibri"/>
              </a:rPr>
              <a:t>(612)-751-7907</a:t>
            </a:r>
            <a:endParaRPr sz="2800" b="0" i="0" u="none" strike="noStrike" cap="none">
              <a:solidFill>
                <a:schemeClr val="dk1"/>
              </a:solidFill>
              <a:latin typeface="Calibri"/>
              <a:ea typeface="Calibri"/>
              <a:cs typeface="Calibri"/>
              <a:sym typeface="Calibri"/>
            </a:endParaRPr>
          </a:p>
        </p:txBody>
      </p:sp>
      <p:sp>
        <p:nvSpPr>
          <p:cNvPr id="28" name="Google Shape;28;p3"/>
          <p:cNvSpPr txBox="1"/>
          <p:nvPr/>
        </p:nvSpPr>
        <p:spPr>
          <a:xfrm>
            <a:off x="1706873" y="29146500"/>
            <a:ext cx="2786400" cy="746400"/>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Calibri"/>
              <a:buNone/>
            </a:pPr>
            <a:r>
              <a:rPr lang="en-US" sz="4400" b="1" i="0" u="none" strike="noStrike" cap="none">
                <a:solidFill>
                  <a:srgbClr val="000000"/>
                </a:solidFill>
                <a:latin typeface="Calibri"/>
                <a:ea typeface="Calibri"/>
                <a:cs typeface="Calibri"/>
                <a:sym typeface="Calibri"/>
              </a:rPr>
              <a:t>Contact</a:t>
            </a:r>
            <a:endParaRPr sz="1400" b="0" i="0" u="none" strike="noStrike" cap="none">
              <a:solidFill>
                <a:srgbClr val="000000"/>
              </a:solidFill>
              <a:latin typeface="Arial"/>
              <a:ea typeface="Arial"/>
              <a:cs typeface="Arial"/>
              <a:sym typeface="Arial"/>
            </a:endParaRPr>
          </a:p>
        </p:txBody>
      </p:sp>
      <p:sp>
        <p:nvSpPr>
          <p:cNvPr id="29" name="Google Shape;29;p3"/>
          <p:cNvSpPr txBox="1"/>
          <p:nvPr/>
        </p:nvSpPr>
        <p:spPr>
          <a:xfrm>
            <a:off x="13467839" y="29168008"/>
            <a:ext cx="28514400" cy="3940492"/>
          </a:xfrm>
          <a:prstGeom prst="rect">
            <a:avLst/>
          </a:prstGeom>
          <a:noFill/>
          <a:ln>
            <a:noFill/>
          </a:ln>
        </p:spPr>
        <p:txBody>
          <a:bodyPr spcFirstLastPara="1" wrap="square" lIns="68550" tIns="68550" rIns="68550" bIns="68550" anchor="t" anchorCtr="0">
            <a:noAutofit/>
          </a:bodyPr>
          <a:lstStyle/>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1The World Health Organization. (2017).  Mercury and Health.  Retrieved from    https://www.who.int/news-room/fact-sheets/detail/mercury-and-health</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2Gong X., Lin, Y., Bell M.L., Zahn F.B. (2018). Associations between maternal residential proximity to air emissions from industrial facilities and low birth weight in Texas, USA. 120: 181–198.</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3Koren, G., &amp; Bend., R. J. (2010).  Fish consumption in pregnancy and fetal risks of methylmercury toxicity.  The National Institute of Medicine, 56(10): 1001–1002. </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4Kim, Y., Ha, E.H., Park, H., Ha, M., Kim, Y., Hong, Y.C...Kim, B.N. (2018). Prenatal mercury exposure, fish intake and neurocognitive development during the first three years of life: Prospective cohort mothers and Children's environmental health (MOCEH) study. Science of the Total Environment, (615),1192-1198.  </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5Vigeh, M., </a:t>
            </a:r>
            <a:r>
              <a:rPr lang="en-US" sz="1200" dirty="0" err="1">
                <a:solidFill>
                  <a:schemeClr val="dk1"/>
                </a:solidFill>
                <a:latin typeface="Times New Roman"/>
                <a:ea typeface="Times New Roman"/>
                <a:cs typeface="Times New Roman"/>
                <a:sym typeface="Times New Roman"/>
              </a:rPr>
              <a:t>Nishioka</a:t>
            </a:r>
            <a:r>
              <a:rPr lang="en-US" sz="1200" dirty="0">
                <a:solidFill>
                  <a:schemeClr val="dk1"/>
                </a:solidFill>
                <a:latin typeface="Times New Roman"/>
                <a:ea typeface="Times New Roman"/>
                <a:cs typeface="Times New Roman"/>
                <a:sym typeface="Times New Roman"/>
              </a:rPr>
              <a:t>, E., </a:t>
            </a:r>
            <a:r>
              <a:rPr lang="en-US" sz="1200" dirty="0" err="1">
                <a:solidFill>
                  <a:schemeClr val="dk1"/>
                </a:solidFill>
                <a:latin typeface="Times New Roman"/>
                <a:ea typeface="Times New Roman"/>
                <a:cs typeface="Times New Roman"/>
                <a:sym typeface="Times New Roman"/>
              </a:rPr>
              <a:t>Ohtani</a:t>
            </a:r>
            <a:r>
              <a:rPr lang="en-US" sz="1200" dirty="0">
                <a:solidFill>
                  <a:schemeClr val="dk1"/>
                </a:solidFill>
                <a:latin typeface="Times New Roman"/>
                <a:ea typeface="Times New Roman"/>
                <a:cs typeface="Times New Roman"/>
                <a:sym typeface="Times New Roman"/>
              </a:rPr>
              <a:t>, K., Omori, Y., Matsukawa, T., </a:t>
            </a:r>
            <a:r>
              <a:rPr lang="en-US" sz="1200" dirty="0" err="1">
                <a:solidFill>
                  <a:schemeClr val="dk1"/>
                </a:solidFill>
                <a:latin typeface="Times New Roman"/>
                <a:ea typeface="Times New Roman"/>
                <a:cs typeface="Times New Roman"/>
                <a:sym typeface="Times New Roman"/>
              </a:rPr>
              <a:t>Koda</a:t>
            </a:r>
            <a:r>
              <a:rPr lang="en-US" sz="1200" dirty="0">
                <a:solidFill>
                  <a:schemeClr val="dk1"/>
                </a:solidFill>
                <a:latin typeface="Times New Roman"/>
                <a:ea typeface="Times New Roman"/>
                <a:cs typeface="Times New Roman"/>
                <a:sym typeface="Times New Roman"/>
              </a:rPr>
              <a:t>, S., Yokoyama, K.(2018). Prenatal mercury exposure and birth weight. Reproductive Toxicology, 76,78-83. </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6Minai., M. (2016). Methylmercury and Human Embryonic Development. The Embryonic project  Encyclopedia. Retrieved from https://embryo.asu.edu/pages/methylmercury-and-human-embryonic-development </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7Patel, N.B., Xu, Y., McCandless, L.C.,  Chen,  A., </a:t>
            </a:r>
            <a:r>
              <a:rPr lang="en-US" sz="1200" dirty="0" err="1">
                <a:solidFill>
                  <a:schemeClr val="dk1"/>
                </a:solidFill>
                <a:latin typeface="Times New Roman"/>
                <a:ea typeface="Times New Roman"/>
                <a:cs typeface="Times New Roman"/>
                <a:sym typeface="Times New Roman"/>
              </a:rPr>
              <a:t>Yolton</a:t>
            </a:r>
            <a:r>
              <a:rPr lang="en-US" sz="1200" dirty="0">
                <a:solidFill>
                  <a:schemeClr val="dk1"/>
                </a:solidFill>
                <a:latin typeface="Times New Roman"/>
                <a:ea typeface="Times New Roman"/>
                <a:cs typeface="Times New Roman"/>
                <a:sym typeface="Times New Roman"/>
              </a:rPr>
              <a:t>, K., Braun, J... </a:t>
            </a:r>
            <a:r>
              <a:rPr lang="en-US" sz="1200" dirty="0" err="1">
                <a:solidFill>
                  <a:schemeClr val="dk1"/>
                </a:solidFill>
                <a:latin typeface="Times New Roman"/>
                <a:ea typeface="Times New Roman"/>
                <a:cs typeface="Times New Roman"/>
                <a:sym typeface="Times New Roman"/>
              </a:rPr>
              <a:t>Lanphear</a:t>
            </a:r>
            <a:r>
              <a:rPr lang="en-US" sz="1200" dirty="0">
                <a:solidFill>
                  <a:schemeClr val="dk1"/>
                </a:solidFill>
                <a:latin typeface="Times New Roman"/>
                <a:ea typeface="Times New Roman"/>
                <a:cs typeface="Times New Roman"/>
                <a:sym typeface="Times New Roman"/>
              </a:rPr>
              <a:t> BP.(2019). Very low-level prenatal mercury exposure and behaviors in children: the HOME Study. Environmental Health: a global access science source, 18(1)4.</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8Cardenas, A., </a:t>
            </a:r>
            <a:r>
              <a:rPr lang="en-US" sz="1200" dirty="0" err="1">
                <a:solidFill>
                  <a:schemeClr val="dk1"/>
                </a:solidFill>
                <a:latin typeface="Times New Roman"/>
                <a:ea typeface="Times New Roman"/>
                <a:cs typeface="Times New Roman"/>
                <a:sym typeface="Times New Roman"/>
              </a:rPr>
              <a:t>Rifas-Shiman</a:t>
            </a:r>
            <a:r>
              <a:rPr lang="en-US" sz="1200" dirty="0">
                <a:solidFill>
                  <a:schemeClr val="dk1"/>
                </a:solidFill>
                <a:latin typeface="Times New Roman"/>
                <a:ea typeface="Times New Roman"/>
                <a:cs typeface="Times New Roman"/>
                <a:sym typeface="Times New Roman"/>
              </a:rPr>
              <a:t>, S.L., </a:t>
            </a:r>
            <a:r>
              <a:rPr lang="en-US" sz="1200" dirty="0" err="1">
                <a:solidFill>
                  <a:schemeClr val="dk1"/>
                </a:solidFill>
                <a:latin typeface="Times New Roman"/>
                <a:ea typeface="Times New Roman"/>
                <a:cs typeface="Times New Roman"/>
                <a:sym typeface="Times New Roman"/>
              </a:rPr>
              <a:t>Godderis</a:t>
            </a:r>
            <a:r>
              <a:rPr lang="en-US" sz="1200" dirty="0">
                <a:solidFill>
                  <a:schemeClr val="dk1"/>
                </a:solidFill>
                <a:latin typeface="Times New Roman"/>
                <a:ea typeface="Times New Roman"/>
                <a:cs typeface="Times New Roman"/>
                <a:sym typeface="Times New Roman"/>
              </a:rPr>
              <a:t>, L., </a:t>
            </a:r>
            <a:r>
              <a:rPr lang="en-US" sz="1200" dirty="0" err="1">
                <a:solidFill>
                  <a:schemeClr val="dk1"/>
                </a:solidFill>
                <a:latin typeface="Times New Roman"/>
                <a:ea typeface="Times New Roman"/>
                <a:cs typeface="Times New Roman"/>
                <a:sym typeface="Times New Roman"/>
              </a:rPr>
              <a:t>Duca</a:t>
            </a:r>
            <a:r>
              <a:rPr lang="en-US" sz="1200" dirty="0">
                <a:solidFill>
                  <a:schemeClr val="dk1"/>
                </a:solidFill>
                <a:latin typeface="Times New Roman"/>
                <a:ea typeface="Times New Roman"/>
                <a:cs typeface="Times New Roman"/>
                <a:sym typeface="Times New Roman"/>
              </a:rPr>
              <a:t>, R.C., </a:t>
            </a:r>
            <a:r>
              <a:rPr lang="en-US" sz="1200" dirty="0" err="1">
                <a:solidFill>
                  <a:schemeClr val="dk1"/>
                </a:solidFill>
                <a:latin typeface="Times New Roman"/>
                <a:ea typeface="Times New Roman"/>
                <a:cs typeface="Times New Roman"/>
                <a:sym typeface="Times New Roman"/>
              </a:rPr>
              <a:t>Navas-Acien</a:t>
            </a:r>
            <a:r>
              <a:rPr lang="en-US" sz="1200" dirty="0">
                <a:solidFill>
                  <a:schemeClr val="dk1"/>
                </a:solidFill>
                <a:latin typeface="Times New Roman"/>
                <a:ea typeface="Times New Roman"/>
                <a:cs typeface="Times New Roman"/>
                <a:sym typeface="Times New Roman"/>
              </a:rPr>
              <a:t>, A., </a:t>
            </a:r>
            <a:r>
              <a:rPr lang="en-US" sz="1200" dirty="0" err="1">
                <a:solidFill>
                  <a:schemeClr val="dk1"/>
                </a:solidFill>
                <a:latin typeface="Times New Roman"/>
                <a:ea typeface="Times New Roman"/>
                <a:cs typeface="Times New Roman"/>
                <a:sym typeface="Times New Roman"/>
              </a:rPr>
              <a:t>Litonjua</a:t>
            </a:r>
            <a:r>
              <a:rPr lang="en-US" sz="1200" dirty="0">
                <a:solidFill>
                  <a:schemeClr val="dk1"/>
                </a:solidFill>
                <a:latin typeface="Times New Roman"/>
                <a:ea typeface="Times New Roman"/>
                <a:cs typeface="Times New Roman"/>
                <a:sym typeface="Times New Roman"/>
              </a:rPr>
              <a:t>, A.A…</a:t>
            </a:r>
            <a:r>
              <a:rPr lang="en-US" sz="1200" dirty="0" err="1">
                <a:solidFill>
                  <a:schemeClr val="dk1"/>
                </a:solidFill>
                <a:latin typeface="Times New Roman"/>
                <a:ea typeface="Times New Roman"/>
                <a:cs typeface="Times New Roman"/>
                <a:sym typeface="Times New Roman"/>
              </a:rPr>
              <a:t>Baccarelli</a:t>
            </a:r>
            <a:r>
              <a:rPr lang="en-US" sz="1200" dirty="0">
                <a:solidFill>
                  <a:schemeClr val="dk1"/>
                </a:solidFill>
                <a:latin typeface="Times New Roman"/>
                <a:ea typeface="Times New Roman"/>
                <a:cs typeface="Times New Roman"/>
                <a:sym typeface="Times New Roman"/>
              </a:rPr>
              <a:t>, A.A. (2017). Prenatal exposure to mercury: associations with global DNA methylation and </a:t>
            </a:r>
            <a:r>
              <a:rPr lang="en-US" sz="1200" dirty="0" err="1">
                <a:solidFill>
                  <a:schemeClr val="dk1"/>
                </a:solidFill>
                <a:latin typeface="Times New Roman"/>
                <a:ea typeface="Times New Roman"/>
                <a:cs typeface="Times New Roman"/>
                <a:sym typeface="Times New Roman"/>
              </a:rPr>
              <a:t>hydroxymethylation</a:t>
            </a:r>
            <a:r>
              <a:rPr lang="en-US" sz="1200" dirty="0">
                <a:solidFill>
                  <a:schemeClr val="dk1"/>
                </a:solidFill>
                <a:latin typeface="Times New Roman"/>
                <a:ea typeface="Times New Roman"/>
                <a:cs typeface="Times New Roman"/>
                <a:sym typeface="Times New Roman"/>
              </a:rPr>
              <a:t> in cord blood and in childhood.  Environmental Health </a:t>
            </a:r>
            <a:r>
              <a:rPr lang="en-US" sz="1200" dirty="0" err="1">
                <a:solidFill>
                  <a:schemeClr val="dk1"/>
                </a:solidFill>
                <a:latin typeface="Times New Roman"/>
                <a:ea typeface="Times New Roman"/>
                <a:cs typeface="Times New Roman"/>
                <a:sym typeface="Times New Roman"/>
              </a:rPr>
              <a:t>Perspect</a:t>
            </a:r>
            <a:r>
              <a:rPr lang="en-US" sz="1200" dirty="0">
                <a:solidFill>
                  <a:schemeClr val="dk1"/>
                </a:solidFill>
                <a:latin typeface="Times New Roman"/>
                <a:ea typeface="Times New Roman"/>
                <a:cs typeface="Times New Roman"/>
                <a:sym typeface="Times New Roman"/>
              </a:rPr>
              <a:t>, 29;125(8):087022.</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9Yu, X., Chen, L., Wang, C., Yang, X., Gao, Y., &amp; Tian, Y. (2016). The role of cord blood BDNF in infant cognitive impairment induced by low-level prenatal manganese exposure: LW birth cohort, China. Chemosphere, 163, 446-451.</a:t>
            </a:r>
          </a:p>
          <a:p>
            <a:pPr lvl="0">
              <a:lnSpc>
                <a:spcPct val="200000"/>
              </a:lnSpc>
              <a:buClr>
                <a:schemeClr val="dk1"/>
              </a:buClr>
              <a:buSzPts val="1100"/>
            </a:pPr>
            <a:r>
              <a:rPr lang="en-US" sz="1200" dirty="0">
                <a:solidFill>
                  <a:schemeClr val="dk1"/>
                </a:solidFill>
                <a:latin typeface="Times New Roman"/>
                <a:ea typeface="Times New Roman"/>
                <a:cs typeface="Times New Roman"/>
                <a:sym typeface="Times New Roman"/>
              </a:rPr>
              <a:t>10Xiang, H, Tao, Y., Zhang, B., Liang, C., Li, Z., Feng, L...Tao, F. (2019). Protective effect of high zinc levels on preterm birth induced by mercury exposure during pregnancy: A birth cohort study in China. Journal of Trace Elements in Medicine and Biology, 55, 71-77. </a:t>
            </a:r>
          </a:p>
        </p:txBody>
      </p:sp>
      <p:sp>
        <p:nvSpPr>
          <p:cNvPr id="30" name="Google Shape;30;p3"/>
          <p:cNvSpPr txBox="1"/>
          <p:nvPr/>
        </p:nvSpPr>
        <p:spPr>
          <a:xfrm>
            <a:off x="19328219" y="28645866"/>
            <a:ext cx="3455581" cy="635615"/>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Calibri"/>
              <a:buNone/>
            </a:pPr>
            <a:r>
              <a:rPr lang="en-US" sz="4400" b="1" i="0" u="none" strike="noStrike" cap="none" dirty="0">
                <a:solidFill>
                  <a:srgbClr val="000000"/>
                </a:solidFill>
                <a:latin typeface="Calibri"/>
                <a:ea typeface="Calibri"/>
                <a:cs typeface="Calibri"/>
                <a:sym typeface="Calibri"/>
              </a:rPr>
              <a:t>References</a:t>
            </a:r>
            <a:endParaRPr sz="1400" b="0" i="0" u="none" strike="noStrike" cap="none" dirty="0">
              <a:solidFill>
                <a:srgbClr val="000000"/>
              </a:solidFill>
              <a:latin typeface="Arial"/>
              <a:ea typeface="Arial"/>
              <a:cs typeface="Arial"/>
              <a:sym typeface="Arial"/>
            </a:endParaRPr>
          </a:p>
        </p:txBody>
      </p:sp>
      <p:sp>
        <p:nvSpPr>
          <p:cNvPr id="31" name="Google Shape;31;p3"/>
          <p:cNvSpPr/>
          <p:nvPr/>
        </p:nvSpPr>
        <p:spPr>
          <a:xfrm>
            <a:off x="948089" y="4631715"/>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Background</a:t>
            </a:r>
            <a:endParaRPr sz="4400" b="1" i="0" u="none" strike="noStrike" cap="none">
              <a:solidFill>
                <a:srgbClr val="FFFFFF"/>
              </a:solidFill>
              <a:latin typeface="Calibri"/>
              <a:ea typeface="Calibri"/>
              <a:cs typeface="Calibri"/>
              <a:sym typeface="Calibri"/>
            </a:endParaRPr>
          </a:p>
        </p:txBody>
      </p:sp>
      <p:sp>
        <p:nvSpPr>
          <p:cNvPr id="32" name="Google Shape;32;p3"/>
          <p:cNvSpPr/>
          <p:nvPr/>
        </p:nvSpPr>
        <p:spPr>
          <a:xfrm>
            <a:off x="948092" y="14527734"/>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Objective</a:t>
            </a:r>
            <a:endParaRPr sz="4400" b="1" i="0" u="none" strike="noStrike" cap="none">
              <a:solidFill>
                <a:srgbClr val="FFFFFF"/>
              </a:solidFill>
              <a:latin typeface="Calibri"/>
              <a:ea typeface="Calibri"/>
              <a:cs typeface="Calibri"/>
              <a:sym typeface="Calibri"/>
            </a:endParaRPr>
          </a:p>
        </p:txBody>
      </p:sp>
      <p:sp>
        <p:nvSpPr>
          <p:cNvPr id="33" name="Google Shape;33;p3"/>
          <p:cNvSpPr/>
          <p:nvPr/>
        </p:nvSpPr>
        <p:spPr>
          <a:xfrm>
            <a:off x="948112" y="17747175"/>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Methods </a:t>
            </a:r>
            <a:endParaRPr sz="1400" b="0" i="0" u="none" strike="noStrike" cap="none">
              <a:solidFill>
                <a:srgbClr val="000000"/>
              </a:solidFill>
              <a:latin typeface="Arial"/>
              <a:ea typeface="Arial"/>
              <a:cs typeface="Arial"/>
              <a:sym typeface="Arial"/>
            </a:endParaRPr>
          </a:p>
        </p:txBody>
      </p:sp>
      <p:sp>
        <p:nvSpPr>
          <p:cNvPr id="34" name="Google Shape;34;p3"/>
          <p:cNvSpPr txBox="1"/>
          <p:nvPr/>
        </p:nvSpPr>
        <p:spPr>
          <a:xfrm>
            <a:off x="28946447" y="15253392"/>
            <a:ext cx="13167300" cy="4304312"/>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457200" marR="0" lvl="0" indent="-419100" algn="l" rtl="0">
              <a:lnSpc>
                <a:spcPct val="100000"/>
              </a:lnSpc>
              <a:spcBef>
                <a:spcPts val="0"/>
              </a:spcBef>
              <a:spcAft>
                <a:spcPts val="0"/>
              </a:spcAft>
              <a:buClr>
                <a:srgbClr val="000000"/>
              </a:buClr>
              <a:buSzPts val="3000"/>
              <a:buFont typeface="Times New Roman"/>
              <a:buChar char="●"/>
            </a:pPr>
            <a:r>
              <a:rPr lang="en-US" sz="3000" b="0" i="0" u="none" strike="noStrike" cap="none" dirty="0">
                <a:solidFill>
                  <a:srgbClr val="000000"/>
                </a:solidFill>
                <a:latin typeface="Times New Roman"/>
                <a:ea typeface="Times New Roman"/>
                <a:cs typeface="Times New Roman"/>
                <a:sym typeface="Times New Roman"/>
              </a:rPr>
              <a:t>Fetuses and infants are particularly vulnerable to mercury as it can cross the placental barrier during pregnancy and can be in breast milk after </a:t>
            </a:r>
            <a:r>
              <a:rPr lang="en-US" sz="3000" b="0" i="0" u="none" strike="noStrike" cap="none" dirty="0" smtClean="0">
                <a:solidFill>
                  <a:srgbClr val="000000"/>
                </a:solidFill>
                <a:latin typeface="Times New Roman"/>
                <a:ea typeface="Times New Roman"/>
                <a:cs typeface="Times New Roman"/>
                <a:sym typeface="Times New Roman"/>
              </a:rPr>
              <a:t>birth </a:t>
            </a:r>
            <a:r>
              <a:rPr lang="en-US" sz="3000" b="0" i="0" u="none" strike="noStrike" cap="none" baseline="30000" dirty="0" smtClean="0">
                <a:solidFill>
                  <a:srgbClr val="000000"/>
                </a:solidFill>
                <a:latin typeface="Times New Roman"/>
                <a:ea typeface="Times New Roman"/>
                <a:cs typeface="Times New Roman"/>
                <a:sym typeface="Times New Roman"/>
              </a:rPr>
              <a:t>5</a:t>
            </a:r>
            <a:endParaRPr sz="3000" b="0" i="0" u="none" strike="noStrike" cap="none" baseline="30000" dirty="0">
              <a:solidFill>
                <a:srgbClr val="000000"/>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rgbClr val="000000"/>
              </a:buClr>
              <a:buSzPts val="3000"/>
              <a:buFont typeface="Times New Roman"/>
              <a:buChar char="●"/>
            </a:pPr>
            <a:r>
              <a:rPr lang="en-US" sz="3000" b="0" i="0" u="none" strike="noStrike" cap="none" dirty="0" smtClean="0">
                <a:solidFill>
                  <a:srgbClr val="000000"/>
                </a:solidFill>
                <a:latin typeface="Times New Roman"/>
                <a:ea typeface="Times New Roman"/>
                <a:cs typeface="Times New Roman"/>
                <a:sym typeface="Times New Roman"/>
              </a:rPr>
              <a:t>Mercury </a:t>
            </a:r>
            <a:r>
              <a:rPr lang="en-US" sz="3000" b="0" i="0" u="none" strike="noStrike" cap="none" dirty="0">
                <a:solidFill>
                  <a:srgbClr val="000000"/>
                </a:solidFill>
                <a:latin typeface="Times New Roman"/>
                <a:ea typeface="Times New Roman"/>
                <a:cs typeface="Times New Roman"/>
                <a:sym typeface="Times New Roman"/>
              </a:rPr>
              <a:t>exposure </a:t>
            </a:r>
            <a:r>
              <a:rPr lang="en-US" sz="3000" b="0" i="0" u="none" strike="noStrike" cap="none" dirty="0" smtClean="0">
                <a:solidFill>
                  <a:srgbClr val="000000"/>
                </a:solidFill>
                <a:latin typeface="Times New Roman"/>
                <a:ea typeface="Times New Roman"/>
                <a:cs typeface="Times New Roman"/>
                <a:sym typeface="Times New Roman"/>
              </a:rPr>
              <a:t>is associated </a:t>
            </a:r>
            <a:r>
              <a:rPr lang="en-US" sz="3000" b="0" i="0" u="none" strike="noStrike" cap="none" dirty="0">
                <a:solidFill>
                  <a:srgbClr val="000000"/>
                </a:solidFill>
                <a:latin typeface="Times New Roman"/>
                <a:ea typeface="Times New Roman"/>
                <a:cs typeface="Times New Roman"/>
                <a:sym typeface="Times New Roman"/>
              </a:rPr>
              <a:t>with reduced neurocognitive development, low birth weight, and preterm </a:t>
            </a:r>
            <a:r>
              <a:rPr lang="en-US" sz="3000" b="0" i="0" u="none" strike="noStrike" cap="none" dirty="0" smtClean="0">
                <a:solidFill>
                  <a:srgbClr val="000000"/>
                </a:solidFill>
                <a:latin typeface="Times New Roman"/>
                <a:ea typeface="Times New Roman"/>
                <a:cs typeface="Times New Roman"/>
                <a:sym typeface="Times New Roman"/>
              </a:rPr>
              <a:t>birth </a:t>
            </a:r>
            <a:r>
              <a:rPr lang="en-US" sz="3000" b="0" i="0" u="none" strike="noStrike" cap="none" baseline="30000" dirty="0" smtClean="0">
                <a:solidFill>
                  <a:srgbClr val="000000"/>
                </a:solidFill>
                <a:latin typeface="Times New Roman"/>
                <a:ea typeface="Times New Roman"/>
                <a:cs typeface="Times New Roman"/>
                <a:sym typeface="Times New Roman"/>
              </a:rPr>
              <a:t>10</a:t>
            </a:r>
            <a:endParaRPr sz="3000" b="0" i="0" u="none" strike="noStrike" cap="none" baseline="30000" dirty="0">
              <a:solidFill>
                <a:srgbClr val="000000"/>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rgbClr val="000000"/>
              </a:buClr>
              <a:buSzPts val="3000"/>
              <a:buFont typeface="Times New Roman"/>
              <a:buChar char="●"/>
            </a:pPr>
            <a:r>
              <a:rPr lang="en-US" sz="3000" b="0" i="0" u="none" strike="noStrike" cap="none" dirty="0">
                <a:solidFill>
                  <a:srgbClr val="000000"/>
                </a:solidFill>
                <a:latin typeface="Times New Roman"/>
                <a:ea typeface="Times New Roman"/>
                <a:cs typeface="Times New Roman"/>
                <a:sym typeface="Times New Roman"/>
              </a:rPr>
              <a:t> Fetal mercury exposure is also linked to anxiety in some children, and girls are more prone to the negative effects than </a:t>
            </a:r>
            <a:r>
              <a:rPr lang="en-US" sz="3000" b="0" i="0" u="none" strike="noStrike" cap="none" dirty="0" smtClean="0">
                <a:solidFill>
                  <a:srgbClr val="000000"/>
                </a:solidFill>
                <a:latin typeface="Times New Roman"/>
                <a:ea typeface="Times New Roman"/>
                <a:cs typeface="Times New Roman"/>
                <a:sym typeface="Times New Roman"/>
              </a:rPr>
              <a:t>boys </a:t>
            </a:r>
            <a:r>
              <a:rPr lang="en-US" sz="3000" b="0" i="0" u="none" strike="noStrike" cap="none" baseline="30000" dirty="0" smtClean="0">
                <a:solidFill>
                  <a:srgbClr val="000000"/>
                </a:solidFill>
                <a:latin typeface="Times New Roman"/>
                <a:ea typeface="Times New Roman"/>
                <a:cs typeface="Times New Roman"/>
                <a:sym typeface="Times New Roman"/>
              </a:rPr>
              <a:t>7</a:t>
            </a:r>
            <a:r>
              <a:rPr lang="en-US" sz="3400" dirty="0" smtClean="0">
                <a:solidFill>
                  <a:schemeClr val="dk1"/>
                </a:solidFill>
                <a:latin typeface="Times New Roman"/>
                <a:ea typeface="Times New Roman"/>
                <a:cs typeface="Times New Roman"/>
                <a:sym typeface="Times New Roman"/>
              </a:rPr>
              <a:t>.</a:t>
            </a:r>
            <a:endParaRPr sz="3000" b="0" i="0" u="none" strike="noStrike" cap="none" dirty="0">
              <a:solidFill>
                <a:srgbClr val="000000"/>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rgbClr val="000000"/>
              </a:buClr>
              <a:buSzPts val="3000"/>
              <a:buFont typeface="Times New Roman"/>
              <a:buChar char="●"/>
            </a:pPr>
            <a:r>
              <a:rPr lang="en-US" sz="3000" b="0" i="0" u="none" strike="noStrike" cap="none" dirty="0">
                <a:solidFill>
                  <a:srgbClr val="000000"/>
                </a:solidFill>
                <a:latin typeface="Times New Roman"/>
                <a:ea typeface="Times New Roman"/>
                <a:cs typeface="Times New Roman"/>
                <a:sym typeface="Times New Roman"/>
              </a:rPr>
              <a:t>Mothers can minimize the risk of exposure to mercury through reduction in the consumption of fish and the termination of use of household items such as anti-aging products and skin </a:t>
            </a:r>
            <a:r>
              <a:rPr lang="en-US" sz="3000" b="0" i="0" u="none" strike="noStrike" cap="none" dirty="0" smtClean="0">
                <a:solidFill>
                  <a:srgbClr val="000000"/>
                </a:solidFill>
                <a:latin typeface="Times New Roman"/>
                <a:ea typeface="Times New Roman"/>
                <a:cs typeface="Times New Roman"/>
                <a:sym typeface="Times New Roman"/>
              </a:rPr>
              <a:t>lighteners</a:t>
            </a:r>
            <a:r>
              <a:rPr lang="en-US" sz="3000" dirty="0" smtClean="0">
                <a:latin typeface="Times New Roman"/>
                <a:ea typeface="Times New Roman"/>
                <a:cs typeface="Times New Roman"/>
                <a:sym typeface="Times New Roman"/>
              </a:rPr>
              <a:t>. </a:t>
            </a:r>
            <a:r>
              <a:rPr lang="en-US" sz="3000" baseline="30000" dirty="0" smtClean="0">
                <a:latin typeface="Times New Roman"/>
                <a:ea typeface="Times New Roman"/>
                <a:cs typeface="Times New Roman"/>
                <a:sym typeface="Times New Roman"/>
              </a:rPr>
              <a:t>5</a:t>
            </a:r>
            <a:endParaRPr sz="3000" b="0" i="0" u="none" strike="noStrike" cap="none" baseline="30000" dirty="0">
              <a:solidFill>
                <a:srgbClr val="000000"/>
              </a:solidFill>
              <a:latin typeface="Calibri"/>
              <a:ea typeface="Calibri"/>
              <a:cs typeface="Calibri"/>
              <a:sym typeface="Calibri"/>
            </a:endParaRPr>
          </a:p>
          <a:p>
            <a:pPr marL="0" marR="0" lvl="0" indent="0" algn="l" rtl="0">
              <a:lnSpc>
                <a:spcPct val="200000"/>
              </a:lnSpc>
              <a:spcBef>
                <a:spcPts val="0"/>
              </a:spcBef>
              <a:spcAft>
                <a:spcPts val="0"/>
              </a:spcAft>
              <a:buClr>
                <a:srgbClr val="000000"/>
              </a:buClr>
              <a:buSzPts val="3000"/>
              <a:buFont typeface="Arial"/>
              <a:buNone/>
            </a:pPr>
            <a:endParaRPr sz="3000" b="0" i="0" u="none" strike="noStrike" cap="none" dirty="0">
              <a:solidFill>
                <a:srgbClr val="000000"/>
              </a:solidFill>
              <a:latin typeface="Calibri"/>
              <a:ea typeface="Calibri"/>
              <a:cs typeface="Calibri"/>
              <a:sym typeface="Calibri"/>
            </a:endParaRPr>
          </a:p>
          <a:p>
            <a:pPr marL="0" marR="0" lvl="0" indent="0" algn="l" rtl="0">
              <a:lnSpc>
                <a:spcPct val="200000"/>
              </a:lnSpc>
              <a:spcBef>
                <a:spcPts val="0"/>
              </a:spcBef>
              <a:spcAft>
                <a:spcPts val="0"/>
              </a:spcAft>
              <a:buClr>
                <a:srgbClr val="000000"/>
              </a:buClr>
              <a:buSzPts val="3000"/>
              <a:buFont typeface="Arial"/>
              <a:buNone/>
            </a:pPr>
            <a:endParaRPr sz="3000" b="0" i="0" u="none" strike="noStrike" cap="none" dirty="0">
              <a:solidFill>
                <a:srgbClr val="000000"/>
              </a:solidFill>
              <a:latin typeface="Calibri"/>
              <a:ea typeface="Calibri"/>
              <a:cs typeface="Calibri"/>
              <a:sym typeface="Calibri"/>
            </a:endParaRPr>
          </a:p>
        </p:txBody>
      </p:sp>
      <p:sp>
        <p:nvSpPr>
          <p:cNvPr id="35" name="Google Shape;35;p3"/>
          <p:cNvSpPr/>
          <p:nvPr/>
        </p:nvSpPr>
        <p:spPr>
          <a:xfrm>
            <a:off x="28946447" y="14390048"/>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Discussion</a:t>
            </a:r>
            <a:endParaRPr sz="1400" b="0" i="0" u="none" strike="noStrike" cap="none">
              <a:solidFill>
                <a:srgbClr val="000000"/>
              </a:solidFill>
              <a:latin typeface="Arial"/>
              <a:ea typeface="Arial"/>
              <a:cs typeface="Arial"/>
              <a:sym typeface="Arial"/>
            </a:endParaRPr>
          </a:p>
        </p:txBody>
      </p:sp>
      <p:sp>
        <p:nvSpPr>
          <p:cNvPr id="36" name="Google Shape;36;p3"/>
          <p:cNvSpPr txBox="1"/>
          <p:nvPr/>
        </p:nvSpPr>
        <p:spPr>
          <a:xfrm>
            <a:off x="29286050" y="20618525"/>
            <a:ext cx="12923399" cy="3640551"/>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457200" marR="0" lvl="0" indent="-419100" algn="l" rtl="0">
              <a:lnSpc>
                <a:spcPct val="100000"/>
              </a:lnSpc>
              <a:spcBef>
                <a:spcPts val="0"/>
              </a:spcBef>
              <a:spcAft>
                <a:spcPts val="0"/>
              </a:spcAft>
              <a:buClr>
                <a:srgbClr val="000000"/>
              </a:buClr>
              <a:buSzPts val="3000"/>
              <a:buFont typeface="Times New Roman"/>
              <a:buChar char="●"/>
            </a:pPr>
            <a:r>
              <a:rPr lang="en-US" sz="3200" b="0" i="0" u="none" strike="noStrike" cap="none" dirty="0">
                <a:solidFill>
                  <a:schemeClr val="dk1"/>
                </a:solidFill>
                <a:latin typeface="Times New Roman"/>
                <a:ea typeface="Times New Roman"/>
                <a:cs typeface="Times New Roman"/>
                <a:sym typeface="Times New Roman"/>
              </a:rPr>
              <a:t>To combat the adverse health effects of methylmercury exposure, food and water could be tested more often for mercury. </a:t>
            </a:r>
            <a:endParaRPr sz="3200" b="0" i="0" u="none" strike="noStrike" cap="none" dirty="0">
              <a:solidFill>
                <a:schemeClr val="dk1"/>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rgbClr val="000000"/>
              </a:buClr>
              <a:buSzPts val="3000"/>
              <a:buFont typeface="Times New Roman"/>
              <a:buChar char="●"/>
            </a:pPr>
            <a:r>
              <a:rPr lang="en-US" sz="3200" b="0" i="0" u="none" strike="noStrike" cap="none" dirty="0" smtClean="0">
                <a:solidFill>
                  <a:schemeClr val="dk1"/>
                </a:solidFill>
                <a:latin typeface="Times New Roman"/>
                <a:ea typeface="Times New Roman"/>
                <a:cs typeface="Times New Roman"/>
                <a:sym typeface="Times New Roman"/>
              </a:rPr>
              <a:t>Stronger </a:t>
            </a:r>
            <a:r>
              <a:rPr lang="en-US" sz="3200" b="0" i="0" u="none" strike="noStrike" cap="none" dirty="0">
                <a:solidFill>
                  <a:schemeClr val="dk1"/>
                </a:solidFill>
                <a:latin typeface="Times New Roman"/>
                <a:ea typeface="Times New Roman"/>
                <a:cs typeface="Times New Roman"/>
                <a:sym typeface="Times New Roman"/>
              </a:rPr>
              <a:t>regulations at the state level to reduce the use of methylmercury in factories and limit the inhalation of methylmercury.</a:t>
            </a:r>
            <a:endParaRPr dirty="0"/>
          </a:p>
          <a:p>
            <a:pPr marL="457200" marR="0" lvl="0" indent="-419100" algn="l" rtl="0">
              <a:lnSpc>
                <a:spcPct val="100000"/>
              </a:lnSpc>
              <a:spcBef>
                <a:spcPts val="0"/>
              </a:spcBef>
              <a:spcAft>
                <a:spcPts val="0"/>
              </a:spcAft>
              <a:buClr>
                <a:srgbClr val="000000"/>
              </a:buClr>
              <a:buSzPts val="3000"/>
              <a:buFont typeface="Times New Roman"/>
              <a:buChar char="●"/>
            </a:pPr>
            <a:r>
              <a:rPr lang="en-US" sz="3200" b="0" i="0" u="none" strike="noStrike" cap="none" dirty="0" smtClean="0">
                <a:solidFill>
                  <a:schemeClr val="dk1"/>
                </a:solidFill>
                <a:latin typeface="Times New Roman"/>
                <a:ea typeface="Times New Roman"/>
                <a:cs typeface="Times New Roman"/>
                <a:sym typeface="Times New Roman"/>
              </a:rPr>
              <a:t>Healthcare </a:t>
            </a:r>
            <a:r>
              <a:rPr lang="en-US" sz="3200" b="0" i="0" u="none" strike="noStrike" cap="none" dirty="0">
                <a:solidFill>
                  <a:schemeClr val="dk1"/>
                </a:solidFill>
                <a:latin typeface="Times New Roman"/>
                <a:ea typeface="Times New Roman"/>
                <a:cs typeface="Times New Roman"/>
                <a:sym typeface="Times New Roman"/>
              </a:rPr>
              <a:t>professionals can educate women who are pregnant or could become pregnant on the effects of methylmercury and how they can avoid exposure in their daily lives.   </a:t>
            </a:r>
            <a:endParaRPr sz="3200" b="0" i="0" u="none" strike="noStrike" cap="none"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Times New Roman"/>
              <a:ea typeface="Times New Roman"/>
              <a:cs typeface="Times New Roman"/>
              <a:sym typeface="Times New Roman"/>
            </a:endParaRPr>
          </a:p>
        </p:txBody>
      </p:sp>
      <p:sp>
        <p:nvSpPr>
          <p:cNvPr id="37" name="Google Shape;37;p3"/>
          <p:cNvSpPr/>
          <p:nvPr/>
        </p:nvSpPr>
        <p:spPr>
          <a:xfrm>
            <a:off x="29164099" y="19760638"/>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Conclusions</a:t>
            </a:r>
            <a:endParaRPr sz="1400" b="0" i="0" u="none" strike="noStrike" cap="none">
              <a:solidFill>
                <a:srgbClr val="000000"/>
              </a:solidFill>
              <a:latin typeface="Arial"/>
              <a:ea typeface="Arial"/>
              <a:cs typeface="Arial"/>
              <a:sym typeface="Arial"/>
            </a:endParaRPr>
          </a:p>
        </p:txBody>
      </p:sp>
      <p:sp>
        <p:nvSpPr>
          <p:cNvPr id="38" name="Google Shape;38;p3"/>
          <p:cNvSpPr txBox="1"/>
          <p:nvPr/>
        </p:nvSpPr>
        <p:spPr>
          <a:xfrm>
            <a:off x="1707992" y="15441288"/>
            <a:ext cx="12407400" cy="2123700"/>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600" b="0" i="0" u="none" strike="noStrike" cap="none">
                <a:latin typeface="Times New Roman"/>
                <a:ea typeface="Times New Roman"/>
                <a:cs typeface="Times New Roman"/>
                <a:sym typeface="Times New Roman"/>
              </a:rPr>
              <a:t>This review seeks to determine and assess the health effects of fetal mercury exposure through a systematic review of current literature.</a:t>
            </a:r>
            <a:endParaRPr sz="3600" b="0" i="0" u="none" strike="noStrike" cap="none">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Calibri"/>
              <a:ea typeface="Calibri"/>
              <a:cs typeface="Calibri"/>
              <a:sym typeface="Calibri"/>
            </a:endParaRPr>
          </a:p>
        </p:txBody>
      </p:sp>
      <p:sp>
        <p:nvSpPr>
          <p:cNvPr id="39" name="Google Shape;39;p3"/>
          <p:cNvSpPr txBox="1"/>
          <p:nvPr/>
        </p:nvSpPr>
        <p:spPr>
          <a:xfrm>
            <a:off x="9067800" y="2488564"/>
            <a:ext cx="27432000" cy="17145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FFFFFF"/>
              </a:buClr>
              <a:buSzPts val="4800"/>
              <a:buFont typeface="Calibri"/>
              <a:buNone/>
            </a:pPr>
            <a:r>
              <a:rPr lang="en-US" sz="4800" b="0" i="0" u="none" strike="noStrike" cap="none">
                <a:solidFill>
                  <a:srgbClr val="FFFFFF"/>
                </a:solidFill>
                <a:latin typeface="Calibri"/>
                <a:ea typeface="Calibri"/>
                <a:cs typeface="Calibri"/>
                <a:sym typeface="Calibri"/>
              </a:rPr>
              <a:t>Addison Mommsen, Raw Raen, De Paw, Georgianne Kinsman &amp; Angela U. Ekwonye, PhD, CPH</a:t>
            </a:r>
            <a:endParaRPr sz="4800" b="0" i="0" u="none" strike="noStrike" cap="none" baseline="30000">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FFFFFF"/>
              </a:buClr>
              <a:buSzPts val="4800"/>
              <a:buFont typeface="Calibri"/>
              <a:buNone/>
            </a:pPr>
            <a:r>
              <a:rPr lang="en-US" sz="4800" b="0" i="0" u="none" strike="noStrike" cap="none">
                <a:solidFill>
                  <a:srgbClr val="FFFFFF"/>
                </a:solidFill>
                <a:latin typeface="Calibri"/>
                <a:ea typeface="Calibri"/>
                <a:cs typeface="Calibri"/>
                <a:sym typeface="Calibri"/>
              </a:rPr>
              <a:t>Public Health Department, St. Catherine University</a:t>
            </a:r>
            <a:endParaRPr sz="4800" b="0" i="0" u="none" strike="noStrike" cap="none">
              <a:solidFill>
                <a:srgbClr val="FFFFFF"/>
              </a:solidFill>
              <a:latin typeface="Calibri"/>
              <a:ea typeface="Calibri"/>
              <a:cs typeface="Calibri"/>
              <a:sym typeface="Calibri"/>
            </a:endParaRPr>
          </a:p>
        </p:txBody>
      </p:sp>
      <p:pic>
        <p:nvPicPr>
          <p:cNvPr id="40" name="Google Shape;40;p3"/>
          <p:cNvPicPr preferRelativeResize="0"/>
          <p:nvPr/>
        </p:nvPicPr>
        <p:blipFill rotWithShape="1">
          <a:blip r:embed="rId3">
            <a:alphaModFix/>
          </a:blip>
          <a:srcRect/>
          <a:stretch/>
        </p:blipFill>
        <p:spPr>
          <a:xfrm>
            <a:off x="37627141" y="1836766"/>
            <a:ext cx="6053853" cy="2353260"/>
          </a:xfrm>
          <a:prstGeom prst="rect">
            <a:avLst/>
          </a:prstGeom>
          <a:noFill/>
          <a:ln>
            <a:noFill/>
          </a:ln>
        </p:spPr>
      </p:pic>
      <p:sp>
        <p:nvSpPr>
          <p:cNvPr id="41" name="Google Shape;41;p3"/>
          <p:cNvSpPr/>
          <p:nvPr/>
        </p:nvSpPr>
        <p:spPr>
          <a:xfrm>
            <a:off x="15348950" y="4475452"/>
            <a:ext cx="13167300" cy="73140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Results</a:t>
            </a:r>
            <a:endParaRPr sz="1400" b="0" i="0" u="none" strike="noStrike" cap="none">
              <a:solidFill>
                <a:srgbClr val="000000"/>
              </a:solidFill>
              <a:latin typeface="Arial"/>
              <a:ea typeface="Arial"/>
              <a:cs typeface="Arial"/>
              <a:sym typeface="Arial"/>
            </a:endParaRPr>
          </a:p>
        </p:txBody>
      </p:sp>
      <p:sp>
        <p:nvSpPr>
          <p:cNvPr id="42" name="Google Shape;42;p3"/>
          <p:cNvSpPr txBox="1"/>
          <p:nvPr/>
        </p:nvSpPr>
        <p:spPr>
          <a:xfrm>
            <a:off x="15403721" y="7806950"/>
            <a:ext cx="13112529" cy="757736"/>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0" marR="0" lvl="0" indent="0" algn="l" rtl="0">
              <a:lnSpc>
                <a:spcPct val="100000"/>
              </a:lnSpc>
              <a:spcBef>
                <a:spcPts val="0"/>
              </a:spcBef>
              <a:spcAft>
                <a:spcPts val="0"/>
              </a:spcAft>
              <a:buClr>
                <a:srgbClr val="000000"/>
              </a:buClr>
              <a:buSzPts val="3400"/>
              <a:buFont typeface="Arial"/>
              <a:buNone/>
            </a:pPr>
            <a:r>
              <a:rPr lang="en-US" sz="3200" b="0" i="1" u="none" strike="noStrike" cap="none" dirty="0">
                <a:solidFill>
                  <a:srgbClr val="000000"/>
                </a:solidFill>
                <a:latin typeface="Times New Roman"/>
                <a:ea typeface="Times New Roman"/>
                <a:cs typeface="Times New Roman"/>
                <a:sym typeface="Times New Roman"/>
              </a:rPr>
              <a:t>Figure 2. Relationship between blood mercury contents and fish consumption </a:t>
            </a:r>
            <a:endParaRPr sz="3200" b="0" i="1" u="none" strike="noStrike" cap="none" dirty="0">
              <a:solidFill>
                <a:srgbClr val="000000"/>
              </a:solidFill>
              <a:latin typeface="Times New Roman"/>
              <a:ea typeface="Times New Roman"/>
              <a:cs typeface="Times New Roman"/>
              <a:sym typeface="Times New Roman"/>
            </a:endParaRPr>
          </a:p>
        </p:txBody>
      </p:sp>
      <p:cxnSp>
        <p:nvCxnSpPr>
          <p:cNvPr id="43" name="Google Shape;43;p3"/>
          <p:cNvCxnSpPr/>
          <p:nvPr/>
        </p:nvCxnSpPr>
        <p:spPr>
          <a:xfrm>
            <a:off x="2226172" y="5253638"/>
            <a:ext cx="781050" cy="0"/>
          </a:xfrm>
          <a:prstGeom prst="straightConnector1">
            <a:avLst/>
          </a:prstGeom>
          <a:noFill/>
          <a:ln w="9525" cap="flat" cmpd="sng">
            <a:solidFill>
              <a:srgbClr val="000000"/>
            </a:solidFill>
            <a:prstDash val="solid"/>
            <a:miter lim="800000"/>
            <a:headEnd type="none" w="sm" len="sm"/>
            <a:tailEnd type="none" w="sm" len="sm"/>
          </a:ln>
        </p:spPr>
      </p:cxnSp>
      <p:cxnSp>
        <p:nvCxnSpPr>
          <p:cNvPr id="44" name="Google Shape;44;p3"/>
          <p:cNvCxnSpPr/>
          <p:nvPr/>
        </p:nvCxnSpPr>
        <p:spPr>
          <a:xfrm>
            <a:off x="3788272" y="5259988"/>
            <a:ext cx="704850" cy="0"/>
          </a:xfrm>
          <a:prstGeom prst="straightConnector1">
            <a:avLst/>
          </a:prstGeom>
          <a:noFill/>
          <a:ln w="9525" cap="flat" cmpd="sng">
            <a:solidFill>
              <a:srgbClr val="000000"/>
            </a:solidFill>
            <a:prstDash val="solid"/>
            <a:miter lim="800000"/>
            <a:headEnd type="none" w="sm" len="sm"/>
            <a:tailEnd type="none" w="sm" len="sm"/>
          </a:ln>
        </p:spPr>
      </p:cxnSp>
      <p:sp>
        <p:nvSpPr>
          <p:cNvPr id="45" name="Google Shape;45;p3"/>
          <p:cNvSpPr/>
          <p:nvPr/>
        </p:nvSpPr>
        <p:spPr>
          <a:xfrm>
            <a:off x="41772" y="183163"/>
            <a:ext cx="43891199"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 name="Google Shape;46;p3"/>
          <p:cNvSpPr/>
          <p:nvPr/>
        </p:nvSpPr>
        <p:spPr>
          <a:xfrm>
            <a:off x="29286050" y="24324589"/>
            <a:ext cx="13167360" cy="73152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Public Health Implication</a:t>
            </a:r>
            <a:endParaRPr sz="4400" b="1" i="0" u="none" strike="noStrike" cap="none">
              <a:solidFill>
                <a:srgbClr val="FFFFFF"/>
              </a:solidFill>
              <a:latin typeface="Calibri"/>
              <a:ea typeface="Calibri"/>
              <a:cs typeface="Calibri"/>
              <a:sym typeface="Calibri"/>
            </a:endParaRPr>
          </a:p>
        </p:txBody>
      </p:sp>
      <p:sp>
        <p:nvSpPr>
          <p:cNvPr id="47" name="Google Shape;47;p3"/>
          <p:cNvSpPr txBox="1"/>
          <p:nvPr/>
        </p:nvSpPr>
        <p:spPr>
          <a:xfrm>
            <a:off x="29286109" y="25121622"/>
            <a:ext cx="13167300" cy="1771227"/>
          </a:xfrm>
          <a:prstGeom prst="rect">
            <a:avLst/>
          </a:prstGeom>
          <a:noFill/>
          <a:ln>
            <a:noFill/>
          </a:ln>
        </p:spPr>
        <p:txBody>
          <a:bodyPr spcFirstLastPara="1" wrap="square" lIns="68550" tIns="34275" rIns="68550" bIns="34275" anchor="t" anchorCtr="0">
            <a:noAutofit/>
          </a:bodyPr>
          <a:lstStyle/>
          <a:p>
            <a:pPr marL="457200" marR="0" lvl="0" indent="-381000" algn="l" rtl="0">
              <a:lnSpc>
                <a:spcPct val="115000"/>
              </a:lnSpc>
              <a:spcBef>
                <a:spcPts val="0"/>
              </a:spcBef>
              <a:spcAft>
                <a:spcPts val="0"/>
              </a:spcAft>
              <a:buClr>
                <a:srgbClr val="000000"/>
              </a:buClr>
              <a:buSzPts val="2400"/>
              <a:buFont typeface="Arial"/>
              <a:buChar char="•"/>
            </a:pPr>
            <a:r>
              <a:rPr lang="en-US" sz="3200" b="0" i="0" u="none" strike="noStrike" cap="none">
                <a:solidFill>
                  <a:schemeClr val="dk1"/>
                </a:solidFill>
                <a:latin typeface="Times New Roman"/>
                <a:ea typeface="Times New Roman"/>
                <a:cs typeface="Times New Roman"/>
                <a:sym typeface="Times New Roman"/>
              </a:rPr>
              <a:t>This literature review call for policymakers to increase regulation of seafood for the presence of mercury and implement educational health promotion programs to better educate pregnant mothers.  </a:t>
            </a:r>
            <a:endParaRPr sz="3200" b="1" i="0" u="none" strike="noStrike" cap="none">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Calibri"/>
              <a:ea typeface="Calibri"/>
              <a:cs typeface="Calibri"/>
              <a:sym typeface="Calibri"/>
            </a:endParaRPr>
          </a:p>
        </p:txBody>
      </p:sp>
      <p:sp>
        <p:nvSpPr>
          <p:cNvPr id="49" name="Google Shape;49;p3"/>
          <p:cNvSpPr txBox="1"/>
          <p:nvPr/>
        </p:nvSpPr>
        <p:spPr>
          <a:xfrm>
            <a:off x="3633689" y="28126216"/>
            <a:ext cx="7796100" cy="738600"/>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3400" b="0" i="1" u="none" strike="noStrike" cap="none">
                <a:solidFill>
                  <a:schemeClr val="dk1"/>
                </a:solidFill>
                <a:latin typeface="Times New Roman"/>
                <a:ea typeface="Times New Roman"/>
                <a:cs typeface="Times New Roman"/>
                <a:sym typeface="Times New Roman"/>
              </a:rPr>
              <a:t>Figure 1. The process of article selection. </a:t>
            </a:r>
            <a:endParaRPr sz="3400" b="0" i="0" u="none" strike="noStrike" cap="none">
              <a:solidFill>
                <a:srgbClr val="000000"/>
              </a:solidFill>
              <a:latin typeface="Calibri"/>
              <a:ea typeface="Calibri"/>
              <a:cs typeface="Calibri"/>
              <a:sym typeface="Calibri"/>
            </a:endParaRPr>
          </a:p>
        </p:txBody>
      </p:sp>
      <p:sp>
        <p:nvSpPr>
          <p:cNvPr id="50" name="Google Shape;50;p3"/>
          <p:cNvSpPr txBox="1"/>
          <p:nvPr/>
        </p:nvSpPr>
        <p:spPr>
          <a:xfrm>
            <a:off x="29202200" y="4292711"/>
            <a:ext cx="13091100" cy="1190748"/>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marL="0" marR="0" lvl="0" indent="0" algn="l" rtl="0">
              <a:lnSpc>
                <a:spcPct val="100000"/>
              </a:lnSpc>
              <a:spcBef>
                <a:spcPts val="0"/>
              </a:spcBef>
              <a:spcAft>
                <a:spcPts val="0"/>
              </a:spcAft>
              <a:buClr>
                <a:srgbClr val="000000"/>
              </a:buClr>
              <a:buSzPts val="3400"/>
              <a:buFont typeface="Arial"/>
              <a:buNone/>
            </a:pPr>
            <a:r>
              <a:rPr lang="en-US" sz="3400" b="0" i="1" u="none" strike="noStrike" cap="none" dirty="0">
                <a:solidFill>
                  <a:srgbClr val="000000"/>
                </a:solidFill>
                <a:latin typeface="Times New Roman"/>
                <a:ea typeface="Times New Roman"/>
                <a:cs typeface="Times New Roman"/>
                <a:sym typeface="Times New Roman"/>
              </a:rPr>
              <a:t>Figure </a:t>
            </a:r>
            <a:r>
              <a:rPr lang="en-US" sz="3400" b="0" i="1" u="none" strike="noStrike" cap="none" dirty="0" smtClean="0">
                <a:solidFill>
                  <a:srgbClr val="000000"/>
                </a:solidFill>
                <a:latin typeface="Times New Roman"/>
                <a:ea typeface="Times New Roman"/>
                <a:cs typeface="Times New Roman"/>
                <a:sym typeface="Times New Roman"/>
              </a:rPr>
              <a:t>4. </a:t>
            </a:r>
            <a:r>
              <a:rPr lang="en-US" sz="3400" b="0" i="1" u="none" strike="noStrike" cap="none" dirty="0">
                <a:solidFill>
                  <a:srgbClr val="000000"/>
                </a:solidFill>
                <a:latin typeface="Times New Roman"/>
                <a:ea typeface="Times New Roman"/>
                <a:cs typeface="Times New Roman"/>
                <a:sym typeface="Times New Roman"/>
              </a:rPr>
              <a:t>Adjusted estimates (95% CI) for every 2-fold increase in mean prenatal mercury concentration </a:t>
            </a:r>
            <a:r>
              <a:rPr lang="en-US" sz="3400" b="0" i="1" u="none" strike="noStrike" cap="none" baseline="30000" dirty="0" smtClean="0">
                <a:solidFill>
                  <a:srgbClr val="000000"/>
                </a:solidFill>
                <a:latin typeface="Times New Roman"/>
                <a:ea typeface="Times New Roman"/>
                <a:cs typeface="Times New Roman"/>
                <a:sym typeface="Times New Roman"/>
              </a:rPr>
              <a:t>7</a:t>
            </a:r>
            <a:endParaRPr sz="3400" b="0" i="1" u="none" strike="noStrike" cap="none" baseline="30000" dirty="0">
              <a:solidFill>
                <a:srgbClr val="000000"/>
              </a:solidFill>
              <a:latin typeface="Times New Roman"/>
              <a:ea typeface="Times New Roman"/>
              <a:cs typeface="Times New Roman"/>
              <a:sym typeface="Times New Roman"/>
            </a:endParaRPr>
          </a:p>
        </p:txBody>
      </p:sp>
      <p:sp>
        <p:nvSpPr>
          <p:cNvPr id="51" name="Google Shape;51;p3"/>
          <p:cNvSpPr/>
          <p:nvPr/>
        </p:nvSpPr>
        <p:spPr>
          <a:xfrm>
            <a:off x="29286050" y="26892850"/>
            <a:ext cx="13167360" cy="731520"/>
          </a:xfrm>
          <a:prstGeom prst="rect">
            <a:avLst/>
          </a:prstGeom>
          <a:solidFill>
            <a:srgbClr val="7030A0"/>
          </a:solidFill>
          <a:ln w="12700" cap="flat" cmpd="sng">
            <a:solidFill>
              <a:srgbClr val="2F5496"/>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FFFFFF"/>
              </a:buClr>
              <a:buSzPts val="4400"/>
              <a:buFont typeface="Calibri"/>
              <a:buNone/>
            </a:pPr>
            <a:r>
              <a:rPr lang="en-US" sz="4400" b="1" i="0" u="none" strike="noStrike" cap="none">
                <a:solidFill>
                  <a:srgbClr val="FFFFFF"/>
                </a:solidFill>
                <a:latin typeface="Calibri"/>
                <a:ea typeface="Calibri"/>
                <a:cs typeface="Calibri"/>
                <a:sym typeface="Calibri"/>
              </a:rPr>
              <a:t>Limitations</a:t>
            </a:r>
            <a:endParaRPr sz="4400" b="1" i="0" u="none" strike="noStrike" cap="none">
              <a:solidFill>
                <a:srgbClr val="FFFFFF"/>
              </a:solidFill>
              <a:latin typeface="Calibri"/>
              <a:ea typeface="Calibri"/>
              <a:cs typeface="Calibri"/>
              <a:sym typeface="Calibri"/>
            </a:endParaRPr>
          </a:p>
        </p:txBody>
      </p:sp>
      <p:sp>
        <p:nvSpPr>
          <p:cNvPr id="52" name="Google Shape;52;p3"/>
          <p:cNvSpPr txBox="1"/>
          <p:nvPr/>
        </p:nvSpPr>
        <p:spPr>
          <a:xfrm>
            <a:off x="29516131" y="27675466"/>
            <a:ext cx="13167360" cy="1054123"/>
          </a:xfrm>
          <a:prstGeom prst="rect">
            <a:avLst/>
          </a:prstGeom>
          <a:noFill/>
          <a:ln>
            <a:noFill/>
          </a:ln>
        </p:spPr>
        <p:txBody>
          <a:bodyPr spcFirstLastPara="1" wrap="square" lIns="68550" tIns="34275" rIns="68550" bIns="34275" anchor="t" anchorCtr="0">
            <a:noAutofit/>
          </a:bodyPr>
          <a:lstStyle/>
          <a:p>
            <a:pPr marL="457200" marR="0" lvl="0" indent="-406400" algn="l" rtl="0">
              <a:lnSpc>
                <a:spcPct val="100000"/>
              </a:lnSpc>
              <a:spcBef>
                <a:spcPts val="0"/>
              </a:spcBef>
              <a:spcAft>
                <a:spcPts val="0"/>
              </a:spcAft>
              <a:buClr>
                <a:srgbClr val="000000"/>
              </a:buClr>
              <a:buSzPts val="2400"/>
              <a:buFont typeface="Times New Roman"/>
              <a:buChar char="•"/>
            </a:pPr>
            <a:r>
              <a:rPr lang="en-US" sz="3200" b="0" i="0" u="none" strike="noStrike" cap="none">
                <a:solidFill>
                  <a:srgbClr val="000000"/>
                </a:solidFill>
                <a:latin typeface="Times New Roman"/>
                <a:ea typeface="Times New Roman"/>
                <a:cs typeface="Times New Roman"/>
                <a:sym typeface="Times New Roman"/>
              </a:rPr>
              <a:t>Loss to follow up; Women with chronic diseases, had more than one child, and who were under 20 were excluded</a:t>
            </a:r>
            <a:endParaRPr sz="3200" b="0" i="0" u="none" strike="noStrike" cap="none">
              <a:solidFill>
                <a:srgbClr val="000000"/>
              </a:solidFill>
              <a:latin typeface="Times New Roman"/>
              <a:ea typeface="Times New Roman"/>
              <a:cs typeface="Times New Roman"/>
              <a:sym typeface="Times New Roman"/>
            </a:endParaRPr>
          </a:p>
        </p:txBody>
      </p:sp>
      <p:pic>
        <p:nvPicPr>
          <p:cNvPr id="55" name="Google Shape;55;p3"/>
          <p:cNvPicPr preferRelativeResize="0"/>
          <p:nvPr/>
        </p:nvPicPr>
        <p:blipFill rotWithShape="1">
          <a:blip r:embed="rId4">
            <a:alphaModFix/>
          </a:blip>
          <a:srcRect l="41689" t="27884" r="11987" b="20347"/>
          <a:stretch/>
        </p:blipFill>
        <p:spPr>
          <a:xfrm>
            <a:off x="29859353" y="5559043"/>
            <a:ext cx="11158017" cy="8626334"/>
          </a:xfrm>
          <a:prstGeom prst="rect">
            <a:avLst/>
          </a:prstGeom>
          <a:noFill/>
          <a:ln>
            <a:noFill/>
          </a:ln>
        </p:spPr>
      </p:pic>
      <p:sp>
        <p:nvSpPr>
          <p:cNvPr id="56" name="Google Shape;56;p3"/>
          <p:cNvSpPr txBox="1"/>
          <p:nvPr/>
        </p:nvSpPr>
        <p:spPr>
          <a:xfrm>
            <a:off x="1101875" y="5777725"/>
            <a:ext cx="13167300" cy="8750100"/>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marR="0" lvl="0" indent="-457200" algn="l" rtl="0">
              <a:lnSpc>
                <a:spcPct val="100000"/>
              </a:lnSpc>
              <a:spcBef>
                <a:spcPts val="0"/>
              </a:spcBef>
              <a:spcAft>
                <a:spcPts val="0"/>
              </a:spcAft>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Mercury is one of the top ten chemicals that pose a public health concern</a:t>
            </a:r>
            <a:r>
              <a:rPr lang="en-US" sz="4000" dirty="0">
                <a:solidFill>
                  <a:schemeClr val="dk1"/>
                </a:solidFill>
                <a:latin typeface="Times New Roman"/>
                <a:ea typeface="Times New Roman"/>
                <a:cs typeface="Times New Roman"/>
                <a:sym typeface="Times New Roman"/>
              </a:rPr>
              <a:t> (World Health </a:t>
            </a:r>
            <a:r>
              <a:rPr lang="en-US" sz="4000" dirty="0" smtClean="0">
                <a:solidFill>
                  <a:schemeClr val="dk1"/>
                </a:solidFill>
                <a:latin typeface="Times New Roman"/>
                <a:ea typeface="Times New Roman"/>
                <a:cs typeface="Times New Roman"/>
                <a:sym typeface="Times New Roman"/>
              </a:rPr>
              <a:t>Organization</a:t>
            </a:r>
            <a:r>
              <a:rPr lang="en-US" sz="4000" baseline="30000" dirty="0" smtClean="0">
                <a:solidFill>
                  <a:schemeClr val="dk1"/>
                </a:solidFill>
                <a:latin typeface="Times New Roman"/>
                <a:ea typeface="Times New Roman"/>
                <a:cs typeface="Times New Roman"/>
                <a:sym typeface="Times New Roman"/>
              </a:rPr>
              <a:t>1</a:t>
            </a:r>
            <a:r>
              <a:rPr lang="en-US" sz="4000" dirty="0" smtClean="0">
                <a:solidFill>
                  <a:schemeClr val="dk1"/>
                </a:solidFill>
                <a:latin typeface="Times New Roman"/>
                <a:ea typeface="Times New Roman"/>
                <a:cs typeface="Times New Roman"/>
                <a:sym typeface="Times New Roman"/>
              </a:rPr>
              <a:t>.</a:t>
            </a:r>
            <a:endParaRPr sz="4000" b="0" i="0" u="none" strike="noStrike" cap="none" dirty="0">
              <a:solidFill>
                <a:srgbClr val="FF0000"/>
              </a:solidFill>
              <a:latin typeface="Times New Roman"/>
              <a:ea typeface="Times New Roman"/>
              <a:cs typeface="Times New Roman"/>
              <a:sym typeface="Times New Roman"/>
            </a:endParaRPr>
          </a:p>
          <a:p>
            <a:pPr marL="457200" marR="0" lvl="0" indent="-203200" algn="l" rtl="0">
              <a:lnSpc>
                <a:spcPct val="100000"/>
              </a:lnSpc>
              <a:spcBef>
                <a:spcPts val="0"/>
              </a:spcBef>
              <a:spcAft>
                <a:spcPts val="0"/>
              </a:spcAft>
              <a:buClr>
                <a:schemeClr val="dk1"/>
              </a:buClr>
              <a:buSzPts val="4000"/>
              <a:buFont typeface="Arial"/>
              <a:buNone/>
            </a:pPr>
            <a:endParaRPr sz="4000" b="0" i="0" u="none" strike="noStrike" cap="none" baseline="30000" dirty="0">
              <a:solidFill>
                <a:schemeClr val="dk1"/>
              </a:solidFill>
              <a:latin typeface="Times New Roman"/>
              <a:ea typeface="Times New Roman"/>
              <a:cs typeface="Times New Roman"/>
              <a:sym typeface="Times New Roman"/>
            </a:endParaRPr>
          </a:p>
          <a:p>
            <a:pPr marL="457200" marR="0" lvl="0" indent="-457200" algn="l" rtl="0">
              <a:lnSpc>
                <a:spcPct val="100000"/>
              </a:lnSpc>
              <a:spcBef>
                <a:spcPts val="0"/>
              </a:spcBef>
              <a:spcAft>
                <a:spcPts val="0"/>
              </a:spcAft>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More than 600,000 newborns per year experience in utero mercury </a:t>
            </a:r>
            <a:r>
              <a:rPr lang="en-US" sz="4000" b="0" i="0" u="none" strike="noStrike" cap="none" dirty="0" smtClean="0">
                <a:solidFill>
                  <a:schemeClr val="dk1"/>
                </a:solidFill>
                <a:latin typeface="Times New Roman"/>
                <a:ea typeface="Times New Roman"/>
                <a:cs typeface="Times New Roman"/>
                <a:sym typeface="Times New Roman"/>
              </a:rPr>
              <a:t>exposures</a:t>
            </a:r>
            <a:r>
              <a:rPr lang="en-US" sz="4000" baseline="30000" dirty="0">
                <a:solidFill>
                  <a:schemeClr val="dk1"/>
                </a:solidFill>
                <a:latin typeface="Times New Roman"/>
                <a:ea typeface="Times New Roman"/>
                <a:cs typeface="Times New Roman"/>
                <a:sym typeface="Times New Roman"/>
              </a:rPr>
              <a:t>1</a:t>
            </a:r>
            <a:endParaRPr sz="4000" b="0" i="0" u="none" strike="noStrike" cap="none" baseline="30000" dirty="0">
              <a:latin typeface="Times New Roman"/>
              <a:ea typeface="Times New Roman"/>
              <a:cs typeface="Times New Roman"/>
              <a:sym typeface="Times New Roman"/>
            </a:endParaRPr>
          </a:p>
          <a:p>
            <a:pPr marL="571500" marR="0" lvl="0" indent="-317500" algn="l" rtl="0">
              <a:lnSpc>
                <a:spcPct val="100000"/>
              </a:lnSpc>
              <a:spcBef>
                <a:spcPts val="0"/>
              </a:spcBef>
              <a:spcAft>
                <a:spcPts val="0"/>
              </a:spcAft>
              <a:buClr>
                <a:schemeClr val="dk1"/>
              </a:buClr>
              <a:buSzPts val="4000"/>
              <a:buFont typeface="Arial"/>
              <a:buNone/>
            </a:pPr>
            <a:endParaRPr sz="4000" b="0" i="0" u="none" strike="noStrike" cap="none" dirty="0">
              <a:solidFill>
                <a:schemeClr val="dk1"/>
              </a:solidFill>
              <a:latin typeface="Times New Roman"/>
              <a:ea typeface="Times New Roman"/>
              <a:cs typeface="Times New Roman"/>
              <a:sym typeface="Times New Roman"/>
            </a:endParaRPr>
          </a:p>
          <a:p>
            <a:pPr marL="571500" lvl="0" indent="-571500">
              <a:buClr>
                <a:schemeClr val="dk1"/>
              </a:buClr>
              <a:buSzPts val="4000"/>
              <a:buFont typeface="Arial"/>
              <a:buChar char="•"/>
            </a:pPr>
            <a:r>
              <a:rPr lang="en-US" sz="4000" b="0" i="0" u="none" strike="noStrike" cap="none" dirty="0">
                <a:solidFill>
                  <a:schemeClr val="dk1"/>
                </a:solidFill>
                <a:latin typeface="Times New Roman"/>
                <a:ea typeface="Times New Roman"/>
                <a:cs typeface="Times New Roman"/>
                <a:sym typeface="Times New Roman"/>
              </a:rPr>
              <a:t>Mercury exposure can affect anyone, but exposure is higher when certain fish types are regularly consumed or when living in close proximity to factories</a:t>
            </a:r>
            <a:r>
              <a:rPr lang="en-US" sz="4000" dirty="0">
                <a:solidFill>
                  <a:schemeClr val="dk1"/>
                </a:solidFill>
                <a:latin typeface="Times New Roman"/>
                <a:ea typeface="Times New Roman"/>
                <a:cs typeface="Times New Roman"/>
                <a:sym typeface="Times New Roman"/>
              </a:rPr>
              <a:t> </a:t>
            </a:r>
            <a:r>
              <a:rPr lang="en-US" sz="4000" baseline="30000" dirty="0" smtClean="0">
                <a:solidFill>
                  <a:schemeClr val="dk1"/>
                </a:solidFill>
                <a:latin typeface="Times New Roman"/>
                <a:ea typeface="Times New Roman"/>
                <a:cs typeface="Times New Roman"/>
                <a:sym typeface="Times New Roman"/>
              </a:rPr>
              <a:t>2, 3</a:t>
            </a:r>
            <a:endParaRPr lang="de-DE" sz="4000" dirty="0" smtClean="0">
              <a:solidFill>
                <a:schemeClr val="dk1"/>
              </a:solidFill>
              <a:latin typeface="Times New Roman"/>
              <a:ea typeface="Times New Roman"/>
              <a:cs typeface="Times New Roman"/>
              <a:sym typeface="Times New Roman"/>
            </a:endParaRPr>
          </a:p>
          <a:p>
            <a:pPr marL="571500" lvl="0" indent="-571500">
              <a:buClr>
                <a:schemeClr val="dk1"/>
              </a:buClr>
              <a:buSzPts val="4000"/>
              <a:buFont typeface="Arial"/>
              <a:buChar char="•"/>
            </a:pPr>
            <a:endParaRPr lang="en-US" sz="4000" b="0" i="0" u="none" strike="noStrike" cap="none" dirty="0" smtClean="0">
              <a:solidFill>
                <a:schemeClr val="dk1"/>
              </a:solidFill>
              <a:latin typeface="Times New Roman"/>
              <a:ea typeface="Times New Roman"/>
              <a:cs typeface="Times New Roman"/>
              <a:sym typeface="Times New Roman"/>
            </a:endParaRPr>
          </a:p>
          <a:p>
            <a:pPr marL="571500" lvl="0" indent="-571500">
              <a:buClr>
                <a:schemeClr val="dk1"/>
              </a:buClr>
              <a:buSzPts val="4000"/>
              <a:buFont typeface="Arial"/>
              <a:buChar char="•"/>
            </a:pPr>
            <a:r>
              <a:rPr lang="en-US" sz="4000" b="0" i="0" u="none" strike="noStrike" cap="none" dirty="0" smtClean="0">
                <a:solidFill>
                  <a:schemeClr val="dk1"/>
                </a:solidFill>
                <a:latin typeface="Times New Roman"/>
                <a:ea typeface="Times New Roman"/>
                <a:cs typeface="Times New Roman"/>
                <a:sym typeface="Times New Roman"/>
              </a:rPr>
              <a:t>Pregnant </a:t>
            </a:r>
            <a:r>
              <a:rPr lang="en-US" sz="4000" b="0" i="0" u="none" strike="noStrike" cap="none" dirty="0">
                <a:solidFill>
                  <a:schemeClr val="dk1"/>
                </a:solidFill>
                <a:latin typeface="Times New Roman"/>
                <a:ea typeface="Times New Roman"/>
                <a:cs typeface="Times New Roman"/>
                <a:sym typeface="Times New Roman"/>
              </a:rPr>
              <a:t>women are exposed to a high level of mercury through ingestion of the metal in water, medicine, or fish consumption</a:t>
            </a:r>
            <a:r>
              <a:rPr lang="en-US" sz="4000" dirty="0">
                <a:solidFill>
                  <a:schemeClr val="dk1"/>
                </a:solidFill>
                <a:latin typeface="Times New Roman"/>
                <a:ea typeface="Times New Roman"/>
                <a:cs typeface="Times New Roman"/>
                <a:sym typeface="Times New Roman"/>
              </a:rPr>
              <a:t> </a:t>
            </a:r>
            <a:r>
              <a:rPr lang="en-US" sz="4000" baseline="30000" dirty="0" smtClean="0">
                <a:solidFill>
                  <a:schemeClr val="dk1"/>
                </a:solidFill>
                <a:latin typeface="Times New Roman"/>
                <a:ea typeface="Times New Roman"/>
                <a:cs typeface="Times New Roman"/>
                <a:sym typeface="Times New Roman"/>
              </a:rPr>
              <a:t>4</a:t>
            </a:r>
            <a:r>
              <a:rPr lang="en-US" sz="4000" dirty="0" smtClean="0">
                <a:solidFill>
                  <a:schemeClr val="dk1"/>
                </a:solidFill>
                <a:latin typeface="Times New Roman"/>
                <a:ea typeface="Times New Roman"/>
                <a:cs typeface="Times New Roman"/>
                <a:sym typeface="Times New Roman"/>
              </a:rPr>
              <a:t>.</a:t>
            </a:r>
            <a:endParaRPr sz="4000" b="0" i="0" u="none" strike="noStrike" cap="none" dirty="0">
              <a:solidFill>
                <a:srgbClr val="FF0000"/>
              </a:solidFill>
              <a:latin typeface="Times New Roman"/>
              <a:ea typeface="Times New Roman"/>
              <a:cs typeface="Times New Roman"/>
              <a:sym typeface="Times New Roman"/>
            </a:endParaRPr>
          </a:p>
          <a:p>
            <a:pPr marL="571500" marR="0" lvl="0" indent="-317500" algn="l" rtl="0">
              <a:lnSpc>
                <a:spcPct val="100000"/>
              </a:lnSpc>
              <a:spcBef>
                <a:spcPts val="0"/>
              </a:spcBef>
              <a:spcAft>
                <a:spcPts val="0"/>
              </a:spcAft>
              <a:buClr>
                <a:schemeClr val="dk1"/>
              </a:buClr>
              <a:buSzPts val="4000"/>
              <a:buFont typeface="Arial"/>
              <a:buNone/>
            </a:pPr>
            <a:endParaRPr sz="4000" b="0" i="0" u="none" strike="noStrike" cap="none" dirty="0">
              <a:solidFill>
                <a:srgbClr val="FF0000"/>
              </a:solidFill>
              <a:latin typeface="Times New Roman"/>
              <a:ea typeface="Times New Roman"/>
              <a:cs typeface="Times New Roman"/>
              <a:sym typeface="Times New Roman"/>
            </a:endParaRPr>
          </a:p>
        </p:txBody>
      </p:sp>
      <p:sp>
        <p:nvSpPr>
          <p:cNvPr id="57" name="Google Shape;57;p3"/>
          <p:cNvSpPr txBox="1"/>
          <p:nvPr/>
        </p:nvSpPr>
        <p:spPr>
          <a:xfrm>
            <a:off x="15403721" y="5278073"/>
            <a:ext cx="13167300" cy="2545095"/>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182880"/>
            <a:r>
              <a:rPr lang="en-US" sz="4000" dirty="0">
                <a:solidFill>
                  <a:srgbClr val="2E2E2E"/>
                </a:solidFill>
                <a:latin typeface="Times New Roman" panose="02020603050405020304" pitchFamily="18" charset="0"/>
                <a:ea typeface="Calibri" panose="020F0502020204030204" pitchFamily="34" charset="0"/>
                <a:cs typeface="Times New Roman" panose="02020603050405020304" pitchFamily="18" charset="0"/>
              </a:rPr>
              <a:t>Consumption of fish 5 times per week </a:t>
            </a:r>
            <a:r>
              <a:rPr lang="en-US" sz="4000" dirty="0">
                <a:latin typeface="Calibri" panose="020F0502020204030204" pitchFamily="34" charset="0"/>
                <a:ea typeface="Calibri" panose="020F0502020204030204" pitchFamily="34" charset="0"/>
                <a:cs typeface="Times New Roman" panose="02020603050405020304" pitchFamily="18" charset="0"/>
              </a:rPr>
              <a:t>was strongly and positively correlated with high mercury levels in umbilical cord blood, indicating a high placental transfer of maternal mercury to the fetus </a:t>
            </a:r>
            <a:r>
              <a:rPr lang="en-US" sz="4000" dirty="0" smtClean="0">
                <a:latin typeface="Calibri" panose="020F0502020204030204" pitchFamily="34" charset="0"/>
                <a:ea typeface="Calibri" panose="020F0502020204030204" pitchFamily="34" charset="0"/>
                <a:cs typeface="Times New Roman" panose="02020603050405020304" pitchFamily="18" charset="0"/>
              </a:rPr>
              <a:t>(Fig. 2)</a:t>
            </a:r>
            <a:r>
              <a:rPr lang="en-US" sz="4000" baseline="30000" dirty="0" smtClean="0">
                <a:latin typeface="Calibri" panose="020F0502020204030204" pitchFamily="34" charset="0"/>
                <a:ea typeface="Calibri" panose="020F0502020204030204" pitchFamily="34" charset="0"/>
                <a:cs typeface="Times New Roman" panose="02020603050405020304" pitchFamily="18" charset="0"/>
              </a:rPr>
              <a:t>5</a:t>
            </a:r>
            <a:r>
              <a:rPr lang="en-US" sz="4000" dirty="0" smtClean="0">
                <a:latin typeface="Calibri" panose="020F0502020204030204" pitchFamily="34" charset="0"/>
                <a:ea typeface="Calibri" panose="020F0502020204030204" pitchFamily="34" charset="0"/>
                <a:cs typeface="Times New Roman" panose="02020603050405020304" pitchFamily="18" charset="0"/>
              </a:rPr>
              <a:t>.</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marL="571500" marR="0" lvl="0" indent="-317500" algn="l" rtl="0">
              <a:lnSpc>
                <a:spcPct val="100000"/>
              </a:lnSpc>
              <a:spcBef>
                <a:spcPts val="0"/>
              </a:spcBef>
              <a:spcAft>
                <a:spcPts val="0"/>
              </a:spcAft>
              <a:buClr>
                <a:schemeClr val="dk1"/>
              </a:buClr>
              <a:buSzPts val="4000"/>
              <a:buFont typeface="Arial"/>
              <a:buNone/>
            </a:pPr>
            <a:endParaRPr sz="4000" b="0" i="0" u="none" strike="noStrike" cap="none" dirty="0">
              <a:solidFill>
                <a:schemeClr val="dk1"/>
              </a:solidFill>
              <a:latin typeface="Times New Roman"/>
              <a:ea typeface="Times New Roman"/>
              <a:cs typeface="Times New Roman"/>
              <a:sym typeface="Times New Roman"/>
            </a:endParaRPr>
          </a:p>
        </p:txBody>
      </p:sp>
      <p:sp>
        <p:nvSpPr>
          <p:cNvPr id="58" name="Google Shape;58;p3"/>
          <p:cNvSpPr txBox="1"/>
          <p:nvPr/>
        </p:nvSpPr>
        <p:spPr>
          <a:xfrm>
            <a:off x="14604531" y="15833069"/>
            <a:ext cx="13966490" cy="5010676"/>
          </a:xfrm>
          <a:prstGeom prst="rect">
            <a:avLst/>
          </a:prstGeom>
          <a:solidFill>
            <a:schemeClr val="lt1"/>
          </a:solidFill>
          <a:ln w="12700" cap="flat" cmpd="sng">
            <a:solidFill>
              <a:srgbClr val="666666"/>
            </a:solidFill>
            <a:prstDash val="solid"/>
            <a:round/>
            <a:headEnd type="none" w="sm" len="sm"/>
            <a:tailEnd type="none" w="sm" len="sm"/>
          </a:ln>
        </p:spPr>
        <p:txBody>
          <a:bodyPr spcFirstLastPara="1" wrap="square" lIns="137125" tIns="137125" rIns="137125" bIns="137125" anchor="t" anchorCtr="0">
            <a:noAutofit/>
          </a:bodyPr>
          <a:lstStyle/>
          <a:p>
            <a:pPr marL="457200" lvl="0" indent="-419100">
              <a:buClr>
                <a:schemeClr val="dk1"/>
              </a:buClr>
              <a:buSzPts val="3400"/>
              <a:buFont typeface="Arial"/>
              <a:buChar char="•"/>
            </a:pPr>
            <a:r>
              <a:rPr lang="en-US" sz="3400" dirty="0">
                <a:solidFill>
                  <a:schemeClr val="dk1"/>
                </a:solidFill>
                <a:latin typeface="Times New Roman"/>
                <a:ea typeface="Times New Roman"/>
                <a:cs typeface="Times New Roman"/>
                <a:sym typeface="Times New Roman"/>
              </a:rPr>
              <a:t>Methylmercury affect the neurological system, behavior, and birthweight in children </a:t>
            </a:r>
            <a:r>
              <a:rPr lang="en-US" sz="3400" baseline="30000" dirty="0" smtClean="0">
                <a:solidFill>
                  <a:schemeClr val="dk1"/>
                </a:solidFill>
                <a:latin typeface="Times New Roman"/>
                <a:ea typeface="Times New Roman"/>
                <a:cs typeface="Times New Roman"/>
                <a:sym typeface="Times New Roman"/>
              </a:rPr>
              <a:t>5</a:t>
            </a:r>
            <a:r>
              <a:rPr lang="en-US" sz="3400" dirty="0" smtClean="0">
                <a:solidFill>
                  <a:schemeClr val="dk1"/>
                </a:solidFill>
                <a:latin typeface="Times New Roman"/>
                <a:ea typeface="Times New Roman"/>
                <a:cs typeface="Times New Roman"/>
                <a:sym typeface="Times New Roman"/>
              </a:rPr>
              <a:t>.</a:t>
            </a:r>
            <a:endParaRPr lang="en-US" sz="3400" dirty="0">
              <a:solidFill>
                <a:schemeClr val="dk1"/>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chemeClr val="dk1"/>
              </a:buClr>
              <a:buSzPts val="3400"/>
              <a:buFont typeface="Arial"/>
              <a:buChar char="•"/>
            </a:pPr>
            <a:r>
              <a:rPr lang="en-US" sz="3400" b="0" i="0" u="none" strike="noStrike" cap="none" dirty="0" smtClean="0">
                <a:solidFill>
                  <a:schemeClr val="dk1"/>
                </a:solidFill>
                <a:latin typeface="Times New Roman"/>
                <a:ea typeface="Times New Roman"/>
                <a:cs typeface="Times New Roman"/>
                <a:sym typeface="Times New Roman"/>
              </a:rPr>
              <a:t>Mercury </a:t>
            </a:r>
            <a:r>
              <a:rPr lang="en-US" sz="3400" b="0" i="0" u="none" strike="noStrike" cap="none" dirty="0">
                <a:solidFill>
                  <a:schemeClr val="dk1"/>
                </a:solidFill>
                <a:latin typeface="Times New Roman"/>
                <a:ea typeface="Times New Roman"/>
                <a:cs typeface="Times New Roman"/>
                <a:sym typeface="Times New Roman"/>
              </a:rPr>
              <a:t>exposure delayed psychomotor and mental performance in infants and  later neurocognitive development in children</a:t>
            </a:r>
            <a:r>
              <a:rPr lang="en-US" sz="3400" dirty="0">
                <a:solidFill>
                  <a:schemeClr val="dk1"/>
                </a:solidFill>
                <a:latin typeface="Times New Roman"/>
                <a:ea typeface="Times New Roman"/>
                <a:cs typeface="Times New Roman"/>
                <a:sym typeface="Times New Roman"/>
              </a:rPr>
              <a:t> (</a:t>
            </a:r>
            <a:r>
              <a:rPr lang="en-US" sz="3400" dirty="0" err="1">
                <a:solidFill>
                  <a:schemeClr val="dk1"/>
                </a:solidFill>
                <a:latin typeface="Times New Roman"/>
                <a:ea typeface="Times New Roman"/>
                <a:cs typeface="Times New Roman"/>
                <a:sym typeface="Times New Roman"/>
              </a:rPr>
              <a:t>Minai</a:t>
            </a:r>
            <a:r>
              <a:rPr lang="en-US" sz="3400" dirty="0">
                <a:solidFill>
                  <a:schemeClr val="dk1"/>
                </a:solidFill>
                <a:latin typeface="Times New Roman"/>
                <a:ea typeface="Times New Roman"/>
                <a:cs typeface="Times New Roman"/>
                <a:sym typeface="Times New Roman"/>
              </a:rPr>
              <a:t>, 2016</a:t>
            </a:r>
            <a:r>
              <a:rPr lang="en-US" sz="3400" dirty="0" smtClean="0">
                <a:solidFill>
                  <a:schemeClr val="dk1"/>
                </a:solidFill>
                <a:latin typeface="Times New Roman"/>
                <a:ea typeface="Times New Roman"/>
                <a:cs typeface="Times New Roman"/>
                <a:sym typeface="Times New Roman"/>
              </a:rPr>
              <a:t>).</a:t>
            </a:r>
            <a:r>
              <a:rPr lang="en-US" sz="3400" baseline="30000" dirty="0" smtClean="0">
                <a:solidFill>
                  <a:schemeClr val="dk1"/>
                </a:solidFill>
                <a:latin typeface="Times New Roman"/>
                <a:ea typeface="Times New Roman"/>
                <a:cs typeface="Times New Roman"/>
                <a:sym typeface="Times New Roman"/>
              </a:rPr>
              <a:t>6</a:t>
            </a:r>
            <a:endParaRPr sz="3400" b="0" i="0" u="none" strike="noStrike" cap="none" baseline="30000" dirty="0">
              <a:solidFill>
                <a:srgbClr val="FF0000"/>
              </a:solidFill>
              <a:latin typeface="Times New Roman"/>
              <a:ea typeface="Times New Roman"/>
              <a:cs typeface="Times New Roman"/>
              <a:sym typeface="Times New Roman"/>
            </a:endParaRPr>
          </a:p>
          <a:p>
            <a:pPr marL="571500" marR="0" lvl="0" indent="-533400" algn="l" rtl="0">
              <a:lnSpc>
                <a:spcPct val="100000"/>
              </a:lnSpc>
              <a:spcBef>
                <a:spcPts val="0"/>
              </a:spcBef>
              <a:spcAft>
                <a:spcPts val="0"/>
              </a:spcAft>
              <a:buClr>
                <a:schemeClr val="dk1"/>
              </a:buClr>
              <a:buSzPts val="3400"/>
              <a:buFont typeface="Arial"/>
              <a:buChar char="•"/>
            </a:pPr>
            <a:r>
              <a:rPr lang="en-US" sz="3400" b="0" i="0" u="none" strike="noStrike" cap="none" dirty="0" smtClean="0">
                <a:solidFill>
                  <a:schemeClr val="dk1"/>
                </a:solidFill>
                <a:latin typeface="Times New Roman"/>
                <a:ea typeface="Times New Roman"/>
                <a:cs typeface="Times New Roman"/>
                <a:sym typeface="Times New Roman"/>
              </a:rPr>
              <a:t>Low </a:t>
            </a:r>
            <a:r>
              <a:rPr lang="en-US" sz="3400" b="0" i="0" u="none" strike="noStrike" cap="none" dirty="0">
                <a:solidFill>
                  <a:schemeClr val="dk1"/>
                </a:solidFill>
                <a:latin typeface="Times New Roman"/>
                <a:ea typeface="Times New Roman"/>
                <a:cs typeface="Times New Roman"/>
                <a:sym typeface="Times New Roman"/>
              </a:rPr>
              <a:t>levels of mercury exposure lead to BASC-2 anxiety in some children</a:t>
            </a:r>
            <a:r>
              <a:rPr lang="en-US" sz="3400" dirty="0">
                <a:solidFill>
                  <a:schemeClr val="dk1"/>
                </a:solidFill>
                <a:latin typeface="Times New Roman"/>
                <a:ea typeface="Times New Roman"/>
                <a:cs typeface="Times New Roman"/>
                <a:sym typeface="Times New Roman"/>
              </a:rPr>
              <a:t> </a:t>
            </a:r>
            <a:r>
              <a:rPr lang="en-US" sz="3400" baseline="30000" dirty="0" smtClean="0">
                <a:solidFill>
                  <a:schemeClr val="dk1"/>
                </a:solidFill>
                <a:latin typeface="Times New Roman"/>
                <a:ea typeface="Times New Roman"/>
                <a:cs typeface="Times New Roman"/>
                <a:sym typeface="Times New Roman"/>
              </a:rPr>
              <a:t>7</a:t>
            </a:r>
            <a:endParaRPr sz="3400" baseline="30000" dirty="0"/>
          </a:p>
          <a:p>
            <a:pPr marL="571500" marR="0" lvl="0" indent="-533400" algn="l" rtl="0">
              <a:lnSpc>
                <a:spcPct val="100000"/>
              </a:lnSpc>
              <a:spcBef>
                <a:spcPts val="0"/>
              </a:spcBef>
              <a:spcAft>
                <a:spcPts val="0"/>
              </a:spcAft>
              <a:buClr>
                <a:schemeClr val="dk1"/>
              </a:buClr>
              <a:buSzPts val="3400"/>
              <a:buFont typeface="Times New Roman"/>
              <a:buChar char="•"/>
            </a:pPr>
            <a:r>
              <a:rPr lang="en-US" sz="3400" dirty="0" smtClean="0">
                <a:solidFill>
                  <a:schemeClr val="dk1"/>
                </a:solidFill>
                <a:latin typeface="Times New Roman"/>
                <a:ea typeface="Times New Roman"/>
                <a:cs typeface="Times New Roman"/>
                <a:sym typeface="Times New Roman"/>
              </a:rPr>
              <a:t>Prenatal </a:t>
            </a:r>
            <a:r>
              <a:rPr lang="en-US" sz="3400" dirty="0">
                <a:solidFill>
                  <a:schemeClr val="dk1"/>
                </a:solidFill>
                <a:latin typeface="Times New Roman"/>
                <a:ea typeface="Times New Roman"/>
                <a:cs typeface="Times New Roman"/>
                <a:sym typeface="Times New Roman"/>
              </a:rPr>
              <a:t>mercury exposure is associated with low levels of 5hmC in DNA. 5hmC is crucial in embryogenesis and cell lineage commitment </a:t>
            </a:r>
            <a:r>
              <a:rPr lang="en-US" sz="3400" baseline="30000" dirty="0" smtClean="0">
                <a:solidFill>
                  <a:schemeClr val="dk1"/>
                </a:solidFill>
                <a:latin typeface="Times New Roman"/>
                <a:ea typeface="Times New Roman"/>
                <a:cs typeface="Times New Roman"/>
                <a:sym typeface="Times New Roman"/>
              </a:rPr>
              <a:t>8</a:t>
            </a:r>
          </a:p>
          <a:p>
            <a:pPr marL="571500" lvl="0" indent="-533400">
              <a:buClr>
                <a:schemeClr val="dk1"/>
              </a:buClr>
              <a:buSzPts val="3400"/>
              <a:buFont typeface="Times New Roman"/>
              <a:buChar char="•"/>
            </a:pPr>
            <a:r>
              <a:rPr lang="en-US" sz="3400" dirty="0">
                <a:solidFill>
                  <a:schemeClr val="dk1"/>
                </a:solidFill>
                <a:latin typeface="Times New Roman"/>
                <a:ea typeface="Times New Roman"/>
                <a:cs typeface="Times New Roman"/>
                <a:sym typeface="Times New Roman"/>
              </a:rPr>
              <a:t>Lower brain-derived neurotrophic factor (BDNF) level was correlated with poor neurodevelopment in children at 1 year of </a:t>
            </a:r>
            <a:r>
              <a:rPr lang="en-US" sz="3400" dirty="0" smtClean="0">
                <a:solidFill>
                  <a:schemeClr val="dk1"/>
                </a:solidFill>
                <a:latin typeface="Times New Roman"/>
                <a:ea typeface="Times New Roman"/>
                <a:cs typeface="Times New Roman"/>
                <a:sym typeface="Times New Roman"/>
              </a:rPr>
              <a:t>age (Fig. 3) </a:t>
            </a:r>
            <a:r>
              <a:rPr lang="en-US" sz="3400" baseline="30000" dirty="0" smtClean="0">
                <a:solidFill>
                  <a:schemeClr val="dk1"/>
                </a:solidFill>
                <a:latin typeface="Times New Roman"/>
                <a:ea typeface="Times New Roman"/>
                <a:cs typeface="Times New Roman"/>
                <a:sym typeface="Times New Roman"/>
              </a:rPr>
              <a:t>9</a:t>
            </a:r>
            <a:endParaRPr sz="3400" baseline="30000"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34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None/>
            </a:pPr>
            <a:endParaRPr sz="34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None/>
            </a:pPr>
            <a:endParaRPr sz="34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None/>
            </a:pPr>
            <a:endParaRPr sz="3400" dirty="0">
              <a:solidFill>
                <a:srgbClr val="FF0000"/>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None/>
            </a:pPr>
            <a:endParaRPr sz="4000" dirty="0">
              <a:solidFill>
                <a:srgbClr val="FF0000"/>
              </a:solidFill>
              <a:latin typeface="Times New Roman"/>
              <a:ea typeface="Times New Roman"/>
              <a:cs typeface="Times New Roman"/>
              <a:sym typeface="Times New Roman"/>
            </a:endParaRPr>
          </a:p>
        </p:txBody>
      </p:sp>
      <p:pic>
        <p:nvPicPr>
          <p:cNvPr id="59" name="Google Shape;59;p3"/>
          <p:cNvPicPr preferRelativeResize="0"/>
          <p:nvPr/>
        </p:nvPicPr>
        <p:blipFill rotWithShape="1">
          <a:blip r:embed="rId5">
            <a:alphaModFix/>
          </a:blip>
          <a:srcRect l="20102" t="13405" r="19873" b="13580"/>
          <a:stretch/>
        </p:blipFill>
        <p:spPr>
          <a:xfrm>
            <a:off x="2367587" y="18957357"/>
            <a:ext cx="10328322" cy="8887201"/>
          </a:xfrm>
          <a:prstGeom prst="rect">
            <a:avLst/>
          </a:prstGeom>
          <a:noFill/>
          <a:ln>
            <a:noFill/>
          </a:ln>
        </p:spPr>
      </p:pic>
      <p:pic>
        <p:nvPicPr>
          <p:cNvPr id="60" name="Picture 59"/>
          <p:cNvPicPr/>
          <p:nvPr/>
        </p:nvPicPr>
        <p:blipFill>
          <a:blip r:embed="rId6"/>
          <a:stretch>
            <a:fillRect/>
          </a:stretch>
        </p:blipFill>
        <p:spPr>
          <a:xfrm>
            <a:off x="14717087" y="8511768"/>
            <a:ext cx="13631836" cy="7286759"/>
          </a:xfrm>
          <a:prstGeom prst="rect">
            <a:avLst/>
          </a:prstGeom>
        </p:spPr>
      </p:pic>
      <p:pic>
        <p:nvPicPr>
          <p:cNvPr id="61" name="Picture 60"/>
          <p:cNvPicPr/>
          <p:nvPr/>
        </p:nvPicPr>
        <p:blipFill>
          <a:blip r:embed="rId7"/>
          <a:stretch>
            <a:fillRect/>
          </a:stretch>
        </p:blipFill>
        <p:spPr>
          <a:xfrm>
            <a:off x="13160828" y="21560053"/>
            <a:ext cx="16041372" cy="7169535"/>
          </a:xfrm>
          <a:prstGeom prst="rect">
            <a:avLst/>
          </a:prstGeom>
        </p:spPr>
      </p:pic>
      <p:sp>
        <p:nvSpPr>
          <p:cNvPr id="62" name="Google Shape;42;p3"/>
          <p:cNvSpPr txBox="1"/>
          <p:nvPr/>
        </p:nvSpPr>
        <p:spPr>
          <a:xfrm>
            <a:off x="14604531" y="20991100"/>
            <a:ext cx="13966490" cy="662031"/>
          </a:xfrm>
          <a:prstGeom prst="rect">
            <a:avLst/>
          </a:prstGeom>
          <a:solidFill>
            <a:schemeClr val="lt1"/>
          </a:solidFill>
          <a:ln w="12700" cap="flat" cmpd="sng">
            <a:solidFill>
              <a:srgbClr val="2F5496"/>
            </a:solidFill>
            <a:prstDash val="solid"/>
            <a:round/>
            <a:headEnd type="none" w="sm" len="sm"/>
            <a:tailEnd type="none" w="sm" len="sm"/>
          </a:ln>
        </p:spPr>
        <p:txBody>
          <a:bodyPr spcFirstLastPara="1" wrap="square" lIns="137125" tIns="137125" rIns="137125" bIns="137125" anchor="t" anchorCtr="0">
            <a:noAutofit/>
          </a:bodyPr>
          <a:lstStyle/>
          <a:p>
            <a:pPr lvl="0">
              <a:buSzPts val="3400"/>
            </a:pPr>
            <a:r>
              <a:rPr lang="en-US" sz="3200" b="0" i="1" u="none" strike="noStrike" cap="none" dirty="0">
                <a:solidFill>
                  <a:srgbClr val="000000"/>
                </a:solidFill>
                <a:latin typeface="Times New Roman"/>
                <a:ea typeface="Times New Roman"/>
                <a:cs typeface="Times New Roman"/>
                <a:sym typeface="Times New Roman"/>
              </a:rPr>
              <a:t>Figure </a:t>
            </a:r>
            <a:r>
              <a:rPr lang="en-US" sz="3200" b="0" i="1" u="none" strike="noStrike" cap="none" dirty="0" smtClean="0">
                <a:solidFill>
                  <a:srgbClr val="000000"/>
                </a:solidFill>
                <a:latin typeface="Times New Roman"/>
                <a:ea typeface="Times New Roman"/>
                <a:cs typeface="Times New Roman"/>
                <a:sym typeface="Times New Roman"/>
              </a:rPr>
              <a:t>3</a:t>
            </a:r>
            <a:r>
              <a:rPr lang="en-US" sz="3200" i="1" dirty="0">
                <a:latin typeface="Times New Roman"/>
                <a:ea typeface="Times New Roman"/>
                <a:cs typeface="Times New Roman"/>
                <a:sym typeface="Times New Roman"/>
              </a:rPr>
              <a:t>. BDNF level correlation with poor neurodevelopment </a:t>
            </a:r>
            <a:r>
              <a:rPr lang="en-US" sz="3200" b="0" i="1" u="none" strike="noStrike" cap="none" dirty="0" smtClean="0">
                <a:solidFill>
                  <a:srgbClr val="000000"/>
                </a:solidFill>
                <a:latin typeface="Times New Roman"/>
                <a:ea typeface="Times New Roman"/>
                <a:cs typeface="Times New Roman"/>
                <a:sym typeface="Times New Roman"/>
              </a:rPr>
              <a:t> </a:t>
            </a:r>
            <a:endParaRPr sz="3200" b="0" i="1" u="none" strike="noStrike" cap="none" dirty="0">
              <a:solidFill>
                <a:srgbClr val="00000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1013</Words>
  <Application>Microsoft Office PowerPoint</Application>
  <PresentationFormat>Custom</PresentationFormat>
  <Paragraphs>58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Ekwonye, Angela M.</dc:creator>
  <cp:lastModifiedBy>Windows User</cp:lastModifiedBy>
  <cp:revision>13</cp:revision>
  <cp:lastPrinted>2020-01-23T21:03:48Z</cp:lastPrinted>
  <dcterms:modified xsi:type="dcterms:W3CDTF">2020-01-23T21:05:27Z</dcterms:modified>
</cp:coreProperties>
</file>