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5" r:id="rId10"/>
    <p:sldId id="267" r:id="rId11"/>
    <p:sldId id="270" r:id="rId12"/>
    <p:sldId id="268" r:id="rId13"/>
    <p:sldId id="269" r:id="rId14"/>
    <p:sldId id="282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20A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52881-49AE-4C59-9F0E-0C2E884F0D0E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5BF51-C751-4AD3-B6C9-CC61FFC25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vorderbruegg@winthrop.edu" TargetMode="External"/><Relationship Id="rId2" Type="http://schemas.openxmlformats.org/officeDocument/2006/relationships/hyperlink" Target="mailto:schriffenm@winthrop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How do we know what or if students are learning by their participation in department produced dance concerts or theatre productions????????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/>
              <a:t>Theatre Student Learning Outcomes</a:t>
            </a:r>
            <a:endParaRPr lang="en-US" dirty="0"/>
          </a:p>
          <a:p>
            <a:pPr lvl="0"/>
            <a:r>
              <a:rPr lang="en-US" dirty="0"/>
              <a:t>Students should demonstrate a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fundamental understanding </a:t>
            </a:r>
            <a:r>
              <a:rPr lang="en-US" dirty="0"/>
              <a:t>of and appreciation for the creative processes of theatre, the socio-historical contexts and the nature of the theatrical event.</a:t>
            </a:r>
          </a:p>
          <a:p>
            <a:pPr lvl="0"/>
            <a:r>
              <a:rPr lang="en-US" dirty="0"/>
              <a:t>Students will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achieve basic skills </a:t>
            </a:r>
            <a:r>
              <a:rPr lang="en-US" dirty="0"/>
              <a:t>in performance and production.</a:t>
            </a:r>
          </a:p>
          <a:p>
            <a:pPr lvl="0"/>
            <a:r>
              <a:rPr lang="en-US" dirty="0"/>
              <a:t>Students should demonstrate a sense of commitment and a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positive attitude </a:t>
            </a:r>
            <a:r>
              <a:rPr lang="en-US" dirty="0"/>
              <a:t>that will foster the creative process.</a:t>
            </a:r>
          </a:p>
          <a:p>
            <a:pPr lvl="0"/>
            <a:r>
              <a:rPr lang="en-US" dirty="0"/>
              <a:t>(Certification Emphasis): The student will be an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effective decision maker</a:t>
            </a:r>
            <a:r>
              <a:rPr lang="en-US" dirty="0"/>
              <a:t> in directing the education of students.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077200" y="5837903"/>
            <a:ext cx="685800" cy="7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students complete a performance in a production, they fill out a reflective self-evaluation (indirect assessment).</a:t>
            </a:r>
          </a:p>
          <a:p>
            <a:pPr lvl="1"/>
            <a:r>
              <a:rPr lang="en-US" b="1" dirty="0" smtClean="0"/>
              <a:t>Completion is required to earn credit for the performance</a:t>
            </a:r>
          </a:p>
          <a:p>
            <a:pPr lvl="1"/>
            <a:r>
              <a:rPr lang="en-US" dirty="0" smtClean="0"/>
              <a:t>The prompts were designed to generate data about the level of achievement students are attaining towards the above goals and student learning outcomes.  </a:t>
            </a:r>
          </a:p>
          <a:p>
            <a:pPr lvl="1"/>
            <a:r>
              <a:rPr lang="en-US" dirty="0" smtClean="0"/>
              <a:t>See handout #1</a:t>
            </a:r>
          </a:p>
          <a:p>
            <a:pPr lvl="1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Prompts on the student self-reflection essay</a:t>
            </a:r>
          </a:p>
          <a:p>
            <a:pPr>
              <a:buNone/>
            </a:pPr>
            <a:r>
              <a:rPr lang="en-US" dirty="0" smtClean="0"/>
              <a:t>1.	How did you </a:t>
            </a:r>
            <a:r>
              <a:rPr lang="en-US" dirty="0" smtClean="0">
                <a:solidFill>
                  <a:srgbClr val="FF0000"/>
                </a:solidFill>
              </a:rPr>
              <a:t>meet any challenges </a:t>
            </a:r>
            <a:r>
              <a:rPr lang="en-US" dirty="0" smtClean="0"/>
              <a:t>you encountered in this practicum?  What lessons did you learn from this process?</a:t>
            </a:r>
          </a:p>
          <a:p>
            <a:pPr>
              <a:buNone/>
            </a:pPr>
            <a:r>
              <a:rPr lang="en-US" dirty="0" smtClean="0"/>
              <a:t>2.	What three insights did you gain about </a:t>
            </a:r>
            <a:r>
              <a:rPr lang="en-US" dirty="0" smtClean="0">
                <a:solidFill>
                  <a:srgbClr val="00B050"/>
                </a:solidFill>
              </a:rPr>
              <a:t>artistic leadership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by completing this role</a:t>
            </a:r>
            <a:r>
              <a:rPr lang="en-US" dirty="0" smtClean="0"/>
              <a:t>, task or job?  </a:t>
            </a:r>
          </a:p>
          <a:p>
            <a:pPr>
              <a:buNone/>
            </a:pPr>
            <a:r>
              <a:rPr lang="en-US" dirty="0" smtClean="0"/>
              <a:t>3.	What three things did you learn about </a:t>
            </a:r>
            <a:r>
              <a:rPr lang="en-US" dirty="0" smtClean="0">
                <a:solidFill>
                  <a:srgbClr val="FF0000"/>
                </a:solidFill>
              </a:rPr>
              <a:t>collaboration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in the performing arts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by completing this role</a:t>
            </a:r>
            <a:r>
              <a:rPr lang="en-US" dirty="0" smtClean="0"/>
              <a:t>, task or job?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Prompts on the student self-reflection essay</a:t>
            </a:r>
          </a:p>
          <a:p>
            <a:pPr>
              <a:buNone/>
            </a:pPr>
            <a:r>
              <a:rPr lang="en-US" sz="2800" dirty="0" smtClean="0"/>
              <a:t>4.	How do you feel that you 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improved your knowledge </a:t>
            </a:r>
            <a:r>
              <a:rPr lang="en-US" sz="2800" dirty="0" smtClean="0">
                <a:solidFill>
                  <a:srgbClr val="00B050"/>
                </a:solidFill>
              </a:rPr>
              <a:t>of dance and/or theatre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by completing this practicum</a:t>
            </a:r>
            <a:r>
              <a:rPr lang="en-US" sz="2800" dirty="0" smtClean="0"/>
              <a:t>?</a:t>
            </a:r>
          </a:p>
          <a:p>
            <a:pPr>
              <a:buNone/>
            </a:pPr>
            <a:r>
              <a:rPr lang="en-US" sz="2800" dirty="0" smtClean="0"/>
              <a:t>5.	If you were to complete a second practicum in this role, task or job,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what would you </a:t>
            </a:r>
            <a:r>
              <a:rPr lang="en-US" sz="2800" dirty="0" smtClean="0">
                <a:solidFill>
                  <a:srgbClr val="FF0000"/>
                </a:solidFill>
              </a:rPr>
              <a:t>do differently</a:t>
            </a:r>
            <a:r>
              <a:rPr lang="en-US" sz="2800" dirty="0" smtClean="0"/>
              <a:t>?</a:t>
            </a:r>
          </a:p>
          <a:p>
            <a:pPr>
              <a:buNone/>
            </a:pPr>
            <a:r>
              <a:rPr lang="en-US" sz="2800" dirty="0" smtClean="0"/>
              <a:t>6.	Was there anything that you now feel you should have known about this role, task or job before you attempted to complete a practicum in it?</a:t>
            </a:r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Prompts on the student self-reflection essay</a:t>
            </a:r>
          </a:p>
          <a:p>
            <a:pPr>
              <a:buNone/>
            </a:pPr>
            <a:r>
              <a:rPr lang="en-US" sz="2800" dirty="0" smtClean="0"/>
              <a:t>4.	7.	Describe at least </a:t>
            </a:r>
            <a:r>
              <a:rPr lang="en-US" sz="2800" dirty="0" smtClean="0">
                <a:solidFill>
                  <a:srgbClr val="FF0000"/>
                </a:solidFill>
              </a:rPr>
              <a:t>three things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you learned about yourself </a:t>
            </a:r>
            <a:r>
              <a:rPr lang="en-US" sz="2800" dirty="0" smtClean="0"/>
              <a:t>as you worked on this practicum? </a:t>
            </a:r>
          </a:p>
          <a:p>
            <a:pPr marL="457200" indent="-457200">
              <a:buAutoNum type="arabicPeriod" startAt="8"/>
            </a:pPr>
            <a:r>
              <a:rPr lang="en-US" sz="2800" dirty="0" smtClean="0"/>
              <a:t>How has your work on this practicum affected your </a:t>
            </a:r>
            <a:r>
              <a:rPr lang="en-US" sz="2800" dirty="0" smtClean="0">
                <a:solidFill>
                  <a:srgbClr val="00B050"/>
                </a:solidFill>
              </a:rPr>
              <a:t>career goals?</a:t>
            </a:r>
          </a:p>
          <a:p>
            <a:pPr marL="0" indent="0">
              <a:buNone/>
            </a:pPr>
            <a:endParaRPr lang="en-US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smtClean="0"/>
              <a:t>See handout #2 for selection of student comments on the self-evaluation.</a:t>
            </a:r>
            <a:endParaRPr lang="en-US" sz="2800" dirty="0"/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822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Indirect Assessment--The department invites graduating seniors to complete an online exit survey</a:t>
            </a:r>
          </a:p>
          <a:p>
            <a:pPr lvl="1"/>
            <a:r>
              <a:rPr lang="en-US" dirty="0" smtClean="0"/>
              <a:t>The survey collects data about students’ perception of their achievement towards program goals and student learning outcomes.  </a:t>
            </a:r>
          </a:p>
          <a:p>
            <a:pPr lvl="1"/>
            <a:r>
              <a:rPr lang="en-US" dirty="0" smtClean="0"/>
              <a:t>See handout #3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77200" y="5837903"/>
            <a:ext cx="685800" cy="7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Selected prompts from the exit survey</a:t>
            </a:r>
          </a:p>
          <a:p>
            <a:pPr lvl="1"/>
            <a:r>
              <a:rPr lang="en-US" dirty="0" smtClean="0"/>
              <a:t>Do you feel you had adequate opportunities to work in the following situations?</a:t>
            </a:r>
          </a:p>
          <a:p>
            <a:pPr lvl="2"/>
            <a:r>
              <a:rPr lang="en-US" dirty="0" smtClean="0"/>
              <a:t>Performer</a:t>
            </a:r>
          </a:p>
          <a:p>
            <a:pPr lvl="2"/>
            <a:r>
              <a:rPr lang="en-US" dirty="0" smtClean="0"/>
              <a:t>choreographer/director</a:t>
            </a:r>
          </a:p>
          <a:p>
            <a:pPr lvl="2"/>
            <a:r>
              <a:rPr lang="en-US" dirty="0" smtClean="0"/>
              <a:t>Designer</a:t>
            </a:r>
          </a:p>
          <a:p>
            <a:pPr lvl="2"/>
            <a:r>
              <a:rPr lang="en-US" dirty="0" smtClean="0"/>
              <a:t>stage manager</a:t>
            </a:r>
          </a:p>
          <a:p>
            <a:pPr lvl="2"/>
            <a:r>
              <a:rPr lang="en-US" dirty="0" smtClean="0"/>
              <a:t>running crew</a:t>
            </a:r>
          </a:p>
          <a:p>
            <a:pPr lvl="1"/>
            <a:r>
              <a:rPr lang="en-US" dirty="0" smtClean="0"/>
              <a:t>(where collaboration, leadership, problem-solving, gaining competency in skills all occur)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77200" y="5837903"/>
            <a:ext cx="685800" cy="7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exit survey also prompts students about careers</a:t>
            </a:r>
          </a:p>
          <a:p>
            <a:pPr lvl="1"/>
            <a:r>
              <a:rPr lang="en-US" dirty="0" smtClean="0"/>
              <a:t>They discuss their career ambitions when they entered and when they exited the program. </a:t>
            </a:r>
          </a:p>
          <a:p>
            <a:pPr lvl="1"/>
            <a:r>
              <a:rPr lang="en-US" dirty="0" smtClean="0"/>
              <a:t>They discuss the guidance they received from faculty members about careers.</a:t>
            </a:r>
          </a:p>
          <a:p>
            <a:pPr lvl="1"/>
            <a:r>
              <a:rPr lang="en-US" dirty="0" smtClean="0"/>
              <a:t>They discuss the learning experiences that gave them preparation for their chosen careers.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77200" y="5837903"/>
            <a:ext cx="685800" cy="7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exit survey prompts students to discuss their growth in specific areas included in the mission statement:</a:t>
            </a:r>
          </a:p>
          <a:p>
            <a:pPr lvl="1"/>
            <a:r>
              <a:rPr lang="en-US" dirty="0" smtClean="0"/>
              <a:t>Individual growth</a:t>
            </a:r>
          </a:p>
          <a:p>
            <a:pPr lvl="1"/>
            <a:r>
              <a:rPr lang="en-US" dirty="0" smtClean="0"/>
              <a:t>Achieving competency in one area of dance or theatre</a:t>
            </a:r>
          </a:p>
          <a:p>
            <a:pPr lvl="1"/>
            <a:r>
              <a:rPr lang="en-US" dirty="0" smtClean="0"/>
              <a:t>Attaining breadth of learning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8077200" y="5837903"/>
            <a:ext cx="685800" cy="7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Starting in 2012, the exit survey prompts students to discuss their achievement towards the four ULCs</a:t>
            </a:r>
          </a:p>
          <a:p>
            <a:pPr lvl="1"/>
            <a:r>
              <a:rPr lang="en-US" dirty="0" smtClean="0"/>
              <a:t>“Please describe briefly one experience you had in your major that helped you . . .” </a:t>
            </a:r>
          </a:p>
          <a:p>
            <a:pPr lvl="1"/>
            <a:r>
              <a:rPr lang="en-US" dirty="0" smtClean="0"/>
              <a:t>See handout #4 for selection of student responses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77200" y="5837903"/>
            <a:ext cx="685800" cy="7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8800" dirty="0" smtClean="0"/>
              <a:t>ASSESSMENT!!!!!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Other indirect assessments</a:t>
            </a:r>
          </a:p>
          <a:p>
            <a:pPr lvl="1"/>
            <a:r>
              <a:rPr lang="en-US" dirty="0" smtClean="0"/>
              <a:t>Post-show discussions</a:t>
            </a:r>
          </a:p>
          <a:p>
            <a:pPr lvl="2"/>
            <a:r>
              <a:rPr lang="en-US" dirty="0" smtClean="0"/>
              <a:t>Faculty members, student performers, designers, stage managers, etc. , facilitated by a faculty member.</a:t>
            </a:r>
          </a:p>
          <a:p>
            <a:pPr lvl="2"/>
            <a:r>
              <a:rPr lang="en-US" dirty="0" smtClean="0"/>
              <a:t>Serves as a forum for students to articulate their thoughts about the learning experience</a:t>
            </a:r>
          </a:p>
          <a:p>
            <a:pPr lvl="2"/>
            <a:r>
              <a:rPr lang="en-US" dirty="0" smtClean="0"/>
              <a:t>Minutes are recorded.</a:t>
            </a:r>
          </a:p>
          <a:p>
            <a:pPr lvl="1"/>
            <a:r>
              <a:rPr lang="en-US" dirty="0" smtClean="0"/>
              <a:t>Artistic staff post-mortem</a:t>
            </a:r>
          </a:p>
          <a:p>
            <a:pPr lvl="2"/>
            <a:r>
              <a:rPr lang="en-US" dirty="0" smtClean="0"/>
              <a:t>Faculty members and students on artistic team only</a:t>
            </a:r>
          </a:p>
          <a:p>
            <a:pPr lvl="2"/>
            <a:r>
              <a:rPr lang="en-US" dirty="0" smtClean="0"/>
              <a:t>Forum for reflection on the production process to solve problems and improve student learning</a:t>
            </a:r>
          </a:p>
          <a:p>
            <a:pPr lvl="2"/>
            <a:r>
              <a:rPr lang="en-US" dirty="0" smtClean="0"/>
              <a:t>Minutes are recorded.</a:t>
            </a:r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Assessments</a:t>
            </a:r>
          </a:p>
          <a:p>
            <a:pPr lvl="1"/>
            <a:r>
              <a:rPr lang="en-US" dirty="0" smtClean="0"/>
              <a:t>Course syllabi show course goals and student learning outcomes (SLOs) that align with program, department and university goals.</a:t>
            </a:r>
          </a:p>
          <a:p>
            <a:pPr lvl="1"/>
            <a:r>
              <a:rPr lang="en-US" dirty="0" smtClean="0"/>
              <a:t>Assignments, requirements, responsibilities call for students to demonstrate achievement towards above goals</a:t>
            </a:r>
          </a:p>
          <a:p>
            <a:pPr lvl="1"/>
            <a:r>
              <a:rPr lang="en-US" dirty="0" smtClean="0"/>
              <a:t>Examples follow…..</a:t>
            </a:r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THRA 470:  Advanced Practicum—students who are directing full-length dramas enroll in this course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THRT 395:  Special Topics—students who are stage managers and designers for the above productions enroll in this course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Color-coding shows how specific requirements and assignments in the courses align with course goals and student learning outcomes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See handouts #5 and #6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77200" y="5837903"/>
            <a:ext cx="685800" cy="7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DANA 444:  Dance Performance Practicum—students who perform in faculty-choreographed works enroll in this course.</a:t>
            </a:r>
          </a:p>
          <a:p>
            <a:r>
              <a:rPr lang="en-US" dirty="0" smtClean="0"/>
              <a:t>DANA 201:  Choreography I—dance majors enroll in this course </a:t>
            </a:r>
          </a:p>
          <a:p>
            <a:r>
              <a:rPr lang="en-US" dirty="0" smtClean="0"/>
              <a:t>See handouts #7 and #8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Personnel in the Department use this data:</a:t>
            </a:r>
          </a:p>
          <a:p>
            <a:pPr lvl="1"/>
            <a:r>
              <a:rPr lang="en-US" dirty="0" smtClean="0"/>
              <a:t>In the Winthrop OARS system (for SACS)</a:t>
            </a:r>
          </a:p>
          <a:p>
            <a:pPr lvl="1"/>
            <a:r>
              <a:rPr lang="en-US" dirty="0" smtClean="0"/>
              <a:t>In self-studies for NAST</a:t>
            </a:r>
          </a:p>
          <a:p>
            <a:pPr lvl="1"/>
            <a:r>
              <a:rPr lang="en-US" dirty="0" smtClean="0"/>
              <a:t>In self-studies for NASD</a:t>
            </a:r>
          </a:p>
          <a:p>
            <a:pPr lvl="1"/>
            <a:r>
              <a:rPr lang="en-US" dirty="0" smtClean="0"/>
              <a:t>In recertifying Winthrop courses for general education status</a:t>
            </a:r>
          </a:p>
          <a:p>
            <a:pPr lvl="1"/>
            <a:r>
              <a:rPr lang="en-US" dirty="0" smtClean="0"/>
              <a:t>In recruiting materials</a:t>
            </a:r>
          </a:p>
          <a:p>
            <a:pPr lvl="1"/>
            <a:r>
              <a:rPr lang="en-US" dirty="0" smtClean="0"/>
              <a:t>In Winthrop annual 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77200" y="5837903"/>
            <a:ext cx="685800" cy="7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share this PPT presentation and all handouts digitally.</a:t>
            </a:r>
          </a:p>
          <a:p>
            <a:r>
              <a:rPr lang="en-US" dirty="0" smtClean="0"/>
              <a:t>Contact:  </a:t>
            </a:r>
          </a:p>
          <a:p>
            <a:pPr lvl="1"/>
            <a:r>
              <a:rPr lang="en-US" sz="2400" dirty="0" smtClean="0"/>
              <a:t>Meg Schriffen </a:t>
            </a:r>
            <a:r>
              <a:rPr lang="en-US" sz="2400" dirty="0" smtClean="0">
                <a:hlinkClick r:id="rId2"/>
              </a:rPr>
              <a:t>schriffenm@winthrop.edu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Andrew Vorder Bruegge </a:t>
            </a:r>
            <a:r>
              <a:rPr lang="en-US" sz="2400" dirty="0" smtClean="0">
                <a:hlinkClick r:id="rId3"/>
              </a:rPr>
              <a:t>vorderbruegg@winthrop.edu</a:t>
            </a:r>
            <a:r>
              <a:rPr lang="en-US" sz="2400" dirty="0" smtClean="0"/>
              <a:t> </a:t>
            </a:r>
          </a:p>
          <a:p>
            <a:r>
              <a:rPr lang="en-US" dirty="0" smtClean="0"/>
              <a:t>We’ll be glad to share.</a:t>
            </a:r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questions do we need to ask in order to yield useful information about student learning? 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77200" y="5837903"/>
            <a:ext cx="685800" cy="7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Align assessment with accreditation standards (implicitly and explicitly)</a:t>
            </a:r>
          </a:p>
          <a:p>
            <a:r>
              <a:rPr lang="en-US" dirty="0" smtClean="0"/>
              <a:t>Align assessment with university, department, and program goals </a:t>
            </a:r>
          </a:p>
          <a:p>
            <a:r>
              <a:rPr lang="en-US" dirty="0" smtClean="0"/>
              <a:t>Align assessment with student learning outcomes in the performance courses.  </a:t>
            </a:r>
          </a:p>
          <a:p>
            <a:r>
              <a:rPr lang="en-US" dirty="0" smtClean="0"/>
              <a:t>This is “vertical” alignment.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8077200" y="5837903"/>
            <a:ext cx="685800" cy="7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University Level Competencies</a:t>
            </a:r>
          </a:p>
          <a:p>
            <a:pPr lvl="1"/>
            <a:r>
              <a:rPr lang="en-US" b="1" dirty="0"/>
              <a:t>Competency 1: Winthrop graduates think critically and solve problems. </a:t>
            </a:r>
            <a:endParaRPr lang="en-US" dirty="0"/>
          </a:p>
          <a:p>
            <a:pPr lvl="1"/>
            <a:r>
              <a:rPr lang="en-US" b="1" dirty="0"/>
              <a:t>Competency 2: Winthrop graduates are personally and socially responsible. </a:t>
            </a:r>
            <a:endParaRPr lang="en-US" dirty="0"/>
          </a:p>
          <a:p>
            <a:pPr lvl="1"/>
            <a:r>
              <a:rPr lang="en-US" b="1" dirty="0"/>
              <a:t>Competency 3: Winthrop graduates understand the interconnected nature of the world and the time in which they live. </a:t>
            </a:r>
            <a:endParaRPr lang="en-US" dirty="0"/>
          </a:p>
          <a:p>
            <a:pPr lvl="1"/>
            <a:r>
              <a:rPr lang="en-US" b="1" dirty="0"/>
              <a:t>Competency 4: Winthrop graduates communicate effectively. 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Theatre </a:t>
            </a:r>
            <a:r>
              <a:rPr lang="en-US" sz="3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3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Dance Mission </a:t>
            </a:r>
            <a:r>
              <a:rPr lang="en-US" sz="3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Statement</a:t>
            </a:r>
            <a:endParaRPr lang="en-US" sz="3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3400" dirty="0"/>
              <a:t>The mission of Winthrop University’s Department of Theatre and Dance is to </a:t>
            </a:r>
            <a:r>
              <a:rPr lang="en-US" sz="3400" dirty="0">
                <a:solidFill>
                  <a:schemeClr val="accent5">
                    <a:lumMod val="75000"/>
                  </a:schemeClr>
                </a:solidFill>
              </a:rPr>
              <a:t>foster individual students' aesthetic, intellectual, and creative development </a:t>
            </a:r>
            <a:r>
              <a:rPr lang="en-US" sz="3400" dirty="0"/>
              <a:t>within the context of a liberal arts education as they pursue a Bachelor of Arts in Theatre or in Dance.  Through class instruction, private coaching, mentoring, and performance, the department advocates both theoretical and creative explorations to </a:t>
            </a:r>
            <a:r>
              <a:rPr lang="en-US" sz="3400" dirty="0">
                <a:solidFill>
                  <a:schemeClr val="accent5">
                    <a:lumMod val="75000"/>
                  </a:schemeClr>
                </a:solidFill>
              </a:rPr>
              <a:t>achieve an understanding of the social, political, historical, and technological aspects of theatre and dance</a:t>
            </a:r>
            <a:r>
              <a:rPr lang="en-US" sz="3400" dirty="0"/>
              <a:t>.  We strive to afford opportunities for students to develop a </a:t>
            </a:r>
            <a:r>
              <a:rPr lang="en-US" sz="3400" dirty="0">
                <a:solidFill>
                  <a:schemeClr val="accent5">
                    <a:lumMod val="75000"/>
                  </a:schemeClr>
                </a:solidFill>
              </a:rPr>
              <a:t>significant level of competency in one emphasis </a:t>
            </a:r>
            <a:r>
              <a:rPr lang="en-US" sz="3400" dirty="0"/>
              <a:t>in theatre (performance, design/technical, K-12 teacher certification) or in dance (performance, K-12 teacher certification).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7200" b="1" dirty="0"/>
              <a:t>Dance Program Goals</a:t>
            </a:r>
            <a:endParaRPr lang="en-US" sz="7200" dirty="0"/>
          </a:p>
          <a:p>
            <a:pPr lvl="0"/>
            <a:r>
              <a:rPr lang="en-US" sz="7200" dirty="0"/>
              <a:t>To provide opportunities for students to develop a </a:t>
            </a:r>
            <a:r>
              <a:rPr lang="en-US" sz="7200" dirty="0">
                <a:solidFill>
                  <a:srgbClr val="00B050"/>
                </a:solidFill>
              </a:rPr>
              <a:t>significant level of competency </a:t>
            </a:r>
            <a:r>
              <a:rPr lang="en-US" sz="7200" dirty="0"/>
              <a:t>in one of two aspects of the dance field—performance or K-12 teacher certification.  </a:t>
            </a:r>
          </a:p>
          <a:p>
            <a:pPr lvl="0"/>
            <a:r>
              <a:rPr lang="en-US" sz="7200" dirty="0"/>
              <a:t>To provide appropriate preparation in history, theory, pedagogy, and technique as a </a:t>
            </a:r>
            <a:r>
              <a:rPr lang="en-US" sz="7200" dirty="0">
                <a:solidFill>
                  <a:srgbClr val="00B050"/>
                </a:solidFill>
              </a:rPr>
              <a:t>foundation for professional careers </a:t>
            </a:r>
            <a:r>
              <a:rPr lang="en-US" sz="7200" dirty="0"/>
              <a:t>or advanced study in dance.</a:t>
            </a:r>
          </a:p>
          <a:p>
            <a:pPr lvl="0"/>
            <a:r>
              <a:rPr lang="en-US" sz="7200" dirty="0"/>
              <a:t>To educate students about the value and creative power of </a:t>
            </a:r>
            <a:r>
              <a:rPr lang="en-US" sz="7200" dirty="0">
                <a:solidFill>
                  <a:srgbClr val="00B050"/>
                </a:solidFill>
              </a:rPr>
              <a:t>collaboration</a:t>
            </a:r>
            <a:r>
              <a:rPr lang="en-US" sz="7200" dirty="0"/>
              <a:t> in all artistic endeavors.</a:t>
            </a:r>
          </a:p>
          <a:p>
            <a:pPr lvl="0"/>
            <a:r>
              <a:rPr lang="en-US" sz="7200" dirty="0"/>
              <a:t>To nurture </a:t>
            </a:r>
            <a:r>
              <a:rPr lang="en-US" sz="7200" dirty="0">
                <a:solidFill>
                  <a:srgbClr val="00B050"/>
                </a:solidFill>
              </a:rPr>
              <a:t>artistic leadership </a:t>
            </a:r>
            <a:r>
              <a:rPr lang="en-US" sz="7200" dirty="0"/>
              <a:t>in students through opportunities to choreograph, design, stage manage, and participate in internships and professional organizations.</a:t>
            </a:r>
          </a:p>
          <a:p>
            <a:pPr lvl="0"/>
            <a:r>
              <a:rPr lang="en-US" sz="7200" dirty="0"/>
              <a:t>To enable students to develop a </a:t>
            </a:r>
            <a:r>
              <a:rPr lang="en-US" sz="7200" dirty="0">
                <a:solidFill>
                  <a:srgbClr val="00B050"/>
                </a:solidFill>
              </a:rPr>
              <a:t>variety of skills </a:t>
            </a:r>
            <a:r>
              <a:rPr lang="en-US" sz="7200" dirty="0"/>
              <a:t>as performers and technicians that will allow them to participate in the creation of quality performances in a variety of venues.</a:t>
            </a:r>
          </a:p>
          <a:p>
            <a:pPr lvl="0"/>
            <a:r>
              <a:rPr lang="en-US" sz="7200" dirty="0"/>
              <a:t>To prepare students for successful careers as </a:t>
            </a:r>
            <a:r>
              <a:rPr lang="en-US" sz="7200" dirty="0">
                <a:solidFill>
                  <a:srgbClr val="00B050"/>
                </a:solidFill>
              </a:rPr>
              <a:t>educational leaders </a:t>
            </a:r>
            <a:r>
              <a:rPr lang="en-US" sz="7200" dirty="0"/>
              <a:t>in public and private K-12 education</a:t>
            </a:r>
            <a:r>
              <a:rPr lang="en-US" sz="7200" dirty="0" smtClean="0"/>
              <a:t>.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b="1" dirty="0" smtClean="0"/>
              <a:t>Dance </a:t>
            </a:r>
            <a:r>
              <a:rPr lang="en-US" sz="1600" b="1" dirty="0"/>
              <a:t>Student Learning Outcomes</a:t>
            </a:r>
            <a:endParaRPr lang="en-US" sz="1600" dirty="0"/>
          </a:p>
          <a:p>
            <a:pPr lvl="0"/>
            <a:r>
              <a:rPr lang="en-US" sz="1600" dirty="0"/>
              <a:t>Students should attain </a:t>
            </a:r>
            <a:r>
              <a:rPr lang="en-US" sz="1600" dirty="0">
                <a:solidFill>
                  <a:srgbClr val="CE20A9"/>
                </a:solidFill>
              </a:rPr>
              <a:t>competency of at least intermediate level </a:t>
            </a:r>
            <a:r>
              <a:rPr lang="en-US" sz="1600" dirty="0"/>
              <a:t>in the respective required technique series in the B.A. Dance degree curriculum.</a:t>
            </a:r>
          </a:p>
          <a:p>
            <a:pPr lvl="0"/>
            <a:r>
              <a:rPr lang="en-US" sz="1600" dirty="0"/>
              <a:t>Students should integrate dance technique in ways that facilitate performance in a variety of dance styles.</a:t>
            </a:r>
          </a:p>
          <a:p>
            <a:pPr lvl="0"/>
            <a:r>
              <a:rPr lang="en-US" sz="1600" dirty="0"/>
              <a:t>Students should demonstrate openness to new ideas, new ways of working and new ways of moving and respond to these opportunities in accordance with this value.</a:t>
            </a:r>
          </a:p>
          <a:p>
            <a:pPr lvl="0"/>
            <a:r>
              <a:rPr lang="en-US" sz="1600" dirty="0"/>
              <a:t>Students should demonstrate the ability both to understand the craft of choreography and to experience the choreographic process </a:t>
            </a:r>
            <a:r>
              <a:rPr lang="en-US" sz="1600" dirty="0">
                <a:solidFill>
                  <a:srgbClr val="CE20A9"/>
                </a:solidFill>
              </a:rPr>
              <a:t>as the creator of a dance work</a:t>
            </a:r>
            <a:r>
              <a:rPr lang="en-US" sz="1600" dirty="0"/>
              <a:t>.</a:t>
            </a:r>
          </a:p>
          <a:p>
            <a:pPr lvl="0"/>
            <a:r>
              <a:rPr lang="en-US" sz="1600" dirty="0"/>
              <a:t>Students should view dance from a cultural-historical perspective that recognizes the multiple forces that impact the art form.</a:t>
            </a:r>
          </a:p>
          <a:p>
            <a:pPr lvl="0"/>
            <a:r>
              <a:rPr lang="en-US" sz="1600" dirty="0"/>
              <a:t>Students should demonstrate knowledge of the science of dance movement and apply that knowledge to foster longevity of the dancer</a:t>
            </a:r>
          </a:p>
          <a:p>
            <a:pPr lvl="0"/>
            <a:r>
              <a:rPr lang="en-US" sz="1600" dirty="0"/>
              <a:t>Students should </a:t>
            </a:r>
            <a:r>
              <a:rPr lang="en-US" sz="1600" dirty="0">
                <a:solidFill>
                  <a:srgbClr val="CE20A9"/>
                </a:solidFill>
              </a:rPr>
              <a:t>demonstrate effective strategies </a:t>
            </a:r>
            <a:r>
              <a:rPr lang="en-US" sz="1600" dirty="0"/>
              <a:t>for entry-level dance teaching in selected dance forms/styles.</a:t>
            </a:r>
          </a:p>
          <a:p>
            <a:pPr lvl="0"/>
            <a:r>
              <a:rPr lang="en-US" sz="1600" dirty="0"/>
              <a:t>Students should demonstrate performance skills commensurate with personal technical ability and appropriate to a particular choreographic work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4" name="Oval 3"/>
          <p:cNvSpPr/>
          <p:nvPr/>
        </p:nvSpPr>
        <p:spPr>
          <a:xfrm>
            <a:off x="8348662" y="59817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Assessing Student Learning Achieved in Theatre and Dance Performance Experiences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/>
              <a:t>Theatre Program Goals</a:t>
            </a:r>
            <a:endParaRPr lang="en-US" dirty="0"/>
          </a:p>
          <a:p>
            <a:pPr lvl="0"/>
            <a:r>
              <a:rPr lang="en-US" dirty="0"/>
              <a:t>To provide a developmentally sequenced curriculum of studio and theory courses that exposes students to</a:t>
            </a:r>
            <a:r>
              <a:rPr lang="en-US" dirty="0">
                <a:solidFill>
                  <a:srgbClr val="00B050"/>
                </a:solidFill>
              </a:rPr>
              <a:t> a breadth of skills</a:t>
            </a:r>
            <a:r>
              <a:rPr lang="en-US" dirty="0"/>
              <a:t>, knowledge, and critical thinking about the creative processes of theatre and the nature of the theatrical event. </a:t>
            </a:r>
          </a:p>
          <a:p>
            <a:pPr lvl="0"/>
            <a:r>
              <a:rPr lang="en-US" dirty="0"/>
              <a:t>To </a:t>
            </a:r>
            <a:r>
              <a:rPr lang="en-US" dirty="0">
                <a:solidFill>
                  <a:srgbClr val="00B050"/>
                </a:solidFill>
              </a:rPr>
              <a:t>develop basic knowledge </a:t>
            </a:r>
            <a:r>
              <a:rPr lang="en-US" dirty="0"/>
              <a:t>of the major authors, periods, movements, ideas, and trends in drama and theatre.</a:t>
            </a:r>
          </a:p>
          <a:p>
            <a:pPr lvl="0"/>
            <a:r>
              <a:rPr lang="en-US" dirty="0"/>
              <a:t>To nurture </a:t>
            </a:r>
            <a:r>
              <a:rPr lang="en-US" dirty="0">
                <a:solidFill>
                  <a:srgbClr val="00B050"/>
                </a:solidFill>
              </a:rPr>
              <a:t>artistic leadership </a:t>
            </a:r>
            <a:r>
              <a:rPr lang="en-US" dirty="0"/>
              <a:t>and understanding of production processes through opportunities to perform, direct, teach, design, and stage manage.</a:t>
            </a:r>
          </a:p>
          <a:p>
            <a:pPr lvl="0"/>
            <a:r>
              <a:rPr lang="en-US" dirty="0"/>
              <a:t>To promote </a:t>
            </a:r>
            <a:r>
              <a:rPr lang="en-US" dirty="0">
                <a:solidFill>
                  <a:srgbClr val="00B050"/>
                </a:solidFill>
              </a:rPr>
              <a:t>collaborative experiences </a:t>
            </a:r>
            <a:r>
              <a:rPr lang="en-US" dirty="0"/>
              <a:t>that develop students’ communication skills, appreciation of diversity, and flexibility in all artistic and interdisciplinary endeavors.</a:t>
            </a:r>
          </a:p>
          <a:p>
            <a:pPr lvl="0"/>
            <a:r>
              <a:rPr lang="en-US" dirty="0"/>
              <a:t>To develop </a:t>
            </a:r>
            <a:r>
              <a:rPr lang="en-US" dirty="0">
                <a:solidFill>
                  <a:srgbClr val="00B050"/>
                </a:solidFill>
              </a:rPr>
              <a:t>advanced competence </a:t>
            </a:r>
            <a:r>
              <a:rPr lang="en-US" dirty="0"/>
              <a:t>in one or more theatre specializations (performance, design/technical, musical theatre, K-12 certification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77200" y="5837903"/>
            <a:ext cx="685800" cy="7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1506</Words>
  <Application>Microsoft Office PowerPoint</Application>
  <PresentationFormat>On-screen Show (4:3)</PresentationFormat>
  <Paragraphs>139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  <vt:lpstr>Assessing Student Learning Achieved in Theatre and Dance Performance Experiences</vt:lpstr>
    </vt:vector>
  </TitlesOfParts>
  <Company>Winthrop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Student Learning Achieved in Theatre and Dance Performance Experiences</dc:title>
  <dc:creator>Andrew Vorder Bruegge</dc:creator>
  <cp:lastModifiedBy>User</cp:lastModifiedBy>
  <cp:revision>37</cp:revision>
  <dcterms:created xsi:type="dcterms:W3CDTF">2014-01-02T19:11:30Z</dcterms:created>
  <dcterms:modified xsi:type="dcterms:W3CDTF">2015-02-08T00:56:32Z</dcterms:modified>
</cp:coreProperties>
</file>