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2918400" cy="43891200"/>
  <p:notesSz cx="92964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9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9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9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9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00FF"/>
    <a:srgbClr val="6600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801" autoAdjust="0"/>
    <p:restoredTop sz="96395" autoAdjust="0"/>
  </p:normalViewPr>
  <p:slideViewPr>
    <p:cSldViewPr>
      <p:cViewPr>
        <p:scale>
          <a:sx n="60" d="100"/>
          <a:sy n="60" d="100"/>
        </p:scale>
        <p:origin x="-3060" y="-11208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Sheet1!$D$2</c:f>
                <c:numCache>
                  <c:formatCode>General</c:formatCode>
                  <c:ptCount val="1"/>
                  <c:pt idx="0">
                    <c:v>2.5000000000000015E-2</c:v>
                  </c:pt>
                </c:numCache>
              </c:numRef>
            </c:plus>
            <c:minus>
              <c:numRef>
                <c:f>Sheet1!$D$2</c:f>
                <c:numCache>
                  <c:formatCode>General</c:formatCode>
                  <c:ptCount val="1"/>
                  <c:pt idx="0">
                    <c:v>2.5000000000000015E-2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QUESTION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0.38300000000000051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TREATMENT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Sheet1!$E$2</c:f>
                <c:numCache>
                  <c:formatCode>General</c:formatCode>
                  <c:ptCount val="1"/>
                  <c:pt idx="0">
                    <c:v>1.7000000000000008E-2</c:v>
                  </c:pt>
                </c:numCache>
              </c:numRef>
            </c:plus>
            <c:minus>
              <c:numRef>
                <c:f>Sheet1!$E$2</c:f>
                <c:numCache>
                  <c:formatCode>General</c:formatCode>
                  <c:ptCount val="1"/>
                  <c:pt idx="0">
                    <c:v>1.7000000000000008E-2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QUESTION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0.44900000000000012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0477568"/>
        <c:axId val="100495744"/>
      </c:barChart>
      <c:catAx>
        <c:axId val="100477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00495744"/>
        <c:crosses val="autoZero"/>
        <c:auto val="1"/>
        <c:lblAlgn val="ctr"/>
        <c:lblOffset val="100"/>
        <c:noMultiLvlLbl val="0"/>
      </c:catAx>
      <c:valAx>
        <c:axId val="10049574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0477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IMPERFECTIVE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Sheet1!$D$2</c:f>
                <c:numCache>
                  <c:formatCode>General</c:formatCode>
                  <c:ptCount val="1"/>
                  <c:pt idx="0">
                    <c:v>2.3E-2</c:v>
                  </c:pt>
                </c:numCache>
              </c:numRef>
            </c:plus>
            <c:minus>
              <c:numRef>
                <c:f>Sheet1!$D$2</c:f>
                <c:numCache>
                  <c:formatCode>General</c:formatCode>
                  <c:ptCount val="1"/>
                  <c:pt idx="0">
                    <c:v>2.3E-2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ACCURACY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0.48600000000000032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PERFECTIVE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Sheet1!$E$2</c:f>
                <c:numCache>
                  <c:formatCode>General</c:formatCode>
                  <c:ptCount val="1"/>
                  <c:pt idx="0">
                    <c:v>2.1000000000000012E-2</c:v>
                  </c:pt>
                </c:numCache>
              </c:numRef>
            </c:plus>
            <c:minus>
              <c:numRef>
                <c:f>Sheet1!$E$2</c:f>
                <c:numCache>
                  <c:formatCode>General</c:formatCode>
                  <c:ptCount val="1"/>
                  <c:pt idx="0">
                    <c:v>2.1000000000000012E-2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ACCURACY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0.74600000000000077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5465344"/>
        <c:axId val="105466880"/>
      </c:barChart>
      <c:catAx>
        <c:axId val="1054653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05466880"/>
        <c:crosses val="autoZero"/>
        <c:auto val="1"/>
        <c:lblAlgn val="ctr"/>
        <c:lblOffset val="100"/>
        <c:noMultiLvlLbl val="0"/>
      </c:catAx>
      <c:valAx>
        <c:axId val="105466880"/>
        <c:scaling>
          <c:orientation val="minMax"/>
          <c:max val="0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5465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Sheet1!$D$2:$D$3</c:f>
                <c:numCache>
                  <c:formatCode>General</c:formatCode>
                  <c:ptCount val="2"/>
                  <c:pt idx="0">
                    <c:v>3.4000000000000002E-2</c:v>
                  </c:pt>
                  <c:pt idx="1">
                    <c:v>3.7999999999999999E-2</c:v>
                  </c:pt>
                </c:numCache>
              </c:numRef>
            </c:plus>
            <c:minus>
              <c:numRef>
                <c:f>Sheet1!$D$2:$D$3</c:f>
                <c:numCache>
                  <c:formatCode>General</c:formatCode>
                  <c:ptCount val="2"/>
                  <c:pt idx="0">
                    <c:v>3.4000000000000002E-2</c:v>
                  </c:pt>
                  <c:pt idx="1">
                    <c:v>3.7999999999999999E-2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0.52900000000000003</c:v>
                </c:pt>
                <c:pt idx="1">
                  <c:v>0.66300000000000103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TREATMENT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2.4E-2</c:v>
                  </c:pt>
                  <c:pt idx="1">
                    <c:v>2.5999999999999999E-2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2.4E-2</c:v>
                  </c:pt>
                  <c:pt idx="1">
                    <c:v>2.5999999999999999E-2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0.49800000000000039</c:v>
                </c:pt>
                <c:pt idx="1">
                  <c:v>0.77500000000000102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5501440"/>
        <c:axId val="105502976"/>
      </c:lineChart>
      <c:catAx>
        <c:axId val="105501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502976"/>
        <c:crosses val="autoZero"/>
        <c:auto val="1"/>
        <c:lblAlgn val="ctr"/>
        <c:lblOffset val="100"/>
        <c:noMultiLvlLbl val="0"/>
      </c:catAx>
      <c:valAx>
        <c:axId val="105502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5501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IMPERFECTIVE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Sheet1!$D$2:$D$3</c:f>
                <c:numCache>
                  <c:formatCode>General</c:formatCode>
                  <c:ptCount val="2"/>
                  <c:pt idx="0">
                    <c:v>2.9000000000000001E-2</c:v>
                  </c:pt>
                  <c:pt idx="1">
                    <c:v>3.0000000000000002E-2</c:v>
                  </c:pt>
                </c:numCache>
              </c:numRef>
            </c:plus>
            <c:minus>
              <c:numRef>
                <c:f>Sheet1!$D$2:$D$3</c:f>
                <c:numCache>
                  <c:formatCode>General</c:formatCode>
                  <c:ptCount val="2"/>
                  <c:pt idx="0">
                    <c:v>2.9000000000000001E-2</c:v>
                  </c:pt>
                  <c:pt idx="1">
                    <c:v>3.0000000000000002E-2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0.33300000000000052</c:v>
                </c:pt>
                <c:pt idx="1">
                  <c:v>0.6400000000000009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PERFECTIVE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2.7000000000000034E-2</c:v>
                  </c:pt>
                  <c:pt idx="1">
                    <c:v>2.5999999999999999E-2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2.7000000000000034E-2</c:v>
                  </c:pt>
                  <c:pt idx="1">
                    <c:v>2.5999999999999999E-2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0.69399999999999995</c:v>
                </c:pt>
                <c:pt idx="1">
                  <c:v>0.79700000000000004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5512960"/>
        <c:axId val="105514496"/>
      </c:lineChart>
      <c:catAx>
        <c:axId val="105512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514496"/>
        <c:crosses val="autoZero"/>
        <c:auto val="1"/>
        <c:lblAlgn val="ctr"/>
        <c:lblOffset val="100"/>
        <c:noMultiLvlLbl val="0"/>
      </c:catAx>
      <c:valAx>
        <c:axId val="105514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5512960"/>
        <c:crosses val="autoZero"/>
        <c:crossBetween val="between"/>
        <c:minorUnit val="5.0000000000000024E-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IMPERFECTIVE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Sheet1!$D$2</c:f>
                <c:numCache>
                  <c:formatCode>General</c:formatCode>
                  <c:ptCount val="1"/>
                  <c:pt idx="0">
                    <c:v>2.1999999999999999E-2</c:v>
                  </c:pt>
                </c:numCache>
              </c:numRef>
            </c:plus>
            <c:minus>
              <c:numRef>
                <c:f>Sheet1!$D$2</c:f>
                <c:numCache>
                  <c:formatCode>General</c:formatCode>
                  <c:ptCount val="1"/>
                  <c:pt idx="0">
                    <c:v>2.1999999999999999E-2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ACCURACY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0.48000000000000032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PERFECTIVE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Sheet1!$E$2</c:f>
                <c:numCache>
                  <c:formatCode>General</c:formatCode>
                  <c:ptCount val="1"/>
                  <c:pt idx="0">
                    <c:v>2.1000000000000012E-2</c:v>
                  </c:pt>
                </c:numCache>
              </c:numRef>
            </c:plus>
            <c:minus>
              <c:numRef>
                <c:f>Sheet1!$E$2</c:f>
                <c:numCache>
                  <c:formatCode>General</c:formatCode>
                  <c:ptCount val="1"/>
                  <c:pt idx="0">
                    <c:v>2.1000000000000012E-2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ACCURACY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0.34800000000000031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874496"/>
        <c:axId val="78876032"/>
      </c:barChart>
      <c:catAx>
        <c:axId val="788744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78876032"/>
        <c:crosses val="autoZero"/>
        <c:auto val="1"/>
        <c:lblAlgn val="ctr"/>
        <c:lblOffset val="100"/>
        <c:noMultiLvlLbl val="0"/>
      </c:catAx>
      <c:valAx>
        <c:axId val="7887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8874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Sheet1!$D$2</c:f>
                <c:numCache>
                  <c:formatCode>General</c:formatCode>
                  <c:ptCount val="1"/>
                  <c:pt idx="0">
                    <c:v>1.9000000000000027E-2</c:v>
                  </c:pt>
                </c:numCache>
              </c:numRef>
            </c:plus>
            <c:minus>
              <c:numRef>
                <c:f>Sheet1!$D$2</c:f>
                <c:numCache>
                  <c:formatCode>General</c:formatCode>
                  <c:ptCount val="1"/>
                  <c:pt idx="0">
                    <c:v>1.9000000000000027E-2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ACCURACY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0.36900000000000038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Sheet1!$E$2</c:f>
                <c:numCache>
                  <c:formatCode>General</c:formatCode>
                  <c:ptCount val="1"/>
                  <c:pt idx="0">
                    <c:v>2.1999999999999999E-2</c:v>
                  </c:pt>
                </c:numCache>
              </c:numRef>
            </c:plus>
            <c:minus>
              <c:numRef>
                <c:f>Sheet1!$E$2</c:f>
                <c:numCache>
                  <c:formatCode>General</c:formatCode>
                  <c:ptCount val="1"/>
                  <c:pt idx="0">
                    <c:v>2.1999999999999999E-2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ACCURACY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0.46400000000000002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2953728"/>
        <c:axId val="102955264"/>
      </c:barChart>
      <c:catAx>
        <c:axId val="1029537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02955264"/>
        <c:crosses val="autoZero"/>
        <c:auto val="1"/>
        <c:lblAlgn val="ctr"/>
        <c:lblOffset val="100"/>
        <c:noMultiLvlLbl val="0"/>
      </c:catAx>
      <c:valAx>
        <c:axId val="102955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2953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Sheet1!$D$2:$D$3</c:f>
                <c:numCache>
                  <c:formatCode>General</c:formatCode>
                  <c:ptCount val="2"/>
                  <c:pt idx="0">
                    <c:v>3.0000000000000002E-2</c:v>
                  </c:pt>
                  <c:pt idx="1">
                    <c:v>3.500000000000001E-2</c:v>
                  </c:pt>
                </c:numCache>
              </c:numRef>
            </c:plus>
            <c:minus>
              <c:numRef>
                <c:f>Sheet1!$D$2:$D$3</c:f>
                <c:numCache>
                  <c:formatCode>General</c:formatCode>
                  <c:ptCount val="2"/>
                  <c:pt idx="0">
                    <c:v>3.0000000000000002E-2</c:v>
                  </c:pt>
                  <c:pt idx="1">
                    <c:v>3.500000000000001E-2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0.36200000000000032</c:v>
                </c:pt>
                <c:pt idx="1">
                  <c:v>0.40400000000000008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TREATMENT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2.1999999999999999E-2</c:v>
                  </c:pt>
                  <c:pt idx="1">
                    <c:v>2.5000000000000001E-2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2.1999999999999999E-2</c:v>
                  </c:pt>
                  <c:pt idx="1">
                    <c:v>2.5000000000000001E-2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0.37500000000000044</c:v>
                </c:pt>
                <c:pt idx="1">
                  <c:v>0.52300000000000002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3186432"/>
        <c:axId val="103187968"/>
      </c:lineChart>
      <c:catAx>
        <c:axId val="103186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187968"/>
        <c:crosses val="autoZero"/>
        <c:auto val="1"/>
        <c:lblAlgn val="ctr"/>
        <c:lblOffset val="100"/>
        <c:noMultiLvlLbl val="0"/>
      </c:catAx>
      <c:valAx>
        <c:axId val="103187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3186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IMPERFECTIVE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Sheet1!$D$2:$D$3</c:f>
                <c:numCache>
                  <c:formatCode>General</c:formatCode>
                  <c:ptCount val="2"/>
                  <c:pt idx="0">
                    <c:v>2.8000000000000001E-2</c:v>
                  </c:pt>
                  <c:pt idx="1">
                    <c:v>3.2000000000000042E-2</c:v>
                  </c:pt>
                </c:numCache>
              </c:numRef>
            </c:plus>
            <c:minus>
              <c:numRef>
                <c:f>Sheet1!$D$2:$D$3</c:f>
                <c:numCache>
                  <c:formatCode>General</c:formatCode>
                  <c:ptCount val="2"/>
                  <c:pt idx="0">
                    <c:v>2.8000000000000001E-2</c:v>
                  </c:pt>
                  <c:pt idx="1">
                    <c:v>3.2000000000000042E-2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0.39200000000000057</c:v>
                </c:pt>
                <c:pt idx="1">
                  <c:v>0.57700000000000062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PERFECTIVE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2.8000000000000001E-2</c:v>
                  </c:pt>
                  <c:pt idx="1">
                    <c:v>3.0000000000000002E-2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2.8000000000000001E-2</c:v>
                  </c:pt>
                  <c:pt idx="1">
                    <c:v>3.0000000000000002E-2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0.34600000000000031</c:v>
                </c:pt>
                <c:pt idx="1">
                  <c:v>0.35000000000000031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3226368"/>
        <c:axId val="103240448"/>
      </c:lineChart>
      <c:catAx>
        <c:axId val="10322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240448"/>
        <c:crosses val="autoZero"/>
        <c:auto val="1"/>
        <c:lblAlgn val="ctr"/>
        <c:lblOffset val="100"/>
        <c:noMultiLvlLbl val="0"/>
      </c:catAx>
      <c:valAx>
        <c:axId val="10324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3226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IMPERFECTIVE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Sheet1!$D$2:$D$3</c:f>
                <c:numCache>
                  <c:formatCode>General</c:formatCode>
                  <c:ptCount val="2"/>
                  <c:pt idx="0">
                    <c:v>3.5999999999999997E-2</c:v>
                  </c:pt>
                  <c:pt idx="1">
                    <c:v>2.5000000000000001E-2</c:v>
                  </c:pt>
                </c:numCache>
              </c:numRef>
            </c:plus>
            <c:minus>
              <c:numRef>
                <c:f>Sheet1!$D$2:$D$3</c:f>
                <c:numCache>
                  <c:formatCode>General</c:formatCode>
                  <c:ptCount val="2"/>
                  <c:pt idx="0">
                    <c:v>3.5999999999999997E-2</c:v>
                  </c:pt>
                  <c:pt idx="1">
                    <c:v>2.5000000000000001E-2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CONTROL</c:v>
                </c:pt>
                <c:pt idx="1">
                  <c:v>TREATMENT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0.40400000000000008</c:v>
                </c:pt>
                <c:pt idx="1">
                  <c:v>0.56499999999999995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PERFECTIVE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3.500000000000001E-2</c:v>
                  </c:pt>
                  <c:pt idx="1">
                    <c:v>2.5000000000000001E-2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3.500000000000001E-2</c:v>
                  </c:pt>
                  <c:pt idx="1">
                    <c:v>2.5000000000000001E-2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CONTROL</c:v>
                </c:pt>
                <c:pt idx="1">
                  <c:v>TREATMENT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0.36200000000000032</c:v>
                </c:pt>
                <c:pt idx="1">
                  <c:v>0.33300000000000057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3278848"/>
        <c:axId val="103088128"/>
      </c:lineChart>
      <c:catAx>
        <c:axId val="103278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088128"/>
        <c:crosses val="autoZero"/>
        <c:auto val="1"/>
        <c:lblAlgn val="ctr"/>
        <c:lblOffset val="100"/>
        <c:noMultiLvlLbl val="0"/>
      </c:catAx>
      <c:valAx>
        <c:axId val="103088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3278848"/>
        <c:crosses val="autoZero"/>
        <c:crossBetween val="between"/>
        <c:minorUnit val="5.0000000000000024E-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CONTROL-IMPERFECTIVE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invertIfNegative val="0"/>
          <c:errBars>
            <c:errBarType val="both"/>
            <c:errValType val="fixedVal"/>
            <c:noEndCap val="0"/>
            <c:val val="5.0000000000000024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0.37500000000000044</c:v>
                </c:pt>
                <c:pt idx="1">
                  <c:v>0.43300000000000038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CONTROL-PERFECTIVE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invertIfNegative val="0"/>
          <c:errBars>
            <c:errBarType val="both"/>
            <c:errValType val="fixedVal"/>
            <c:noEndCap val="0"/>
            <c:val val="5.0000000000000024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0.35000000000000031</c:v>
                </c:pt>
                <c:pt idx="1">
                  <c:v>0.37500000000000044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TREATMENT-IMPERFECTIVE</c:v>
                </c:pt>
              </c:strCache>
            </c:strRef>
          </c:tx>
          <c:spPr>
            <a:solidFill>
              <a:schemeClr val="bg2"/>
            </a:solidFill>
            <a:ln w="28575" cap="rnd">
              <a:solidFill>
                <a:schemeClr val="bg2"/>
              </a:solidFill>
              <a:round/>
            </a:ln>
            <a:effectLst/>
          </c:spPr>
          <c:invertIfNegative val="0"/>
          <c:errBars>
            <c:errBarType val="both"/>
            <c:errValType val="fixedVal"/>
            <c:noEndCap val="0"/>
            <c:val val="3.0000000000000016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0.40800000000000008</c:v>
                </c:pt>
                <c:pt idx="1">
                  <c:v>0.72100000000000064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5C-46D4-BD34-4C6A0D43CD4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TREATMENT-PERFECTIVE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invertIfNegative val="0"/>
          <c:errBars>
            <c:errBarType val="both"/>
            <c:errValType val="fixedVal"/>
            <c:noEndCap val="0"/>
            <c:val val="3.0000000000000016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0.34200000000000008</c:v>
                </c:pt>
                <c:pt idx="1">
                  <c:v>0.32500000000000051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5C-46D4-BD34-4C6A0D43CD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334272"/>
        <c:axId val="103335808"/>
      </c:barChart>
      <c:catAx>
        <c:axId val="10333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335808"/>
        <c:crosses val="autoZero"/>
        <c:auto val="1"/>
        <c:lblAlgn val="ctr"/>
        <c:lblOffset val="100"/>
        <c:noMultiLvlLbl val="0"/>
      </c:catAx>
      <c:valAx>
        <c:axId val="103335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3334272"/>
        <c:crosses val="autoZero"/>
        <c:crossBetween val="between"/>
        <c:minorUnit val="5.0000000000000024E-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181758530183731E-2"/>
          <c:y val="8.0282443861183994E-2"/>
          <c:w val="0.91331824146981633"/>
          <c:h val="0.7779783119215366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Sheet1!$D$2:$D$3</c:f>
                <c:numCache>
                  <c:formatCode>General</c:formatCode>
                  <c:ptCount val="2"/>
                  <c:pt idx="0">
                    <c:v>4.3999999999999997E-2</c:v>
                  </c:pt>
                  <c:pt idx="1">
                    <c:v>3.7999999999999999E-2</c:v>
                  </c:pt>
                </c:numCache>
              </c:numRef>
            </c:plus>
            <c:minus>
              <c:numRef>
                <c:f>Sheet1!$D$2:$D$3</c:f>
                <c:numCache>
                  <c:formatCode>General</c:formatCode>
                  <c:ptCount val="2"/>
                  <c:pt idx="0">
                    <c:v>4.3999999999999997E-2</c:v>
                  </c:pt>
                  <c:pt idx="1">
                    <c:v>3.7999999999999999E-2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0.57900000000000063</c:v>
                </c:pt>
                <c:pt idx="1">
                  <c:v>0.53800000000000003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TREATMENT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3.1000000000000041E-2</c:v>
                  </c:pt>
                  <c:pt idx="1">
                    <c:v>2.5999999999999999E-2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3.1000000000000041E-2</c:v>
                  </c:pt>
                  <c:pt idx="1">
                    <c:v>2.5999999999999999E-2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PRETEST</c:v>
                </c:pt>
                <c:pt idx="1">
                  <c:v>POSTTEST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0.60000000000000064</c:v>
                </c:pt>
                <c:pt idx="1">
                  <c:v>0.66800000000000115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3370112"/>
        <c:axId val="103376000"/>
      </c:lineChart>
      <c:catAx>
        <c:axId val="10337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376000"/>
        <c:crosses val="autoZero"/>
        <c:auto val="1"/>
        <c:lblAlgn val="ctr"/>
        <c:lblOffset val="100"/>
        <c:noMultiLvlLbl val="0"/>
      </c:catAx>
      <c:valAx>
        <c:axId val="103376000"/>
        <c:scaling>
          <c:orientation val="minMax"/>
          <c:max val="0.7500000000000011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3370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IMPERF-ANTEC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fixedVal"/>
            <c:noEndCap val="0"/>
            <c:val val="5.0000000000000024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CONTROL</c:v>
                </c:pt>
                <c:pt idx="1">
                  <c:v>TREATMENT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0.60000000000000031</c:v>
                </c:pt>
                <c:pt idx="1">
                  <c:v>0.7170000000000003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6C-4DD6-A7F1-3F93CB0466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IMPERF-CONSEQ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fixedVal"/>
            <c:noEndCap val="0"/>
            <c:val val="5.0000000000000024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CONTROL</c:v>
                </c:pt>
                <c:pt idx="1">
                  <c:v>TREATMENT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0.50800000000000001</c:v>
                </c:pt>
                <c:pt idx="1">
                  <c:v>0.51200000000000001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6C-4DD6-A7F1-3F93CB04660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PERF-ANTEC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errBars>
            <c:errBarType val="both"/>
            <c:errValType val="fixedVal"/>
            <c:noEndCap val="0"/>
            <c:val val="3.0000000000000016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CONTROL</c:v>
                </c:pt>
                <c:pt idx="1">
                  <c:v>TREATMENT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0.68300000000000005</c:v>
                </c:pt>
                <c:pt idx="1">
                  <c:v>0.73800000000000032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5C-46D4-BD34-4C6A0D43CD4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PERF-CONSEQ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3.0000000000000002E-2</c:v>
                </c:pt>
              </c:numLit>
            </c:plus>
            <c:minus>
              <c:numLit>
                <c:formatCode>General</c:formatCode>
                <c:ptCount val="1"/>
                <c:pt idx="0">
                  <c:v>3.0000000000000002E-2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CONTROL</c:v>
                </c:pt>
                <c:pt idx="1">
                  <c:v>TREATMENT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0.442</c:v>
                </c:pt>
                <c:pt idx="1">
                  <c:v>0.56999999999999995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5C-46D4-BD34-4C6A0D43CD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314176"/>
        <c:axId val="105315712"/>
      </c:barChart>
      <c:catAx>
        <c:axId val="105314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315712"/>
        <c:crosses val="autoZero"/>
        <c:auto val="1"/>
        <c:lblAlgn val="ctr"/>
        <c:lblOffset val="100"/>
        <c:noMultiLvlLbl val="0"/>
      </c:catAx>
      <c:valAx>
        <c:axId val="105315712"/>
        <c:scaling>
          <c:orientation val="minMax"/>
          <c:max val="0.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5314176"/>
        <c:crosses val="autoZero"/>
        <c:crossBetween val="between"/>
        <c:minorUnit val="5.0000000000000024E-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13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46688" y="0"/>
            <a:ext cx="401161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77000"/>
            <a:ext cx="4013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46688" y="6477000"/>
            <a:ext cx="401161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0E646A3-A395-4523-ADDE-C870D855E8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2F6A0-26E3-41D2-9067-E9EFFD4BAE78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83000" y="514350"/>
            <a:ext cx="19304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257550"/>
            <a:ext cx="743585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4029075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513513"/>
            <a:ext cx="4029075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46AA6-4D5E-479E-93B1-65BE1F74D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9356" y="13635567"/>
            <a:ext cx="27979688" cy="94064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523" y="24870834"/>
            <a:ext cx="23043356" cy="112183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8F70-2B6A-4501-B88F-83CEF21D24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21DE6-13FD-41E4-80CA-0D8F36F056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6079" y="1756833"/>
            <a:ext cx="7406878" cy="3745018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5444" y="1756833"/>
            <a:ext cx="22106335" cy="3745018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F3077-681A-4976-BA2B-002E7B7AFF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603FD-4159-4840-A8AF-3E1C936680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5" y="28204585"/>
            <a:ext cx="27980879" cy="87164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5" y="18603384"/>
            <a:ext cx="27980879" cy="96012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D8669-B28F-4F72-A80E-945A7F9FD3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5444" y="10242550"/>
            <a:ext cx="14756606" cy="289644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16351" y="10242550"/>
            <a:ext cx="14756606" cy="289644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FD500-E58C-4254-9A91-D7B86C0B2E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444" y="9825568"/>
            <a:ext cx="14544675" cy="40936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444" y="13919201"/>
            <a:ext cx="14544675" cy="252878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329" y="9825568"/>
            <a:ext cx="14550628" cy="40936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329" y="13919201"/>
            <a:ext cx="14550628" cy="252878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367DC-6484-44A7-BF3B-D9E189A383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A73B7-03F5-4A26-BE43-50323D2AF8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68674-6815-47F4-9F09-06DC935938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444" y="1748367"/>
            <a:ext cx="10829925" cy="74358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656" y="1748367"/>
            <a:ext cx="18402300" cy="374586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444" y="9184217"/>
            <a:ext cx="10829925" cy="30022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930FF-30F1-47B3-98BF-E018895667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998" y="30723418"/>
            <a:ext cx="19751278" cy="36279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1998" y="3922185"/>
            <a:ext cx="19751278" cy="263334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1998" y="34351385"/>
            <a:ext cx="19751278" cy="51498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BDD0E-B27A-4C9D-9DD5-8307A6D01D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46238" y="1757363"/>
            <a:ext cx="29627512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8077" tIns="99039" rIns="198077" bIns="990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46238" y="10242550"/>
            <a:ext cx="29627512" cy="2896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8077" tIns="99039" rIns="198077" bIns="990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46238" y="39968488"/>
            <a:ext cx="76819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77" tIns="99039" rIns="198077" bIns="99039" numCol="1" anchor="t" anchorCtr="0" compatLnSpc="1">
            <a:prstTxWarp prst="textNoShape">
              <a:avLst/>
            </a:prstTxWarp>
          </a:bodyPr>
          <a:lstStyle>
            <a:lvl1pPr>
              <a:defRPr sz="30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247438" y="39968488"/>
            <a:ext cx="104251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77" tIns="99039" rIns="198077" bIns="99039" numCol="1" anchor="t" anchorCtr="0" compatLnSpc="1">
            <a:prstTxWarp prst="textNoShape">
              <a:avLst/>
            </a:prstTxWarp>
          </a:bodyPr>
          <a:lstStyle>
            <a:lvl1pPr algn="ctr">
              <a:defRPr sz="30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591838" y="39968488"/>
            <a:ext cx="76819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77" tIns="99039" rIns="198077" bIns="99039" numCol="1" anchor="t" anchorCtr="0" compatLnSpc="1">
            <a:prstTxWarp prst="textNoShape">
              <a:avLst/>
            </a:prstTxWarp>
          </a:bodyPr>
          <a:lstStyle>
            <a:lvl1pPr algn="r">
              <a:defRPr sz="3000">
                <a:latin typeface="Arial" charset="0"/>
              </a:defRPr>
            </a:lvl1pPr>
          </a:lstStyle>
          <a:p>
            <a:pPr>
              <a:defRPr/>
            </a:pPr>
            <a:fld id="{347F801B-827C-4603-9C7E-3681080625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981200" rtl="0" eaLnBrk="0" fontAlgn="base" hangingPunct="0">
        <a:spcBef>
          <a:spcPct val="0"/>
        </a:spcBef>
        <a:spcAft>
          <a:spcPct val="0"/>
        </a:spcAft>
        <a:defRPr sz="9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981200" rtl="0" eaLnBrk="0" fontAlgn="base" hangingPunct="0">
        <a:spcBef>
          <a:spcPct val="0"/>
        </a:spcBef>
        <a:spcAft>
          <a:spcPct val="0"/>
        </a:spcAft>
        <a:defRPr sz="9500">
          <a:solidFill>
            <a:schemeClr val="tx2"/>
          </a:solidFill>
          <a:latin typeface="Arial" charset="0"/>
        </a:defRPr>
      </a:lvl2pPr>
      <a:lvl3pPr algn="ctr" defTabSz="1981200" rtl="0" eaLnBrk="0" fontAlgn="base" hangingPunct="0">
        <a:spcBef>
          <a:spcPct val="0"/>
        </a:spcBef>
        <a:spcAft>
          <a:spcPct val="0"/>
        </a:spcAft>
        <a:defRPr sz="9500">
          <a:solidFill>
            <a:schemeClr val="tx2"/>
          </a:solidFill>
          <a:latin typeface="Arial" charset="0"/>
        </a:defRPr>
      </a:lvl3pPr>
      <a:lvl4pPr algn="ctr" defTabSz="1981200" rtl="0" eaLnBrk="0" fontAlgn="base" hangingPunct="0">
        <a:spcBef>
          <a:spcPct val="0"/>
        </a:spcBef>
        <a:spcAft>
          <a:spcPct val="0"/>
        </a:spcAft>
        <a:defRPr sz="9500">
          <a:solidFill>
            <a:schemeClr val="tx2"/>
          </a:solidFill>
          <a:latin typeface="Arial" charset="0"/>
        </a:defRPr>
      </a:lvl4pPr>
      <a:lvl5pPr algn="ctr" defTabSz="1981200" rtl="0" eaLnBrk="0" fontAlgn="base" hangingPunct="0">
        <a:spcBef>
          <a:spcPct val="0"/>
        </a:spcBef>
        <a:spcAft>
          <a:spcPct val="0"/>
        </a:spcAft>
        <a:defRPr sz="9500">
          <a:solidFill>
            <a:schemeClr val="tx2"/>
          </a:solidFill>
          <a:latin typeface="Arial" charset="0"/>
        </a:defRPr>
      </a:lvl5pPr>
      <a:lvl6pPr marL="457200" algn="ctr" defTabSz="1981200" rtl="0" fontAlgn="base">
        <a:spcBef>
          <a:spcPct val="0"/>
        </a:spcBef>
        <a:spcAft>
          <a:spcPct val="0"/>
        </a:spcAft>
        <a:defRPr sz="9500">
          <a:solidFill>
            <a:schemeClr val="tx2"/>
          </a:solidFill>
          <a:latin typeface="Arial" charset="0"/>
        </a:defRPr>
      </a:lvl6pPr>
      <a:lvl7pPr marL="914400" algn="ctr" defTabSz="1981200" rtl="0" fontAlgn="base">
        <a:spcBef>
          <a:spcPct val="0"/>
        </a:spcBef>
        <a:spcAft>
          <a:spcPct val="0"/>
        </a:spcAft>
        <a:defRPr sz="9500">
          <a:solidFill>
            <a:schemeClr val="tx2"/>
          </a:solidFill>
          <a:latin typeface="Arial" charset="0"/>
        </a:defRPr>
      </a:lvl7pPr>
      <a:lvl8pPr marL="1371600" algn="ctr" defTabSz="1981200" rtl="0" fontAlgn="base">
        <a:spcBef>
          <a:spcPct val="0"/>
        </a:spcBef>
        <a:spcAft>
          <a:spcPct val="0"/>
        </a:spcAft>
        <a:defRPr sz="9500">
          <a:solidFill>
            <a:schemeClr val="tx2"/>
          </a:solidFill>
          <a:latin typeface="Arial" charset="0"/>
        </a:defRPr>
      </a:lvl8pPr>
      <a:lvl9pPr marL="1828800" algn="ctr" defTabSz="1981200" rtl="0" fontAlgn="base">
        <a:spcBef>
          <a:spcPct val="0"/>
        </a:spcBef>
        <a:spcAft>
          <a:spcPct val="0"/>
        </a:spcAft>
        <a:defRPr sz="9500">
          <a:solidFill>
            <a:schemeClr val="tx2"/>
          </a:solidFill>
          <a:latin typeface="Arial" charset="0"/>
        </a:defRPr>
      </a:lvl9pPr>
    </p:titleStyle>
    <p:bodyStyle>
      <a:lvl1pPr marL="742950" indent="-742950" algn="l" defTabSz="1981200" rtl="0" eaLnBrk="0" fontAlgn="base" hangingPunct="0">
        <a:spcBef>
          <a:spcPct val="20000"/>
        </a:spcBef>
        <a:spcAft>
          <a:spcPct val="0"/>
        </a:spcAft>
        <a:buChar char="•"/>
        <a:defRPr sz="6900">
          <a:solidFill>
            <a:schemeClr val="tx1"/>
          </a:solidFill>
          <a:latin typeface="+mn-lt"/>
          <a:ea typeface="+mn-ea"/>
          <a:cs typeface="+mn-cs"/>
        </a:defRPr>
      </a:lvl1pPr>
      <a:lvl2pPr marL="1609725" indent="-619125" algn="l" defTabSz="1981200" rtl="0" eaLnBrk="0" fontAlgn="base" hangingPunct="0">
        <a:spcBef>
          <a:spcPct val="20000"/>
        </a:spcBef>
        <a:spcAft>
          <a:spcPct val="0"/>
        </a:spcAft>
        <a:buChar char="–"/>
        <a:defRPr sz="6100">
          <a:solidFill>
            <a:schemeClr val="tx1"/>
          </a:solidFill>
          <a:latin typeface="+mn-lt"/>
        </a:defRPr>
      </a:lvl2pPr>
      <a:lvl3pPr marL="2476500" indent="-495300" algn="l" defTabSz="1981200" rtl="0" eaLnBrk="0" fontAlgn="base" hangingPunct="0">
        <a:spcBef>
          <a:spcPct val="20000"/>
        </a:spcBef>
        <a:spcAft>
          <a:spcPct val="0"/>
        </a:spcAft>
        <a:buChar char="•"/>
        <a:defRPr sz="5200">
          <a:solidFill>
            <a:schemeClr val="tx1"/>
          </a:solidFill>
          <a:latin typeface="+mn-lt"/>
        </a:defRPr>
      </a:lvl3pPr>
      <a:lvl4pPr marL="3467100" indent="-495300" algn="l" defTabSz="1981200" rtl="0" eaLnBrk="0" fontAlgn="base" hangingPunct="0">
        <a:spcBef>
          <a:spcPct val="20000"/>
        </a:spcBef>
        <a:spcAft>
          <a:spcPct val="0"/>
        </a:spcAft>
        <a:buChar char="–"/>
        <a:defRPr sz="4300">
          <a:solidFill>
            <a:schemeClr val="tx1"/>
          </a:solidFill>
          <a:latin typeface="+mn-lt"/>
        </a:defRPr>
      </a:lvl4pPr>
      <a:lvl5pPr marL="4456113" indent="-495300" algn="l" defTabSz="1981200" rtl="0" eaLnBrk="0" fontAlgn="base" hangingPunct="0">
        <a:spcBef>
          <a:spcPct val="20000"/>
        </a:spcBef>
        <a:spcAft>
          <a:spcPct val="0"/>
        </a:spcAft>
        <a:buChar char="»"/>
        <a:defRPr sz="4300">
          <a:solidFill>
            <a:schemeClr val="tx1"/>
          </a:solidFill>
          <a:latin typeface="+mn-lt"/>
        </a:defRPr>
      </a:lvl5pPr>
      <a:lvl6pPr marL="4913313" indent="-495300" algn="l" defTabSz="1981200" rtl="0" fontAlgn="base">
        <a:spcBef>
          <a:spcPct val="20000"/>
        </a:spcBef>
        <a:spcAft>
          <a:spcPct val="0"/>
        </a:spcAft>
        <a:buChar char="»"/>
        <a:defRPr sz="4300">
          <a:solidFill>
            <a:schemeClr val="tx1"/>
          </a:solidFill>
          <a:latin typeface="+mn-lt"/>
        </a:defRPr>
      </a:lvl6pPr>
      <a:lvl7pPr marL="5370513" indent="-495300" algn="l" defTabSz="1981200" rtl="0" fontAlgn="base">
        <a:spcBef>
          <a:spcPct val="20000"/>
        </a:spcBef>
        <a:spcAft>
          <a:spcPct val="0"/>
        </a:spcAft>
        <a:buChar char="»"/>
        <a:defRPr sz="4300">
          <a:solidFill>
            <a:schemeClr val="tx1"/>
          </a:solidFill>
          <a:latin typeface="+mn-lt"/>
        </a:defRPr>
      </a:lvl7pPr>
      <a:lvl8pPr marL="5827713" indent="-495300" algn="l" defTabSz="1981200" rtl="0" fontAlgn="base">
        <a:spcBef>
          <a:spcPct val="20000"/>
        </a:spcBef>
        <a:spcAft>
          <a:spcPct val="0"/>
        </a:spcAft>
        <a:buChar char="»"/>
        <a:defRPr sz="4300">
          <a:solidFill>
            <a:schemeClr val="tx1"/>
          </a:solidFill>
          <a:latin typeface="+mn-lt"/>
        </a:defRPr>
      </a:lvl8pPr>
      <a:lvl9pPr marL="6284913" indent="-495300" algn="l" defTabSz="1981200" rtl="0" fontAlgn="base">
        <a:spcBef>
          <a:spcPct val="20000"/>
        </a:spcBef>
        <a:spcAft>
          <a:spcPct val="0"/>
        </a:spcAft>
        <a:buChar char="»"/>
        <a:defRPr sz="4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chart" Target="../charts/chart11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12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1646238" y="2927350"/>
            <a:ext cx="296275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8077" tIns="99039" rIns="198077" bIns="99039">
            <a:spAutoFit/>
          </a:bodyPr>
          <a:lstStyle/>
          <a:p>
            <a:pPr defTabSz="1981200">
              <a:spcBef>
                <a:spcPct val="50000"/>
              </a:spcBef>
            </a:pPr>
            <a:endParaRPr lang="en-US" sz="5200" b="1"/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447800" y="1949450"/>
            <a:ext cx="30022799" cy="554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8077" tIns="99039" rIns="198077" bIns="99039">
            <a:spAutoFit/>
          </a:bodyPr>
          <a:lstStyle/>
          <a:p>
            <a:pPr algn="ctr" defTabSz="1981200">
              <a:spcBef>
                <a:spcPct val="50000"/>
              </a:spcBef>
            </a:pPr>
            <a:r>
              <a:rPr lang="en-US" sz="8000" b="1" dirty="0" smtClean="0">
                <a:solidFill>
                  <a:srgbClr val="C00000"/>
                </a:solidFill>
                <a:latin typeface="Times New Roman" pitchFamily="18" charset="0"/>
              </a:rPr>
              <a:t>Cognitive Processing of Time in Language by Non-Native Readers: Can Explicit Teaching Promote Interlanguage Development?</a:t>
            </a:r>
            <a:endParaRPr lang="en-US" sz="80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defTabSz="1981200">
              <a:spcBef>
                <a:spcPct val="50000"/>
              </a:spcBef>
            </a:pPr>
            <a:endParaRPr lang="en-US" sz="125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16154400" y="4724400"/>
            <a:ext cx="8534400" cy="2416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8077" tIns="99039" rIns="198077" bIns="99039">
            <a:spAutoFit/>
          </a:bodyPr>
          <a:lstStyle/>
          <a:p>
            <a:pPr algn="ctr" defTabSz="1981200">
              <a:spcBef>
                <a:spcPct val="50000"/>
              </a:spcBef>
            </a:pPr>
            <a: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  <a:t>Michael C. </a:t>
            </a:r>
            <a:r>
              <a:rPr lang="en-US" sz="7200" b="1" dirty="0" err="1" smtClean="0">
                <a:solidFill>
                  <a:srgbClr val="0000FF"/>
                </a:solidFill>
                <a:latin typeface="Times New Roman" pitchFamily="18" charset="0"/>
              </a:rPr>
              <a:t>Mensink</a:t>
            </a:r>
            <a: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  <a:t>U Wisconsin, Stout</a:t>
            </a:r>
            <a:endParaRPr lang="en-US" sz="7200" b="1" baseline="30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055" name="Text Box 24"/>
          <p:cNvSpPr txBox="1">
            <a:spLocks noChangeArrowheads="1"/>
          </p:cNvSpPr>
          <p:nvPr/>
        </p:nvSpPr>
        <p:spPr bwMode="auto">
          <a:xfrm>
            <a:off x="990600" y="43510200"/>
            <a:ext cx="9753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990600" y="13030200"/>
            <a:ext cx="6821488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8077" tIns="99039" rIns="198077" bIns="99039">
            <a:spAutoFit/>
          </a:bodyPr>
          <a:lstStyle/>
          <a:p>
            <a:pPr defTabSz="1981200">
              <a:spcBef>
                <a:spcPct val="50000"/>
              </a:spcBef>
            </a:pPr>
            <a:r>
              <a:rPr lang="en-US" sz="4400" b="1" dirty="0">
                <a:solidFill>
                  <a:srgbClr val="C00000"/>
                </a:solidFill>
                <a:latin typeface="Times New Roman" pitchFamily="18" charset="0"/>
              </a:rPr>
              <a:t>Introduction</a:t>
            </a:r>
          </a:p>
        </p:txBody>
      </p:sp>
      <p:sp>
        <p:nvSpPr>
          <p:cNvPr id="2057" name="Text Box 12"/>
          <p:cNvSpPr txBox="1">
            <a:spLocks noChangeArrowheads="1"/>
          </p:cNvSpPr>
          <p:nvPr/>
        </p:nvSpPr>
        <p:spPr bwMode="auto">
          <a:xfrm>
            <a:off x="1066800" y="14020800"/>
            <a:ext cx="10039350" cy="871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Study explores acquisition of temporal meanings by German novice teacher candidates of English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addresses natural progression in learners’ development of the comprehension of time concepts</a:t>
            </a:r>
            <a:r>
              <a:rPr lang="en-US" sz="28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expression of pragmatic time concepts precedes semantic ones (Aspect &amp; Discourse Hypotheses)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Bardovi-Harlig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2000) 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whether explicit instruction (Norris &amp; Ortega, 2000) can change rate of this progression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participants received lesson about semantic differences of aspect in sentences, e.g. “Shelley passed (perfective aspect) vs. was passing the pickup (imperfective aspect)” (Klein, 1994)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also, lesson was about pragmatic causal inferences within a story about a surprise effect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included textual functions of perfective events (foregrounding) and imperfective events (backgrounding) (Hopper, 1982)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Participants determined whether pickup was part of accident because it was in the foreground 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Research Question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Can combined instruction of pragmatic and semantic function of the two aspects change the timing of development stages of time concepts?</a:t>
            </a:r>
          </a:p>
        </p:txBody>
      </p:sp>
      <p:sp>
        <p:nvSpPr>
          <p:cNvPr id="2059" name="Text Box 15"/>
          <p:cNvSpPr txBox="1">
            <a:spLocks noChangeArrowheads="1"/>
          </p:cNvSpPr>
          <p:nvPr/>
        </p:nvSpPr>
        <p:spPr bwMode="auto">
          <a:xfrm>
            <a:off x="21717000" y="8077200"/>
            <a:ext cx="10668000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8077" tIns="99039" rIns="198077" bIns="99039">
            <a:spAutoFit/>
          </a:bodyPr>
          <a:lstStyle/>
          <a:p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Scary Trip to the Grandparents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________________________________________________________________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(1) 	Shelley was visiting her grandparents in Northern Minnesota.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(2) 	It was a beautiful drive, 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(3) 	the narrow two-lane road lined with trees, 				         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(4) 	the leaves beginning to turn.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(5) 	The road was empty except for this slow poke in front of her.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(6) 	Impatiently, she </a:t>
            </a:r>
            <a:r>
              <a:rPr lang="en-US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was passing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pickup.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(7) 	Unexpectedly, a deer came charging out of the woods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(8) 	forcing her to turn the steering wheel to the right.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(9) 	She felt a strong bump.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________________________________________________________________</a:t>
            </a:r>
            <a:endParaRPr lang="en-US" sz="2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1" name="Text Box 17"/>
          <p:cNvSpPr txBox="1">
            <a:spLocks noChangeArrowheads="1"/>
          </p:cNvSpPr>
          <p:nvPr/>
        </p:nvSpPr>
        <p:spPr bwMode="auto">
          <a:xfrm>
            <a:off x="11658600" y="13868400"/>
            <a:ext cx="9220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981200">
              <a:spcBef>
                <a:spcPct val="50000"/>
              </a:spcBef>
            </a:pPr>
            <a:r>
              <a:rPr lang="en-US" sz="4000" b="1" dirty="0" smtClean="0">
                <a:solidFill>
                  <a:srgbClr val="6600FF"/>
                </a:solidFill>
                <a:latin typeface="Times New Roman" pitchFamily="18" charset="0"/>
              </a:rPr>
              <a:t>Part 1a: Offline Processing (Answers)  </a:t>
            </a:r>
            <a:endParaRPr lang="en-US" sz="4000" b="1" i="1" dirty="0">
              <a:solidFill>
                <a:srgbClr val="6600FF"/>
              </a:solidFill>
              <a:latin typeface="Times New Roman" pitchFamily="18" charset="0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1066800" y="7620000"/>
            <a:ext cx="11049000" cy="4514850"/>
            <a:chOff x="1066800" y="6858000"/>
            <a:chExt cx="11049000" cy="4514850"/>
          </a:xfrm>
        </p:grpSpPr>
        <p:pic>
          <p:nvPicPr>
            <p:cNvPr id="2062" name="Picture 32" descr="Fig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66800" y="6858000"/>
              <a:ext cx="11049000" cy="396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3" name="TextBox 34"/>
            <p:cNvSpPr txBox="1">
              <a:spLocks noChangeArrowheads="1"/>
            </p:cNvSpPr>
            <p:nvPr/>
          </p:nvSpPr>
          <p:spPr bwMode="auto">
            <a:xfrm>
              <a:off x="2286000" y="10972800"/>
              <a:ext cx="83788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Causal Network Structure Representation “Scary Trip to the Grandparents”</a:t>
              </a:r>
            </a:p>
          </p:txBody>
        </p:sp>
      </p:grp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1658600" y="13030200"/>
            <a:ext cx="70278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981200">
              <a:spcBef>
                <a:spcPct val="50000"/>
              </a:spcBef>
            </a:pPr>
            <a:r>
              <a:rPr lang="en-US" sz="4400" b="1" dirty="0">
                <a:solidFill>
                  <a:srgbClr val="C00000"/>
                </a:solidFill>
                <a:latin typeface="Times New Roman" pitchFamily="18" charset="0"/>
              </a:rPr>
              <a:t>Results</a:t>
            </a:r>
            <a:endParaRPr lang="en-US" sz="4400" b="1" dirty="0">
              <a:solidFill>
                <a:srgbClr val="6600FF"/>
              </a:solidFill>
              <a:latin typeface="Times New Roman" pitchFamily="18" charset="0"/>
            </a:endParaRPr>
          </a:p>
        </p:txBody>
      </p:sp>
      <p:sp>
        <p:nvSpPr>
          <p:cNvPr id="2071" name="TextBox 37"/>
          <p:cNvSpPr txBox="1">
            <a:spLocks noChangeArrowheads="1"/>
          </p:cNvSpPr>
          <p:nvPr/>
        </p:nvSpPr>
        <p:spPr bwMode="auto">
          <a:xfrm>
            <a:off x="27508200" y="34442400"/>
            <a:ext cx="4876800" cy="518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6600FF"/>
                </a:solidFill>
                <a:latin typeface="Times New Roman" pitchFamily="18" charset="0"/>
              </a:rPr>
              <a:t>Discussion (</a:t>
            </a:r>
            <a:r>
              <a:rPr lang="en-US" sz="4000" b="1" smtClean="0">
                <a:solidFill>
                  <a:srgbClr val="6600FF"/>
                </a:solidFill>
                <a:latin typeface="Times New Roman" pitchFamily="18" charset="0"/>
              </a:rPr>
              <a:t>Part </a:t>
            </a:r>
            <a:r>
              <a:rPr lang="en-US" sz="4000" b="1" smtClean="0">
                <a:solidFill>
                  <a:srgbClr val="6600FF"/>
                </a:solidFill>
                <a:latin typeface="Times New Roman" pitchFamily="18" charset="0"/>
              </a:rPr>
              <a:t>2):</a:t>
            </a:r>
            <a:r>
              <a:rPr lang="en-US" sz="2800" b="1" dirty="0" smtClean="0">
                <a:solidFill>
                  <a:srgbClr val="6600FF"/>
                </a:solidFill>
                <a:latin typeface="Times New Roman" pitchFamily="18" charset="0"/>
              </a:rPr>
              <a:t/>
            </a:r>
            <a:br>
              <a:rPr lang="en-US" sz="2800" b="1" dirty="0" smtClean="0">
                <a:solidFill>
                  <a:srgbClr val="6600FF"/>
                </a:solidFill>
                <a:latin typeface="Times New Roman" pitchFamily="18" charset="0"/>
              </a:rPr>
            </a:br>
            <a:r>
              <a:rPr lang="en-US" sz="1100" b="1" dirty="0" smtClean="0">
                <a:solidFill>
                  <a:srgbClr val="6600FF"/>
                </a:solidFill>
                <a:latin typeface="Times New Roman" pitchFamily="18" charset="0"/>
              </a:rPr>
              <a:t> 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Perfective meanings more frequent after intervention (cf. Aspect Hypothesis) (s. Fig. 10)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in imperfective, increase much greater though (Fig. 11)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surprising improvement in both kinds of Learner (Fig. 12) 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semantics may develop before pragmatics after all unlike current understanding</a:t>
            </a:r>
          </a:p>
        </p:txBody>
      </p:sp>
      <p:sp>
        <p:nvSpPr>
          <p:cNvPr id="2073" name="TextBox 43"/>
          <p:cNvSpPr txBox="1">
            <a:spLocks noChangeArrowheads="1"/>
          </p:cNvSpPr>
          <p:nvPr/>
        </p:nvSpPr>
        <p:spPr bwMode="auto">
          <a:xfrm>
            <a:off x="1143000" y="12420600"/>
            <a:ext cx="9906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___________________________________</a:t>
            </a:r>
          </a:p>
        </p:txBody>
      </p:sp>
      <p:sp>
        <p:nvSpPr>
          <p:cNvPr id="2074" name="TextBox 44"/>
          <p:cNvSpPr txBox="1">
            <a:spLocks noChangeArrowheads="1"/>
          </p:cNvSpPr>
          <p:nvPr/>
        </p:nvSpPr>
        <p:spPr bwMode="auto">
          <a:xfrm>
            <a:off x="11430000" y="12420600"/>
            <a:ext cx="9906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___________________________________</a:t>
            </a:r>
          </a:p>
        </p:txBody>
      </p:sp>
      <p:sp>
        <p:nvSpPr>
          <p:cNvPr id="2075" name="TextBox 45"/>
          <p:cNvSpPr txBox="1">
            <a:spLocks noChangeArrowheads="1"/>
          </p:cNvSpPr>
          <p:nvPr/>
        </p:nvSpPr>
        <p:spPr bwMode="auto">
          <a:xfrm>
            <a:off x="21717000" y="12420600"/>
            <a:ext cx="9906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___________________________________</a:t>
            </a:r>
          </a:p>
        </p:txBody>
      </p:sp>
      <p:sp>
        <p:nvSpPr>
          <p:cNvPr id="2076" name="TextBox 47"/>
          <p:cNvSpPr txBox="1">
            <a:spLocks noChangeArrowheads="1"/>
          </p:cNvSpPr>
          <p:nvPr/>
        </p:nvSpPr>
        <p:spPr bwMode="auto">
          <a:xfrm>
            <a:off x="1066800" y="11811000"/>
            <a:ext cx="307848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78" name="Text Box 43"/>
          <p:cNvSpPr txBox="1">
            <a:spLocks noChangeArrowheads="1"/>
          </p:cNvSpPr>
          <p:nvPr/>
        </p:nvSpPr>
        <p:spPr bwMode="auto">
          <a:xfrm>
            <a:off x="1219200" y="40690800"/>
            <a:ext cx="9829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981200">
              <a:spcBef>
                <a:spcPct val="50000"/>
              </a:spcBef>
            </a:pPr>
            <a:r>
              <a:rPr lang="en-US" sz="4000" b="1" dirty="0">
                <a:solidFill>
                  <a:srgbClr val="6600FF"/>
                </a:solidFill>
                <a:latin typeface="Times New Roman" pitchFamily="18" charset="0"/>
              </a:rPr>
              <a:t>Procedure</a:t>
            </a:r>
          </a:p>
        </p:txBody>
      </p:sp>
      <p:sp>
        <p:nvSpPr>
          <p:cNvPr id="2079" name="Text Box 51"/>
          <p:cNvSpPr txBox="1">
            <a:spLocks noChangeArrowheads="1"/>
          </p:cNvSpPr>
          <p:nvPr/>
        </p:nvSpPr>
        <p:spPr bwMode="auto">
          <a:xfrm>
            <a:off x="21945600" y="39700200"/>
            <a:ext cx="6821488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8077" tIns="99039" rIns="198077" bIns="99039">
            <a:spAutoFit/>
          </a:bodyPr>
          <a:lstStyle/>
          <a:p>
            <a:pPr defTabSz="1981200">
              <a:spcBef>
                <a:spcPct val="50000"/>
              </a:spcBef>
            </a:pPr>
            <a:r>
              <a:rPr lang="en-US" sz="4400" b="1" dirty="0">
                <a:solidFill>
                  <a:srgbClr val="C00000"/>
                </a:solidFill>
                <a:latin typeface="Times New Roman" pitchFamily="18" charset="0"/>
              </a:rPr>
              <a:t>Conclusions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081" name="TextBox 48"/>
          <p:cNvSpPr txBox="1">
            <a:spLocks noChangeArrowheads="1"/>
          </p:cNvSpPr>
          <p:nvPr/>
        </p:nvSpPr>
        <p:spPr bwMode="auto">
          <a:xfrm>
            <a:off x="11658600" y="41613653"/>
            <a:ext cx="9677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6600FF"/>
                </a:solidFill>
                <a:latin typeface="Times New Roman" pitchFamily="18" charset="0"/>
              </a:rPr>
              <a:t>Discussion (Part 1a):</a:t>
            </a:r>
            <a:br>
              <a:rPr lang="en-US" sz="4000" b="1" dirty="0" smtClean="0">
                <a:solidFill>
                  <a:srgbClr val="6600FF"/>
                </a:solidFill>
                <a:latin typeface="Times New Roman" pitchFamily="18" charset="0"/>
              </a:rPr>
            </a:b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Imperfective meanings more frequent in mental representation of learners after lesson (cf. Fig. 1- 7) </a:t>
            </a:r>
          </a:p>
        </p:txBody>
      </p:sp>
      <p:sp>
        <p:nvSpPr>
          <p:cNvPr id="2082" name="TextBox 50"/>
          <p:cNvSpPr txBox="1">
            <a:spLocks noChangeArrowheads="1"/>
          </p:cNvSpPr>
          <p:nvPr/>
        </p:nvSpPr>
        <p:spPr bwMode="auto">
          <a:xfrm>
            <a:off x="22021800" y="40538400"/>
            <a:ext cx="96774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Seeming promotion of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interlanguage comprehension of aspect in narrative context using explicit instruction 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semantics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aspect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pragmatics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causal inferencing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whole-story mental model of imperfective (progressive) and perfective (simple-past) aspects similar to native speakers’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destabilizing of aspect-processing during reading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apparent impact on developmental rate (perhaps even route)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 Box 6"/>
          <p:cNvSpPr txBox="1">
            <a:spLocks noChangeArrowheads="1"/>
          </p:cNvSpPr>
          <p:nvPr/>
        </p:nvSpPr>
        <p:spPr bwMode="auto">
          <a:xfrm>
            <a:off x="0" y="4648200"/>
            <a:ext cx="8534400" cy="3031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8077" tIns="99039" rIns="198077" bIns="99039">
            <a:spAutoFit/>
          </a:bodyPr>
          <a:lstStyle/>
          <a:p>
            <a:pPr algn="ctr" defTabSz="1981200">
              <a:spcBef>
                <a:spcPct val="50000"/>
              </a:spcBef>
            </a:pPr>
            <a: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  <a:t>Andreas Schramm</a:t>
            </a:r>
            <a:b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  <a:t>Hamline University</a:t>
            </a:r>
            <a:b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US" sz="4000" b="1" dirty="0" smtClean="0">
                <a:solidFill>
                  <a:srgbClr val="0000FF"/>
                </a:solidFill>
                <a:latin typeface="Times New Roman" pitchFamily="18" charset="0"/>
              </a:rPr>
              <a:t>aschramm@hamline.edu</a:t>
            </a:r>
            <a:endParaRPr lang="en-US" sz="7200" b="1" baseline="30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5" name="Text Box 6"/>
          <p:cNvSpPr txBox="1">
            <a:spLocks noChangeArrowheads="1"/>
          </p:cNvSpPr>
          <p:nvPr/>
        </p:nvSpPr>
        <p:spPr bwMode="auto">
          <a:xfrm>
            <a:off x="8001000" y="4724400"/>
            <a:ext cx="8534400" cy="2416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8077" tIns="99039" rIns="198077" bIns="99039">
            <a:spAutoFit/>
          </a:bodyPr>
          <a:lstStyle/>
          <a:p>
            <a:pPr algn="ctr" defTabSz="1981200">
              <a:spcBef>
                <a:spcPct val="50000"/>
              </a:spcBef>
            </a:pPr>
            <a:r>
              <a:rPr lang="en-US" sz="7200" b="1" dirty="0" err="1" smtClean="0">
                <a:solidFill>
                  <a:srgbClr val="0000FF"/>
                </a:solidFill>
                <a:latin typeface="Times New Roman" pitchFamily="18" charset="0"/>
              </a:rPr>
              <a:t>Verena</a:t>
            </a:r>
            <a: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7200" b="1" dirty="0" err="1" smtClean="0">
                <a:solidFill>
                  <a:srgbClr val="0000FF"/>
                </a:solidFill>
                <a:latin typeface="Times New Roman" pitchFamily="18" charset="0"/>
              </a:rPr>
              <a:t>Haser</a:t>
            </a:r>
            <a: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  <a:t>Freiburg University</a:t>
            </a:r>
            <a:endParaRPr lang="en-US" sz="7200" b="1" baseline="30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53" name="Text Box 6"/>
          <p:cNvSpPr txBox="1">
            <a:spLocks noChangeArrowheads="1"/>
          </p:cNvSpPr>
          <p:nvPr/>
        </p:nvSpPr>
        <p:spPr bwMode="auto">
          <a:xfrm>
            <a:off x="24384000" y="4724400"/>
            <a:ext cx="8534400" cy="2416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8077" tIns="99039" rIns="198077" bIns="99039">
            <a:spAutoFit/>
          </a:bodyPr>
          <a:lstStyle/>
          <a:p>
            <a:pPr algn="ctr" defTabSz="1981200">
              <a:spcBef>
                <a:spcPct val="50000"/>
              </a:spcBef>
            </a:pPr>
            <a: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  <a:t>Jonas </a:t>
            </a:r>
            <a:r>
              <a:rPr lang="en-US" sz="7200" b="1" dirty="0" err="1" smtClean="0">
                <a:solidFill>
                  <a:srgbClr val="0000FF"/>
                </a:solidFill>
                <a:latin typeface="Times New Roman" pitchFamily="18" charset="0"/>
              </a:rPr>
              <a:t>Reifenrath</a:t>
            </a:r>
            <a: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US" sz="7200" b="1" dirty="0" smtClean="0">
                <a:solidFill>
                  <a:srgbClr val="0000FF"/>
                </a:solidFill>
                <a:latin typeface="Times New Roman" pitchFamily="18" charset="0"/>
              </a:rPr>
              <a:t>Freiburg University</a:t>
            </a:r>
            <a:endParaRPr lang="en-US" sz="7200" b="1" baseline="30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8" name="Text Box 17"/>
          <p:cNvSpPr txBox="1">
            <a:spLocks noChangeArrowheads="1"/>
          </p:cNvSpPr>
          <p:nvPr/>
        </p:nvSpPr>
        <p:spPr bwMode="auto">
          <a:xfrm>
            <a:off x="1066800" y="22860000"/>
            <a:ext cx="70278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981200">
              <a:spcBef>
                <a:spcPct val="50000"/>
              </a:spcBef>
            </a:pPr>
            <a:r>
              <a:rPr lang="en-US" sz="4400" b="1" dirty="0">
                <a:solidFill>
                  <a:srgbClr val="C00000"/>
                </a:solidFill>
                <a:latin typeface="Times New Roman" pitchFamily="18" charset="0"/>
              </a:rPr>
              <a:t>The Experiment</a:t>
            </a:r>
            <a:endParaRPr lang="en-US" sz="4400" b="1" dirty="0">
              <a:solidFill>
                <a:srgbClr val="6600FF"/>
              </a:solidFill>
              <a:latin typeface="Times New Roman" pitchFamily="18" charset="0"/>
            </a:endParaRPr>
          </a:p>
        </p:txBody>
      </p:sp>
      <p:sp>
        <p:nvSpPr>
          <p:cNvPr id="49" name="Text Box 17"/>
          <p:cNvSpPr txBox="1">
            <a:spLocks noChangeArrowheads="1"/>
          </p:cNvSpPr>
          <p:nvPr/>
        </p:nvSpPr>
        <p:spPr bwMode="auto">
          <a:xfrm>
            <a:off x="1066800" y="23622000"/>
            <a:ext cx="9220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981200">
              <a:spcBef>
                <a:spcPct val="50000"/>
              </a:spcBef>
            </a:pPr>
            <a:r>
              <a:rPr lang="en-US" sz="4000" b="1" dirty="0">
                <a:solidFill>
                  <a:srgbClr val="6600FF"/>
                </a:solidFill>
                <a:latin typeface="Times New Roman" pitchFamily="18" charset="0"/>
              </a:rPr>
              <a:t>Participants &amp; Setting</a:t>
            </a:r>
          </a:p>
        </p:txBody>
      </p:sp>
      <p:sp>
        <p:nvSpPr>
          <p:cNvPr id="54" name="Text Box 40"/>
          <p:cNvSpPr txBox="1">
            <a:spLocks noChangeArrowheads="1"/>
          </p:cNvSpPr>
          <p:nvPr/>
        </p:nvSpPr>
        <p:spPr bwMode="auto">
          <a:xfrm>
            <a:off x="1066800" y="24384000"/>
            <a:ext cx="96774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91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participants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(60 instructed; 31 uninstructed) were native-German novice teacher candidates of advanced English proficiency from a large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public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university in Germany. This research was conducted during regular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classroom credit-bearing activities.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teaching intervention took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place during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 1.5-hour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class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period. Participants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researcher met as a group in a classroom.</a:t>
            </a:r>
          </a:p>
        </p:txBody>
      </p:sp>
      <p:sp>
        <p:nvSpPr>
          <p:cNvPr id="55" name="Text Box 43"/>
          <p:cNvSpPr txBox="1">
            <a:spLocks noChangeArrowheads="1"/>
          </p:cNvSpPr>
          <p:nvPr/>
        </p:nvSpPr>
        <p:spPr bwMode="auto">
          <a:xfrm>
            <a:off x="1066800" y="27584400"/>
            <a:ext cx="7200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981200">
              <a:spcBef>
                <a:spcPct val="50000"/>
              </a:spcBef>
            </a:pPr>
            <a:r>
              <a:rPr lang="en-US" sz="4000" b="1" dirty="0">
                <a:solidFill>
                  <a:srgbClr val="6600FF"/>
                </a:solidFill>
                <a:latin typeface="Times New Roman" pitchFamily="18" charset="0"/>
              </a:rPr>
              <a:t>Materials</a:t>
            </a:r>
          </a:p>
        </p:txBody>
      </p:sp>
      <p:sp>
        <p:nvSpPr>
          <p:cNvPr id="56" name="TextBox 46"/>
          <p:cNvSpPr txBox="1">
            <a:spLocks noChangeArrowheads="1"/>
          </p:cNvSpPr>
          <p:nvPr/>
        </p:nvSpPr>
        <p:spPr bwMode="auto">
          <a:xfrm>
            <a:off x="1066800" y="28270200"/>
            <a:ext cx="9677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PART 1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 WORD COMPLETION/QUESTIONS (pragmatic) 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16 stories: perfective/imperfective &amp; antecedent/consequent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stories designed so causal relations could be inferred because of temporal contiguities (van den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Broek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1990)  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perfective: reduces strength of causal links between 2-state and following situations (unusual textual backgrounding)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imperfective: increases causality (unusual foregrounding)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Part 1 a):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written questions about Antecedent 1 (s. (10) below) for off-line comprehension check</a:t>
            </a:r>
          </a:p>
          <a:p>
            <a:pPr>
              <a:buFont typeface="Arial" pitchFamily="34" charset="0"/>
              <a:buChar char="•"/>
            </a:pP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 Part 1 b):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paper-and-pencil word edge completion task (Graf &amp;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Mandler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1984) for moment-to-moment check of mental representation (s. (4’) or (9’)) below)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066800" y="33528000"/>
            <a:ext cx="9677400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Risks of Running Late</a:t>
            </a:r>
          </a:p>
          <a:p>
            <a:pPr marL="457200" indent="-457200">
              <a:buAutoNum type="arabicParenBoth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was late when Pat got up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 […]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Setting</a:t>
            </a:r>
          </a:p>
          <a:p>
            <a:pPr marL="457200" indent="-45720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3) Pat rushed out the door.				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Initiating Event</a:t>
            </a:r>
          </a:p>
          <a:p>
            <a:pPr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(4) On her way downstairs, she 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was eating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the apple.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Antecedent 1</a:t>
            </a:r>
          </a:p>
          <a:p>
            <a:pPr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(4’)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_ _ _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					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Word Completion</a:t>
            </a:r>
          </a:p>
          <a:p>
            <a:pPr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5) Near the exit, the janitor was mopping the floor.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[…]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Antecedent 2</a:t>
            </a:r>
          </a:p>
          <a:p>
            <a:pPr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9) Next thing she knew, Pat was cringing in pain.	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Consequent</a:t>
            </a:r>
          </a:p>
          <a:p>
            <a:pPr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(9’)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_ _ _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					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Word Completion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(10) Why was Pat cringing in pain?			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Final Question</a:t>
            </a:r>
            <a:endParaRPr lang="en-US" sz="2400" i="1" dirty="0"/>
          </a:p>
        </p:txBody>
      </p:sp>
      <p:sp>
        <p:nvSpPr>
          <p:cNvPr id="58" name="TextBox 48"/>
          <p:cNvSpPr txBox="1">
            <a:spLocks noChangeArrowheads="1"/>
          </p:cNvSpPr>
          <p:nvPr/>
        </p:nvSpPr>
        <p:spPr bwMode="auto">
          <a:xfrm>
            <a:off x="1066800" y="37033200"/>
            <a:ext cx="9677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PART 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 TRUTH VALUE JUDGMENT TASKS (semantic): 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16 narratives in four versions—perfective &amp; imperfective aspect and positive &amp; negative polarity (s. example below)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stories for unambiguous context (Crain &amp; McKee, 1985)</a:t>
            </a:r>
          </a:p>
        </p:txBody>
      </p:sp>
      <p:graphicFrame>
        <p:nvGraphicFramePr>
          <p:cNvPr id="59" name="Table 58"/>
          <p:cNvGraphicFramePr>
            <a:graphicFrameLocks noGrp="1"/>
          </p:cNvGraphicFramePr>
          <p:nvPr/>
        </p:nvGraphicFramePr>
        <p:xfrm>
          <a:off x="1219200" y="39014400"/>
          <a:ext cx="9525001" cy="1620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3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705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456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She was passing the pickup (imperfective)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Option 1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Option 2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Shelley in front of the pickup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True</a:t>
                      </a:r>
                      <a:endParaRPr lang="en-US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1" u="sng" dirty="0" smtClean="0"/>
                        <a:t>False</a:t>
                      </a:r>
                      <a:endParaRPr lang="en-US" sz="2000" b="1" i="1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Shelley not in front of the pickup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1" u="sng" dirty="0" smtClean="0"/>
                        <a:t>True</a:t>
                      </a:r>
                      <a:endParaRPr lang="en-US" sz="20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False</a:t>
                      </a:r>
                      <a:endParaRPr lang="en-US" sz="20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" name="TextBox 48"/>
          <p:cNvSpPr txBox="1">
            <a:spLocks noChangeArrowheads="1"/>
          </p:cNvSpPr>
          <p:nvPr/>
        </p:nvSpPr>
        <p:spPr bwMode="auto">
          <a:xfrm>
            <a:off x="1219200" y="41376600"/>
            <a:ext cx="9677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Control (no lesson) and treatment (with lesson) learners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pre &amp; post-test in first &amp; third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class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periods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instruction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aspect and causal-inference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generation 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narratives during second class period 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steps: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modeling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guided practice,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independent practice</a:t>
            </a:r>
          </a:p>
        </p:txBody>
      </p:sp>
      <p:sp>
        <p:nvSpPr>
          <p:cNvPr id="72" name="TextBox 37"/>
          <p:cNvSpPr txBox="1">
            <a:spLocks noChangeArrowheads="1"/>
          </p:cNvSpPr>
          <p:nvPr/>
        </p:nvSpPr>
        <p:spPr bwMode="auto">
          <a:xfrm>
            <a:off x="11658600" y="14706600"/>
            <a:ext cx="9677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 ANOVA shows main effects for mean question answers of Aspect,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88) = 18.97,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&lt; .001,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.17, Learner 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88) = 4.77,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.03,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.05; and Time of Test,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88) = 12.36,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&lt; .001,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.12. Additionally, 2-way interactions were observed between Learner and Time of Test,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88) = 3.88,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.05,    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.04; Aspect and Time of Test,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88) = 9.58,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.003,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.10; and Aspect and Learner,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88) = 9.15,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.003,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.09. A 3-way interaction was observed between Aspect, Learner, and Time of test,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88) = 6.38,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.01,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.07.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6687800" y="18669000"/>
            <a:ext cx="4800600" cy="5652195"/>
            <a:chOff x="11734800" y="18669000"/>
            <a:chExt cx="4800600" cy="5652195"/>
          </a:xfrm>
        </p:grpSpPr>
        <p:sp>
          <p:nvSpPr>
            <p:cNvPr id="2068" name="TextBox 46"/>
            <p:cNvSpPr txBox="1">
              <a:spLocks noChangeArrowheads="1"/>
            </p:cNvSpPr>
            <p:nvPr/>
          </p:nvSpPr>
          <p:spPr bwMode="auto">
            <a:xfrm rot="16200000">
              <a:off x="10463600" y="21007000"/>
              <a:ext cx="28194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 sz="1000" b="1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r>
                <a:rPr lang="en-US" sz="1200" b="1" dirty="0" smtClean="0">
                  <a:solidFill>
                    <a:srgbClr val="000000"/>
                  </a:solidFill>
                </a:rPr>
                <a:t>Percentage of Mentions of Cause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70" name="Content Placeholder 5">
              <a:extLst>
                <a:ext uri="{FF2B5EF4-FFF2-40B4-BE49-F238E27FC236}">
                  <a16:creationId xmlns:a16="http://schemas.microsoft.com/office/drawing/2014/main" id="{F353B854-1579-4990-8ED3-2B6165D0DF8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91089431"/>
                </p:ext>
              </p:extLst>
            </p:nvPr>
          </p:nvGraphicFramePr>
          <p:xfrm>
            <a:off x="11963400" y="18669000"/>
            <a:ext cx="4419600" cy="4267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1" name="TextBox 37"/>
            <p:cNvSpPr txBox="1">
              <a:spLocks noChangeArrowheads="1"/>
            </p:cNvSpPr>
            <p:nvPr/>
          </p:nvSpPr>
          <p:spPr bwMode="auto">
            <a:xfrm>
              <a:off x="11734800" y="22936200"/>
              <a:ext cx="480060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800" b="1" i="1" dirty="0">
                  <a:latin typeface="Times New Roman" pitchFamily="18" charset="0"/>
                  <a:cs typeface="Times New Roman" pitchFamily="18" charset="0"/>
                </a:rPr>
                <a:t>Figure </a:t>
              </a:r>
              <a:r>
                <a:rPr lang="en-US" sz="2800" b="1" i="1" dirty="0" smtClean="0">
                  <a:latin typeface="Times New Roman" pitchFamily="18" charset="0"/>
                  <a:cs typeface="Times New Roman" pitchFamily="18" charset="0"/>
                </a:rPr>
                <a:t>2: </a:t>
              </a:r>
              <a:r>
                <a:rPr lang="en-US" sz="2800" b="1" i="1" dirty="0">
                  <a:latin typeface="Times New Roman" pitchFamily="18" charset="0"/>
                  <a:cs typeface="Times New Roman" pitchFamily="18" charset="0"/>
                </a:rPr>
                <a:t>Frequency of </a:t>
              </a:r>
              <a:r>
                <a:rPr lang="en-US" sz="2800" b="1" i="1" dirty="0" smtClean="0">
                  <a:latin typeface="Times New Roman" pitchFamily="18" charset="0"/>
                  <a:cs typeface="Times New Roman" pitchFamily="18" charset="0"/>
                </a:rPr>
                <a:t>Cause Mentioned by Uninstructed v. Instructed Learners</a:t>
              </a: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663141" y="18669000"/>
            <a:ext cx="4800600" cy="5652195"/>
            <a:chOff x="16459200" y="18669000"/>
            <a:chExt cx="4800600" cy="5652195"/>
          </a:xfrm>
        </p:grpSpPr>
        <p:graphicFrame>
          <p:nvGraphicFramePr>
            <p:cNvPr id="73" name="Content Placeholder 5">
              <a:extLst>
                <a:ext uri="{FF2B5EF4-FFF2-40B4-BE49-F238E27FC236}">
                  <a16:creationId xmlns:a16="http://schemas.microsoft.com/office/drawing/2014/main" id="{F353B854-1579-4990-8ED3-2B6165D0DF8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27854320"/>
                </p:ext>
              </p:extLst>
            </p:nvPr>
          </p:nvGraphicFramePr>
          <p:xfrm>
            <a:off x="16764000" y="18669000"/>
            <a:ext cx="4495800" cy="4267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4" name="TextBox 46"/>
            <p:cNvSpPr txBox="1">
              <a:spLocks noChangeArrowheads="1"/>
            </p:cNvSpPr>
            <p:nvPr/>
          </p:nvSpPr>
          <p:spPr bwMode="auto">
            <a:xfrm rot="16200000">
              <a:off x="15285764" y="20980895"/>
              <a:ext cx="276718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1000" b="1" i="0" u="none" strike="noStrike" kern="1200" baseline="0">
                  <a:solidFill>
                    <a:srgbClr val="000000"/>
                  </a:solidFill>
                  <a:latin typeface="Arial"/>
                </a:defRPr>
              </a:pPr>
              <a:r>
                <a:rPr lang="en-US" sz="1200" b="1" dirty="0" smtClean="0">
                  <a:solidFill>
                    <a:srgbClr val="000000"/>
                  </a:solidFill>
                </a:rPr>
                <a:t>Percentage of Mentions of Cause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75" name="TextBox 37"/>
            <p:cNvSpPr txBox="1">
              <a:spLocks noChangeArrowheads="1"/>
            </p:cNvSpPr>
            <p:nvPr/>
          </p:nvSpPr>
          <p:spPr bwMode="auto">
            <a:xfrm>
              <a:off x="16459200" y="22936200"/>
              <a:ext cx="480060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800" b="1" i="1" dirty="0">
                  <a:latin typeface="Times New Roman" pitchFamily="18" charset="0"/>
                  <a:cs typeface="Times New Roman" pitchFamily="18" charset="0"/>
                </a:rPr>
                <a:t>Figure </a:t>
              </a:r>
              <a:r>
                <a:rPr lang="en-US" sz="2800" b="1" i="1" dirty="0" smtClean="0">
                  <a:latin typeface="Times New Roman" pitchFamily="18" charset="0"/>
                  <a:cs typeface="Times New Roman" pitchFamily="18" charset="0"/>
                </a:rPr>
                <a:t>1: </a:t>
              </a:r>
              <a:r>
                <a:rPr lang="en-US" sz="2800" b="1" i="1" dirty="0">
                  <a:latin typeface="Times New Roman" pitchFamily="18" charset="0"/>
                  <a:cs typeface="Times New Roman" pitchFamily="18" charset="0"/>
                </a:rPr>
                <a:t>Frequency of </a:t>
              </a:r>
              <a:r>
                <a:rPr lang="en-US" sz="2800" b="1" i="1" dirty="0" smtClean="0">
                  <a:latin typeface="Times New Roman" pitchFamily="18" charset="0"/>
                  <a:cs typeface="Times New Roman" pitchFamily="18" charset="0"/>
                </a:rPr>
                <a:t>Cause Mentioned after Imperfective v. Perfective Cause</a:t>
              </a:r>
            </a:p>
          </p:txBody>
        </p:sp>
      </p:grpSp>
      <p:graphicFrame>
        <p:nvGraphicFramePr>
          <p:cNvPr id="81" name="Content Placeholder 5">
            <a:extLst>
              <a:ext uri="{FF2B5EF4-FFF2-40B4-BE49-F238E27FC236}">
                <a16:creationId xmlns:a16="http://schemas.microsoft.com/office/drawing/2014/main" id="{F353B854-1579-4990-8ED3-2B6165D0DF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6628277"/>
              </p:ext>
            </p:extLst>
          </p:nvPr>
        </p:nvGraphicFramePr>
        <p:xfrm>
          <a:off x="11887200" y="24612600"/>
          <a:ext cx="45720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TextBox 46"/>
          <p:cNvSpPr txBox="1">
            <a:spLocks noChangeArrowheads="1"/>
          </p:cNvSpPr>
          <p:nvPr/>
        </p:nvSpPr>
        <p:spPr bwMode="auto">
          <a:xfrm rot="16200000">
            <a:off x="10413505" y="27000695"/>
            <a:ext cx="27671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1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en-US" sz="1200" b="1" dirty="0" smtClean="0">
                <a:solidFill>
                  <a:srgbClr val="000000"/>
                </a:solidFill>
              </a:rPr>
              <a:t>Percentage of Mentions of Cause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83" name="TextBox 37"/>
          <p:cNvSpPr txBox="1">
            <a:spLocks noChangeArrowheads="1"/>
          </p:cNvSpPr>
          <p:nvPr/>
        </p:nvSpPr>
        <p:spPr bwMode="auto">
          <a:xfrm>
            <a:off x="11658600" y="28956000"/>
            <a:ext cx="480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3: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Frequency of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Cause Mentioned by Time of Test</a:t>
            </a:r>
          </a:p>
        </p:txBody>
      </p:sp>
      <p:graphicFrame>
        <p:nvGraphicFramePr>
          <p:cNvPr id="84" name="Content Placeholder 5">
            <a:extLst>
              <a:ext uri="{FF2B5EF4-FFF2-40B4-BE49-F238E27FC236}">
                <a16:creationId xmlns:a16="http://schemas.microsoft.com/office/drawing/2014/main" id="{F353B854-1579-4990-8ED3-2B6165D0DF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2043308"/>
              </p:ext>
            </p:extLst>
          </p:nvPr>
        </p:nvGraphicFramePr>
        <p:xfrm>
          <a:off x="16916400" y="24612600"/>
          <a:ext cx="45720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5" name="TextBox 37"/>
          <p:cNvSpPr txBox="1">
            <a:spLocks noChangeArrowheads="1"/>
          </p:cNvSpPr>
          <p:nvPr/>
        </p:nvSpPr>
        <p:spPr bwMode="auto">
          <a:xfrm>
            <a:off x="16840200" y="34518600"/>
            <a:ext cx="480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6: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Frequency of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Cause  by Aspect and Learner </a:t>
            </a:r>
          </a:p>
        </p:txBody>
      </p:sp>
      <p:sp>
        <p:nvSpPr>
          <p:cNvPr id="86" name="TextBox 46"/>
          <p:cNvSpPr txBox="1">
            <a:spLocks noChangeArrowheads="1"/>
          </p:cNvSpPr>
          <p:nvPr/>
        </p:nvSpPr>
        <p:spPr bwMode="auto">
          <a:xfrm rot="16200000">
            <a:off x="15366505" y="26848295"/>
            <a:ext cx="27671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1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en-US" sz="1200" b="1" dirty="0" smtClean="0">
                <a:solidFill>
                  <a:srgbClr val="000000"/>
                </a:solidFill>
              </a:rPr>
              <a:t>Percentage of Mentions of Cause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graphicFrame>
        <p:nvGraphicFramePr>
          <p:cNvPr id="87" name="Content Placeholder 5">
            <a:extLst>
              <a:ext uri="{FF2B5EF4-FFF2-40B4-BE49-F238E27FC236}">
                <a16:creationId xmlns:a16="http://schemas.microsoft.com/office/drawing/2014/main" id="{F353B854-1579-4990-8ED3-2B6165D0DF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3697489"/>
              </p:ext>
            </p:extLst>
          </p:nvPr>
        </p:nvGraphicFramePr>
        <p:xfrm>
          <a:off x="11887200" y="30099000"/>
          <a:ext cx="4572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8" name="TextBox 46"/>
          <p:cNvSpPr txBox="1">
            <a:spLocks noChangeArrowheads="1"/>
          </p:cNvSpPr>
          <p:nvPr/>
        </p:nvSpPr>
        <p:spPr bwMode="auto">
          <a:xfrm rot="16200000">
            <a:off x="10413505" y="32410895"/>
            <a:ext cx="27671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1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en-US" sz="1200" b="1" dirty="0" smtClean="0">
                <a:solidFill>
                  <a:srgbClr val="000000"/>
                </a:solidFill>
              </a:rPr>
              <a:t>Percentage of Mentions of Cause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89" name="TextBox 37"/>
          <p:cNvSpPr txBox="1">
            <a:spLocks noChangeArrowheads="1"/>
          </p:cNvSpPr>
          <p:nvPr/>
        </p:nvSpPr>
        <p:spPr bwMode="auto">
          <a:xfrm>
            <a:off x="11658600" y="34518600"/>
            <a:ext cx="480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5: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Frequency of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Cause by Aspect and Time of Test</a:t>
            </a:r>
          </a:p>
        </p:txBody>
      </p:sp>
      <p:graphicFrame>
        <p:nvGraphicFramePr>
          <p:cNvPr id="90" name="Content Placeholder 5">
            <a:extLst>
              <a:ext uri="{FF2B5EF4-FFF2-40B4-BE49-F238E27FC236}">
                <a16:creationId xmlns:a16="http://schemas.microsoft.com/office/drawing/2014/main" id="{F353B854-1579-4990-8ED3-2B6165D0DF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9868585"/>
              </p:ext>
            </p:extLst>
          </p:nvPr>
        </p:nvGraphicFramePr>
        <p:xfrm>
          <a:off x="16840200" y="30099000"/>
          <a:ext cx="47244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91" name="TextBox 37"/>
          <p:cNvSpPr txBox="1">
            <a:spLocks noChangeArrowheads="1"/>
          </p:cNvSpPr>
          <p:nvPr/>
        </p:nvSpPr>
        <p:spPr bwMode="auto">
          <a:xfrm>
            <a:off x="16764000" y="28956000"/>
            <a:ext cx="480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4: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Frequency of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Cause  by Learner &amp; Time of Test </a:t>
            </a:r>
          </a:p>
        </p:txBody>
      </p:sp>
      <p:sp>
        <p:nvSpPr>
          <p:cNvPr id="93" name="TextBox 37"/>
          <p:cNvSpPr txBox="1">
            <a:spLocks noChangeArrowheads="1"/>
          </p:cNvSpPr>
          <p:nvPr/>
        </p:nvSpPr>
        <p:spPr bwMode="auto">
          <a:xfrm>
            <a:off x="11887200" y="4046220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7: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Frequency of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Cause by Aspect, Learner, and Time of Test</a:t>
            </a:r>
          </a:p>
        </p:txBody>
      </p:sp>
      <p:sp>
        <p:nvSpPr>
          <p:cNvPr id="95" name="TextBox 46"/>
          <p:cNvSpPr txBox="1">
            <a:spLocks noChangeArrowheads="1"/>
          </p:cNvSpPr>
          <p:nvPr/>
        </p:nvSpPr>
        <p:spPr bwMode="auto">
          <a:xfrm rot="16200000">
            <a:off x="15366505" y="32410895"/>
            <a:ext cx="27671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1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en-US" sz="1200" b="1" dirty="0" smtClean="0">
                <a:solidFill>
                  <a:srgbClr val="000000"/>
                </a:solidFill>
              </a:rPr>
              <a:t>Percentage of Mentions of Cause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96" name="TextBox 46"/>
          <p:cNvSpPr txBox="1">
            <a:spLocks noChangeArrowheads="1"/>
          </p:cNvSpPr>
          <p:nvPr/>
        </p:nvSpPr>
        <p:spPr bwMode="auto">
          <a:xfrm rot="16200000">
            <a:off x="10413505" y="37516295"/>
            <a:ext cx="27671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1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en-US" sz="1200" b="1" dirty="0" smtClean="0">
                <a:solidFill>
                  <a:srgbClr val="000000"/>
                </a:solidFill>
              </a:rPr>
              <a:t>Percentage of Mentions of Cause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graphicFrame>
        <p:nvGraphicFramePr>
          <p:cNvPr id="97" name="Content Placeholder 5">
            <a:extLst>
              <a:ext uri="{FF2B5EF4-FFF2-40B4-BE49-F238E27FC236}">
                <a16:creationId xmlns:a16="http://schemas.microsoft.com/office/drawing/2014/main" id="{F353B854-1579-4990-8ED3-2B6165D0DF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8914699"/>
              </p:ext>
            </p:extLst>
          </p:nvPr>
        </p:nvGraphicFramePr>
        <p:xfrm>
          <a:off x="11963400" y="35585400"/>
          <a:ext cx="9067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98" name="TextBox 46"/>
          <p:cNvSpPr txBox="1">
            <a:spLocks noChangeArrowheads="1"/>
          </p:cNvSpPr>
          <p:nvPr/>
        </p:nvSpPr>
        <p:spPr bwMode="auto">
          <a:xfrm rot="16200000">
            <a:off x="20319505" y="19228295"/>
            <a:ext cx="36815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1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en-US" sz="1200" b="1" dirty="0" smtClean="0">
                <a:solidFill>
                  <a:srgbClr val="000000"/>
                </a:solidFill>
              </a:rPr>
              <a:t>Percentage of Word Completions from Cause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067" name="Text Box 43"/>
          <p:cNvSpPr txBox="1">
            <a:spLocks noChangeArrowheads="1"/>
          </p:cNvSpPr>
          <p:nvPr/>
        </p:nvSpPr>
        <p:spPr bwMode="auto">
          <a:xfrm>
            <a:off x="21945600" y="13030200"/>
            <a:ext cx="9677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981200">
              <a:spcBef>
                <a:spcPct val="50000"/>
              </a:spcBef>
            </a:pPr>
            <a:r>
              <a:rPr lang="en-US" sz="4000" b="1" dirty="0" smtClean="0">
                <a:solidFill>
                  <a:srgbClr val="6600FF"/>
                </a:solidFill>
                <a:latin typeface="Times New Roman" pitchFamily="18" charset="0"/>
              </a:rPr>
              <a:t>Part 1b: Moment-to-Moment </a:t>
            </a:r>
            <a:r>
              <a:rPr lang="en-US" sz="4000" b="1" dirty="0">
                <a:solidFill>
                  <a:srgbClr val="6600FF"/>
                </a:solidFill>
                <a:latin typeface="Times New Roman" pitchFamily="18" charset="0"/>
              </a:rPr>
              <a:t>Processing (Word Edge Completion)</a:t>
            </a:r>
          </a:p>
        </p:txBody>
      </p:sp>
      <p:sp>
        <p:nvSpPr>
          <p:cNvPr id="2077" name="TextBox 48"/>
          <p:cNvSpPr txBox="1">
            <a:spLocks noChangeArrowheads="1"/>
          </p:cNvSpPr>
          <p:nvPr/>
        </p:nvSpPr>
        <p:spPr bwMode="auto">
          <a:xfrm>
            <a:off x="21945600" y="14478000"/>
            <a:ext cx="9677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 ANOVA shows a main effect for mean word completions of Cause/Effect,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89) = 48.27,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&lt; .001,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.35. A 2-way interaction was observed between Learner and Time of Test, 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89) = 4.69,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.03,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.05, and a marginal 3-way interaction was observed between Aspect, Cause/Effect, and Learner,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89) = 3.56,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.06,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.03.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9" name="Content Placeholder 5">
            <a:extLst>
              <a:ext uri="{FF2B5EF4-FFF2-40B4-BE49-F238E27FC236}">
                <a16:creationId xmlns:a16="http://schemas.microsoft.com/office/drawing/2014/main" id="{F353B854-1579-4990-8ED3-2B6165D0DF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3262376"/>
              </p:ext>
            </p:extLst>
          </p:nvPr>
        </p:nvGraphicFramePr>
        <p:xfrm>
          <a:off x="22326600" y="17145000"/>
          <a:ext cx="4800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02" name="TextBox 101"/>
          <p:cNvSpPr txBox="1"/>
          <p:nvPr/>
        </p:nvSpPr>
        <p:spPr>
          <a:xfrm>
            <a:off x="27279600" y="21488400"/>
            <a:ext cx="5181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Figure 9: Frequency of Word Completions by Aspect, Learner &amp; Cause/Effect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3" name="Content Placeholder 5">
            <a:extLst>
              <a:ext uri="{FF2B5EF4-FFF2-40B4-BE49-F238E27FC236}">
                <a16:creationId xmlns:a16="http://schemas.microsoft.com/office/drawing/2014/main" id="{F353B854-1579-4990-8ED3-2B6165D0DF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2336540"/>
              </p:ext>
            </p:extLst>
          </p:nvPr>
        </p:nvGraphicFramePr>
        <p:xfrm>
          <a:off x="27432000" y="17145000"/>
          <a:ext cx="48768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22098000" y="21488400"/>
            <a:ext cx="50292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Frequency of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Comple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tions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by Learner &amp; Time </a:t>
            </a:r>
            <a:r>
              <a:rPr lang="en-US" sz="2800" b="1" i="1" smtClean="0">
                <a:latin typeface="Times New Roman" pitchFamily="18" charset="0"/>
                <a:cs typeface="Times New Roman" pitchFamily="18" charset="0"/>
              </a:rPr>
              <a:t>of Test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48"/>
          <p:cNvSpPr txBox="1">
            <a:spLocks noChangeArrowheads="1"/>
          </p:cNvSpPr>
          <p:nvPr/>
        </p:nvSpPr>
        <p:spPr bwMode="auto">
          <a:xfrm>
            <a:off x="22098000" y="22860000"/>
            <a:ext cx="10134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6600FF"/>
                </a:solidFill>
                <a:latin typeface="Times New Roman" pitchFamily="18" charset="0"/>
              </a:rPr>
              <a:t>Discussion (Part 1b):</a:t>
            </a:r>
            <a:br>
              <a:rPr lang="en-US" sz="4000" b="1" dirty="0" smtClean="0">
                <a:solidFill>
                  <a:srgbClr val="6600FF"/>
                </a:solidFill>
                <a:latin typeface="Times New Roman" pitchFamily="18" charset="0"/>
              </a:rPr>
            </a:b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Perfective aspect more frequent at Cause and Effect (cf. Fig. 9) as per Aspect Hypothesis for learners after lesson (cf. Fig. 8)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increase in imperfective at Cause after lesson (s. Fig. 10)</a:t>
            </a:r>
          </a:p>
        </p:txBody>
      </p:sp>
      <p:sp>
        <p:nvSpPr>
          <p:cNvPr id="77" name="TextBox 48"/>
          <p:cNvSpPr txBox="1">
            <a:spLocks noChangeArrowheads="1"/>
          </p:cNvSpPr>
          <p:nvPr/>
        </p:nvSpPr>
        <p:spPr bwMode="auto">
          <a:xfrm>
            <a:off x="22098000" y="25908000"/>
            <a:ext cx="96774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 ANOVA shows a main effect for mean TVJT accuracy of Aspect,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89) = 83.197,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&lt; .001,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.48 , Time of Test,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89) = 50.39,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&lt; .001,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.36, and Polarity,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89) = 6.20,     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.01,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.06. Interactions were observed between Aspect and Time of Test,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89) = 25.48,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&lt; .001,  = .22, Learner and Time of Test,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89) = 6.16,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.01,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.06, and Aspect and Polarity,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(1, 89) = 22.95,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&lt; .001,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ƞ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.20. 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48"/>
          <p:cNvSpPr txBox="1">
            <a:spLocks noChangeArrowheads="1"/>
          </p:cNvSpPr>
          <p:nvPr/>
        </p:nvSpPr>
        <p:spPr bwMode="auto">
          <a:xfrm>
            <a:off x="22098000" y="25146000"/>
            <a:ext cx="10134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6600FF"/>
                </a:solidFill>
                <a:latin typeface="Times New Roman" pitchFamily="18" charset="0"/>
              </a:rPr>
              <a:t>Part 2: Truth Value Judgment Tasks (TVJT): 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46"/>
          <p:cNvSpPr txBox="1">
            <a:spLocks noChangeArrowheads="1"/>
          </p:cNvSpPr>
          <p:nvPr/>
        </p:nvSpPr>
        <p:spPr bwMode="auto">
          <a:xfrm rot="16200000">
            <a:off x="25551200" y="189496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1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en-US" sz="1200" b="1" dirty="0" smtClean="0">
                <a:solidFill>
                  <a:srgbClr val="000000"/>
                </a:solidFill>
              </a:rPr>
              <a:t>Percentage of Word Completions from Cause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graphicFrame>
        <p:nvGraphicFramePr>
          <p:cNvPr id="110" name="Content Placeholder 5">
            <a:extLst>
              <a:ext uri="{FF2B5EF4-FFF2-40B4-BE49-F238E27FC236}">
                <a16:creationId xmlns:a16="http://schemas.microsoft.com/office/drawing/2014/main" id="{F353B854-1579-4990-8ED3-2B6165D0DF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214930"/>
              </p:ext>
            </p:extLst>
          </p:nvPr>
        </p:nvGraphicFramePr>
        <p:xfrm>
          <a:off x="22402800" y="29032200"/>
          <a:ext cx="48768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11" name="Content Placeholder 5">
            <a:extLst>
              <a:ext uri="{FF2B5EF4-FFF2-40B4-BE49-F238E27FC236}">
                <a16:creationId xmlns:a16="http://schemas.microsoft.com/office/drawing/2014/main" id="{F353B854-1579-4990-8ED3-2B6165D0DF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4754941"/>
              </p:ext>
            </p:extLst>
          </p:nvPr>
        </p:nvGraphicFramePr>
        <p:xfrm>
          <a:off x="22555200" y="34442400"/>
          <a:ext cx="48006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12" name="TextBox 37"/>
          <p:cNvSpPr txBox="1">
            <a:spLocks noChangeArrowheads="1"/>
          </p:cNvSpPr>
          <p:nvPr/>
        </p:nvSpPr>
        <p:spPr bwMode="auto">
          <a:xfrm>
            <a:off x="22402800" y="33451800"/>
            <a:ext cx="480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10: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Frequency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of Truth Value Judgments by Aspect</a:t>
            </a:r>
          </a:p>
        </p:txBody>
      </p:sp>
      <p:sp>
        <p:nvSpPr>
          <p:cNvPr id="113" name="TextBox 37"/>
          <p:cNvSpPr txBox="1">
            <a:spLocks noChangeArrowheads="1"/>
          </p:cNvSpPr>
          <p:nvPr/>
        </p:nvSpPr>
        <p:spPr bwMode="auto">
          <a:xfrm>
            <a:off x="22479000" y="38709600"/>
            <a:ext cx="480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12: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Frequency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Judg’ts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by Learner, Test Time</a:t>
            </a:r>
          </a:p>
        </p:txBody>
      </p:sp>
      <p:graphicFrame>
        <p:nvGraphicFramePr>
          <p:cNvPr id="114" name="Content Placeholder 5">
            <a:extLst>
              <a:ext uri="{FF2B5EF4-FFF2-40B4-BE49-F238E27FC236}">
                <a16:creationId xmlns:a16="http://schemas.microsoft.com/office/drawing/2014/main" id="{F353B854-1579-4990-8ED3-2B6165D0DF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1533867"/>
              </p:ext>
            </p:extLst>
          </p:nvPr>
        </p:nvGraphicFramePr>
        <p:xfrm>
          <a:off x="27660600" y="29032200"/>
          <a:ext cx="4648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115" name="TextBox 37"/>
          <p:cNvSpPr txBox="1">
            <a:spLocks noChangeArrowheads="1"/>
          </p:cNvSpPr>
          <p:nvPr/>
        </p:nvSpPr>
        <p:spPr bwMode="auto">
          <a:xfrm>
            <a:off x="27660600" y="33451800"/>
            <a:ext cx="480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11: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Frequency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Judg’ts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by Aspect, Test Time</a:t>
            </a:r>
          </a:p>
        </p:txBody>
      </p:sp>
      <p:sp>
        <p:nvSpPr>
          <p:cNvPr id="116" name="TextBox 46"/>
          <p:cNvSpPr txBox="1">
            <a:spLocks noChangeArrowheads="1"/>
          </p:cNvSpPr>
          <p:nvPr/>
        </p:nvSpPr>
        <p:spPr bwMode="auto">
          <a:xfrm rot="16200000">
            <a:off x="20548105" y="36220895"/>
            <a:ext cx="38339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1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en-US" sz="1200" b="1" dirty="0" smtClean="0">
                <a:solidFill>
                  <a:srgbClr val="000000"/>
                </a:solidFill>
              </a:rPr>
              <a:t>Percentage of Accurate Judgments about  Cause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19" name="TextBox 46"/>
          <p:cNvSpPr txBox="1">
            <a:spLocks noChangeArrowheads="1"/>
          </p:cNvSpPr>
          <p:nvPr/>
        </p:nvSpPr>
        <p:spPr bwMode="auto">
          <a:xfrm rot="16200000">
            <a:off x="25653505" y="30886895"/>
            <a:ext cx="38339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1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en-US" sz="1200" b="1" dirty="0" smtClean="0">
                <a:solidFill>
                  <a:srgbClr val="000000"/>
                </a:solidFill>
              </a:rPr>
              <a:t>Percentage of Accurate Judgments about  Cause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20" name="TextBox 46"/>
          <p:cNvSpPr txBox="1">
            <a:spLocks noChangeArrowheads="1"/>
          </p:cNvSpPr>
          <p:nvPr/>
        </p:nvSpPr>
        <p:spPr bwMode="auto">
          <a:xfrm rot="16200000">
            <a:off x="20331500" y="30951100"/>
            <a:ext cx="3962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1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en-US" sz="1200" b="1" dirty="0" smtClean="0">
                <a:solidFill>
                  <a:srgbClr val="000000"/>
                </a:solidFill>
              </a:rPr>
              <a:t>Percentage of Accurate Judgments about  Cause</a:t>
            </a:r>
            <a:endParaRPr lang="en-US" sz="1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981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981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32351</TotalTime>
  <Words>1282</Words>
  <Application>Microsoft Office PowerPoint</Application>
  <PresentationFormat>Custom</PresentationFormat>
  <Paragraphs>113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Default Design</vt:lpstr>
      <vt:lpstr>PowerPoint Presentation</vt:lpstr>
    </vt:vector>
  </TitlesOfParts>
  <Company>University of Minnesota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Pani</dc:creator>
  <cp:lastModifiedBy>%username%</cp:lastModifiedBy>
  <cp:revision>362</cp:revision>
  <dcterms:created xsi:type="dcterms:W3CDTF">2002-05-27T22:20:06Z</dcterms:created>
  <dcterms:modified xsi:type="dcterms:W3CDTF">2017-12-02T20:54:16Z</dcterms:modified>
</cp:coreProperties>
</file>