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67" r:id="rId4"/>
    <p:sldId id="259" r:id="rId5"/>
    <p:sldId id="260" r:id="rId6"/>
    <p:sldId id="261" r:id="rId7"/>
    <p:sldId id="268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52F03-991F-4CA2-BCB9-E070B9891AF8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A10D3-4479-4466-9250-448F704F1B9A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liberty.edu/media/1152/Conceptual%20Framework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0" y="533400"/>
            <a:ext cx="4621422" cy="57912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latin typeface="Papyrus" pitchFamily="66" charset="0"/>
              </a:rPr>
              <a:t>Be Prepared: Do Secondary Teachers Relate </a:t>
            </a:r>
            <a:r>
              <a:rPr lang="en-US" sz="2800" b="1" dirty="0" smtClean="0">
                <a:latin typeface="Papyrus" pitchFamily="66" charset="0"/>
              </a:rPr>
              <a:t>SCRIP </a:t>
            </a:r>
            <a:r>
              <a:rPr lang="en-US" sz="2800" b="1" dirty="0">
                <a:latin typeface="Papyrus" pitchFamily="66" charset="0"/>
              </a:rPr>
              <a:t>to the </a:t>
            </a:r>
            <a:r>
              <a:rPr lang="en-US" sz="2800" b="1" dirty="0" smtClean="0">
                <a:latin typeface="Papyrus" pitchFamily="66" charset="0"/>
              </a:rPr>
              <a:t>Classroom</a:t>
            </a:r>
          </a:p>
          <a:p>
            <a:endParaRPr lang="en-US" b="1" dirty="0"/>
          </a:p>
          <a:p>
            <a:endParaRPr lang="en-US" b="1" dirty="0" smtClean="0"/>
          </a:p>
          <a:p>
            <a:pPr algn="ctr"/>
            <a:r>
              <a:rPr lang="en-US" sz="2800" b="1" dirty="0" smtClean="0">
                <a:latin typeface="Calibri" pitchFamily="34" charset="0"/>
              </a:rPr>
              <a:t>Virginia Educational Research Association--2014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pPr algn="ctr"/>
            <a:r>
              <a:rPr lang="en-US" b="1" dirty="0" smtClean="0">
                <a:latin typeface="Papyrus" pitchFamily="66" charset="0"/>
              </a:rPr>
              <a:t>Kristina DeWitt, Ph.. D.</a:t>
            </a:r>
          </a:p>
          <a:p>
            <a:pPr algn="ctr"/>
            <a:r>
              <a:rPr lang="en-US" b="1" dirty="0" smtClean="0">
                <a:latin typeface="Papyrus" pitchFamily="66" charset="0"/>
              </a:rPr>
              <a:t>Andrea Beam, Ed. D.</a:t>
            </a:r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3400"/>
            <a:ext cx="3886200" cy="5791200"/>
          </a:xfrm>
          <a:prstGeom prst="rect">
            <a:avLst/>
          </a:prstGeom>
        </p:spPr>
      </p:pic>
      <p:pic>
        <p:nvPicPr>
          <p:cNvPr id="2" name="03 - Be Prepared -so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64" y="6045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26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5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Calibri" pitchFamily="34" charset="0"/>
              </a:rPr>
              <a:t>Contact Information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09443" y="1981200"/>
            <a:ext cx="7125112" cy="38775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Dr. Kristina DeWitt</a:t>
            </a:r>
          </a:p>
          <a:p>
            <a:pPr lvl="1"/>
            <a:r>
              <a:rPr lang="en-US" sz="2000" dirty="0" smtClean="0"/>
              <a:t>Liberty University</a:t>
            </a:r>
          </a:p>
          <a:p>
            <a:pPr lvl="1"/>
            <a:r>
              <a:rPr lang="en-US" sz="2000" dirty="0" smtClean="0"/>
              <a:t>434-582-2194</a:t>
            </a:r>
          </a:p>
          <a:p>
            <a:pPr lvl="1"/>
            <a:r>
              <a:rPr lang="en-US" sz="2000" u="sng" dirty="0" smtClean="0">
                <a:solidFill>
                  <a:schemeClr val="bg1"/>
                </a:solidFill>
              </a:rPr>
              <a:t>kdewitt@liberty.edu</a:t>
            </a:r>
          </a:p>
          <a:p>
            <a:pPr lvl="1"/>
            <a:endParaRPr lang="en-US" sz="2000" dirty="0" smtClean="0"/>
          </a:p>
          <a:p>
            <a:pPr marL="0" indent="0">
              <a:buNone/>
            </a:pPr>
            <a:r>
              <a:rPr lang="en-US" sz="2400" dirty="0"/>
              <a:t>Dr. Andrea Beam</a:t>
            </a:r>
          </a:p>
          <a:p>
            <a:pPr lvl="1"/>
            <a:r>
              <a:rPr lang="en-US" sz="2000" dirty="0"/>
              <a:t>Liberty University</a:t>
            </a:r>
          </a:p>
          <a:p>
            <a:pPr lvl="1"/>
            <a:r>
              <a:rPr lang="en-US" sz="2000" dirty="0" smtClean="0"/>
              <a:t>434-582-2192</a:t>
            </a:r>
          </a:p>
          <a:p>
            <a:pPr lvl="1"/>
            <a:r>
              <a:rPr lang="en-US" sz="2000" u="sng" dirty="0" smtClean="0">
                <a:solidFill>
                  <a:schemeClr val="bg1"/>
                </a:solidFill>
              </a:rPr>
              <a:t>abeam@liberty.edu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58871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296358" cy="924475"/>
          </a:xfrm>
        </p:spPr>
        <p:txBody>
          <a:bodyPr/>
          <a:lstStyle/>
          <a:p>
            <a:r>
              <a:rPr lang="en-US" dirty="0" smtClean="0"/>
              <a:t>Program Completion </a:t>
            </a:r>
            <a:br>
              <a:rPr lang="en-US" dirty="0" smtClean="0"/>
            </a:br>
            <a:r>
              <a:rPr lang="en-US" dirty="0" smtClean="0"/>
              <a:t>Comparison with National Average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17038"/>
            <a:ext cx="6934200" cy="427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3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Discussion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dirty="0" smtClean="0"/>
              <a:t>Dispositions defined by NCATE (</a:t>
            </a:r>
            <a:r>
              <a:rPr lang="en-US" sz="2000" dirty="0"/>
              <a:t>now CAEP)</a:t>
            </a:r>
            <a:endParaRPr lang="en-US" sz="2000" dirty="0" smtClean="0"/>
          </a:p>
          <a:p>
            <a:pPr>
              <a:spcBef>
                <a:spcPts val="600"/>
              </a:spcBef>
            </a:pPr>
            <a:r>
              <a:rPr lang="en-US" sz="2000" dirty="0" smtClean="0"/>
              <a:t>Professional attitudes, values, and beliefs demonstrated through both verbal and nonverbal behaviors as educators interact …(paragraph)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Based on observable measures and through educational settings.</a:t>
            </a:r>
          </a:p>
          <a:p>
            <a:pPr marL="0" indent="0">
              <a:spcBef>
                <a:spcPts val="60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 smtClean="0"/>
              <a:t>Professional dispositions relate to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	T</a:t>
            </a:r>
            <a:r>
              <a:rPr lang="en-US" sz="2000" dirty="0" smtClean="0"/>
              <a:t>eacher’s educational preparedness and activities </a:t>
            </a:r>
          </a:p>
        </p:txBody>
      </p:sp>
    </p:spTree>
    <p:extLst>
      <p:ext uri="{BB962C8B-B14F-4D97-AF65-F5344CB8AC3E}">
        <p14:creationId xmlns:p14="http://schemas.microsoft.com/office/powerpoint/2010/main" val="425270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Completion</a:t>
            </a:r>
            <a:br>
              <a:rPr lang="en-US" dirty="0" smtClean="0"/>
            </a:br>
            <a:r>
              <a:rPr lang="en-US" dirty="0" smtClean="0"/>
              <a:t>by Category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1710304"/>
            <a:ext cx="7330769" cy="4538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94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40839" y="217043"/>
            <a:ext cx="6058313" cy="924475"/>
          </a:xfrm>
        </p:spPr>
        <p:txBody>
          <a:bodyPr/>
          <a:lstStyle/>
          <a:p>
            <a:pPr algn="ctr"/>
            <a:r>
              <a:rPr lang="en-US" dirty="0" smtClean="0"/>
              <a:t>What is </a:t>
            </a:r>
            <a:r>
              <a:rPr lang="en-US" dirty="0" smtClean="0">
                <a:solidFill>
                  <a:srgbClr val="C00000"/>
                </a:solidFill>
              </a:rPr>
              <a:t>S</a:t>
            </a:r>
            <a:r>
              <a:rPr lang="en-US" dirty="0" smtClean="0"/>
              <a:t>-</a:t>
            </a:r>
            <a:r>
              <a:rPr lang="en-US" dirty="0" smtClean="0">
                <a:solidFill>
                  <a:srgbClr val="C00000"/>
                </a:solidFill>
              </a:rPr>
              <a:t>C</a:t>
            </a:r>
            <a:r>
              <a:rPr lang="en-US" dirty="0" smtClean="0"/>
              <a:t>-</a:t>
            </a:r>
            <a:r>
              <a:rPr lang="en-US" dirty="0" smtClean="0">
                <a:solidFill>
                  <a:srgbClr val="C00000"/>
                </a:solidFill>
              </a:rPr>
              <a:t>R</a:t>
            </a:r>
            <a:r>
              <a:rPr lang="en-US" dirty="0" smtClean="0"/>
              <a:t>-</a:t>
            </a:r>
            <a:r>
              <a:rPr lang="en-US" dirty="0" smtClean="0">
                <a:solidFill>
                  <a:srgbClr val="C00000"/>
                </a:solidFill>
              </a:rPr>
              <a:t>I</a:t>
            </a:r>
            <a:r>
              <a:rPr lang="en-US" dirty="0" smtClean="0"/>
              <a:t>-</a:t>
            </a:r>
            <a:r>
              <a:rPr lang="en-US" dirty="0" smtClean="0">
                <a:solidFill>
                  <a:srgbClr val="C00000"/>
                </a:solidFill>
              </a:rPr>
              <a:t>P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66800" y="1567935"/>
            <a:ext cx="7238999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CONCEPTUAL FRAMEWORK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LIBERTY UNIVERSITY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SCHOOL OF EDUCATION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1027" name="Picture 3" descr="http://www.liberty.edu/media/1152/Conceptual%20Framework.pn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199" y="2860596"/>
            <a:ext cx="4876801" cy="331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20135684">
            <a:off x="71597" y="2302420"/>
            <a:ext cx="2741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</a:t>
            </a:r>
            <a:r>
              <a:rPr lang="en-US" dirty="0" smtClean="0"/>
              <a:t>ocial responsibility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357161">
            <a:off x="6010810" y="1277496"/>
            <a:ext cx="318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</a:t>
            </a:r>
            <a:r>
              <a:rPr lang="en-US" dirty="0" smtClean="0"/>
              <a:t>ommitment/Work Ethic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8698117">
            <a:off x="-154083" y="5255970"/>
            <a:ext cx="264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</a:t>
            </a:r>
            <a:r>
              <a:rPr lang="en-US" dirty="0" smtClean="0"/>
              <a:t>eflective Practice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714155">
            <a:off x="7419611" y="508395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</a:t>
            </a:r>
            <a:r>
              <a:rPr lang="en-US" dirty="0" smtClean="0"/>
              <a:t>ntegrity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6599" y="6368534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</a:t>
            </a:r>
            <a:r>
              <a:rPr lang="en-US" dirty="0" smtClean="0"/>
              <a:t>rofessionalism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58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Preparation Highlights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745839"/>
          </a:xfrm>
        </p:spPr>
        <p:txBody>
          <a:bodyPr>
            <a:noAutofit/>
          </a:bodyPr>
          <a:lstStyle/>
          <a:p>
            <a:r>
              <a:rPr lang="en-US" sz="2400" dirty="0" smtClean="0"/>
              <a:t>Learner Development</a:t>
            </a:r>
          </a:p>
          <a:p>
            <a:pPr lvl="1"/>
            <a:r>
              <a:rPr lang="en-US" sz="2000" dirty="0" smtClean="0"/>
              <a:t>Take responsibility for promoting learners’ growth and development.</a:t>
            </a:r>
            <a:endParaRPr lang="en-US" sz="2000" dirty="0"/>
          </a:p>
          <a:p>
            <a:r>
              <a:rPr lang="en-US" sz="2400" dirty="0" smtClean="0"/>
              <a:t>Learning Differences</a:t>
            </a:r>
          </a:p>
          <a:p>
            <a:pPr lvl="1"/>
            <a:r>
              <a:rPr lang="en-US" sz="2000" dirty="0" smtClean="0"/>
              <a:t>Make learners feel valued, help them learn to value each other, and integrate diverse languages and dialects into instruction.</a:t>
            </a:r>
          </a:p>
          <a:p>
            <a:pPr lvl="1"/>
            <a:r>
              <a:rPr lang="en-US" sz="2000" dirty="0" smtClean="0"/>
              <a:t>Work with students to identify challenges and make progress on  IEP goals.</a:t>
            </a:r>
          </a:p>
        </p:txBody>
      </p:sp>
    </p:spTree>
    <p:extLst>
      <p:ext uri="{BB962C8B-B14F-4D97-AF65-F5344CB8AC3E}">
        <p14:creationId xmlns:p14="http://schemas.microsoft.com/office/powerpoint/2010/main" val="4112368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Teacher Preparation Highlights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745839"/>
          </a:xfrm>
        </p:spPr>
        <p:txBody>
          <a:bodyPr>
            <a:noAutofit/>
          </a:bodyPr>
          <a:lstStyle/>
          <a:p>
            <a:r>
              <a:rPr lang="en-US" sz="2400" dirty="0" smtClean="0"/>
              <a:t>Assessment</a:t>
            </a:r>
          </a:p>
          <a:p>
            <a:pPr lvl="1"/>
            <a:r>
              <a:rPr lang="en-US" sz="2000" dirty="0" smtClean="0"/>
              <a:t>Differentiate assessments or testing conditions for learners with disabilities.</a:t>
            </a:r>
          </a:p>
          <a:p>
            <a:r>
              <a:rPr lang="en-US" sz="2400" dirty="0" smtClean="0"/>
              <a:t>Professional Leaning and Ethical Practice</a:t>
            </a:r>
          </a:p>
          <a:p>
            <a:pPr lvl="1"/>
            <a:r>
              <a:rPr lang="en-US" sz="2000" dirty="0" smtClean="0"/>
              <a:t>Understand and incorporate  current research and policy implications into own practice.</a:t>
            </a:r>
          </a:p>
          <a:p>
            <a:r>
              <a:rPr lang="en-US" sz="2400" dirty="0" smtClean="0"/>
              <a:t>Leadership and Collaboration</a:t>
            </a:r>
          </a:p>
          <a:p>
            <a:pPr lvl="1"/>
            <a:r>
              <a:rPr lang="en-US" sz="2000" dirty="0" smtClean="0"/>
              <a:t>Work to maintain harmony between family, school, and community values and interests.</a:t>
            </a:r>
          </a:p>
          <a:p>
            <a:endParaRPr lang="en-US" sz="24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112368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Preparation</a:t>
            </a:r>
            <a:br>
              <a:rPr lang="en-US" dirty="0" smtClean="0"/>
            </a:br>
            <a:r>
              <a:rPr lang="en-US" dirty="0" smtClean="0"/>
              <a:t>Overall Expectations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1731206"/>
            <a:ext cx="6996623" cy="4288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2964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381000"/>
            <a:ext cx="8229600" cy="3886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9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9600" dirty="0" smtClean="0">
                <a:solidFill>
                  <a:srgbClr val="C00000"/>
                </a:solidFill>
              </a:rPr>
              <a:t>Q &amp; A</a:t>
            </a:r>
            <a:endParaRPr lang="en-US" sz="9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7568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366</TotalTime>
  <Words>221</Words>
  <Application>Microsoft Office PowerPoint</Application>
  <PresentationFormat>On-screen Show (4:3)</PresentationFormat>
  <Paragraphs>54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Courier New</vt:lpstr>
      <vt:lpstr>Papyrus</vt:lpstr>
      <vt:lpstr>Times New Roman</vt:lpstr>
      <vt:lpstr>Trebuchet MS</vt:lpstr>
      <vt:lpstr>Verdana</vt:lpstr>
      <vt:lpstr>Wingdings 2</vt:lpstr>
      <vt:lpstr>Summer</vt:lpstr>
      <vt:lpstr>PowerPoint Presentation</vt:lpstr>
      <vt:lpstr>Program Completion  Comparison with National Average</vt:lpstr>
      <vt:lpstr>Theoretical Discussion</vt:lpstr>
      <vt:lpstr>Program Completion by Category </vt:lpstr>
      <vt:lpstr>What is S-C-R-I-P?</vt:lpstr>
      <vt:lpstr>Teacher Preparation Highlights</vt:lpstr>
      <vt:lpstr>Teacher Preparation Highlights</vt:lpstr>
      <vt:lpstr>Teacher Preparation Overall Expectations</vt:lpstr>
      <vt:lpstr>PowerPoint Presentation</vt:lpstr>
      <vt:lpstr>Contact Information</vt:lpstr>
    </vt:vector>
  </TitlesOfParts>
  <Company>Liberty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Methodology</dc:title>
  <dc:creator>Beam, Andrea (School of Education)</dc:creator>
  <cp:lastModifiedBy>Andrea Beam</cp:lastModifiedBy>
  <cp:revision>25</cp:revision>
  <dcterms:created xsi:type="dcterms:W3CDTF">2014-08-18T17:58:11Z</dcterms:created>
  <dcterms:modified xsi:type="dcterms:W3CDTF">2016-02-24T20:44:36Z</dcterms:modified>
</cp:coreProperties>
</file>