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84" r:id="rId2"/>
    <p:sldId id="257" r:id="rId3"/>
    <p:sldId id="281" r:id="rId4"/>
    <p:sldId id="287" r:id="rId5"/>
    <p:sldId id="289" r:id="rId6"/>
    <p:sldId id="290" r:id="rId7"/>
    <p:sldId id="291" r:id="rId8"/>
    <p:sldId id="278" r:id="rId9"/>
    <p:sldId id="27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58023"/>
    <a:srgbClr val="480000"/>
    <a:srgbClr val="99CCFF"/>
    <a:srgbClr val="FF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5B626-9074-40F9-8B9A-1D0844EF0C1D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CAE87-8C1A-4519-A70D-D2E53F5297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128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7031C-F503-4FB4-8641-F9F61C85912A}" type="datetimeFigureOut">
              <a:rPr lang="en-US" smtClean="0"/>
              <a:pPr/>
              <a:t>2/13/2016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57D10-5958-44B1-BF27-E0743AF1B5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748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CA2094-0CD2-44F2-8CE4-CF6A49FDFA70}" type="slidenum">
              <a:rPr lang="en-US"/>
              <a:pPr/>
              <a:t>1</a:t>
            </a:fld>
            <a:endParaRPr 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3882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400800"/>
            <a:ext cx="19812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7162800" y="6515100"/>
            <a:ext cx="1839913" cy="244475"/>
          </a:xfrm>
        </p:spPr>
        <p:txBody>
          <a:bodyPr/>
          <a:lstStyle>
            <a:lvl1pPr>
              <a:defRPr b="0" i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8600" y="6400800"/>
            <a:ext cx="381000" cy="244475"/>
          </a:xfrm>
        </p:spPr>
        <p:txBody>
          <a:bodyPr/>
          <a:lstStyle>
            <a:lvl1pPr>
              <a:defRPr sz="1200"/>
            </a:lvl1pPr>
          </a:lstStyle>
          <a:p>
            <a:fld id="{BC0F49DD-2817-4D3F-834F-6A85452CA9B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5638800" y="5791200"/>
            <a:ext cx="320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2800" b="1">
                <a:solidFill>
                  <a:srgbClr val="FFFFFF"/>
                </a:solidFill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371600"/>
            <a:ext cx="8382000" cy="942975"/>
          </a:xfrm>
          <a:effectLst>
            <a:outerShdw dist="28398" dir="1593903" algn="ctr" rotWithShape="0">
              <a:srgbClr val="FFFFFF">
                <a:alpha val="50000"/>
              </a:srgbClr>
            </a:outerShdw>
          </a:effectLst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10000"/>
            <a:ext cx="8229600" cy="457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0C4227-2D90-40AD-A4A4-C590427A4CA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7025" y="381000"/>
            <a:ext cx="2047875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91225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1BF747-0807-4032-BCAC-DE11C78B527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219200"/>
            <a:ext cx="8191500" cy="51816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629400" y="6548438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191000" y="6548438"/>
            <a:ext cx="838200" cy="261937"/>
          </a:xfrm>
        </p:spPr>
        <p:txBody>
          <a:bodyPr/>
          <a:lstStyle>
            <a:lvl1pPr>
              <a:defRPr/>
            </a:lvl1pPr>
          </a:lstStyle>
          <a:p>
            <a:fld id="{57256E2A-0A96-4BC8-A757-1E9A1A8A05C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81000" y="6548438"/>
            <a:ext cx="1905000" cy="261937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F93591-D25F-411D-B4E4-3F2B5CA0554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FC3643-12BF-46D9-B1FD-E97E022DD7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1955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0" y="1219200"/>
            <a:ext cx="401955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964574-90D1-4441-B3F0-C45012D5DCE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779F49-EC18-4411-A26B-F010C92DEC9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E8D7F8-7310-46FF-9195-47D25F44F8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D997C4-312A-4F62-B33F-025D9332E66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5FB7A9-452B-4862-A64A-39861F03E7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BFF2D2-05BA-4F27-B503-52DA60CCD54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AutoShape 110"/>
          <p:cNvSpPr>
            <a:spLocks noChangeArrowheads="1"/>
          </p:cNvSpPr>
          <p:nvPr/>
        </p:nvSpPr>
        <p:spPr bwMode="ltGray">
          <a:xfrm>
            <a:off x="228600" y="381000"/>
            <a:ext cx="4800600" cy="609600"/>
          </a:xfrm>
          <a:prstGeom prst="roundRect">
            <a:avLst>
              <a:gd name="adj" fmla="val 41667"/>
            </a:avLst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FFFFFF">
                  <a:gamma/>
                  <a:tint val="0"/>
                  <a:invGamma/>
                  <a:alpha val="0"/>
                </a:srgb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3" name="AutoShape 109"/>
          <p:cNvSpPr>
            <a:spLocks noChangeArrowheads="1"/>
          </p:cNvSpPr>
          <p:nvPr/>
        </p:nvSpPr>
        <p:spPr bwMode="ltGray">
          <a:xfrm>
            <a:off x="381000" y="381000"/>
            <a:ext cx="4724400" cy="609600"/>
          </a:xfrm>
          <a:prstGeom prst="roundRect">
            <a:avLst>
              <a:gd name="adj" fmla="val 41667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2" name="AutoShape 108"/>
          <p:cNvSpPr>
            <a:spLocks noChangeArrowheads="1"/>
          </p:cNvSpPr>
          <p:nvPr/>
        </p:nvSpPr>
        <p:spPr bwMode="ltGray">
          <a:xfrm>
            <a:off x="609600" y="381000"/>
            <a:ext cx="8229600" cy="609600"/>
          </a:xfrm>
          <a:prstGeom prst="roundRect">
            <a:avLst>
              <a:gd name="adj" fmla="val 41667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19200"/>
            <a:ext cx="81915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629400" y="654843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48438"/>
            <a:ext cx="8382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1284C15F-A305-4F35-A392-CDFA47A81A1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48438"/>
            <a:ext cx="19050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685800" y="381000"/>
            <a:ext cx="800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dlkeith@liberty.edu" TargetMode="External"/><Relationship Id="rId2" Type="http://schemas.openxmlformats.org/officeDocument/2006/relationships/hyperlink" Target="mailto:abeam@liberty.edu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6463" y="1271588"/>
            <a:ext cx="7429500" cy="1143000"/>
          </a:xfrm>
        </p:spPr>
        <p:txBody>
          <a:bodyPr/>
          <a:lstStyle/>
          <a:p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Differentiation and Faith: Finding Every </a:t>
            </a:r>
            <a:r>
              <a:rPr lang="en-U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Student’s </a:t>
            </a: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God Given Talents to Improve the Learning Process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92438" y="2768600"/>
            <a:ext cx="5248275" cy="2489200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endParaRPr lang="en-US" b="1" i="1" dirty="0" smtClean="0"/>
          </a:p>
          <a:p>
            <a:pPr algn="ctr" eaLnBrk="1" hangingPunct="1">
              <a:spcBef>
                <a:spcPct val="0"/>
              </a:spcBef>
            </a:pPr>
            <a:r>
              <a:rPr lang="en-US" sz="2000" b="1" i="1" dirty="0" smtClean="0"/>
              <a:t>ICCTE Conference 2010</a:t>
            </a:r>
          </a:p>
          <a:p>
            <a:pPr algn="ctr" eaLnBrk="1" hangingPunct="1">
              <a:spcBef>
                <a:spcPct val="0"/>
              </a:spcBef>
            </a:pPr>
            <a:endParaRPr lang="en-US" sz="2000" b="1" i="1" dirty="0" smtClean="0"/>
          </a:p>
          <a:p>
            <a:pPr algn="ctr" eaLnBrk="1" hangingPunct="1">
              <a:spcBef>
                <a:spcPct val="0"/>
              </a:spcBef>
            </a:pPr>
            <a:r>
              <a:rPr lang="en-US" sz="2000" b="1" i="1" dirty="0" smtClean="0"/>
              <a:t>Andrea P. Beam, Ed. D.</a:t>
            </a:r>
          </a:p>
          <a:p>
            <a:pPr algn="ctr" eaLnBrk="1" hangingPunct="1">
              <a:spcBef>
                <a:spcPct val="0"/>
              </a:spcBef>
            </a:pPr>
            <a:r>
              <a:rPr lang="en-US" sz="2000" b="1" i="1" dirty="0" smtClean="0"/>
              <a:t>Deanna L. Keith, Ed. D.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0992" name="Text Box 3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38" name="직선 화살표 연결선 21"/>
          <p:cNvCxnSpPr>
            <a:stCxn id="39" idx="1"/>
          </p:cNvCxnSpPr>
          <p:nvPr/>
        </p:nvCxnSpPr>
        <p:spPr>
          <a:xfrm rot="16200000" flipH="1">
            <a:off x="4620935" y="172740"/>
            <a:ext cx="794" cy="4903582"/>
          </a:xfrm>
          <a:prstGeom prst="straightConnector1">
            <a:avLst/>
          </a:prstGeom>
          <a:ln w="22225" cmpd="sng">
            <a:solidFill>
              <a:schemeClr val="tx1">
                <a:lumMod val="50000"/>
                <a:lumOff val="50000"/>
              </a:schemeClr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육각형 9"/>
          <p:cNvSpPr/>
          <p:nvPr/>
        </p:nvSpPr>
        <p:spPr>
          <a:xfrm>
            <a:off x="1714480" y="2124068"/>
            <a:ext cx="580077" cy="500066"/>
          </a:xfrm>
          <a:prstGeom prst="hexagon">
            <a:avLst/>
          </a:prstGeom>
          <a:gradFill flip="none" rotWithShape="1">
            <a:gsLst>
              <a:gs pos="31000">
                <a:schemeClr val="accent2"/>
              </a:gs>
              <a:gs pos="49000">
                <a:schemeClr val="accent2">
                  <a:lumMod val="60000"/>
                  <a:lumOff val="40000"/>
                </a:schemeClr>
              </a:gs>
              <a:gs pos="79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57150" cmpd="sng">
            <a:gradFill flip="none" rotWithShape="1">
              <a:gsLst>
                <a:gs pos="31000">
                  <a:srgbClr val="B2B2B2"/>
                </a:gs>
                <a:gs pos="57000">
                  <a:srgbClr val="FFFFFF"/>
                </a:gs>
                <a:gs pos="100000">
                  <a:srgbClr val="808080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38100" dist="12700" dir="2700000" algn="tl" rotWithShape="0">
              <a:prstClr val="black">
                <a:alpha val="60000"/>
              </a:prstClr>
            </a:outerShdw>
          </a:effectLst>
          <a:scene3d>
            <a:camera prst="orthographicFront"/>
            <a:lightRig rig="soft" dir="t">
              <a:rot lat="0" lon="0" rev="17400000"/>
            </a:lightRig>
          </a:scene3d>
          <a:sp3d prstMaterial="dkEdge">
            <a:bevelT w="152400" prst="cross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ko-KR" altLang="en-U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40" name="직선 화살표 연결선 30"/>
          <p:cNvCxnSpPr>
            <a:stCxn id="41" idx="1"/>
          </p:cNvCxnSpPr>
          <p:nvPr/>
        </p:nvCxnSpPr>
        <p:spPr>
          <a:xfrm rot="16200000" flipH="1">
            <a:off x="4620935" y="976811"/>
            <a:ext cx="794" cy="4903582"/>
          </a:xfrm>
          <a:prstGeom prst="straightConnector1">
            <a:avLst/>
          </a:prstGeom>
          <a:ln w="22225" cmpd="sng">
            <a:solidFill>
              <a:schemeClr val="tx1">
                <a:lumMod val="50000"/>
                <a:lumOff val="50000"/>
              </a:schemeClr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육각형 31"/>
          <p:cNvSpPr/>
          <p:nvPr/>
        </p:nvSpPr>
        <p:spPr>
          <a:xfrm>
            <a:off x="1714480" y="2928139"/>
            <a:ext cx="580077" cy="500066"/>
          </a:xfrm>
          <a:prstGeom prst="hexagon">
            <a:avLst/>
          </a:prstGeom>
          <a:gradFill flip="none" rotWithShape="1">
            <a:gsLst>
              <a:gs pos="31000">
                <a:schemeClr val="accent3"/>
              </a:gs>
              <a:gs pos="49000">
                <a:schemeClr val="accent3">
                  <a:lumMod val="60000"/>
                  <a:lumOff val="40000"/>
                </a:schemeClr>
              </a:gs>
              <a:gs pos="79000">
                <a:schemeClr val="accent3">
                  <a:lumMod val="50000"/>
                </a:schemeClr>
              </a:gs>
            </a:gsLst>
            <a:lin ang="2700000" scaled="1"/>
            <a:tileRect/>
          </a:gradFill>
          <a:ln w="57150" cmpd="sng">
            <a:gradFill flip="none" rotWithShape="1">
              <a:gsLst>
                <a:gs pos="31000">
                  <a:srgbClr val="B2B2B2"/>
                </a:gs>
                <a:gs pos="57000">
                  <a:srgbClr val="FFFFFF"/>
                </a:gs>
                <a:gs pos="100000">
                  <a:srgbClr val="808080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38100" dist="12700" dir="2700000" algn="tl" rotWithShape="0">
              <a:prstClr val="black">
                <a:alpha val="60000"/>
              </a:prstClr>
            </a:outerShdw>
          </a:effectLst>
          <a:scene3d>
            <a:camera prst="orthographicFront"/>
            <a:lightRig rig="soft" dir="t">
              <a:rot lat="0" lon="0" rev="17400000"/>
            </a:lightRig>
          </a:scene3d>
          <a:sp3d prstMaterial="dkEdge">
            <a:bevelT w="152400" prst="cross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ko-KR" altLang="en-U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42" name="직선 화살표 연결선 34"/>
          <p:cNvCxnSpPr>
            <a:stCxn id="43" idx="1"/>
          </p:cNvCxnSpPr>
          <p:nvPr/>
        </p:nvCxnSpPr>
        <p:spPr>
          <a:xfrm rot="16200000" flipH="1">
            <a:off x="4620935" y="1784197"/>
            <a:ext cx="794" cy="4903582"/>
          </a:xfrm>
          <a:prstGeom prst="straightConnector1">
            <a:avLst/>
          </a:prstGeom>
          <a:ln w="22225" cmpd="sng">
            <a:solidFill>
              <a:schemeClr val="tx1">
                <a:lumMod val="50000"/>
                <a:lumOff val="50000"/>
              </a:schemeClr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육각형 35"/>
          <p:cNvSpPr/>
          <p:nvPr/>
        </p:nvSpPr>
        <p:spPr>
          <a:xfrm>
            <a:off x="1714480" y="3735525"/>
            <a:ext cx="580077" cy="500066"/>
          </a:xfrm>
          <a:prstGeom prst="hexagon">
            <a:avLst/>
          </a:prstGeom>
          <a:gradFill flip="none" rotWithShape="1">
            <a:gsLst>
              <a:gs pos="31000">
                <a:schemeClr val="accent2"/>
              </a:gs>
              <a:gs pos="49000">
                <a:schemeClr val="accent2">
                  <a:lumMod val="60000"/>
                  <a:lumOff val="40000"/>
                </a:schemeClr>
              </a:gs>
              <a:gs pos="79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57150" cmpd="sng">
            <a:gradFill flip="none" rotWithShape="1">
              <a:gsLst>
                <a:gs pos="31000">
                  <a:srgbClr val="B2B2B2"/>
                </a:gs>
                <a:gs pos="57000">
                  <a:srgbClr val="FFFFFF"/>
                </a:gs>
                <a:gs pos="100000">
                  <a:srgbClr val="808080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38100" dist="12700" dir="2700000" algn="tl" rotWithShape="0">
              <a:prstClr val="black">
                <a:alpha val="60000"/>
              </a:prstClr>
            </a:outerShdw>
          </a:effectLst>
          <a:scene3d>
            <a:camera prst="orthographicFront"/>
            <a:lightRig rig="soft" dir="t">
              <a:rot lat="0" lon="0" rev="17400000"/>
            </a:lightRig>
          </a:scene3d>
          <a:sp3d prstMaterial="dkEdge">
            <a:bevelT w="152400" prst="cross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</a:t>
            </a:r>
            <a:endParaRPr lang="ko-KR" altLang="en-U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44" name="직선 화살표 연결선 38"/>
          <p:cNvCxnSpPr>
            <a:stCxn id="45" idx="1"/>
          </p:cNvCxnSpPr>
          <p:nvPr/>
        </p:nvCxnSpPr>
        <p:spPr>
          <a:xfrm rot="16200000" flipH="1">
            <a:off x="4620935" y="2600838"/>
            <a:ext cx="794" cy="4903582"/>
          </a:xfrm>
          <a:prstGeom prst="straightConnector1">
            <a:avLst/>
          </a:prstGeom>
          <a:ln w="22225" cmpd="sng">
            <a:solidFill>
              <a:schemeClr val="tx1">
                <a:lumMod val="50000"/>
                <a:lumOff val="50000"/>
              </a:schemeClr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육각형 39"/>
          <p:cNvSpPr/>
          <p:nvPr/>
        </p:nvSpPr>
        <p:spPr>
          <a:xfrm>
            <a:off x="1714480" y="4552166"/>
            <a:ext cx="580077" cy="500066"/>
          </a:xfrm>
          <a:prstGeom prst="hexagon">
            <a:avLst/>
          </a:prstGeom>
          <a:gradFill flip="none" rotWithShape="1">
            <a:gsLst>
              <a:gs pos="31000">
                <a:schemeClr val="accent3"/>
              </a:gs>
              <a:gs pos="49000">
                <a:schemeClr val="accent3">
                  <a:lumMod val="60000"/>
                  <a:lumOff val="40000"/>
                </a:schemeClr>
              </a:gs>
              <a:gs pos="79000">
                <a:schemeClr val="accent3">
                  <a:lumMod val="50000"/>
                </a:schemeClr>
              </a:gs>
            </a:gsLst>
            <a:lin ang="2700000" scaled="1"/>
            <a:tileRect/>
          </a:gradFill>
          <a:ln w="57150" cmpd="sng">
            <a:gradFill flip="none" rotWithShape="1">
              <a:gsLst>
                <a:gs pos="31000">
                  <a:srgbClr val="B2B2B2"/>
                </a:gs>
                <a:gs pos="57000">
                  <a:srgbClr val="FFFFFF"/>
                </a:gs>
                <a:gs pos="100000">
                  <a:srgbClr val="808080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38100" dist="12700" dir="2700000" algn="tl" rotWithShape="0">
              <a:prstClr val="black">
                <a:alpha val="60000"/>
              </a:prstClr>
            </a:outerShdw>
          </a:effectLst>
          <a:scene3d>
            <a:camera prst="orthographicFront"/>
            <a:lightRig rig="soft" dir="t">
              <a:rot lat="0" lon="0" rev="17400000"/>
            </a:lightRig>
          </a:scene3d>
          <a:sp3d prstMaterial="dkEdge">
            <a:bevelT w="152400" prst="cross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</a:t>
            </a:r>
            <a:endParaRPr lang="ko-KR" altLang="en-U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362200" y="2133600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dirty="0" smtClean="0">
                <a:latin typeface="Tahoma" pitchFamily="34" charset="0"/>
                <a:cs typeface="Tahoma" pitchFamily="34" charset="0"/>
              </a:rPr>
              <a:t>Welcome	</a:t>
            </a:r>
            <a:endParaRPr lang="ko-KR" altLang="ko-KR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362200" y="2962661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dirty="0" smtClean="0">
                <a:latin typeface="Tahoma" pitchFamily="34" charset="0"/>
                <a:cs typeface="Tahoma" pitchFamily="34" charset="0"/>
              </a:rPr>
              <a:t>Multiple Intelligence Test</a:t>
            </a:r>
            <a:endParaRPr lang="ko-KR" altLang="ko-KR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362200" y="3764280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dirty="0" smtClean="0">
                <a:latin typeface="Tahoma" pitchFamily="34" charset="0"/>
                <a:cs typeface="Tahoma" pitchFamily="34" charset="0"/>
              </a:rPr>
              <a:t>Differentiation</a:t>
            </a:r>
            <a:endParaRPr lang="ko-KR" altLang="ko-KR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362200" y="4596384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dirty="0" smtClean="0">
                <a:latin typeface="Tahoma" pitchFamily="34" charset="0"/>
                <a:cs typeface="Tahoma" pitchFamily="34" charset="0"/>
              </a:rPr>
              <a:t>Integration of Faith and Learning</a:t>
            </a:r>
            <a:endParaRPr lang="ko-KR" altLang="ko-KR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F93591-D25F-411D-B4E4-3F2B5CA0554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타원 34"/>
          <p:cNvSpPr/>
          <p:nvPr/>
        </p:nvSpPr>
        <p:spPr>
          <a:xfrm>
            <a:off x="4343400" y="3357265"/>
            <a:ext cx="457200" cy="457200"/>
          </a:xfrm>
          <a:prstGeom prst="ellipse">
            <a:avLst/>
          </a:prstGeom>
          <a:gradFill>
            <a:gsLst>
              <a:gs pos="5000">
                <a:schemeClr val="accent3">
                  <a:lumMod val="20000"/>
                  <a:lumOff val="80000"/>
                </a:schemeClr>
              </a:gs>
              <a:gs pos="1200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85000">
                <a:schemeClr val="accent3">
                  <a:lumMod val="60000"/>
                  <a:lumOff val="40000"/>
                </a:schemeClr>
              </a:gs>
              <a:gs pos="95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3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타원 36"/>
          <p:cNvSpPr/>
          <p:nvPr/>
        </p:nvSpPr>
        <p:spPr>
          <a:xfrm>
            <a:off x="4192571" y="4191000"/>
            <a:ext cx="457200" cy="457200"/>
          </a:xfrm>
          <a:prstGeom prst="ellipse">
            <a:avLst/>
          </a:prstGeom>
          <a:gradFill>
            <a:gsLst>
              <a:gs pos="5000">
                <a:schemeClr val="accent2">
                  <a:lumMod val="20000"/>
                  <a:lumOff val="80000"/>
                </a:schemeClr>
              </a:gs>
              <a:gs pos="12000">
                <a:schemeClr val="accent2">
                  <a:lumMod val="40000"/>
                  <a:lumOff val="60000"/>
                </a:schemeClr>
              </a:gs>
              <a:gs pos="50000">
                <a:schemeClr val="accent2"/>
              </a:gs>
              <a:gs pos="85000">
                <a:schemeClr val="accent2">
                  <a:lumMod val="60000"/>
                  <a:lumOff val="40000"/>
                </a:schemeClr>
              </a:gs>
              <a:gs pos="95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2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타원 37"/>
          <p:cNvSpPr/>
          <p:nvPr/>
        </p:nvSpPr>
        <p:spPr>
          <a:xfrm>
            <a:off x="609600" y="2133600"/>
            <a:ext cx="2971800" cy="2971800"/>
          </a:xfrm>
          <a:prstGeom prst="ellipse">
            <a:avLst/>
          </a:prstGeom>
          <a:gradFill>
            <a:gsLst>
              <a:gs pos="5000">
                <a:schemeClr val="accent1">
                  <a:lumMod val="20000"/>
                  <a:lumOff val="80000"/>
                </a:schemeClr>
              </a:gs>
              <a:gs pos="1500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75000"/>
                </a:schemeClr>
              </a:gs>
              <a:gs pos="78000">
                <a:schemeClr val="accent1"/>
              </a:gs>
              <a:gs pos="95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 cmpd="dbl"/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1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cs typeface="Arial" pitchFamily="34" charset="0"/>
              </a:rPr>
              <a:t>Addresses the Issues of . . .</a:t>
            </a:r>
            <a:endParaRPr lang="ko-KR" altLang="en-US" sz="3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타원 78"/>
          <p:cNvSpPr/>
          <p:nvPr/>
        </p:nvSpPr>
        <p:spPr>
          <a:xfrm flipH="1">
            <a:off x="3657600" y="4876800"/>
            <a:ext cx="457200" cy="457200"/>
          </a:xfrm>
          <a:prstGeom prst="ellipse">
            <a:avLst/>
          </a:prstGeom>
          <a:gradFill>
            <a:gsLst>
              <a:gs pos="5000">
                <a:schemeClr val="accent5">
                  <a:lumMod val="20000"/>
                  <a:lumOff val="80000"/>
                </a:schemeClr>
              </a:gs>
              <a:gs pos="12000">
                <a:schemeClr val="accent5">
                  <a:lumMod val="40000"/>
                  <a:lumOff val="60000"/>
                </a:schemeClr>
              </a:gs>
              <a:gs pos="50000">
                <a:schemeClr val="accent5"/>
              </a:gs>
              <a:gs pos="85000">
                <a:schemeClr val="accent5">
                  <a:lumMod val="60000"/>
                  <a:lumOff val="40000"/>
                </a:schemeClr>
              </a:gs>
              <a:gs pos="95000">
                <a:schemeClr val="accent5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5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타원 91"/>
          <p:cNvSpPr/>
          <p:nvPr/>
        </p:nvSpPr>
        <p:spPr>
          <a:xfrm>
            <a:off x="3581400" y="1905000"/>
            <a:ext cx="457200" cy="457200"/>
          </a:xfrm>
          <a:prstGeom prst="ellipse">
            <a:avLst/>
          </a:prstGeom>
          <a:gradFill>
            <a:gsLst>
              <a:gs pos="5000">
                <a:schemeClr val="accent4">
                  <a:lumMod val="20000"/>
                  <a:lumOff val="80000"/>
                </a:schemeClr>
              </a:gs>
              <a:gs pos="12000">
                <a:schemeClr val="accent4">
                  <a:lumMod val="40000"/>
                  <a:lumOff val="60000"/>
                </a:schemeClr>
              </a:gs>
              <a:gs pos="50000">
                <a:schemeClr val="accent4"/>
              </a:gs>
              <a:gs pos="85000">
                <a:schemeClr val="accent4">
                  <a:lumMod val="60000"/>
                  <a:lumOff val="40000"/>
                </a:schemeClr>
              </a:gs>
              <a:gs pos="95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4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38625" y="1824335"/>
            <a:ext cx="3609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Diversity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4267200" y="4953000"/>
            <a:ext cx="3609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Motivation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4772025" y="2514600"/>
            <a:ext cx="3609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Academic Ability/Learning Styles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4953000" y="3352800"/>
            <a:ext cx="3609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Interests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4848225" y="4191000"/>
            <a:ext cx="3609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Culture</a:t>
            </a:r>
            <a:endParaRPr lang="en-US" sz="2400" dirty="0"/>
          </a:p>
        </p:txBody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Differentiation?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90600" y="57150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By utilizing multiple modes of instruction and assessment to meet learning needs.</a:t>
            </a:r>
            <a:endParaRPr lang="en-US" sz="240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타원 38"/>
          <p:cNvSpPr/>
          <p:nvPr/>
        </p:nvSpPr>
        <p:spPr>
          <a:xfrm>
            <a:off x="4191000" y="2540030"/>
            <a:ext cx="457200" cy="457200"/>
          </a:xfrm>
          <a:prstGeom prst="ellipse">
            <a:avLst/>
          </a:prstGeom>
          <a:gradFill>
            <a:gsLst>
              <a:gs pos="5000">
                <a:schemeClr val="accent6">
                  <a:lumMod val="20000"/>
                  <a:lumOff val="80000"/>
                </a:schemeClr>
              </a:gs>
              <a:gs pos="12000">
                <a:schemeClr val="accent6">
                  <a:lumMod val="40000"/>
                  <a:lumOff val="60000"/>
                </a:schemeClr>
              </a:gs>
              <a:gs pos="50000">
                <a:schemeClr val="accent6"/>
              </a:gs>
              <a:gs pos="85000">
                <a:schemeClr val="accent6">
                  <a:lumMod val="60000"/>
                  <a:lumOff val="40000"/>
                </a:schemeClr>
              </a:gs>
              <a:gs pos="95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6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E8D7F8-7310-46FF-9195-47D25F44F89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타원 34"/>
          <p:cNvSpPr/>
          <p:nvPr/>
        </p:nvSpPr>
        <p:spPr>
          <a:xfrm>
            <a:off x="4343400" y="3357265"/>
            <a:ext cx="457200" cy="457200"/>
          </a:xfrm>
          <a:prstGeom prst="ellipse">
            <a:avLst/>
          </a:prstGeom>
          <a:gradFill>
            <a:gsLst>
              <a:gs pos="5000">
                <a:schemeClr val="accent3">
                  <a:lumMod val="20000"/>
                  <a:lumOff val="80000"/>
                </a:schemeClr>
              </a:gs>
              <a:gs pos="1200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85000">
                <a:schemeClr val="accent3">
                  <a:lumMod val="60000"/>
                  <a:lumOff val="40000"/>
                </a:schemeClr>
              </a:gs>
              <a:gs pos="95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3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타원 36"/>
          <p:cNvSpPr/>
          <p:nvPr/>
        </p:nvSpPr>
        <p:spPr>
          <a:xfrm>
            <a:off x="4192571" y="4191000"/>
            <a:ext cx="457200" cy="457200"/>
          </a:xfrm>
          <a:prstGeom prst="ellipse">
            <a:avLst/>
          </a:prstGeom>
          <a:gradFill>
            <a:gsLst>
              <a:gs pos="5000">
                <a:schemeClr val="accent2">
                  <a:lumMod val="20000"/>
                  <a:lumOff val="80000"/>
                </a:schemeClr>
              </a:gs>
              <a:gs pos="12000">
                <a:schemeClr val="accent2">
                  <a:lumMod val="40000"/>
                  <a:lumOff val="60000"/>
                </a:schemeClr>
              </a:gs>
              <a:gs pos="50000">
                <a:schemeClr val="accent2"/>
              </a:gs>
              <a:gs pos="85000">
                <a:schemeClr val="accent2">
                  <a:lumMod val="60000"/>
                  <a:lumOff val="40000"/>
                </a:schemeClr>
              </a:gs>
              <a:gs pos="95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2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타원 37"/>
          <p:cNvSpPr/>
          <p:nvPr/>
        </p:nvSpPr>
        <p:spPr>
          <a:xfrm>
            <a:off x="609600" y="2133600"/>
            <a:ext cx="2971800" cy="2971800"/>
          </a:xfrm>
          <a:prstGeom prst="ellipse">
            <a:avLst/>
          </a:prstGeom>
          <a:gradFill>
            <a:gsLst>
              <a:gs pos="5000">
                <a:schemeClr val="accent1">
                  <a:lumMod val="20000"/>
                  <a:lumOff val="80000"/>
                </a:schemeClr>
              </a:gs>
              <a:gs pos="1500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75000"/>
                </a:schemeClr>
              </a:gs>
              <a:gs pos="78000">
                <a:schemeClr val="accent1"/>
              </a:gs>
              <a:gs pos="95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  <a:ln cmpd="dbl"/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1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  <a:cs typeface="Arial" pitchFamily="34" charset="0"/>
              </a:rPr>
              <a:t>Students learn best in environments that allow </a:t>
            </a:r>
            <a:endParaRPr lang="ko-KR" altLang="en-US" sz="3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타원 78"/>
          <p:cNvSpPr/>
          <p:nvPr/>
        </p:nvSpPr>
        <p:spPr>
          <a:xfrm flipH="1">
            <a:off x="3657600" y="4876800"/>
            <a:ext cx="457200" cy="457200"/>
          </a:xfrm>
          <a:prstGeom prst="ellipse">
            <a:avLst/>
          </a:prstGeom>
          <a:gradFill>
            <a:gsLst>
              <a:gs pos="5000">
                <a:schemeClr val="accent5">
                  <a:lumMod val="20000"/>
                  <a:lumOff val="80000"/>
                </a:schemeClr>
              </a:gs>
              <a:gs pos="12000">
                <a:schemeClr val="accent5">
                  <a:lumMod val="40000"/>
                  <a:lumOff val="60000"/>
                </a:schemeClr>
              </a:gs>
              <a:gs pos="50000">
                <a:schemeClr val="accent5"/>
              </a:gs>
              <a:gs pos="85000">
                <a:schemeClr val="accent5">
                  <a:lumMod val="60000"/>
                  <a:lumOff val="40000"/>
                </a:schemeClr>
              </a:gs>
              <a:gs pos="95000">
                <a:schemeClr val="accent5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5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타원 91"/>
          <p:cNvSpPr/>
          <p:nvPr/>
        </p:nvSpPr>
        <p:spPr>
          <a:xfrm>
            <a:off x="3581400" y="1905000"/>
            <a:ext cx="457200" cy="457200"/>
          </a:xfrm>
          <a:prstGeom prst="ellipse">
            <a:avLst/>
          </a:prstGeom>
          <a:gradFill>
            <a:gsLst>
              <a:gs pos="5000">
                <a:schemeClr val="accent4">
                  <a:lumMod val="20000"/>
                  <a:lumOff val="80000"/>
                </a:schemeClr>
              </a:gs>
              <a:gs pos="12000">
                <a:schemeClr val="accent4">
                  <a:lumMod val="40000"/>
                  <a:lumOff val="60000"/>
                </a:schemeClr>
              </a:gs>
              <a:gs pos="50000">
                <a:schemeClr val="accent4"/>
              </a:gs>
              <a:gs pos="85000">
                <a:schemeClr val="accent4">
                  <a:lumMod val="60000"/>
                  <a:lumOff val="40000"/>
                </a:schemeClr>
              </a:gs>
              <a:gs pos="95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4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38625" y="1824335"/>
            <a:ext cx="3609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Freedom of choice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4267200" y="4953000"/>
            <a:ext cx="3609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Belief in every student’s genius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4772025" y="2514600"/>
            <a:ext cx="3609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Open-ended exploration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4953000" y="3352800"/>
            <a:ext cx="3609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Freedom from judgment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4848225" y="4191000"/>
            <a:ext cx="3609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Validation of every student’s experience</a:t>
            </a:r>
            <a:endParaRPr lang="en-US" sz="2400" dirty="0"/>
          </a:p>
        </p:txBody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Why Use Differentiation?</a:t>
            </a:r>
            <a:endParaRPr lang="en-US" dirty="0"/>
          </a:p>
        </p:txBody>
      </p:sp>
      <p:sp>
        <p:nvSpPr>
          <p:cNvPr id="30" name="타원 38"/>
          <p:cNvSpPr/>
          <p:nvPr/>
        </p:nvSpPr>
        <p:spPr>
          <a:xfrm>
            <a:off x="4191000" y="2540030"/>
            <a:ext cx="457200" cy="457200"/>
          </a:xfrm>
          <a:prstGeom prst="ellipse">
            <a:avLst/>
          </a:prstGeom>
          <a:gradFill>
            <a:gsLst>
              <a:gs pos="5000">
                <a:schemeClr val="accent6">
                  <a:lumMod val="20000"/>
                  <a:lumOff val="80000"/>
                </a:schemeClr>
              </a:gs>
              <a:gs pos="12000">
                <a:schemeClr val="accent6">
                  <a:lumMod val="40000"/>
                  <a:lumOff val="60000"/>
                </a:schemeClr>
              </a:gs>
              <a:gs pos="50000">
                <a:schemeClr val="accent6"/>
              </a:gs>
              <a:gs pos="85000">
                <a:schemeClr val="accent6">
                  <a:lumMod val="60000"/>
                  <a:lumOff val="40000"/>
                </a:schemeClr>
              </a:gs>
              <a:gs pos="95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rightRoom" dir="t"/>
          </a:scene3d>
          <a:sp3d contourW="19050" prstMaterial="softEdge">
            <a:bevelT w="38100" h="25400"/>
            <a:contourClr>
              <a:schemeClr val="accent6">
                <a:lumMod val="75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E8D7F8-7310-46FF-9195-47D25F44F89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59038" y="2832100"/>
            <a:ext cx="5224462" cy="2820988"/>
            <a:chOff x="1509" y="1643"/>
            <a:chExt cx="3867" cy="1777"/>
          </a:xfrm>
        </p:grpSpPr>
        <p:sp>
          <p:nvSpPr>
            <p:cNvPr id="124931" name="Line 3"/>
            <p:cNvSpPr>
              <a:spLocks noChangeShapeType="1"/>
            </p:cNvSpPr>
            <p:nvPr/>
          </p:nvSpPr>
          <p:spPr bwMode="auto">
            <a:xfrm>
              <a:off x="1509" y="2118"/>
              <a:ext cx="3867" cy="0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932" name="Line 4"/>
            <p:cNvSpPr>
              <a:spLocks noChangeShapeType="1"/>
            </p:cNvSpPr>
            <p:nvPr/>
          </p:nvSpPr>
          <p:spPr bwMode="auto">
            <a:xfrm>
              <a:off x="1509" y="2574"/>
              <a:ext cx="3867" cy="0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933" name="Line 5"/>
            <p:cNvSpPr>
              <a:spLocks noChangeShapeType="1"/>
            </p:cNvSpPr>
            <p:nvPr/>
          </p:nvSpPr>
          <p:spPr bwMode="auto">
            <a:xfrm>
              <a:off x="1509" y="3030"/>
              <a:ext cx="3867" cy="0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934" name="Line 6"/>
            <p:cNvSpPr>
              <a:spLocks noChangeShapeType="1"/>
            </p:cNvSpPr>
            <p:nvPr/>
          </p:nvSpPr>
          <p:spPr bwMode="auto">
            <a:xfrm>
              <a:off x="1509" y="3420"/>
              <a:ext cx="3867" cy="0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935" name="Line 7"/>
            <p:cNvSpPr>
              <a:spLocks noChangeShapeType="1"/>
            </p:cNvSpPr>
            <p:nvPr/>
          </p:nvSpPr>
          <p:spPr bwMode="auto">
            <a:xfrm>
              <a:off x="1509" y="1643"/>
              <a:ext cx="3867" cy="0"/>
            </a:xfrm>
            <a:prstGeom prst="line">
              <a:avLst/>
            </a:prstGeom>
            <a:noFill/>
            <a:ln w="317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4936" name="AutoShape 8"/>
          <p:cNvSpPr>
            <a:spLocks noChangeArrowheads="1"/>
          </p:cNvSpPr>
          <p:nvPr/>
        </p:nvSpPr>
        <p:spPr bwMode="gray">
          <a:xfrm>
            <a:off x="1552575" y="4638675"/>
            <a:ext cx="1498600" cy="1303338"/>
          </a:xfrm>
          <a:prstGeom prst="diamond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9499999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24937" name="AutoShape 9"/>
          <p:cNvSpPr>
            <a:spLocks noChangeArrowheads="1"/>
          </p:cNvSpPr>
          <p:nvPr/>
        </p:nvSpPr>
        <p:spPr bwMode="gray">
          <a:xfrm>
            <a:off x="1530350" y="3890963"/>
            <a:ext cx="1566863" cy="1479550"/>
          </a:xfrm>
          <a:prstGeom prst="diamond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9199999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24938" name="AutoShape 10"/>
          <p:cNvSpPr>
            <a:spLocks noChangeArrowheads="1"/>
          </p:cNvSpPr>
          <p:nvPr/>
        </p:nvSpPr>
        <p:spPr bwMode="gray">
          <a:xfrm>
            <a:off x="1473200" y="3122613"/>
            <a:ext cx="1681163" cy="1517650"/>
          </a:xfrm>
          <a:prstGeom prst="diamond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8900000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24939" name="AutoShape 11"/>
          <p:cNvSpPr>
            <a:spLocks noChangeArrowheads="1"/>
          </p:cNvSpPr>
          <p:nvPr/>
        </p:nvSpPr>
        <p:spPr bwMode="gray">
          <a:xfrm>
            <a:off x="1430338" y="2316163"/>
            <a:ext cx="1771650" cy="1598612"/>
          </a:xfrm>
          <a:prstGeom prst="diamond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8900000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24940" name="Freeform 12"/>
          <p:cNvSpPr>
            <a:spLocks/>
          </p:cNvSpPr>
          <p:nvPr/>
        </p:nvSpPr>
        <p:spPr bwMode="gray">
          <a:xfrm>
            <a:off x="1354138" y="2424113"/>
            <a:ext cx="960437" cy="34369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6" y="1854"/>
              </a:cxn>
              <a:cxn ang="0">
                <a:pos x="600" y="2165"/>
              </a:cxn>
              <a:cxn ang="0">
                <a:pos x="605" y="255"/>
              </a:cxn>
              <a:cxn ang="0">
                <a:pos x="0" y="0"/>
              </a:cxn>
            </a:cxnLst>
            <a:rect l="0" t="0" r="r" b="b"/>
            <a:pathLst>
              <a:path w="605" h="2165">
                <a:moveTo>
                  <a:pt x="0" y="0"/>
                </a:moveTo>
                <a:lnTo>
                  <a:pt x="126" y="1854"/>
                </a:lnTo>
                <a:lnTo>
                  <a:pt x="600" y="2165"/>
                </a:lnTo>
                <a:lnTo>
                  <a:pt x="605" y="255"/>
                </a:lnTo>
                <a:lnTo>
                  <a:pt x="0" y="0"/>
                </a:lnTo>
                <a:close/>
              </a:path>
            </a:pathLst>
          </a:custGeom>
          <a:solidFill>
            <a:srgbClr val="EAEAEA">
              <a:alpha val="14999"/>
            </a:srgbClr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1" name="AutoShape 13"/>
          <p:cNvSpPr>
            <a:spLocks noChangeArrowheads="1"/>
          </p:cNvSpPr>
          <p:nvPr/>
        </p:nvSpPr>
        <p:spPr bwMode="gray">
          <a:xfrm>
            <a:off x="1371600" y="1595438"/>
            <a:ext cx="1895475" cy="1643062"/>
          </a:xfrm>
          <a:prstGeom prst="diamond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2700000" scaled="1"/>
          </a:gradFill>
          <a:ln w="9525" algn="ctr">
            <a:miter lim="800000"/>
            <a:headEnd/>
            <a:tailEnd/>
          </a:ln>
          <a:effectLst/>
          <a:scene3d>
            <a:camera prst="legacyPerspectiveBottom">
              <a:rot lat="18600000" lon="0" rev="0"/>
            </a:camera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24942" name="Rectangle 14"/>
          <p:cNvSpPr>
            <a:spLocks noChangeArrowheads="1"/>
          </p:cNvSpPr>
          <p:nvPr/>
        </p:nvSpPr>
        <p:spPr bwMode="white">
          <a:xfrm>
            <a:off x="1915507" y="5235575"/>
            <a:ext cx="74892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EFEFE"/>
                </a:solidFill>
              </a:rPr>
              <a:t>Musical</a:t>
            </a:r>
            <a:endParaRPr lang="en-US" sz="1200" b="1" dirty="0">
              <a:solidFill>
                <a:srgbClr val="FEFEFE"/>
              </a:solidFill>
            </a:endParaRPr>
          </a:p>
        </p:txBody>
      </p:sp>
      <p:sp>
        <p:nvSpPr>
          <p:cNvPr id="124943" name="Rectangle 15"/>
          <p:cNvSpPr>
            <a:spLocks noChangeArrowheads="1"/>
          </p:cNvSpPr>
          <p:nvPr/>
        </p:nvSpPr>
        <p:spPr bwMode="white">
          <a:xfrm>
            <a:off x="1413765" y="4505325"/>
            <a:ext cx="175400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EFEFE"/>
                </a:solidFill>
              </a:rPr>
              <a:t>Bodily-Kinesthetic</a:t>
            </a:r>
            <a:endParaRPr lang="en-US" sz="1400" b="1" dirty="0">
              <a:solidFill>
                <a:srgbClr val="FEFEFE"/>
              </a:solidFill>
            </a:endParaRP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white">
          <a:xfrm>
            <a:off x="1905080" y="3814763"/>
            <a:ext cx="77136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EFEFE"/>
                </a:solidFill>
              </a:rPr>
              <a:t>Spatial</a:t>
            </a:r>
            <a:endParaRPr lang="en-US" sz="1400" b="1" dirty="0">
              <a:solidFill>
                <a:srgbClr val="FEFEFE"/>
              </a:solidFill>
            </a:endParaRPr>
          </a:p>
        </p:txBody>
      </p:sp>
      <p:sp>
        <p:nvSpPr>
          <p:cNvPr id="124945" name="Rectangle 17"/>
          <p:cNvSpPr>
            <a:spLocks noChangeArrowheads="1"/>
          </p:cNvSpPr>
          <p:nvPr/>
        </p:nvSpPr>
        <p:spPr bwMode="white">
          <a:xfrm>
            <a:off x="1289530" y="3008313"/>
            <a:ext cx="2002471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EFEFE"/>
                </a:solidFill>
              </a:rPr>
              <a:t>Logical-Mathematical</a:t>
            </a:r>
            <a:endParaRPr lang="en-US" sz="1400" b="1" dirty="0">
              <a:solidFill>
                <a:srgbClr val="FEFEFE"/>
              </a:solidFill>
            </a:endParaRPr>
          </a:p>
        </p:txBody>
      </p:sp>
      <p:sp>
        <p:nvSpPr>
          <p:cNvPr id="124946" name="Rectangle 18"/>
          <p:cNvSpPr>
            <a:spLocks noChangeArrowheads="1"/>
          </p:cNvSpPr>
          <p:nvPr/>
        </p:nvSpPr>
        <p:spPr bwMode="white">
          <a:xfrm>
            <a:off x="1776841" y="2278063"/>
            <a:ext cx="102784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EFEFE"/>
                </a:solidFill>
              </a:rPr>
              <a:t>Linguistic</a:t>
            </a:r>
            <a:endParaRPr lang="en-US" sz="1400" b="1" dirty="0">
              <a:solidFill>
                <a:srgbClr val="FEFEFE"/>
              </a:solidFill>
            </a:endParaRPr>
          </a:p>
        </p:txBody>
      </p:sp>
      <p:sp>
        <p:nvSpPr>
          <p:cNvPr id="124947" name="Line 19"/>
          <p:cNvSpPr>
            <a:spLocks noChangeShapeType="1"/>
          </p:cNvSpPr>
          <p:nvPr/>
        </p:nvSpPr>
        <p:spPr bwMode="gray">
          <a:xfrm flipH="1" flipV="1">
            <a:off x="1192213" y="2432050"/>
            <a:ext cx="238125" cy="2938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 type="stealth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48" name="Rectangle 20"/>
          <p:cNvSpPr>
            <a:spLocks noChangeArrowheads="1"/>
          </p:cNvSpPr>
          <p:nvPr/>
        </p:nvSpPr>
        <p:spPr bwMode="auto">
          <a:xfrm>
            <a:off x="3505200" y="2590800"/>
            <a:ext cx="436562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1200" b="1" dirty="0"/>
              <a:t> </a:t>
            </a:r>
            <a:r>
              <a:rPr lang="en-US" sz="1200" b="1" dirty="0" smtClean="0"/>
              <a:t>Think </a:t>
            </a:r>
            <a:r>
              <a:rPr lang="en-US" sz="1200" dirty="0" smtClean="0"/>
              <a:t>in words; </a:t>
            </a:r>
            <a:r>
              <a:rPr lang="en-US" sz="1200" b="1" dirty="0" smtClean="0"/>
              <a:t>Love </a:t>
            </a:r>
            <a:r>
              <a:rPr lang="en-US" sz="1200" dirty="0" smtClean="0"/>
              <a:t>reading, writing, telling stories; </a:t>
            </a:r>
            <a:r>
              <a:rPr lang="en-US" sz="1200" b="1" dirty="0" smtClean="0"/>
              <a:t>Need</a:t>
            </a:r>
            <a:r>
              <a:rPr lang="en-US" sz="1200" dirty="0" smtClean="0"/>
              <a:t> books, tapes, discussion, debates</a:t>
            </a:r>
            <a:endParaRPr lang="en-US" sz="1200" dirty="0"/>
          </a:p>
        </p:txBody>
      </p:sp>
      <p:sp>
        <p:nvSpPr>
          <p:cNvPr id="124949" name="Rectangle 21"/>
          <p:cNvSpPr>
            <a:spLocks noChangeArrowheads="1"/>
          </p:cNvSpPr>
          <p:nvPr/>
        </p:nvSpPr>
        <p:spPr bwMode="auto">
          <a:xfrm>
            <a:off x="3394075" y="3048000"/>
            <a:ext cx="43656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1200" b="1" dirty="0"/>
              <a:t> </a:t>
            </a:r>
            <a:r>
              <a:rPr lang="en-US" sz="1200" b="1" dirty="0" smtClean="0"/>
              <a:t>Think </a:t>
            </a:r>
            <a:r>
              <a:rPr lang="en-US" sz="1200" dirty="0" smtClean="0"/>
              <a:t>by reasoning; </a:t>
            </a:r>
            <a:r>
              <a:rPr lang="en-US" sz="1200" b="1" dirty="0" smtClean="0"/>
              <a:t>Love </a:t>
            </a:r>
            <a:r>
              <a:rPr lang="en-US" sz="1200" dirty="0" smtClean="0"/>
              <a:t>experimenting, questioning, puzzles; </a:t>
            </a:r>
            <a:r>
              <a:rPr lang="en-US" sz="1200" b="1" dirty="0" smtClean="0"/>
              <a:t>Need</a:t>
            </a:r>
            <a:r>
              <a:rPr lang="en-US" sz="1200" dirty="0" smtClean="0"/>
              <a:t> </a:t>
            </a:r>
            <a:r>
              <a:rPr lang="en-US" sz="1200" dirty="0" err="1" smtClean="0"/>
              <a:t>manipulatives</a:t>
            </a:r>
            <a:r>
              <a:rPr lang="en-US" sz="1200" dirty="0" smtClean="0"/>
              <a:t>, trips to planetarium/museum</a:t>
            </a:r>
            <a:endParaRPr lang="en-US" sz="1200" dirty="0"/>
          </a:p>
        </p:txBody>
      </p:sp>
      <p:sp>
        <p:nvSpPr>
          <p:cNvPr id="124950" name="Rectangle 22"/>
          <p:cNvSpPr>
            <a:spLocks noChangeArrowheads="1"/>
          </p:cNvSpPr>
          <p:nvPr/>
        </p:nvSpPr>
        <p:spPr bwMode="auto">
          <a:xfrm>
            <a:off x="3394075" y="3810000"/>
            <a:ext cx="43656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1200" b="1" dirty="0" smtClean="0"/>
              <a:t>Think </a:t>
            </a:r>
            <a:r>
              <a:rPr lang="en-US" sz="1200" dirty="0" smtClean="0"/>
              <a:t>in images and pictures; </a:t>
            </a:r>
            <a:r>
              <a:rPr lang="en-US" sz="1200" b="1" dirty="0" smtClean="0"/>
              <a:t>Love </a:t>
            </a:r>
            <a:r>
              <a:rPr lang="en-US" sz="1200" dirty="0" smtClean="0"/>
              <a:t>designing, drawing, visualizing; </a:t>
            </a:r>
            <a:r>
              <a:rPr lang="en-US" sz="1200" b="1" dirty="0" smtClean="0"/>
              <a:t>Need</a:t>
            </a:r>
            <a:r>
              <a:rPr lang="en-US" sz="1200" dirty="0" smtClean="0"/>
              <a:t> art, videos, movies</a:t>
            </a:r>
            <a:endParaRPr lang="en-US" sz="1200" dirty="0"/>
          </a:p>
        </p:txBody>
      </p:sp>
      <p:sp>
        <p:nvSpPr>
          <p:cNvPr id="124951" name="Rectangle 23"/>
          <p:cNvSpPr>
            <a:spLocks noChangeArrowheads="1"/>
          </p:cNvSpPr>
          <p:nvPr/>
        </p:nvSpPr>
        <p:spPr bwMode="auto">
          <a:xfrm>
            <a:off x="3394075" y="4419600"/>
            <a:ext cx="43656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1200" b="1" dirty="0"/>
              <a:t> </a:t>
            </a:r>
            <a:r>
              <a:rPr lang="en-US" sz="1200" b="1" dirty="0" smtClean="0"/>
              <a:t>Think </a:t>
            </a:r>
            <a:r>
              <a:rPr lang="en-US" sz="1200" dirty="0" smtClean="0"/>
              <a:t>through somatic sensations; </a:t>
            </a:r>
            <a:r>
              <a:rPr lang="en-US" sz="1200" b="1" dirty="0" smtClean="0"/>
              <a:t>Love </a:t>
            </a:r>
            <a:r>
              <a:rPr lang="en-US" sz="1200" dirty="0" smtClean="0"/>
              <a:t>dancing, running, jumping; </a:t>
            </a:r>
            <a:r>
              <a:rPr lang="en-US" sz="1200" b="1" dirty="0" smtClean="0"/>
              <a:t>Need</a:t>
            </a:r>
            <a:r>
              <a:rPr lang="en-US" sz="1200" dirty="0" smtClean="0"/>
              <a:t> role play, movement, hands-on</a:t>
            </a:r>
            <a:endParaRPr lang="en-US" sz="1200" dirty="0"/>
          </a:p>
        </p:txBody>
      </p:sp>
      <p:sp>
        <p:nvSpPr>
          <p:cNvPr id="124952" name="Rectangle 24"/>
          <p:cNvSpPr>
            <a:spLocks noChangeArrowheads="1"/>
          </p:cNvSpPr>
          <p:nvPr/>
        </p:nvSpPr>
        <p:spPr bwMode="auto">
          <a:xfrm>
            <a:off x="3403600" y="5105400"/>
            <a:ext cx="43656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1200" b="1" dirty="0"/>
              <a:t> </a:t>
            </a:r>
            <a:r>
              <a:rPr lang="en-US" sz="1200" b="1" dirty="0" smtClean="0"/>
              <a:t>Think </a:t>
            </a:r>
            <a:r>
              <a:rPr lang="en-US" sz="1200" dirty="0" smtClean="0"/>
              <a:t>via rhythm and melodies; </a:t>
            </a:r>
            <a:r>
              <a:rPr lang="en-US" sz="1200" b="1" dirty="0" smtClean="0"/>
              <a:t>Love </a:t>
            </a:r>
            <a:r>
              <a:rPr lang="en-US" sz="1200" dirty="0" smtClean="0"/>
              <a:t>singing, whistling, humming; </a:t>
            </a:r>
            <a:r>
              <a:rPr lang="en-US" sz="1200" b="1" dirty="0" smtClean="0"/>
              <a:t>Need</a:t>
            </a:r>
            <a:r>
              <a:rPr lang="en-US" sz="1200" dirty="0" smtClean="0"/>
              <a:t> sing-along time, music playing</a:t>
            </a:r>
            <a:endParaRPr lang="en-US" sz="1200" dirty="0"/>
          </a:p>
        </p:txBody>
      </p:sp>
      <p:sp>
        <p:nvSpPr>
          <p:cNvPr id="124953" name="Rectangle 2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Multiple Intelligences in Children</a:t>
            </a:r>
            <a:endParaRPr lang="en-US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F93591-D25F-411D-B4E4-3F2B5CA0554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of Learning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E8D7F8-7310-46FF-9195-47D25F44F89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3" descr="brain-sol"/>
          <p:cNvPicPr>
            <a:picLocks noChangeAspect="1" noChangeArrowheads="1"/>
          </p:cNvPicPr>
          <p:nvPr/>
        </p:nvPicPr>
        <p:blipFill>
          <a:blip r:embed="rId2" cstate="print"/>
          <a:srcRect l="3226" t="2911" r="3226" b="3941"/>
          <a:stretch>
            <a:fillRect/>
          </a:stretch>
        </p:blipFill>
        <p:spPr bwMode="auto">
          <a:xfrm>
            <a:off x="1066800" y="1371600"/>
            <a:ext cx="6629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Differentiate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0992" name="Text Box 3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cxnSp>
        <p:nvCxnSpPr>
          <p:cNvPr id="38" name="직선 화살표 연결선 21"/>
          <p:cNvCxnSpPr>
            <a:stCxn id="39" idx="1"/>
          </p:cNvCxnSpPr>
          <p:nvPr/>
        </p:nvCxnSpPr>
        <p:spPr>
          <a:xfrm rot="16200000" flipH="1">
            <a:off x="4620935" y="172740"/>
            <a:ext cx="794" cy="4903582"/>
          </a:xfrm>
          <a:prstGeom prst="straightConnector1">
            <a:avLst/>
          </a:prstGeom>
          <a:ln w="22225" cmpd="sng">
            <a:solidFill>
              <a:schemeClr val="tx1">
                <a:lumMod val="50000"/>
                <a:lumOff val="50000"/>
              </a:schemeClr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육각형 9"/>
          <p:cNvSpPr/>
          <p:nvPr/>
        </p:nvSpPr>
        <p:spPr>
          <a:xfrm>
            <a:off x="1714480" y="2124068"/>
            <a:ext cx="580077" cy="500066"/>
          </a:xfrm>
          <a:prstGeom prst="hexagon">
            <a:avLst/>
          </a:prstGeom>
          <a:gradFill flip="none" rotWithShape="1">
            <a:gsLst>
              <a:gs pos="31000">
                <a:schemeClr val="accent2"/>
              </a:gs>
              <a:gs pos="49000">
                <a:schemeClr val="accent2">
                  <a:lumMod val="60000"/>
                  <a:lumOff val="40000"/>
                </a:schemeClr>
              </a:gs>
              <a:gs pos="79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57150" cmpd="sng">
            <a:gradFill flip="none" rotWithShape="1">
              <a:gsLst>
                <a:gs pos="31000">
                  <a:srgbClr val="B2B2B2"/>
                </a:gs>
                <a:gs pos="57000">
                  <a:srgbClr val="FFFFFF"/>
                </a:gs>
                <a:gs pos="100000">
                  <a:srgbClr val="808080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38100" dist="12700" dir="2700000" algn="tl" rotWithShape="0">
              <a:prstClr val="black">
                <a:alpha val="60000"/>
              </a:prstClr>
            </a:outerShdw>
          </a:effectLst>
          <a:scene3d>
            <a:camera prst="orthographicFront"/>
            <a:lightRig rig="soft" dir="t">
              <a:rot lat="0" lon="0" rev="17400000"/>
            </a:lightRig>
          </a:scene3d>
          <a:sp3d prstMaterial="dkEdge">
            <a:bevelT w="152400" prst="cross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ko-KR" altLang="en-U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40" name="직선 화살표 연결선 30"/>
          <p:cNvCxnSpPr>
            <a:stCxn id="41" idx="1"/>
          </p:cNvCxnSpPr>
          <p:nvPr/>
        </p:nvCxnSpPr>
        <p:spPr>
          <a:xfrm rot="16200000" flipH="1">
            <a:off x="4620935" y="976811"/>
            <a:ext cx="794" cy="4903582"/>
          </a:xfrm>
          <a:prstGeom prst="straightConnector1">
            <a:avLst/>
          </a:prstGeom>
          <a:ln w="22225" cmpd="sng">
            <a:solidFill>
              <a:schemeClr val="tx1">
                <a:lumMod val="50000"/>
                <a:lumOff val="50000"/>
              </a:schemeClr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육각형 31"/>
          <p:cNvSpPr/>
          <p:nvPr/>
        </p:nvSpPr>
        <p:spPr>
          <a:xfrm>
            <a:off x="1714480" y="2928139"/>
            <a:ext cx="580077" cy="500066"/>
          </a:xfrm>
          <a:prstGeom prst="hexagon">
            <a:avLst/>
          </a:prstGeom>
          <a:gradFill flip="none" rotWithShape="1">
            <a:gsLst>
              <a:gs pos="31000">
                <a:schemeClr val="accent3"/>
              </a:gs>
              <a:gs pos="49000">
                <a:schemeClr val="accent3">
                  <a:lumMod val="60000"/>
                  <a:lumOff val="40000"/>
                </a:schemeClr>
              </a:gs>
              <a:gs pos="79000">
                <a:schemeClr val="accent3">
                  <a:lumMod val="50000"/>
                </a:schemeClr>
              </a:gs>
            </a:gsLst>
            <a:lin ang="2700000" scaled="1"/>
            <a:tileRect/>
          </a:gradFill>
          <a:ln w="57150" cmpd="sng">
            <a:gradFill flip="none" rotWithShape="1">
              <a:gsLst>
                <a:gs pos="31000">
                  <a:srgbClr val="B2B2B2"/>
                </a:gs>
                <a:gs pos="57000">
                  <a:srgbClr val="FFFFFF"/>
                </a:gs>
                <a:gs pos="100000">
                  <a:srgbClr val="808080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38100" dist="12700" dir="2700000" algn="tl" rotWithShape="0">
              <a:prstClr val="black">
                <a:alpha val="60000"/>
              </a:prstClr>
            </a:outerShdw>
          </a:effectLst>
          <a:scene3d>
            <a:camera prst="orthographicFront"/>
            <a:lightRig rig="soft" dir="t">
              <a:rot lat="0" lon="0" rev="17400000"/>
            </a:lightRig>
          </a:scene3d>
          <a:sp3d prstMaterial="dkEdge">
            <a:bevelT w="152400" prst="cross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ko-KR" altLang="en-U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42" name="직선 화살표 연결선 34"/>
          <p:cNvCxnSpPr>
            <a:stCxn id="43" idx="1"/>
          </p:cNvCxnSpPr>
          <p:nvPr/>
        </p:nvCxnSpPr>
        <p:spPr>
          <a:xfrm rot="16200000" flipH="1">
            <a:off x="4620935" y="1784197"/>
            <a:ext cx="794" cy="4903582"/>
          </a:xfrm>
          <a:prstGeom prst="straightConnector1">
            <a:avLst/>
          </a:prstGeom>
          <a:ln w="22225" cmpd="sng">
            <a:solidFill>
              <a:schemeClr val="tx1">
                <a:lumMod val="50000"/>
                <a:lumOff val="50000"/>
              </a:schemeClr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육각형 35"/>
          <p:cNvSpPr/>
          <p:nvPr/>
        </p:nvSpPr>
        <p:spPr>
          <a:xfrm>
            <a:off x="1714480" y="3735525"/>
            <a:ext cx="580077" cy="500066"/>
          </a:xfrm>
          <a:prstGeom prst="hexagon">
            <a:avLst/>
          </a:prstGeom>
          <a:gradFill flip="none" rotWithShape="1">
            <a:gsLst>
              <a:gs pos="31000">
                <a:schemeClr val="accent2"/>
              </a:gs>
              <a:gs pos="49000">
                <a:schemeClr val="accent2">
                  <a:lumMod val="60000"/>
                  <a:lumOff val="40000"/>
                </a:schemeClr>
              </a:gs>
              <a:gs pos="79000">
                <a:schemeClr val="accent2">
                  <a:lumMod val="50000"/>
                </a:schemeClr>
              </a:gs>
            </a:gsLst>
            <a:lin ang="2700000" scaled="1"/>
            <a:tileRect/>
          </a:gradFill>
          <a:ln w="57150" cmpd="sng">
            <a:gradFill flip="none" rotWithShape="1">
              <a:gsLst>
                <a:gs pos="31000">
                  <a:srgbClr val="B2B2B2"/>
                </a:gs>
                <a:gs pos="57000">
                  <a:srgbClr val="FFFFFF"/>
                </a:gs>
                <a:gs pos="100000">
                  <a:srgbClr val="808080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38100" dist="12700" dir="2700000" algn="tl" rotWithShape="0">
              <a:prstClr val="black">
                <a:alpha val="60000"/>
              </a:prstClr>
            </a:outerShdw>
          </a:effectLst>
          <a:scene3d>
            <a:camera prst="orthographicFront"/>
            <a:lightRig rig="soft" dir="t">
              <a:rot lat="0" lon="0" rev="17400000"/>
            </a:lightRig>
          </a:scene3d>
          <a:sp3d prstMaterial="dkEdge">
            <a:bevelT w="152400" prst="cross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</a:t>
            </a:r>
            <a:endParaRPr lang="ko-KR" altLang="en-U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44" name="직선 화살표 연결선 38"/>
          <p:cNvCxnSpPr>
            <a:stCxn id="45" idx="1"/>
          </p:cNvCxnSpPr>
          <p:nvPr/>
        </p:nvCxnSpPr>
        <p:spPr>
          <a:xfrm rot="16200000" flipH="1">
            <a:off x="4620935" y="2600838"/>
            <a:ext cx="794" cy="4903582"/>
          </a:xfrm>
          <a:prstGeom prst="straightConnector1">
            <a:avLst/>
          </a:prstGeom>
          <a:ln w="22225" cmpd="sng">
            <a:solidFill>
              <a:schemeClr val="tx1">
                <a:lumMod val="50000"/>
                <a:lumOff val="50000"/>
              </a:schemeClr>
            </a:solidFill>
            <a:prstDash val="sysDot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육각형 39"/>
          <p:cNvSpPr/>
          <p:nvPr/>
        </p:nvSpPr>
        <p:spPr>
          <a:xfrm>
            <a:off x="1714480" y="4552166"/>
            <a:ext cx="580077" cy="500066"/>
          </a:xfrm>
          <a:prstGeom prst="hexagon">
            <a:avLst/>
          </a:prstGeom>
          <a:gradFill flip="none" rotWithShape="1">
            <a:gsLst>
              <a:gs pos="31000">
                <a:schemeClr val="accent3"/>
              </a:gs>
              <a:gs pos="49000">
                <a:schemeClr val="accent3">
                  <a:lumMod val="60000"/>
                  <a:lumOff val="40000"/>
                </a:schemeClr>
              </a:gs>
              <a:gs pos="79000">
                <a:schemeClr val="accent3">
                  <a:lumMod val="50000"/>
                </a:schemeClr>
              </a:gs>
            </a:gsLst>
            <a:lin ang="2700000" scaled="1"/>
            <a:tileRect/>
          </a:gradFill>
          <a:ln w="57150" cmpd="sng">
            <a:gradFill flip="none" rotWithShape="1">
              <a:gsLst>
                <a:gs pos="31000">
                  <a:srgbClr val="B2B2B2"/>
                </a:gs>
                <a:gs pos="57000">
                  <a:srgbClr val="FFFFFF"/>
                </a:gs>
                <a:gs pos="100000">
                  <a:srgbClr val="808080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outerShdw blurRad="38100" dist="12700" dir="2700000" algn="tl" rotWithShape="0">
              <a:prstClr val="black">
                <a:alpha val="60000"/>
              </a:prstClr>
            </a:outerShdw>
          </a:effectLst>
          <a:scene3d>
            <a:camera prst="orthographicFront"/>
            <a:lightRig rig="soft" dir="t">
              <a:rot lat="0" lon="0" rev="17400000"/>
            </a:lightRig>
          </a:scene3d>
          <a:sp3d prstMaterial="dkEdge">
            <a:bevelT w="152400" prst="cross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</a:t>
            </a:r>
            <a:endParaRPr lang="ko-KR" altLang="en-U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362200" y="2133600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dirty="0" smtClean="0">
                <a:latin typeface="Tahoma" pitchFamily="34" charset="0"/>
                <a:cs typeface="Tahoma" pitchFamily="34" charset="0"/>
              </a:rPr>
              <a:t>Independent Study</a:t>
            </a:r>
            <a:endParaRPr lang="ko-KR" altLang="ko-KR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362200" y="2962661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dirty="0" smtClean="0">
                <a:latin typeface="Tahoma" pitchFamily="34" charset="0"/>
                <a:cs typeface="Tahoma" pitchFamily="34" charset="0"/>
              </a:rPr>
              <a:t>Tiered Activities</a:t>
            </a:r>
            <a:endParaRPr lang="ko-KR" altLang="ko-KR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362200" y="3764280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dirty="0" smtClean="0">
                <a:latin typeface="Tahoma" pitchFamily="34" charset="0"/>
                <a:cs typeface="Tahoma" pitchFamily="34" charset="0"/>
              </a:rPr>
              <a:t>Flexible Grouping</a:t>
            </a:r>
            <a:endParaRPr lang="ko-KR" altLang="ko-KR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362200" y="4596384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dirty="0" smtClean="0">
                <a:latin typeface="Tahoma" pitchFamily="34" charset="0"/>
                <a:cs typeface="Tahoma" pitchFamily="34" charset="0"/>
              </a:rPr>
              <a:t>Alternative Assessment</a:t>
            </a:r>
            <a:endParaRPr lang="ko-KR" altLang="ko-KR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F93591-D25F-411D-B4E4-3F2B5CA0554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Integration of Faith and Learning</a:t>
            </a:r>
            <a:endParaRPr lang="en-US" dirty="0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828800" y="4419600"/>
            <a:ext cx="5867400" cy="1228725"/>
            <a:chOff x="1200" y="2778"/>
            <a:chExt cx="3456" cy="774"/>
          </a:xfrm>
        </p:grpSpPr>
        <p:sp>
          <p:nvSpPr>
            <p:cNvPr id="112665" name="AutoShape 25"/>
            <p:cNvSpPr>
              <a:spLocks noChangeArrowheads="1"/>
            </p:cNvSpPr>
            <p:nvPr/>
          </p:nvSpPr>
          <p:spPr bwMode="gray">
            <a:xfrm>
              <a:off x="1200" y="2778"/>
              <a:ext cx="3456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66" name="AutoShape 26"/>
            <p:cNvSpPr>
              <a:spLocks noChangeArrowheads="1"/>
            </p:cNvSpPr>
            <p:nvPr/>
          </p:nvSpPr>
          <p:spPr bwMode="gray">
            <a:xfrm>
              <a:off x="1276" y="2849"/>
              <a:ext cx="666" cy="633"/>
            </a:xfrm>
            <a:prstGeom prst="roundRect">
              <a:avLst>
                <a:gd name="adj" fmla="val 11921"/>
              </a:avLst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1828800" y="3044825"/>
            <a:ext cx="5867400" cy="1228725"/>
            <a:chOff x="1200" y="1912"/>
            <a:chExt cx="3456" cy="774"/>
          </a:xfrm>
        </p:grpSpPr>
        <p:sp>
          <p:nvSpPr>
            <p:cNvPr id="112669" name="AutoShape 29"/>
            <p:cNvSpPr>
              <a:spLocks noChangeArrowheads="1"/>
            </p:cNvSpPr>
            <p:nvPr/>
          </p:nvSpPr>
          <p:spPr bwMode="gray">
            <a:xfrm>
              <a:off x="1200" y="1912"/>
              <a:ext cx="3456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70" name="AutoShape 30"/>
            <p:cNvSpPr>
              <a:spLocks noChangeArrowheads="1"/>
            </p:cNvSpPr>
            <p:nvPr/>
          </p:nvSpPr>
          <p:spPr bwMode="gray">
            <a:xfrm>
              <a:off x="1276" y="1983"/>
              <a:ext cx="666" cy="633"/>
            </a:xfrm>
            <a:prstGeom prst="roundRect">
              <a:avLst>
                <a:gd name="adj" fmla="val 11921"/>
              </a:avLst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1828800" y="1685925"/>
            <a:ext cx="5867400" cy="1228725"/>
            <a:chOff x="1200" y="1056"/>
            <a:chExt cx="3456" cy="774"/>
          </a:xfrm>
        </p:grpSpPr>
        <p:sp>
          <p:nvSpPr>
            <p:cNvPr id="112673" name="AutoShape 33"/>
            <p:cNvSpPr>
              <a:spLocks noChangeArrowheads="1"/>
            </p:cNvSpPr>
            <p:nvPr/>
          </p:nvSpPr>
          <p:spPr bwMode="gray">
            <a:xfrm>
              <a:off x="1200" y="1056"/>
              <a:ext cx="3456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74" name="AutoShape 34"/>
            <p:cNvSpPr>
              <a:spLocks noChangeArrowheads="1"/>
            </p:cNvSpPr>
            <p:nvPr/>
          </p:nvSpPr>
          <p:spPr bwMode="gray">
            <a:xfrm>
              <a:off x="1276" y="1128"/>
              <a:ext cx="666" cy="633"/>
            </a:xfrm>
            <a:prstGeom prst="roundRect">
              <a:avLst>
                <a:gd name="adj" fmla="val 11921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676" name="Text Box 36"/>
          <p:cNvSpPr txBox="1">
            <a:spLocks noChangeArrowheads="1"/>
          </p:cNvSpPr>
          <p:nvPr/>
        </p:nvSpPr>
        <p:spPr bwMode="gray">
          <a:xfrm>
            <a:off x="1914868" y="2073275"/>
            <a:ext cx="110421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Verse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12677" name="Text Box 37"/>
          <p:cNvSpPr txBox="1">
            <a:spLocks noChangeArrowheads="1"/>
          </p:cNvSpPr>
          <p:nvPr/>
        </p:nvSpPr>
        <p:spPr bwMode="gray">
          <a:xfrm>
            <a:off x="3151188" y="1876425"/>
            <a:ext cx="403225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00"/>
                </a:solidFill>
              </a:rPr>
              <a:t>Psalm 139:13-16 </a:t>
            </a:r>
          </a:p>
          <a:p>
            <a:pPr eaLnBrk="0" hangingPunct="0"/>
            <a:r>
              <a:rPr lang="en-US" b="1" dirty="0" smtClean="0">
                <a:solidFill>
                  <a:srgbClr val="000000"/>
                </a:solidFill>
              </a:rPr>
              <a:t>Fearfully and wonderfully made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2678" name="Text Box 38"/>
          <p:cNvSpPr txBox="1">
            <a:spLocks noChangeArrowheads="1"/>
          </p:cNvSpPr>
          <p:nvPr/>
        </p:nvSpPr>
        <p:spPr bwMode="gray">
          <a:xfrm>
            <a:off x="1914869" y="3433763"/>
            <a:ext cx="110421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Verse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12679" name="Text Box 39"/>
          <p:cNvSpPr txBox="1">
            <a:spLocks noChangeArrowheads="1"/>
          </p:cNvSpPr>
          <p:nvPr/>
        </p:nvSpPr>
        <p:spPr bwMode="gray">
          <a:xfrm>
            <a:off x="3151188" y="3211513"/>
            <a:ext cx="439261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 smtClean="0"/>
              <a:t>Mark 7: 31-37</a:t>
            </a:r>
            <a:r>
              <a:rPr lang="en-US" dirty="0" smtClean="0"/>
              <a:t> </a:t>
            </a:r>
          </a:p>
          <a:p>
            <a:pPr eaLnBrk="0" hangingPunct="0"/>
            <a:r>
              <a:rPr lang="en-US" b="1" dirty="0" smtClean="0">
                <a:solidFill>
                  <a:srgbClr val="000000"/>
                </a:solidFill>
              </a:rPr>
              <a:t>The healing of the deaf and mute man</a:t>
            </a:r>
          </a:p>
        </p:txBody>
      </p:sp>
      <p:sp>
        <p:nvSpPr>
          <p:cNvPr id="112680" name="Text Box 40"/>
          <p:cNvSpPr txBox="1">
            <a:spLocks noChangeArrowheads="1"/>
          </p:cNvSpPr>
          <p:nvPr/>
        </p:nvSpPr>
        <p:spPr bwMode="gray">
          <a:xfrm>
            <a:off x="1914869" y="4806950"/>
            <a:ext cx="110421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Verse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12681" name="Text Box 41"/>
          <p:cNvSpPr txBox="1">
            <a:spLocks noChangeArrowheads="1"/>
          </p:cNvSpPr>
          <p:nvPr/>
        </p:nvSpPr>
        <p:spPr bwMode="gray">
          <a:xfrm>
            <a:off x="3151188" y="4586288"/>
            <a:ext cx="403225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b="1" dirty="0" smtClean="0">
                <a:solidFill>
                  <a:srgbClr val="000000"/>
                </a:solidFill>
              </a:rPr>
              <a:t>Luke 14:13-14a</a:t>
            </a:r>
          </a:p>
          <a:p>
            <a:pPr eaLnBrk="0" hangingPunct="0"/>
            <a:r>
              <a:rPr lang="en-US" b="1" dirty="0" smtClean="0">
                <a:solidFill>
                  <a:srgbClr val="000000"/>
                </a:solidFill>
              </a:rPr>
              <a:t>Inviting the poor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F93591-D25F-411D-B4E4-3F2B5CA0554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WordArt 3"/>
          <p:cNvSpPr>
            <a:spLocks noChangeArrowheads="1" noChangeShapeType="1" noTextEdit="1"/>
          </p:cNvSpPr>
          <p:nvPr/>
        </p:nvSpPr>
        <p:spPr bwMode="gray">
          <a:xfrm>
            <a:off x="533400" y="3352800"/>
            <a:ext cx="5257800" cy="838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54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72549"/>
                        <a:invGamma/>
                      </a:schemeClr>
                    </a:gs>
                  </a:gsLst>
                  <a:lin ang="5400000" scaled="1"/>
                </a:gradFill>
                <a:effectLst>
                  <a:outerShdw dist="63500" dir="3187806" algn="ctr" rotWithShape="0">
                    <a:schemeClr val="tx1">
                      <a:alpha val="50000"/>
                    </a:schemeClr>
                  </a:outerShdw>
                </a:effectLst>
                <a:latin typeface="Verdana"/>
              </a:rPr>
              <a:t>Thank You !</a:t>
            </a:r>
          </a:p>
        </p:txBody>
      </p:sp>
      <p:sp>
        <p:nvSpPr>
          <p:cNvPr id="59401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267200"/>
            <a:ext cx="8229600" cy="1905000"/>
          </a:xfrm>
        </p:spPr>
        <p:txBody>
          <a:bodyPr/>
          <a:lstStyle/>
          <a:p>
            <a:r>
              <a:rPr lang="en-US" b="0" dirty="0" smtClean="0"/>
              <a:t>Andrea P. Beam, Ed. D.		Deanna L. Keith, Ed. D.</a:t>
            </a:r>
          </a:p>
          <a:p>
            <a:r>
              <a:rPr lang="en-US" b="0" dirty="0" smtClean="0"/>
              <a:t>Liberty University			Liberty University</a:t>
            </a:r>
          </a:p>
          <a:p>
            <a:r>
              <a:rPr lang="en-US" b="0" dirty="0" smtClean="0"/>
              <a:t>(434) 582-2192			(434) 582-2417</a:t>
            </a:r>
          </a:p>
          <a:p>
            <a:r>
              <a:rPr lang="en-US" b="0" dirty="0" smtClean="0">
                <a:hlinkClick r:id="rId2"/>
              </a:rPr>
              <a:t>abeam@liberty.edu</a:t>
            </a:r>
            <a:r>
              <a:rPr lang="en-US" b="0" dirty="0" smtClean="0"/>
              <a:t>			</a:t>
            </a:r>
            <a:r>
              <a:rPr lang="en-US" b="0" dirty="0" smtClean="0">
                <a:hlinkClick r:id="rId3"/>
              </a:rPr>
              <a:t>dlkeith@liberty.edu</a:t>
            </a:r>
            <a:endParaRPr lang="en-US" b="0" dirty="0" smtClean="0"/>
          </a:p>
          <a:p>
            <a:endParaRPr lang="en-US" b="0" dirty="0" smtClean="0"/>
          </a:p>
          <a:p>
            <a:endParaRPr lang="en-US" b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0F49DD-2817-4D3F-834F-6A85452CA9B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ayer Theme">
  <a:themeElements>
    <a:clrScheme name="edu_theme_07">
      <a:dk1>
        <a:srgbClr val="000000"/>
      </a:dk1>
      <a:lt1>
        <a:srgbClr val="FFFFFF"/>
      </a:lt1>
      <a:dk2>
        <a:srgbClr val="254B44"/>
      </a:dk2>
      <a:lt2>
        <a:srgbClr val="FEFEE8"/>
      </a:lt2>
      <a:accent1>
        <a:srgbClr val="9ECA10"/>
      </a:accent1>
      <a:accent2>
        <a:srgbClr val="BDA515"/>
      </a:accent2>
      <a:accent3>
        <a:srgbClr val="FF9933"/>
      </a:accent3>
      <a:accent4>
        <a:srgbClr val="20ABBA"/>
      </a:accent4>
      <a:accent5>
        <a:srgbClr val="3768AF"/>
      </a:accent5>
      <a:accent6>
        <a:srgbClr val="D5584B"/>
      </a:accent6>
      <a:hlink>
        <a:srgbClr val="0FD2D7"/>
      </a:hlink>
      <a:folHlink>
        <a:srgbClr val="FF0066"/>
      </a:folHlink>
    </a:clrScheme>
    <a:fontScheme name="Office Them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333300"/>
        </a:dk2>
        <a:lt2>
          <a:srgbClr val="B2B2B2"/>
        </a:lt2>
        <a:accent1>
          <a:srgbClr val="469466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0C8B8"/>
        </a:accent5>
        <a:accent6>
          <a:srgbClr val="B98A00"/>
        </a:accent6>
        <a:hlink>
          <a:srgbClr val="0066CC"/>
        </a:hlink>
        <a:folHlink>
          <a:srgbClr val="8C71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480000"/>
        </a:dk2>
        <a:lt2>
          <a:srgbClr val="DDDDDD"/>
        </a:lt2>
        <a:accent1>
          <a:srgbClr val="C58023"/>
        </a:accent1>
        <a:accent2>
          <a:srgbClr val="4AA280"/>
        </a:accent2>
        <a:accent3>
          <a:srgbClr val="FFFFFF"/>
        </a:accent3>
        <a:accent4>
          <a:srgbClr val="000000"/>
        </a:accent4>
        <a:accent5>
          <a:srgbClr val="DFC0AC"/>
        </a:accent5>
        <a:accent6>
          <a:srgbClr val="429273"/>
        </a:accent6>
        <a:hlink>
          <a:srgbClr val="CD5119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672D2D"/>
        </a:dk1>
        <a:lt1>
          <a:srgbClr val="FFFFFF"/>
        </a:lt1>
        <a:dk2>
          <a:srgbClr val="000000"/>
        </a:dk2>
        <a:lt2>
          <a:srgbClr val="DDDDDD"/>
        </a:lt2>
        <a:accent1>
          <a:srgbClr val="8EA65A"/>
        </a:accent1>
        <a:accent2>
          <a:srgbClr val="FF9900"/>
        </a:accent2>
        <a:accent3>
          <a:srgbClr val="FFFFFF"/>
        </a:accent3>
        <a:accent4>
          <a:srgbClr val="572525"/>
        </a:accent4>
        <a:accent5>
          <a:srgbClr val="C6D0B5"/>
        </a:accent5>
        <a:accent6>
          <a:srgbClr val="E78A00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Prayer Theme</Template>
  <TotalTime>63</TotalTime>
  <Words>296</Words>
  <Application>Microsoft Office PowerPoint</Application>
  <PresentationFormat>On-screen Show (4:3)</PresentationFormat>
  <Paragraphs>83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Tahoma</vt:lpstr>
      <vt:lpstr>Times New Roman</vt:lpstr>
      <vt:lpstr>Verdana</vt:lpstr>
      <vt:lpstr>Wingdings</vt:lpstr>
      <vt:lpstr>Prayer Theme</vt:lpstr>
      <vt:lpstr>Differentiation and Faith: Finding Every Student’s God Given Talents to Improve the Learning Process</vt:lpstr>
      <vt:lpstr>Agenda</vt:lpstr>
      <vt:lpstr>What is Differentiation?</vt:lpstr>
      <vt:lpstr>Why Use Differentiation?</vt:lpstr>
      <vt:lpstr>Multiple Intelligences in Children</vt:lpstr>
      <vt:lpstr>Standards of Learning</vt:lpstr>
      <vt:lpstr>How to Differentiate</vt:lpstr>
      <vt:lpstr>Integration of Faith and Learning</vt:lpstr>
      <vt:lpstr>PowerPoint Presentation</vt:lpstr>
    </vt:vector>
  </TitlesOfParts>
  <Company>Liberty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Differentiation and Faith: Finding Every Student’s God Given Talents to Improve the Learning Process</dc:title>
  <dc:creator>user</dc:creator>
  <cp:lastModifiedBy>Andrea Beam</cp:lastModifiedBy>
  <cp:revision>8</cp:revision>
  <dcterms:created xsi:type="dcterms:W3CDTF">2010-01-28T18:55:59Z</dcterms:created>
  <dcterms:modified xsi:type="dcterms:W3CDTF">2016-02-13T19:52:36Z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TC300006231033</vt:lpwstr>
  </property>
</Properties>
</file>