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25"/>
  </p:notesMasterIdLst>
  <p:sldIdLst>
    <p:sldId id="289" r:id="rId5"/>
    <p:sldId id="259" r:id="rId6"/>
    <p:sldId id="260" r:id="rId7"/>
    <p:sldId id="295" r:id="rId8"/>
    <p:sldId id="296" r:id="rId9"/>
    <p:sldId id="316" r:id="rId10"/>
    <p:sldId id="317" r:id="rId11"/>
    <p:sldId id="318" r:id="rId12"/>
    <p:sldId id="319" r:id="rId13"/>
    <p:sldId id="291" r:id="rId14"/>
    <p:sldId id="304" r:id="rId15"/>
    <p:sldId id="320" r:id="rId16"/>
    <p:sldId id="307" r:id="rId17"/>
    <p:sldId id="309" r:id="rId18"/>
    <p:sldId id="310" r:id="rId19"/>
    <p:sldId id="311" r:id="rId20"/>
    <p:sldId id="312" r:id="rId21"/>
    <p:sldId id="313" r:id="rId22"/>
    <p:sldId id="314" r:id="rId23"/>
    <p:sldId id="315" r:id="rId24"/>
  </p:sldIdLst>
  <p:sldSz cx="12192000" cy="6858000"/>
  <p:notesSz cx="6858000" cy="9144000"/>
  <p:embeddedFontLst>
    <p:embeddedFont>
      <p:font typeface="Calibri" panose="020F0502020204030204" pitchFamily="34" charset="0"/>
      <p:regular r:id="rId26"/>
      <p:bold r:id="rId27"/>
      <p:italic r:id="rId28"/>
      <p:boldItalic r:id="rId29"/>
    </p:embeddedFont>
    <p:embeddedFont>
      <p:font typeface="Calibri Light" panose="020F0302020204030204" pitchFamily="34" charset="0"/>
      <p:regular r:id="rId30"/>
      <p:italic r:id="rId31"/>
    </p:embeddedFont>
    <p:embeddedFont>
      <p:font typeface="Roboto" panose="02000000000000000000" pitchFamily="2" charset="0"/>
      <p:regular r:id="rId32"/>
      <p:bold r:id="rId33"/>
      <p:italic r:id="rId34"/>
      <p:boldItalic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EBDC"/>
    <a:srgbClr val="ECDBBF"/>
    <a:srgbClr val="DED1BE"/>
    <a:srgbClr val="C25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136F32-2A8E-43FE-999B-5B6282CF7791}" v="3" dt="2022-12-02T19:18:56.32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39" autoAdjust="0"/>
    <p:restoredTop sz="77504" autoAdjust="0"/>
  </p:normalViewPr>
  <p:slideViewPr>
    <p:cSldViewPr snapToGrid="0">
      <p:cViewPr varScale="1">
        <p:scale>
          <a:sx n="45" d="100"/>
          <a:sy n="45" d="100"/>
        </p:scale>
        <p:origin x="130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1.fntdata"/><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font" Target="fonts/font9.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4.fntdata"/><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7.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3.fntdata"/><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6.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dy Swygart-Hobaugh" userId="d1ad57c4-4c5b-4d91-9605-fd868c91b0e8" providerId="ADAL" clId="{2A136F32-2A8E-43FE-999B-5B6282CF7791}"/>
    <pc:docChg chg="delSld modSld sldOrd">
      <pc:chgData name="Mandy Swygart-Hobaugh" userId="d1ad57c4-4c5b-4d91-9605-fd868c91b0e8" providerId="ADAL" clId="{2A136F32-2A8E-43FE-999B-5B6282CF7791}" dt="2022-12-02T19:17:52.756" v="13" actId="47"/>
      <pc:docMkLst>
        <pc:docMk/>
      </pc:docMkLst>
      <pc:sldChg chg="del">
        <pc:chgData name="Mandy Swygart-Hobaugh" userId="d1ad57c4-4c5b-4d91-9605-fd868c91b0e8" providerId="ADAL" clId="{2A136F32-2A8E-43FE-999B-5B6282CF7791}" dt="2022-12-02T19:16:12.452" v="1" actId="47"/>
        <pc:sldMkLst>
          <pc:docMk/>
          <pc:sldMk cId="1916424412" sldId="274"/>
        </pc:sldMkLst>
      </pc:sldChg>
      <pc:sldChg chg="del">
        <pc:chgData name="Mandy Swygart-Hobaugh" userId="d1ad57c4-4c5b-4d91-9605-fd868c91b0e8" providerId="ADAL" clId="{2A136F32-2A8E-43FE-999B-5B6282CF7791}" dt="2022-12-02T19:16:14.484" v="2" actId="47"/>
        <pc:sldMkLst>
          <pc:docMk/>
          <pc:sldMk cId="3208486946" sldId="275"/>
        </pc:sldMkLst>
      </pc:sldChg>
      <pc:sldChg chg="del">
        <pc:chgData name="Mandy Swygart-Hobaugh" userId="d1ad57c4-4c5b-4d91-9605-fd868c91b0e8" providerId="ADAL" clId="{2A136F32-2A8E-43FE-999B-5B6282CF7791}" dt="2022-12-02T19:16:17.589" v="3" actId="47"/>
        <pc:sldMkLst>
          <pc:docMk/>
          <pc:sldMk cId="1536463186" sldId="290"/>
        </pc:sldMkLst>
      </pc:sldChg>
      <pc:sldChg chg="del">
        <pc:chgData name="Mandy Swygart-Hobaugh" userId="d1ad57c4-4c5b-4d91-9605-fd868c91b0e8" providerId="ADAL" clId="{2A136F32-2A8E-43FE-999B-5B6282CF7791}" dt="2022-12-02T19:16:26.570" v="6" actId="47"/>
        <pc:sldMkLst>
          <pc:docMk/>
          <pc:sldMk cId="3269047308" sldId="298"/>
        </pc:sldMkLst>
      </pc:sldChg>
      <pc:sldChg chg="del">
        <pc:chgData name="Mandy Swygart-Hobaugh" userId="d1ad57c4-4c5b-4d91-9605-fd868c91b0e8" providerId="ADAL" clId="{2A136F32-2A8E-43FE-999B-5B6282CF7791}" dt="2022-12-02T19:16:09.851" v="0" actId="47"/>
        <pc:sldMkLst>
          <pc:docMk/>
          <pc:sldMk cId="877852613" sldId="301"/>
        </pc:sldMkLst>
      </pc:sldChg>
      <pc:sldChg chg="del">
        <pc:chgData name="Mandy Swygart-Hobaugh" userId="d1ad57c4-4c5b-4d91-9605-fd868c91b0e8" providerId="ADAL" clId="{2A136F32-2A8E-43FE-999B-5B6282CF7791}" dt="2022-12-02T19:17:40.274" v="7" actId="47"/>
        <pc:sldMkLst>
          <pc:docMk/>
          <pc:sldMk cId="2724692204" sldId="307"/>
        </pc:sldMkLst>
      </pc:sldChg>
      <pc:sldChg chg="del">
        <pc:chgData name="Mandy Swygart-Hobaugh" userId="d1ad57c4-4c5b-4d91-9605-fd868c91b0e8" providerId="ADAL" clId="{2A136F32-2A8E-43FE-999B-5B6282CF7791}" dt="2022-12-02T19:17:45.942" v="8" actId="47"/>
        <pc:sldMkLst>
          <pc:docMk/>
          <pc:sldMk cId="3352744804" sldId="309"/>
        </pc:sldMkLst>
      </pc:sldChg>
      <pc:sldChg chg="del">
        <pc:chgData name="Mandy Swygart-Hobaugh" userId="d1ad57c4-4c5b-4d91-9605-fd868c91b0e8" providerId="ADAL" clId="{2A136F32-2A8E-43FE-999B-5B6282CF7791}" dt="2022-12-02T19:17:48.103" v="9" actId="47"/>
        <pc:sldMkLst>
          <pc:docMk/>
          <pc:sldMk cId="547821676" sldId="310"/>
        </pc:sldMkLst>
      </pc:sldChg>
      <pc:sldChg chg="del">
        <pc:chgData name="Mandy Swygart-Hobaugh" userId="d1ad57c4-4c5b-4d91-9605-fd868c91b0e8" providerId="ADAL" clId="{2A136F32-2A8E-43FE-999B-5B6282CF7791}" dt="2022-12-02T19:17:49.283" v="10" actId="47"/>
        <pc:sldMkLst>
          <pc:docMk/>
          <pc:sldMk cId="2048471667" sldId="311"/>
        </pc:sldMkLst>
      </pc:sldChg>
      <pc:sldChg chg="del">
        <pc:chgData name="Mandy Swygart-Hobaugh" userId="d1ad57c4-4c5b-4d91-9605-fd868c91b0e8" providerId="ADAL" clId="{2A136F32-2A8E-43FE-999B-5B6282CF7791}" dt="2022-12-02T19:17:50.570" v="11" actId="47"/>
        <pc:sldMkLst>
          <pc:docMk/>
          <pc:sldMk cId="3149310793" sldId="312"/>
        </pc:sldMkLst>
      </pc:sldChg>
      <pc:sldChg chg="del">
        <pc:chgData name="Mandy Swygart-Hobaugh" userId="d1ad57c4-4c5b-4d91-9605-fd868c91b0e8" providerId="ADAL" clId="{2A136F32-2A8E-43FE-999B-5B6282CF7791}" dt="2022-12-02T19:17:51.640" v="12" actId="47"/>
        <pc:sldMkLst>
          <pc:docMk/>
          <pc:sldMk cId="462590546" sldId="313"/>
        </pc:sldMkLst>
      </pc:sldChg>
      <pc:sldChg chg="del">
        <pc:chgData name="Mandy Swygart-Hobaugh" userId="d1ad57c4-4c5b-4d91-9605-fd868c91b0e8" providerId="ADAL" clId="{2A136F32-2A8E-43FE-999B-5B6282CF7791}" dt="2022-12-02T19:17:52.756" v="13" actId="47"/>
        <pc:sldMkLst>
          <pc:docMk/>
          <pc:sldMk cId="3497309400" sldId="314"/>
        </pc:sldMkLst>
      </pc:sldChg>
      <pc:sldChg chg="ord">
        <pc:chgData name="Mandy Swygart-Hobaugh" userId="d1ad57c4-4c5b-4d91-9605-fd868c91b0e8" providerId="ADAL" clId="{2A136F32-2A8E-43FE-999B-5B6282CF7791}" dt="2022-12-02T19:16:25.103" v="5"/>
        <pc:sldMkLst>
          <pc:docMk/>
          <pc:sldMk cId="2215365631" sldId="320"/>
        </pc:sldMkLst>
      </pc:sldChg>
    </pc:docChg>
  </pc:docChgLst>
  <pc:docChgLst>
    <pc:chgData name="Mandy Swygart-Hobaugh" userId="d1ad57c4-4c5b-4d91-9605-fd868c91b0e8" providerId="ADAL" clId="{757DE2B2-702B-4123-B41D-D36D1118C3A2}"/>
    <pc:docChg chg="undo custSel modSld">
      <pc:chgData name="Mandy Swygart-Hobaugh" userId="d1ad57c4-4c5b-4d91-9605-fd868c91b0e8" providerId="ADAL" clId="{757DE2B2-702B-4123-B41D-D36D1118C3A2}" dt="2022-05-22T18:36:58.041" v="1926" actId="1038"/>
      <pc:docMkLst>
        <pc:docMk/>
      </pc:docMkLst>
      <pc:sldChg chg="modSp mod modNotesTx">
        <pc:chgData name="Mandy Swygart-Hobaugh" userId="d1ad57c4-4c5b-4d91-9605-fd868c91b0e8" providerId="ADAL" clId="{757DE2B2-702B-4123-B41D-D36D1118C3A2}" dt="2022-05-22T17:43:17.194" v="1670" actId="20577"/>
        <pc:sldMkLst>
          <pc:docMk/>
          <pc:sldMk cId="3834716961" sldId="259"/>
        </pc:sldMkLst>
        <pc:spChg chg="mod">
          <ac:chgData name="Mandy Swygart-Hobaugh" userId="d1ad57c4-4c5b-4d91-9605-fd868c91b0e8" providerId="ADAL" clId="{757DE2B2-702B-4123-B41D-D36D1118C3A2}" dt="2022-05-15T23:17:07.345" v="1136" actId="115"/>
          <ac:spMkLst>
            <pc:docMk/>
            <pc:sldMk cId="3834716961" sldId="259"/>
            <ac:spMk id="22" creationId="{00000000-0000-0000-0000-000000000000}"/>
          </ac:spMkLst>
        </pc:spChg>
      </pc:sldChg>
      <pc:sldChg chg="modNotesTx">
        <pc:chgData name="Mandy Swygart-Hobaugh" userId="d1ad57c4-4c5b-4d91-9605-fd868c91b0e8" providerId="ADAL" clId="{757DE2B2-702B-4123-B41D-D36D1118C3A2}" dt="2022-05-22T17:44:34.659" v="1730" actId="20577"/>
        <pc:sldMkLst>
          <pc:docMk/>
          <pc:sldMk cId="4172659464" sldId="260"/>
        </pc:sldMkLst>
      </pc:sldChg>
      <pc:sldChg chg="modSp mod modNotesTx">
        <pc:chgData name="Mandy Swygart-Hobaugh" userId="d1ad57c4-4c5b-4d91-9605-fd868c91b0e8" providerId="ADAL" clId="{757DE2B2-702B-4123-B41D-D36D1118C3A2}" dt="2022-05-22T17:40:53.392" v="1542" actId="20577"/>
        <pc:sldMkLst>
          <pc:docMk/>
          <pc:sldMk cId="1881321290" sldId="289"/>
        </pc:sldMkLst>
        <pc:spChg chg="mod">
          <ac:chgData name="Mandy Swygart-Hobaugh" userId="d1ad57c4-4c5b-4d91-9605-fd868c91b0e8" providerId="ADAL" clId="{757DE2B2-702B-4123-B41D-D36D1118C3A2}" dt="2022-05-21T23:33:38.298" v="1331" actId="20577"/>
          <ac:spMkLst>
            <pc:docMk/>
            <pc:sldMk cId="1881321290" sldId="289"/>
            <ac:spMk id="12" creationId="{2FA766E5-5C20-43D2-156A-2C6912F34BCC}"/>
          </ac:spMkLst>
        </pc:spChg>
      </pc:sldChg>
      <pc:sldChg chg="modSp mod modAnim modNotesTx">
        <pc:chgData name="Mandy Swygart-Hobaugh" userId="d1ad57c4-4c5b-4d91-9605-fd868c91b0e8" providerId="ADAL" clId="{757DE2B2-702B-4123-B41D-D36D1118C3A2}" dt="2022-05-22T18:36:58.041" v="1926" actId="1038"/>
        <pc:sldMkLst>
          <pc:docMk/>
          <pc:sldMk cId="1536463186" sldId="290"/>
        </pc:sldMkLst>
        <pc:spChg chg="ord">
          <ac:chgData name="Mandy Swygart-Hobaugh" userId="d1ad57c4-4c5b-4d91-9605-fd868c91b0e8" providerId="ADAL" clId="{757DE2B2-702B-4123-B41D-D36D1118C3A2}" dt="2022-05-22T18:36:52.071" v="1924" actId="166"/>
          <ac:spMkLst>
            <pc:docMk/>
            <pc:sldMk cId="1536463186" sldId="290"/>
            <ac:spMk id="2" creationId="{3F638464-0AAB-9ADB-9A4D-41A09D507B66}"/>
          </ac:spMkLst>
        </pc:spChg>
        <pc:spChg chg="mod">
          <ac:chgData name="Mandy Swygart-Hobaugh" userId="d1ad57c4-4c5b-4d91-9605-fd868c91b0e8" providerId="ADAL" clId="{757DE2B2-702B-4123-B41D-D36D1118C3A2}" dt="2022-05-22T18:35:49.711" v="1897" actId="14100"/>
          <ac:spMkLst>
            <pc:docMk/>
            <pc:sldMk cId="1536463186" sldId="290"/>
            <ac:spMk id="18" creationId="{1B6378DB-A5CF-6A1B-8575-4751FD338CCF}"/>
          </ac:spMkLst>
        </pc:spChg>
        <pc:picChg chg="mod">
          <ac:chgData name="Mandy Swygart-Hobaugh" userId="d1ad57c4-4c5b-4d91-9605-fd868c91b0e8" providerId="ADAL" clId="{757DE2B2-702B-4123-B41D-D36D1118C3A2}" dt="2022-05-22T18:36:58.041" v="1926" actId="1038"/>
          <ac:picMkLst>
            <pc:docMk/>
            <pc:sldMk cId="1536463186" sldId="290"/>
            <ac:picMk id="21" creationId="{C849884B-9917-46BF-AE9D-C39A2630417D}"/>
          </ac:picMkLst>
        </pc:picChg>
      </pc:sldChg>
      <pc:sldChg chg="modNotesTx">
        <pc:chgData name="Mandy Swygart-Hobaugh" userId="d1ad57c4-4c5b-4d91-9605-fd868c91b0e8" providerId="ADAL" clId="{757DE2B2-702B-4123-B41D-D36D1118C3A2}" dt="2022-05-22T17:50:16.202" v="1746" actId="113"/>
        <pc:sldMkLst>
          <pc:docMk/>
          <pc:sldMk cId="492109816" sldId="291"/>
        </pc:sldMkLst>
      </pc:sldChg>
      <pc:sldChg chg="modTransition">
        <pc:chgData name="Mandy Swygart-Hobaugh" userId="d1ad57c4-4c5b-4d91-9605-fd868c91b0e8" providerId="ADAL" clId="{757DE2B2-702B-4123-B41D-D36D1118C3A2}" dt="2022-05-06T05:16:20.795" v="0"/>
        <pc:sldMkLst>
          <pc:docMk/>
          <pc:sldMk cId="540377598" sldId="295"/>
        </pc:sldMkLst>
      </pc:sldChg>
      <pc:sldChg chg="modAnim">
        <pc:chgData name="Mandy Swygart-Hobaugh" userId="d1ad57c4-4c5b-4d91-9605-fd868c91b0e8" providerId="ADAL" clId="{757DE2B2-702B-4123-B41D-D36D1118C3A2}" dt="2022-05-06T05:16:50.103" v="2"/>
        <pc:sldMkLst>
          <pc:docMk/>
          <pc:sldMk cId="2271390880" sldId="296"/>
        </pc:sldMkLst>
      </pc:sldChg>
      <pc:sldChg chg="modSp">
        <pc:chgData name="Mandy Swygart-Hobaugh" userId="d1ad57c4-4c5b-4d91-9605-fd868c91b0e8" providerId="ADAL" clId="{757DE2B2-702B-4123-B41D-D36D1118C3A2}" dt="2022-05-06T05:18:00.691" v="6" actId="20577"/>
        <pc:sldMkLst>
          <pc:docMk/>
          <pc:sldMk cId="877852613" sldId="301"/>
        </pc:sldMkLst>
        <pc:spChg chg="mod">
          <ac:chgData name="Mandy Swygart-Hobaugh" userId="d1ad57c4-4c5b-4d91-9605-fd868c91b0e8" providerId="ADAL" clId="{757DE2B2-702B-4123-B41D-D36D1118C3A2}" dt="2022-05-06T05:18:00.691" v="6" actId="20577"/>
          <ac:spMkLst>
            <pc:docMk/>
            <pc:sldMk cId="877852613" sldId="301"/>
            <ac:spMk id="15" creationId="{014644A7-A521-43E1-B15B-2BB314AEEBD3}"/>
          </ac:spMkLst>
        </pc:spChg>
      </pc:sldChg>
      <pc:sldChg chg="modNotesTx">
        <pc:chgData name="Mandy Swygart-Hobaugh" userId="d1ad57c4-4c5b-4d91-9605-fd868c91b0e8" providerId="ADAL" clId="{757DE2B2-702B-4123-B41D-D36D1118C3A2}" dt="2022-05-22T17:50:21.146" v="1747" actId="113"/>
        <pc:sldMkLst>
          <pc:docMk/>
          <pc:sldMk cId="1394093119" sldId="304"/>
        </pc:sldMkLst>
      </pc:sldChg>
      <pc:sldChg chg="modSp">
        <pc:chgData name="Mandy Swygart-Hobaugh" userId="d1ad57c4-4c5b-4d91-9605-fd868c91b0e8" providerId="ADAL" clId="{757DE2B2-702B-4123-B41D-D36D1118C3A2}" dt="2022-05-15T22:53:57.280" v="1111" actId="20577"/>
        <pc:sldMkLst>
          <pc:docMk/>
          <pc:sldMk cId="2724692204" sldId="307"/>
        </pc:sldMkLst>
        <pc:spChg chg="mod">
          <ac:chgData name="Mandy Swygart-Hobaugh" userId="d1ad57c4-4c5b-4d91-9605-fd868c91b0e8" providerId="ADAL" clId="{757DE2B2-702B-4123-B41D-D36D1118C3A2}" dt="2022-05-15T22:53:57.280" v="1111" actId="20577"/>
          <ac:spMkLst>
            <pc:docMk/>
            <pc:sldMk cId="2724692204" sldId="307"/>
            <ac:spMk id="11" creationId="{8E570661-1C8C-75E0-F856-601813D09C83}"/>
          </ac:spMkLst>
        </pc:spChg>
      </pc:sldChg>
      <pc:sldChg chg="modSp modNotesTx">
        <pc:chgData name="Mandy Swygart-Hobaugh" userId="d1ad57c4-4c5b-4d91-9605-fd868c91b0e8" providerId="ADAL" clId="{757DE2B2-702B-4123-B41D-D36D1118C3A2}" dt="2022-05-22T17:54:29.512" v="1749" actId="20577"/>
        <pc:sldMkLst>
          <pc:docMk/>
          <pc:sldMk cId="547821676" sldId="310"/>
        </pc:sldMkLst>
        <pc:spChg chg="mod">
          <ac:chgData name="Mandy Swygart-Hobaugh" userId="d1ad57c4-4c5b-4d91-9605-fd868c91b0e8" providerId="ADAL" clId="{757DE2B2-702B-4123-B41D-D36D1118C3A2}" dt="2022-05-15T19:40:29.466" v="62" actId="20577"/>
          <ac:spMkLst>
            <pc:docMk/>
            <pc:sldMk cId="547821676" sldId="310"/>
            <ac:spMk id="11" creationId="{8E570661-1C8C-75E0-F856-601813D09C83}"/>
          </ac:spMkLst>
        </pc:spChg>
      </pc:sldChg>
      <pc:sldChg chg="addSp delSp modSp mod addAnim delAnim modAnim">
        <pc:chgData name="Mandy Swygart-Hobaugh" userId="d1ad57c4-4c5b-4d91-9605-fd868c91b0e8" providerId="ADAL" clId="{757DE2B2-702B-4123-B41D-D36D1118C3A2}" dt="2022-05-15T22:17:53.584" v="800" actId="20577"/>
        <pc:sldMkLst>
          <pc:docMk/>
          <pc:sldMk cId="2048471667" sldId="311"/>
        </pc:sldMkLst>
        <pc:spChg chg="mod">
          <ac:chgData name="Mandy Swygart-Hobaugh" userId="d1ad57c4-4c5b-4d91-9605-fd868c91b0e8" providerId="ADAL" clId="{757DE2B2-702B-4123-B41D-D36D1118C3A2}" dt="2022-05-15T22:03:18.603" v="388" actId="20577"/>
          <ac:spMkLst>
            <pc:docMk/>
            <pc:sldMk cId="2048471667" sldId="311"/>
            <ac:spMk id="12" creationId="{59A62E77-B1FB-9A3A-3227-75F48ADAD6F3}"/>
          </ac:spMkLst>
        </pc:spChg>
        <pc:spChg chg="mod">
          <ac:chgData name="Mandy Swygart-Hobaugh" userId="d1ad57c4-4c5b-4d91-9605-fd868c91b0e8" providerId="ADAL" clId="{757DE2B2-702B-4123-B41D-D36D1118C3A2}" dt="2022-05-15T22:03:25.261" v="392" actId="20577"/>
          <ac:spMkLst>
            <pc:docMk/>
            <pc:sldMk cId="2048471667" sldId="311"/>
            <ac:spMk id="15" creationId="{7B40A0AB-7F0D-77F9-8500-B564E75757B5}"/>
          </ac:spMkLst>
        </pc:spChg>
        <pc:spChg chg="add del mod">
          <ac:chgData name="Mandy Swygart-Hobaugh" userId="d1ad57c4-4c5b-4d91-9605-fd868c91b0e8" providerId="ADAL" clId="{757DE2B2-702B-4123-B41D-D36D1118C3A2}" dt="2022-05-15T21:21:05.244" v="301" actId="478"/>
          <ac:spMkLst>
            <pc:docMk/>
            <pc:sldMk cId="2048471667" sldId="311"/>
            <ac:spMk id="18" creationId="{7794F2E0-8C2B-A0A7-14D0-63D2A337FE35}"/>
          </ac:spMkLst>
        </pc:spChg>
        <pc:grpChg chg="mod">
          <ac:chgData name="Mandy Swygart-Hobaugh" userId="d1ad57c4-4c5b-4d91-9605-fd868c91b0e8" providerId="ADAL" clId="{757DE2B2-702B-4123-B41D-D36D1118C3A2}" dt="2022-05-15T21:17:43.009" v="246" actId="1076"/>
          <ac:grpSpMkLst>
            <pc:docMk/>
            <pc:sldMk cId="2048471667" sldId="311"/>
            <ac:grpSpMk id="8" creationId="{B743A1A3-3428-93F6-5CA8-CDCC3C482F69}"/>
          </ac:grpSpMkLst>
        </pc:grpChg>
        <pc:grpChg chg="mod">
          <ac:chgData name="Mandy Swygart-Hobaugh" userId="d1ad57c4-4c5b-4d91-9605-fd868c91b0e8" providerId="ADAL" clId="{757DE2B2-702B-4123-B41D-D36D1118C3A2}" dt="2022-05-15T21:17:49.186" v="247" actId="1076"/>
          <ac:grpSpMkLst>
            <pc:docMk/>
            <pc:sldMk cId="2048471667" sldId="311"/>
            <ac:grpSpMk id="9" creationId="{96F84D5F-EE79-32A8-D494-EF797241FDE3}"/>
          </ac:grpSpMkLst>
        </pc:grpChg>
        <pc:graphicFrameChg chg="mod modGraphic">
          <ac:chgData name="Mandy Swygart-Hobaugh" userId="d1ad57c4-4c5b-4d91-9605-fd868c91b0e8" providerId="ADAL" clId="{757DE2B2-702B-4123-B41D-D36D1118C3A2}" dt="2022-05-15T22:17:53.584" v="800" actId="20577"/>
          <ac:graphicFrameMkLst>
            <pc:docMk/>
            <pc:sldMk cId="2048471667" sldId="311"/>
            <ac:graphicFrameMk id="2" creationId="{08CB8D72-2760-F173-CE39-F7655D1525B6}"/>
          </ac:graphicFrameMkLst>
        </pc:graphicFrameChg>
      </pc:sldChg>
      <pc:sldChg chg="addSp delSp modSp mod delAnim modAnim">
        <pc:chgData name="Mandy Swygart-Hobaugh" userId="d1ad57c4-4c5b-4d91-9605-fd868c91b0e8" providerId="ADAL" clId="{757DE2B2-702B-4123-B41D-D36D1118C3A2}" dt="2022-05-15T22:45:36.112" v="1105"/>
        <pc:sldMkLst>
          <pc:docMk/>
          <pc:sldMk cId="3149310793" sldId="312"/>
        </pc:sldMkLst>
        <pc:spChg chg="mod">
          <ac:chgData name="Mandy Swygart-Hobaugh" userId="d1ad57c4-4c5b-4d91-9605-fd868c91b0e8" providerId="ADAL" clId="{757DE2B2-702B-4123-B41D-D36D1118C3A2}" dt="2022-05-15T21:56:34.595" v="308"/>
          <ac:spMkLst>
            <pc:docMk/>
            <pc:sldMk cId="3149310793" sldId="312"/>
            <ac:spMk id="11" creationId="{65D983C9-97BF-93CE-AF58-7B101CF7A6EA}"/>
          </ac:spMkLst>
        </pc:spChg>
        <pc:spChg chg="mod">
          <ac:chgData name="Mandy Swygart-Hobaugh" userId="d1ad57c4-4c5b-4d91-9605-fd868c91b0e8" providerId="ADAL" clId="{757DE2B2-702B-4123-B41D-D36D1118C3A2}" dt="2022-05-15T21:56:34.595" v="308"/>
          <ac:spMkLst>
            <pc:docMk/>
            <pc:sldMk cId="3149310793" sldId="312"/>
            <ac:spMk id="12" creationId="{87221CE3-B5D6-8A44-2AA8-9C9A23CCE484}"/>
          </ac:spMkLst>
        </pc:spChg>
        <pc:spChg chg="add mod">
          <ac:chgData name="Mandy Swygart-Hobaugh" userId="d1ad57c4-4c5b-4d91-9605-fd868c91b0e8" providerId="ADAL" clId="{757DE2B2-702B-4123-B41D-D36D1118C3A2}" dt="2022-05-15T22:16:13.271" v="789"/>
          <ac:spMkLst>
            <pc:docMk/>
            <pc:sldMk cId="3149310793" sldId="312"/>
            <ac:spMk id="15" creationId="{8B579448-2365-4FB3-7BC3-1DB1EA9583BA}"/>
          </ac:spMkLst>
        </pc:spChg>
        <pc:grpChg chg="add del mod">
          <ac:chgData name="Mandy Swygart-Hobaugh" userId="d1ad57c4-4c5b-4d91-9605-fd868c91b0e8" providerId="ADAL" clId="{757DE2B2-702B-4123-B41D-D36D1118C3A2}" dt="2022-05-15T21:58:38.891" v="323" actId="478"/>
          <ac:grpSpMkLst>
            <pc:docMk/>
            <pc:sldMk cId="3149310793" sldId="312"/>
            <ac:grpSpMk id="9" creationId="{26EEE27F-C003-0A6E-DD54-FD11B1609831}"/>
          </ac:grpSpMkLst>
        </pc:grpChg>
        <pc:graphicFrameChg chg="mod modGraphic">
          <ac:chgData name="Mandy Swygart-Hobaugh" userId="d1ad57c4-4c5b-4d91-9605-fd868c91b0e8" providerId="ADAL" clId="{757DE2B2-702B-4123-B41D-D36D1118C3A2}" dt="2022-05-15T22:05:16.193" v="450"/>
          <ac:graphicFrameMkLst>
            <pc:docMk/>
            <pc:sldMk cId="3149310793" sldId="312"/>
            <ac:graphicFrameMk id="2" creationId="{8BBF295F-8834-8ECD-F433-77C147163F68}"/>
          </ac:graphicFrameMkLst>
        </pc:graphicFrameChg>
      </pc:sldChg>
      <pc:sldChg chg="addSp modSp mod modAnim modNotesTx">
        <pc:chgData name="Mandy Swygart-Hobaugh" userId="d1ad57c4-4c5b-4d91-9605-fd868c91b0e8" providerId="ADAL" clId="{757DE2B2-702B-4123-B41D-D36D1118C3A2}" dt="2022-05-22T18:05:17.134" v="1752" actId="20577"/>
        <pc:sldMkLst>
          <pc:docMk/>
          <pc:sldMk cId="3497309400" sldId="314"/>
        </pc:sldMkLst>
        <pc:spChg chg="mod">
          <ac:chgData name="Mandy Swygart-Hobaugh" userId="d1ad57c4-4c5b-4d91-9605-fd868c91b0e8" providerId="ADAL" clId="{757DE2B2-702B-4123-B41D-D36D1118C3A2}" dt="2022-05-15T23:23:41.148" v="1305" actId="20577"/>
          <ac:spMkLst>
            <pc:docMk/>
            <pc:sldMk cId="3497309400" sldId="314"/>
            <ac:spMk id="11" creationId="{85C5AFB3-5472-2AA1-B808-2C73B8932C7F}"/>
          </ac:spMkLst>
        </pc:spChg>
        <pc:spChg chg="mod">
          <ac:chgData name="Mandy Swygart-Hobaugh" userId="d1ad57c4-4c5b-4d91-9605-fd868c91b0e8" providerId="ADAL" clId="{757DE2B2-702B-4123-B41D-D36D1118C3A2}" dt="2022-05-15T22:45:00.628" v="1103" actId="14100"/>
          <ac:spMkLst>
            <pc:docMk/>
            <pc:sldMk cId="3497309400" sldId="314"/>
            <ac:spMk id="12" creationId="{366B78E4-19C7-179C-F15D-D3643A158AF4}"/>
          </ac:spMkLst>
        </pc:spChg>
        <pc:spChg chg="add mod">
          <ac:chgData name="Mandy Swygart-Hobaugh" userId="d1ad57c4-4c5b-4d91-9605-fd868c91b0e8" providerId="ADAL" clId="{757DE2B2-702B-4123-B41D-D36D1118C3A2}" dt="2022-05-15T22:44:40.658" v="1101" actId="164"/>
          <ac:spMkLst>
            <pc:docMk/>
            <pc:sldMk cId="3497309400" sldId="314"/>
            <ac:spMk id="15" creationId="{17F1982C-8E13-A590-DE69-0143DE85B81C}"/>
          </ac:spMkLst>
        </pc:spChg>
        <pc:spChg chg="add mod">
          <ac:chgData name="Mandy Swygart-Hobaugh" userId="d1ad57c4-4c5b-4d91-9605-fd868c91b0e8" providerId="ADAL" clId="{757DE2B2-702B-4123-B41D-D36D1118C3A2}" dt="2022-05-15T22:44:40.658" v="1101" actId="164"/>
          <ac:spMkLst>
            <pc:docMk/>
            <pc:sldMk cId="3497309400" sldId="314"/>
            <ac:spMk id="16" creationId="{9F2F3186-FC60-2DBC-9F19-91D92109B3CA}"/>
          </ac:spMkLst>
        </pc:spChg>
        <pc:grpChg chg="add mod">
          <ac:chgData name="Mandy Swygart-Hobaugh" userId="d1ad57c4-4c5b-4d91-9605-fd868c91b0e8" providerId="ADAL" clId="{757DE2B2-702B-4123-B41D-D36D1118C3A2}" dt="2022-05-15T22:44:40.658" v="1101" actId="164"/>
          <ac:grpSpMkLst>
            <pc:docMk/>
            <pc:sldMk cId="3497309400" sldId="314"/>
            <ac:grpSpMk id="3" creationId="{9A5AC4FB-4E8B-875C-406B-FDA977CC03ED}"/>
          </ac:grpSpMkLst>
        </pc:grpChg>
        <pc:graphicFrameChg chg="mod modGraphic">
          <ac:chgData name="Mandy Swygart-Hobaugh" userId="d1ad57c4-4c5b-4d91-9605-fd868c91b0e8" providerId="ADAL" clId="{757DE2B2-702B-4123-B41D-D36D1118C3A2}" dt="2022-05-15T22:36:45.643" v="885"/>
          <ac:graphicFrameMkLst>
            <pc:docMk/>
            <pc:sldMk cId="3497309400" sldId="314"/>
            <ac:graphicFrameMk id="9" creationId="{5FCA7C0B-1E6D-A2CB-FACB-EE3A3502E65C}"/>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12DA57-6F2B-4324-9CDD-BA1462373452}" type="datetimeFigureOut">
              <a:rPr lang="en-US" smtClean="0"/>
              <a:t>12/2/2022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39CCF8-AB0F-44F4-B4B7-A898635CE7C6}" type="slidenum">
              <a:rPr lang="en-US" smtClean="0"/>
              <a:t>‹#›</a:t>
            </a:fld>
            <a:endParaRPr lang="en-US"/>
          </a:p>
        </p:txBody>
      </p:sp>
    </p:spTree>
    <p:extLst>
      <p:ext uri="{BB962C8B-B14F-4D97-AF65-F5344CB8AC3E}">
        <p14:creationId xmlns:p14="http://schemas.microsoft.com/office/powerpoint/2010/main" val="3441092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atlantastudies.org/atlanta-studies-2022-symposium/"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creativecommons.org/licenses/by-nc-nd/4.0/" TargetMode="External"/><Relationship Id="rId4" Type="http://schemas.openxmlformats.org/officeDocument/2006/relationships/hyperlink" Target="https://lib.gsu.edu/historicharlots"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This presentation was given by Dr. Mandy Swygart-Hobaugh (Georgia State University Library faculty member) and Allyson Stephens (Georgia State University Sociology graduate student) at the </a:t>
            </a:r>
            <a:r>
              <a:rPr lang="en-US" u="none" strike="noStrike" dirty="0">
                <a:solidFill>
                  <a:srgbClr val="337AB7"/>
                </a:solidFill>
                <a:effectLst/>
                <a:hlinkClick r:id="rId3"/>
              </a:rPr>
              <a:t>2022 Atlanta Studies Symposium</a:t>
            </a:r>
            <a:r>
              <a:rPr lang="en-US" dirty="0">
                <a:effectLst/>
              </a:rPr>
              <a:t>. The presenters describe the methodology and share preliminary analyses of US Census data on Atlanta’s prostitution trade from 1880 through 1910. The presented research is a component of a larger project to reconstruct the lost history of the rise and fall of Atlanta’s prostitution trade from the Postbellum Era through the Progressive Era, drawing from newspapers, US Census data, city directories, property records, maps, and more. This site provides a fuller narrative of this history and will be updated as the research project continues: </a:t>
            </a:r>
            <a:r>
              <a:rPr lang="en-US" u="none" strike="noStrike" dirty="0">
                <a:solidFill>
                  <a:srgbClr val="337AB7"/>
                </a:solidFill>
                <a:effectLst/>
                <a:hlinkClick r:id="rId4"/>
              </a:rPr>
              <a:t>lib.gsu.edu/</a:t>
            </a:r>
            <a:r>
              <a:rPr lang="en-US" u="none" strike="noStrike" dirty="0" err="1">
                <a:solidFill>
                  <a:srgbClr val="337AB7"/>
                </a:solidFill>
                <a:effectLst/>
                <a:hlinkClick r:id="rId4"/>
              </a:rPr>
              <a:t>historicharlots</a:t>
            </a:r>
            <a:endParaRPr lang="en-US" dirty="0">
              <a:effectLst/>
            </a:endParaRPr>
          </a:p>
          <a:p>
            <a:endParaRPr lang="en-US" dirty="0">
              <a:effectLst/>
            </a:endParaRPr>
          </a:p>
          <a:p>
            <a:r>
              <a:rPr lang="en-US" b="1" dirty="0">
                <a:effectLst/>
              </a:rPr>
              <a:t>NOTE:</a:t>
            </a:r>
            <a:r>
              <a:rPr lang="en-US" dirty="0">
                <a:effectLst/>
              </a:rPr>
              <a:t> The presentation slides are best viewed using the PowerPoint Slide Show mode, as many of the individual slides have animation effects. We also recommend reading the Presenter Notes fields, as they further annotate the slide content.</a:t>
            </a:r>
          </a:p>
          <a:p>
            <a:br>
              <a:rPr lang="en-US" b="0" i="0" dirty="0">
                <a:solidFill>
                  <a:srgbClr val="333333"/>
                </a:solidFill>
                <a:effectLst/>
                <a:latin typeface="Roboto" panose="02000000000000000000" pitchFamily="2" charset="0"/>
              </a:rPr>
            </a:br>
            <a:r>
              <a:rPr lang="en-US" b="0" i="0" dirty="0">
                <a:solidFill>
                  <a:srgbClr val="333333"/>
                </a:solidFill>
                <a:effectLst/>
                <a:latin typeface="Roboto" panose="02000000000000000000" pitchFamily="2" charset="0"/>
              </a:rPr>
              <a:t>This work is licensed under a </a:t>
            </a:r>
            <a:r>
              <a:rPr lang="en-US" b="0" i="0" u="none" strike="noStrike" dirty="0">
                <a:solidFill>
                  <a:srgbClr val="337AB7"/>
                </a:solidFill>
                <a:effectLst/>
                <a:latin typeface="Roboto" panose="02000000000000000000" pitchFamily="2" charset="0"/>
                <a:hlinkClick r:id="rId5"/>
              </a:rPr>
              <a:t>Creative Commons CC BY-NC-ND International License</a:t>
            </a:r>
            <a:r>
              <a:rPr lang="en-US" b="0" i="0" dirty="0">
                <a:solidFill>
                  <a:srgbClr val="333333"/>
                </a:solidFill>
                <a:effectLst/>
                <a:latin typeface="Roboto" panose="02000000000000000000" pitchFamily="2" charset="0"/>
              </a:rPr>
              <a:t>.</a:t>
            </a:r>
            <a:endParaRPr lang="en-US" dirty="0">
              <a:effectLst/>
            </a:endParaRPr>
          </a:p>
        </p:txBody>
      </p:sp>
      <p:sp>
        <p:nvSpPr>
          <p:cNvPr id="4" name="Slide Number Placeholder 3"/>
          <p:cNvSpPr>
            <a:spLocks noGrp="1"/>
          </p:cNvSpPr>
          <p:nvPr>
            <p:ph type="sldNum" sz="quarter" idx="5"/>
          </p:nvPr>
        </p:nvSpPr>
        <p:spPr/>
        <p:txBody>
          <a:bodyPr/>
          <a:lstStyle/>
          <a:p>
            <a:fld id="{C539CCF8-AB0F-44F4-B4B7-A898635CE7C6}" type="slidenum">
              <a:rPr lang="en-US" smtClean="0"/>
              <a:t>1</a:t>
            </a:fld>
            <a:endParaRPr lang="en-US"/>
          </a:p>
        </p:txBody>
      </p:sp>
    </p:spTree>
    <p:extLst>
      <p:ext uri="{BB962C8B-B14F-4D97-AF65-F5344CB8AC3E}">
        <p14:creationId xmlns:p14="http://schemas.microsoft.com/office/powerpoint/2010/main" val="3650356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1899 Atlanta map (from Digital Sanborn Maps) </a:t>
            </a:r>
            <a:r>
              <a:rPr lang="en-US" dirty="0"/>
              <a:t>and descriptive statistics regarding areas where madams/prostitutes were residing in this time period plus statistics (parsed by year and all years combined) of counts of madams, prostitutes, households, and average persons per household.</a:t>
            </a:r>
          </a:p>
        </p:txBody>
      </p:sp>
      <p:sp>
        <p:nvSpPr>
          <p:cNvPr id="4" name="Slide Number Placeholder 3"/>
          <p:cNvSpPr>
            <a:spLocks noGrp="1"/>
          </p:cNvSpPr>
          <p:nvPr>
            <p:ph type="sldNum" sz="quarter" idx="10"/>
          </p:nvPr>
        </p:nvSpPr>
        <p:spPr/>
        <p:txBody>
          <a:bodyPr/>
          <a:lstStyle/>
          <a:p>
            <a:fld id="{C539CCF8-AB0F-44F4-B4B7-A898635CE7C6}" type="slidenum">
              <a:rPr lang="en-US" smtClean="0"/>
              <a:t>10</a:t>
            </a:fld>
            <a:endParaRPr lang="en-US"/>
          </a:p>
        </p:txBody>
      </p:sp>
    </p:spTree>
    <p:extLst>
      <p:ext uri="{BB962C8B-B14F-4D97-AF65-F5344CB8AC3E}">
        <p14:creationId xmlns:p14="http://schemas.microsoft.com/office/powerpoint/2010/main" val="167163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Same information from previous slide, overlayed on a </a:t>
            </a:r>
            <a:r>
              <a:rPr lang="en-US" b="0" dirty="0"/>
              <a:t>2022 Atlanta map (from Google Maps) to spatially ground the information in the contemporary landscape.</a:t>
            </a:r>
          </a:p>
          <a:p>
            <a:endParaRPr lang="en-US" dirty="0"/>
          </a:p>
        </p:txBody>
      </p:sp>
      <p:sp>
        <p:nvSpPr>
          <p:cNvPr id="4" name="Slide Number Placeholder 3"/>
          <p:cNvSpPr>
            <a:spLocks noGrp="1"/>
          </p:cNvSpPr>
          <p:nvPr>
            <p:ph type="sldNum" sz="quarter" idx="10"/>
          </p:nvPr>
        </p:nvSpPr>
        <p:spPr/>
        <p:txBody>
          <a:bodyPr/>
          <a:lstStyle/>
          <a:p>
            <a:fld id="{C539CCF8-AB0F-44F4-B4B7-A898635CE7C6}" type="slidenum">
              <a:rPr lang="en-US" smtClean="0"/>
              <a:t>11</a:t>
            </a:fld>
            <a:endParaRPr lang="en-US"/>
          </a:p>
        </p:txBody>
      </p:sp>
    </p:spTree>
    <p:extLst>
      <p:ext uri="{BB962C8B-B14F-4D97-AF65-F5344CB8AC3E}">
        <p14:creationId xmlns:p14="http://schemas.microsoft.com/office/powerpoint/2010/main" val="13122436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Tableau-generated map of compiled 1880, 1900, and 1910 counts on place of birth of enumerated madams/prostitutes, plus counts of madams/prostitutes born in non-US countries and information on their parents’ place of birth.</a:t>
            </a:r>
          </a:p>
        </p:txBody>
      </p:sp>
      <p:sp>
        <p:nvSpPr>
          <p:cNvPr id="4" name="Slide Number Placeholder 3"/>
          <p:cNvSpPr>
            <a:spLocks noGrp="1"/>
          </p:cNvSpPr>
          <p:nvPr>
            <p:ph type="sldNum" sz="quarter" idx="10"/>
          </p:nvPr>
        </p:nvSpPr>
        <p:spPr/>
        <p:txBody>
          <a:bodyPr/>
          <a:lstStyle/>
          <a:p>
            <a:fld id="{C539CCF8-AB0F-44F4-B4B7-A898635CE7C6}" type="slidenum">
              <a:rPr lang="en-US" smtClean="0"/>
              <a:t>12</a:t>
            </a:fld>
            <a:endParaRPr lang="en-US"/>
          </a:p>
        </p:txBody>
      </p:sp>
    </p:spTree>
    <p:extLst>
      <p:ext uri="{BB962C8B-B14F-4D97-AF65-F5344CB8AC3E}">
        <p14:creationId xmlns:p14="http://schemas.microsoft.com/office/powerpoint/2010/main" val="1053888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Descriptive statistics generated from census data broken down by year – counts and percentages of madams/prostitutes broken down by race. </a:t>
            </a:r>
          </a:p>
        </p:txBody>
      </p:sp>
      <p:sp>
        <p:nvSpPr>
          <p:cNvPr id="4" name="Slide Number Placeholder 3"/>
          <p:cNvSpPr>
            <a:spLocks noGrp="1"/>
          </p:cNvSpPr>
          <p:nvPr>
            <p:ph type="sldNum" sz="quarter" idx="10"/>
          </p:nvPr>
        </p:nvSpPr>
        <p:spPr/>
        <p:txBody>
          <a:bodyPr/>
          <a:lstStyle/>
          <a:p>
            <a:fld id="{C539CCF8-AB0F-44F4-B4B7-A898635CE7C6}" type="slidenum">
              <a:rPr lang="en-US" smtClean="0"/>
              <a:t>13</a:t>
            </a:fld>
            <a:endParaRPr lang="en-US"/>
          </a:p>
        </p:txBody>
      </p:sp>
    </p:spTree>
    <p:extLst>
      <p:ext uri="{BB962C8B-B14F-4D97-AF65-F5344CB8AC3E}">
        <p14:creationId xmlns:p14="http://schemas.microsoft.com/office/powerpoint/2010/main" val="29465286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Descriptive statistics from previous slide plus talking points speculating as to possible explanations for why there were zero Black madams/prostitutes enumerated in the year 1910. </a:t>
            </a:r>
          </a:p>
          <a:p>
            <a:endParaRPr lang="en-US" dirty="0"/>
          </a:p>
        </p:txBody>
      </p:sp>
      <p:sp>
        <p:nvSpPr>
          <p:cNvPr id="4" name="Slide Number Placeholder 3"/>
          <p:cNvSpPr>
            <a:spLocks noGrp="1"/>
          </p:cNvSpPr>
          <p:nvPr>
            <p:ph type="sldNum" sz="quarter" idx="10"/>
          </p:nvPr>
        </p:nvSpPr>
        <p:spPr/>
        <p:txBody>
          <a:bodyPr/>
          <a:lstStyle/>
          <a:p>
            <a:fld id="{C539CCF8-AB0F-44F4-B4B7-A898635CE7C6}" type="slidenum">
              <a:rPr lang="en-US" smtClean="0"/>
              <a:t>14</a:t>
            </a:fld>
            <a:endParaRPr lang="en-US"/>
          </a:p>
        </p:txBody>
      </p:sp>
    </p:spTree>
    <p:extLst>
      <p:ext uri="{BB962C8B-B14F-4D97-AF65-F5344CB8AC3E}">
        <p14:creationId xmlns:p14="http://schemas.microsoft.com/office/powerpoint/2010/main" val="39864044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Descriptive statistics from previous slide plus talking point with screenshot from an </a:t>
            </a:r>
            <a:r>
              <a:rPr lang="en-US" i="1" dirty="0"/>
              <a:t>Encyclopedia of Prostitution and Sex Work, Vol. 1 </a:t>
            </a:r>
            <a:r>
              <a:rPr lang="en-US" dirty="0"/>
              <a:t>entry (p. 247) discussing how the occupation of ‘laundress’ as well as ‘seamstress’ and ‘actress’ were sometimes used as euphemisms for prostitutes in US military and census records – and whether notable prevalence of ‘laundresses’ among Atlanta’s 1910 enumerated Black women may indicate potential madams/prostitutes and perhaps warrants further exploration.</a:t>
            </a:r>
          </a:p>
          <a:p>
            <a:endParaRPr lang="en-US" dirty="0"/>
          </a:p>
        </p:txBody>
      </p:sp>
      <p:sp>
        <p:nvSpPr>
          <p:cNvPr id="4" name="Slide Number Placeholder 3"/>
          <p:cNvSpPr>
            <a:spLocks noGrp="1"/>
          </p:cNvSpPr>
          <p:nvPr>
            <p:ph type="sldNum" sz="quarter" idx="10"/>
          </p:nvPr>
        </p:nvSpPr>
        <p:spPr/>
        <p:txBody>
          <a:bodyPr/>
          <a:lstStyle/>
          <a:p>
            <a:fld id="{C539CCF8-AB0F-44F4-B4B7-A898635CE7C6}" type="slidenum">
              <a:rPr lang="en-US" smtClean="0"/>
              <a:t>15</a:t>
            </a:fld>
            <a:endParaRPr lang="en-US"/>
          </a:p>
        </p:txBody>
      </p:sp>
    </p:spTree>
    <p:extLst>
      <p:ext uri="{BB962C8B-B14F-4D97-AF65-F5344CB8AC3E}">
        <p14:creationId xmlns:p14="http://schemas.microsoft.com/office/powerpoint/2010/main" val="10421705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Descriptive statistics generated from census data broken down by year and all years combined – mean age and age ranges (youngest age to oldest age) broken down by prostitution role (madam or prostitute) and race. Includes reporting on means comparison tests (nonparametric Mann-Whitney </a:t>
            </a:r>
            <a:r>
              <a:rPr lang="en-US" i="1" dirty="0"/>
              <a:t>U</a:t>
            </a:r>
            <a:r>
              <a:rPr lang="en-US" dirty="0"/>
              <a:t> test), indicating:</a:t>
            </a:r>
          </a:p>
          <a:p>
            <a:pPr marL="171450" indent="-171450">
              <a:buFont typeface="Arial" panose="020B0604020202020204" pitchFamily="34" charset="0"/>
              <a:buChar char="•"/>
            </a:pPr>
            <a:r>
              <a:rPr lang="en-US" dirty="0"/>
              <a:t>Statistically significant difference between madams and prostitutes in terms of age (madams were 8.21 years older than prostitutes on average).</a:t>
            </a:r>
          </a:p>
          <a:p>
            <a:pPr marL="171450" indent="-171450">
              <a:buFont typeface="Arial" panose="020B0604020202020204" pitchFamily="34" charset="0"/>
              <a:buChar char="•"/>
            </a:pPr>
            <a:r>
              <a:rPr lang="en-US" dirty="0"/>
              <a:t>Statistically significant difference between whites and Blacks/mixed-race in terms of age (Black/”Mulatto” madams/prostitutes were 2.63 years younger than white madams/prostitutes on average).</a:t>
            </a:r>
          </a:p>
        </p:txBody>
      </p:sp>
      <p:sp>
        <p:nvSpPr>
          <p:cNvPr id="4" name="Slide Number Placeholder 3"/>
          <p:cNvSpPr>
            <a:spLocks noGrp="1"/>
          </p:cNvSpPr>
          <p:nvPr>
            <p:ph type="sldNum" sz="quarter" idx="10"/>
          </p:nvPr>
        </p:nvSpPr>
        <p:spPr/>
        <p:txBody>
          <a:bodyPr/>
          <a:lstStyle/>
          <a:p>
            <a:fld id="{C539CCF8-AB0F-44F4-B4B7-A898635CE7C6}" type="slidenum">
              <a:rPr lang="en-US" smtClean="0"/>
              <a:t>16</a:t>
            </a:fld>
            <a:endParaRPr lang="en-US"/>
          </a:p>
        </p:txBody>
      </p:sp>
    </p:spTree>
    <p:extLst>
      <p:ext uri="{BB962C8B-B14F-4D97-AF65-F5344CB8AC3E}">
        <p14:creationId xmlns:p14="http://schemas.microsoft.com/office/powerpoint/2010/main" val="38071584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Descriptive statistics generated from census data broken down by year – counts, percentages, average age when married, and age range when married (youngest age to oldest age) of madams/prostitutes broken down by marital status. Includes reporting on crosstabs and chi-square tests, indicating a statistically significant and moderately strong relationship between year and marital status. Standardized residuals indicate: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1900 had comparatively more single and comparatively less married madams/prostitutes than 1880 &amp; 1910 than would be expected by chance.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1910 had comparatively more married madams/prostitutes than 1880 &amp; 1900 than would be expected by chance.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539CCF8-AB0F-44F4-B4B7-A898635CE7C6}" type="slidenum">
              <a:rPr lang="en-US" smtClean="0"/>
              <a:t>17</a:t>
            </a:fld>
            <a:endParaRPr lang="en-US"/>
          </a:p>
        </p:txBody>
      </p:sp>
    </p:spTree>
    <p:extLst>
      <p:ext uri="{BB962C8B-B14F-4D97-AF65-F5344CB8AC3E}">
        <p14:creationId xmlns:p14="http://schemas.microsoft.com/office/powerpoint/2010/main" val="3833774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Descriptive statistics generated from census data broken down by year – counts of those enumerated in 1900 &amp; 1910 as having had children; average number and range of birth counts (minimum number of births to maximum number of births); and average number and range of living children counts (minimum number of living children to maximum number of living children).</a:t>
            </a:r>
          </a:p>
        </p:txBody>
      </p:sp>
      <p:sp>
        <p:nvSpPr>
          <p:cNvPr id="4" name="Slide Number Placeholder 3"/>
          <p:cNvSpPr>
            <a:spLocks noGrp="1"/>
          </p:cNvSpPr>
          <p:nvPr>
            <p:ph type="sldNum" sz="quarter" idx="10"/>
          </p:nvPr>
        </p:nvSpPr>
        <p:spPr/>
        <p:txBody>
          <a:bodyPr/>
          <a:lstStyle/>
          <a:p>
            <a:fld id="{C539CCF8-AB0F-44F4-B4B7-A898635CE7C6}" type="slidenum">
              <a:rPr lang="en-US" smtClean="0"/>
              <a:t>18</a:t>
            </a:fld>
            <a:endParaRPr lang="en-US"/>
          </a:p>
        </p:txBody>
      </p:sp>
    </p:spTree>
    <p:extLst>
      <p:ext uri="{BB962C8B-B14F-4D97-AF65-F5344CB8AC3E}">
        <p14:creationId xmlns:p14="http://schemas.microsoft.com/office/powerpoint/2010/main" val="32780180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Descriptive statistics generated from census data broken down by year – counts and percentages of madams/prostitutes broken down by literacy measure of can</a:t>
            </a:r>
            <a:r>
              <a:rPr lang="en-US" u="sng" dirty="0"/>
              <a:t>not</a:t>
            </a:r>
            <a:r>
              <a:rPr lang="en-US" dirty="0"/>
              <a:t> read or write. Includes reporting on crosstabs and chi-square tests, indicating a statistically significant and moderately strong relationship between year and not being able to read or write. Standardized residuals indicate: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1880 had comparatively more madams/prostitutes not being able to read or write than 1900 &amp; 1910 than would be expected by chance.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1900 &amp; 1910 had comparatively less madams/prostitutes not being able to read/write than 1880 than would be expected by chance.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Includes talking point regarding whether noticeable increase in literacy between 1880 and both 1900 &amp; 1910 was an accurate reflection, or could be a misleading artifact of the way these literacy measures were coded in 1880 (tallying can</a:t>
            </a:r>
            <a:r>
              <a:rPr lang="en-US" u="sng" dirty="0"/>
              <a:t>not</a:t>
            </a:r>
            <a:r>
              <a:rPr lang="en-US" dirty="0"/>
              <a:t> read/write) as compared to 1900 &amp; 1910 (</a:t>
            </a:r>
            <a:r>
              <a:rPr lang="en-US" u="sng" dirty="0"/>
              <a:t>can</a:t>
            </a:r>
            <a:r>
              <a:rPr lang="en-US" dirty="0"/>
              <a:t> read/write).</a:t>
            </a:r>
          </a:p>
          <a:p>
            <a:endParaRPr lang="en-US" dirty="0"/>
          </a:p>
        </p:txBody>
      </p:sp>
      <p:sp>
        <p:nvSpPr>
          <p:cNvPr id="4" name="Slide Number Placeholder 3"/>
          <p:cNvSpPr>
            <a:spLocks noGrp="1"/>
          </p:cNvSpPr>
          <p:nvPr>
            <p:ph type="sldNum" sz="quarter" idx="10"/>
          </p:nvPr>
        </p:nvSpPr>
        <p:spPr/>
        <p:txBody>
          <a:bodyPr/>
          <a:lstStyle/>
          <a:p>
            <a:fld id="{C539CCF8-AB0F-44F4-B4B7-A898635CE7C6}" type="slidenum">
              <a:rPr lang="en-US" smtClean="0"/>
              <a:t>19</a:t>
            </a:fld>
            <a:endParaRPr lang="en-US"/>
          </a:p>
        </p:txBody>
      </p:sp>
    </p:spTree>
    <p:extLst>
      <p:ext uri="{BB962C8B-B14F-4D97-AF65-F5344CB8AC3E}">
        <p14:creationId xmlns:p14="http://schemas.microsoft.com/office/powerpoint/2010/main" val="644767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Impetus for this research project: </a:t>
            </a:r>
            <a:r>
              <a:rPr lang="en-US" dirty="0"/>
              <a:t>GSU University Library Associate Dean Bryan Sinclair shared GSU Emeritus Professor Harvey Newman’s article – “Decatur Street: Atlanta’s African American Paradise Lost” – with presenter Dr. Mandy because it had a brief discussion of the turn-of-the-19</a:t>
            </a:r>
            <a:r>
              <a:rPr lang="en-US" baseline="30000" dirty="0"/>
              <a:t>th</a:t>
            </a:r>
            <a:r>
              <a:rPr lang="en-US" baseline="0" dirty="0"/>
              <a:t>-</a:t>
            </a:r>
            <a:r>
              <a:rPr lang="en-US" dirty="0"/>
              <a:t>to-20</a:t>
            </a:r>
            <a:r>
              <a:rPr lang="en-US" baseline="30000" dirty="0"/>
              <a:t>th</a:t>
            </a:r>
            <a:r>
              <a:rPr lang="en-US" dirty="0"/>
              <a:t> century Collins Street prostitution district; he knew of Dr. Mandy’s dissertation research on Chicago anti-prostitution crusades and her interest in the New Orleans Storyville red-light district, both during the same historical period </a:t>
            </a:r>
            <a:r>
              <a:rPr lang="en-US" dirty="0">
                <a:sym typeface="Wingdings" panose="05000000000000000000" pitchFamily="2" charset="2"/>
              </a:rPr>
              <a:t> led Dr. Mandy down the rabbit hole of exploring digital resources (e.g., </a:t>
            </a:r>
            <a:r>
              <a:rPr lang="en-US" i="1" dirty="0">
                <a:sym typeface="Wingdings" panose="05000000000000000000" pitchFamily="2" charset="2"/>
              </a:rPr>
              <a:t>Atlanta Constitution </a:t>
            </a:r>
            <a:r>
              <a:rPr lang="en-US" dirty="0">
                <a:sym typeface="Wingdings" panose="05000000000000000000" pitchFamily="2" charset="2"/>
              </a:rPr>
              <a:t>newspaper database; Ancestry Library Edition database for census records, city directories, property records, wills, etc.; Digital Sanborn Maps collection) to unearth this largely unknown history of Atlanta’s prostitution trade in this time period.</a:t>
            </a:r>
            <a:endParaRPr lang="en-US" dirty="0"/>
          </a:p>
        </p:txBody>
      </p:sp>
      <p:sp>
        <p:nvSpPr>
          <p:cNvPr id="4" name="Slide Number Placeholder 3"/>
          <p:cNvSpPr>
            <a:spLocks noGrp="1"/>
          </p:cNvSpPr>
          <p:nvPr>
            <p:ph type="sldNum" sz="quarter" idx="5"/>
          </p:nvPr>
        </p:nvSpPr>
        <p:spPr/>
        <p:txBody>
          <a:bodyPr/>
          <a:lstStyle/>
          <a:p>
            <a:fld id="{C539CCF8-AB0F-44F4-B4B7-A898635CE7C6}" type="slidenum">
              <a:rPr lang="en-US" smtClean="0"/>
              <a:t>2</a:t>
            </a:fld>
            <a:endParaRPr lang="en-US"/>
          </a:p>
        </p:txBody>
      </p:sp>
    </p:spTree>
    <p:extLst>
      <p:ext uri="{BB962C8B-B14F-4D97-AF65-F5344CB8AC3E}">
        <p14:creationId xmlns:p14="http://schemas.microsoft.com/office/powerpoint/2010/main" val="7552167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539CCF8-AB0F-44F4-B4B7-A898635CE7C6}" type="slidenum">
              <a:rPr lang="en-US" smtClean="0"/>
              <a:t>20</a:t>
            </a:fld>
            <a:endParaRPr lang="en-US"/>
          </a:p>
        </p:txBody>
      </p:sp>
    </p:spTree>
    <p:extLst>
      <p:ext uri="{BB962C8B-B14F-4D97-AF65-F5344CB8AC3E}">
        <p14:creationId xmlns:p14="http://schemas.microsoft.com/office/powerpoint/2010/main" val="871558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Map of Collins Street area today (from Google Maps) overlayed on an 1899 map (from Digital Sanborn Maps). The Courtland Street Bridge pictured in the contemporary map runs parallel over Collins Street; originally called the Washington Street viaduct</a:t>
            </a:r>
            <a:r>
              <a:rPr lang="en-US" baseline="0" dirty="0"/>
              <a:t> because it connected Courtland Street to Washington Street over the railroad tracks, the bridge was built in 1907. </a:t>
            </a:r>
            <a:r>
              <a:rPr lang="en-US" b="1" dirty="0"/>
              <a:t>NOTE: </a:t>
            </a:r>
            <a:r>
              <a:rPr lang="en-US" b="0" dirty="0"/>
              <a:t>Other researchers have documented that Sanborn Map makers were known to denote dwellings used for prostitution as “female boarding” or “F.B.” for short.</a:t>
            </a:r>
            <a:endParaRPr lang="en-US" dirty="0"/>
          </a:p>
        </p:txBody>
      </p:sp>
      <p:sp>
        <p:nvSpPr>
          <p:cNvPr id="4" name="Slide Number Placeholder 3"/>
          <p:cNvSpPr>
            <a:spLocks noGrp="1"/>
          </p:cNvSpPr>
          <p:nvPr>
            <p:ph type="sldNum" sz="quarter" idx="10"/>
          </p:nvPr>
        </p:nvSpPr>
        <p:spPr/>
        <p:txBody>
          <a:bodyPr/>
          <a:lstStyle/>
          <a:p>
            <a:fld id="{C539CCF8-AB0F-44F4-B4B7-A898635CE7C6}" type="slidenum">
              <a:rPr lang="en-US" smtClean="0"/>
              <a:t>3</a:t>
            </a:fld>
            <a:endParaRPr lang="en-US"/>
          </a:p>
        </p:txBody>
      </p:sp>
    </p:spTree>
    <p:extLst>
      <p:ext uri="{BB962C8B-B14F-4D97-AF65-F5344CB8AC3E}">
        <p14:creationId xmlns:p14="http://schemas.microsoft.com/office/powerpoint/2010/main" val="8800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this presentation focuses specifically on exploring the Atlanta US Census data for the time period, Dr. Mandy’s digital story map site (https://lib.gsu.edu/historicharlots) provides a fuller narrative drawn from newspapers, census records, city directories, property records, maps, and more digital resources – Dr. Mandy will continue to develop this site as she continues her research.</a:t>
            </a:r>
          </a:p>
        </p:txBody>
      </p:sp>
      <p:sp>
        <p:nvSpPr>
          <p:cNvPr id="4" name="Slide Number Placeholder 3"/>
          <p:cNvSpPr>
            <a:spLocks noGrp="1"/>
          </p:cNvSpPr>
          <p:nvPr>
            <p:ph type="sldNum" sz="quarter" idx="10"/>
          </p:nvPr>
        </p:nvSpPr>
        <p:spPr/>
        <p:txBody>
          <a:bodyPr/>
          <a:lstStyle/>
          <a:p>
            <a:fld id="{C539CCF8-AB0F-44F4-B4B7-A898635CE7C6}" type="slidenum">
              <a:rPr lang="en-US" smtClean="0"/>
              <a:t>4</a:t>
            </a:fld>
            <a:endParaRPr lang="en-US"/>
          </a:p>
        </p:txBody>
      </p:sp>
    </p:spTree>
    <p:extLst>
      <p:ext uri="{BB962C8B-B14F-4D97-AF65-F5344CB8AC3E}">
        <p14:creationId xmlns:p14="http://schemas.microsoft.com/office/powerpoint/2010/main" val="266730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this presentation focuses specifically on exploring the Atlanta US Census data for the time period, Dr. Mandy’s digital story map site (https://lib.gsu.edu/historicharlots) provides a fuller narrative drawn from newspapers, census records, city directories, property records, maps, and more digital resources – Dr. Mandy will continue to develop this site as she continues her research.</a:t>
            </a:r>
          </a:p>
        </p:txBody>
      </p:sp>
      <p:sp>
        <p:nvSpPr>
          <p:cNvPr id="4" name="Slide Number Placeholder 3"/>
          <p:cNvSpPr>
            <a:spLocks noGrp="1"/>
          </p:cNvSpPr>
          <p:nvPr>
            <p:ph type="sldNum" sz="quarter" idx="10"/>
          </p:nvPr>
        </p:nvSpPr>
        <p:spPr/>
        <p:txBody>
          <a:bodyPr/>
          <a:lstStyle/>
          <a:p>
            <a:fld id="{C539CCF8-AB0F-44F4-B4B7-A898635CE7C6}" type="slidenum">
              <a:rPr lang="en-US" smtClean="0"/>
              <a:t>5</a:t>
            </a:fld>
            <a:endParaRPr lang="en-US"/>
          </a:p>
        </p:txBody>
      </p:sp>
    </p:spTree>
    <p:extLst>
      <p:ext uri="{BB962C8B-B14F-4D97-AF65-F5344CB8AC3E}">
        <p14:creationId xmlns:p14="http://schemas.microsoft.com/office/powerpoint/2010/main" val="2184403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Overview of how the presenters were able to identify madams and prostitutes from the Atlanta US Census records – explicit occupation enumeration. </a:t>
            </a:r>
            <a:r>
              <a:rPr lang="en-US" b="1" dirty="0"/>
              <a:t>NOTE: </a:t>
            </a:r>
            <a:r>
              <a:rPr lang="en-US" dirty="0"/>
              <a:t>While it’s possible that other cities for this time period may have enumerated occupations/industry information that explicitly represented persons as engaging in the prostitution trade, it is clear from some exploration of other cities (e.g., Chicago and New Orleans) that there is variation in practices.</a:t>
            </a:r>
          </a:p>
        </p:txBody>
      </p:sp>
      <p:sp>
        <p:nvSpPr>
          <p:cNvPr id="4" name="Slide Number Placeholder 3"/>
          <p:cNvSpPr>
            <a:spLocks noGrp="1"/>
          </p:cNvSpPr>
          <p:nvPr>
            <p:ph type="sldNum" sz="quarter" idx="10"/>
          </p:nvPr>
        </p:nvSpPr>
        <p:spPr/>
        <p:txBody>
          <a:bodyPr/>
          <a:lstStyle/>
          <a:p>
            <a:fld id="{C539CCF8-AB0F-44F4-B4B7-A898635CE7C6}" type="slidenum">
              <a:rPr lang="en-US" smtClean="0"/>
              <a:t>6</a:t>
            </a:fld>
            <a:endParaRPr lang="en-US"/>
          </a:p>
        </p:txBody>
      </p:sp>
    </p:spTree>
    <p:extLst>
      <p:ext uri="{BB962C8B-B14F-4D97-AF65-F5344CB8AC3E}">
        <p14:creationId xmlns:p14="http://schemas.microsoft.com/office/powerpoint/2010/main" val="3490456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Overview of how the presenters were able to identify madams and prostitutes from the Atlanta US Census records – explicit occupation enumeration.  </a:t>
            </a:r>
            <a:r>
              <a:rPr lang="en-US" b="1" dirty="0"/>
              <a:t>NOTE: </a:t>
            </a:r>
            <a:r>
              <a:rPr lang="en-US" dirty="0"/>
              <a:t>While it’s possible that other cities for this time period may have enumerated occupations/industry information that explicitly represented persons as engaging in the prostitution trade, it is clear from some exploration of other cities (e.g., Chicago and New Orleans) that there is variation in practices.</a:t>
            </a:r>
          </a:p>
        </p:txBody>
      </p:sp>
      <p:sp>
        <p:nvSpPr>
          <p:cNvPr id="4" name="Slide Number Placeholder 3"/>
          <p:cNvSpPr>
            <a:spLocks noGrp="1"/>
          </p:cNvSpPr>
          <p:nvPr>
            <p:ph type="sldNum" sz="quarter" idx="10"/>
          </p:nvPr>
        </p:nvSpPr>
        <p:spPr/>
        <p:txBody>
          <a:bodyPr/>
          <a:lstStyle/>
          <a:p>
            <a:fld id="{C539CCF8-AB0F-44F4-B4B7-A898635CE7C6}" type="slidenum">
              <a:rPr lang="en-US" smtClean="0"/>
              <a:t>7</a:t>
            </a:fld>
            <a:endParaRPr lang="en-US"/>
          </a:p>
        </p:txBody>
      </p:sp>
    </p:spTree>
    <p:extLst>
      <p:ext uri="{BB962C8B-B14F-4D97-AF65-F5344CB8AC3E}">
        <p14:creationId xmlns:p14="http://schemas.microsoft.com/office/powerpoint/2010/main" val="256343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Overview of how the presenters were able to identify madams and prostitutes from the Atlanta US Census records – cross-checking with the Atlanta city directory listings, which denoted women running known houses of prostitution as “Madam”, ”Madame”, or ”Mad” for short (e.g., screenshot from city directory listing for Madam Lizzie </a:t>
            </a:r>
            <a:r>
              <a:rPr lang="en-US" dirty="0" err="1"/>
              <a:t>Huttz</a:t>
            </a:r>
            <a:r>
              <a:rPr lang="en-US" dirty="0"/>
              <a:t> at 133 ½ Peters Street). </a:t>
            </a:r>
            <a:r>
              <a:rPr lang="en-US" b="1" dirty="0"/>
              <a:t>NOTE: </a:t>
            </a:r>
            <a:r>
              <a:rPr lang="en-US" dirty="0"/>
              <a:t>While it’s possible that other cities for this time period may have enumerated occupations/industry information that explicitly represented persons as engaging in the prostitution trade, it is clear from some exploration of other cities (e.g., Chicago and New Orleans) that there is variation in practices.</a:t>
            </a:r>
          </a:p>
        </p:txBody>
      </p:sp>
      <p:sp>
        <p:nvSpPr>
          <p:cNvPr id="4" name="Slide Number Placeholder 3"/>
          <p:cNvSpPr>
            <a:spLocks noGrp="1"/>
          </p:cNvSpPr>
          <p:nvPr>
            <p:ph type="sldNum" sz="quarter" idx="10"/>
          </p:nvPr>
        </p:nvSpPr>
        <p:spPr/>
        <p:txBody>
          <a:bodyPr/>
          <a:lstStyle/>
          <a:p>
            <a:fld id="{C539CCF8-AB0F-44F4-B4B7-A898635CE7C6}" type="slidenum">
              <a:rPr lang="en-US" smtClean="0"/>
              <a:t>8</a:t>
            </a:fld>
            <a:endParaRPr lang="en-US"/>
          </a:p>
        </p:txBody>
      </p:sp>
    </p:spTree>
    <p:extLst>
      <p:ext uri="{BB962C8B-B14F-4D97-AF65-F5344CB8AC3E}">
        <p14:creationId xmlns:p14="http://schemas.microsoft.com/office/powerpoint/2010/main" val="5869356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Overview of what information was collected for each year of the census (X in a cell indicates data collected for that year) and considerations for harmonizing the data across the years for data exploration. Presenters entered data into an Excel spreadsheet and then imported into SPSS statistical software for data exploration. </a:t>
            </a:r>
            <a:r>
              <a:rPr lang="en-US" b="0" dirty="0"/>
              <a:t>Data </a:t>
            </a:r>
            <a:r>
              <a:rPr lang="en-US" dirty="0"/>
              <a:t>transformations included:</a:t>
            </a:r>
          </a:p>
          <a:p>
            <a:pPr marL="171450" indent="-171450">
              <a:buFont typeface="Arial" panose="020B0604020202020204" pitchFamily="34" charset="0"/>
              <a:buChar char="•"/>
            </a:pPr>
            <a:r>
              <a:rPr lang="en-US" dirty="0"/>
              <a:t>Some textual data was left as “string” data type because it allowed for generating basic descriptive statistics (counts/frequencies and percentages), while other textual data was recoded to “numeric” with number values representing categories to allow for appropriate tests of statistical difference (means comparisons and crosstabs/chi-square tests).</a:t>
            </a:r>
          </a:p>
          <a:p>
            <a:pPr marL="171450" indent="-171450">
              <a:buFont typeface="Arial" panose="020B0604020202020204" pitchFamily="34" charset="0"/>
              <a:buChar char="•"/>
            </a:pPr>
            <a:r>
              <a:rPr lang="en-US" dirty="0"/>
              <a:t>The race variable was recoded into a two-category variable to harmonize the data across years.</a:t>
            </a:r>
          </a:p>
          <a:p>
            <a:pPr marL="171450" indent="-171450">
              <a:buFont typeface="Arial" panose="020B0604020202020204" pitchFamily="34" charset="0"/>
              <a:buChar char="•"/>
            </a:pPr>
            <a:r>
              <a:rPr lang="en-US" dirty="0"/>
              <a:t>The 1900 &amp; 1910 marital status categories of “widowed” and “divorced” were collapsed for harmonization with the 1880 data. </a:t>
            </a:r>
          </a:p>
          <a:p>
            <a:pPr marL="171450" indent="-171450">
              <a:buFont typeface="Arial" panose="020B0604020202020204" pitchFamily="34" charset="0"/>
              <a:buChar char="•"/>
            </a:pPr>
            <a:r>
              <a:rPr lang="en-US" dirty="0"/>
              <a:t>The 1880 literacy data (tick mark if can</a:t>
            </a:r>
            <a:r>
              <a:rPr lang="en-US" u="sng" dirty="0"/>
              <a:t>not</a:t>
            </a:r>
            <a:r>
              <a:rPr lang="en-US" dirty="0"/>
              <a:t> read or write) was reverse coded to harmonize with the 1900 &amp; 1910 data (yes/no if </a:t>
            </a:r>
            <a:r>
              <a:rPr lang="en-US" u="sng" dirty="0"/>
              <a:t>can</a:t>
            </a:r>
            <a:r>
              <a:rPr lang="en-US" dirty="0"/>
              <a:t> read or write). </a:t>
            </a:r>
          </a:p>
        </p:txBody>
      </p:sp>
      <p:sp>
        <p:nvSpPr>
          <p:cNvPr id="4" name="Slide Number Placeholder 3"/>
          <p:cNvSpPr>
            <a:spLocks noGrp="1"/>
          </p:cNvSpPr>
          <p:nvPr>
            <p:ph type="sldNum" sz="quarter" idx="10"/>
          </p:nvPr>
        </p:nvSpPr>
        <p:spPr/>
        <p:txBody>
          <a:bodyPr/>
          <a:lstStyle/>
          <a:p>
            <a:fld id="{C539CCF8-AB0F-44F4-B4B7-A898635CE7C6}" type="slidenum">
              <a:rPr lang="en-US" smtClean="0"/>
              <a:t>9</a:t>
            </a:fld>
            <a:endParaRPr lang="en-US"/>
          </a:p>
        </p:txBody>
      </p:sp>
    </p:spTree>
    <p:extLst>
      <p:ext uri="{BB962C8B-B14F-4D97-AF65-F5344CB8AC3E}">
        <p14:creationId xmlns:p14="http://schemas.microsoft.com/office/powerpoint/2010/main" val="4078784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07139BA-12CF-4A83-B3F8-A759DE4BF430}"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F2E7B-841F-436A-BD22-073BD3F14D82}" type="slidenum">
              <a:rPr lang="en-US" smtClean="0"/>
              <a:t>‹#›</a:t>
            </a:fld>
            <a:endParaRPr lang="en-US"/>
          </a:p>
        </p:txBody>
      </p:sp>
    </p:spTree>
    <p:extLst>
      <p:ext uri="{BB962C8B-B14F-4D97-AF65-F5344CB8AC3E}">
        <p14:creationId xmlns:p14="http://schemas.microsoft.com/office/powerpoint/2010/main" val="2035067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7139BA-12CF-4A83-B3F8-A759DE4BF430}"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F2E7B-841F-436A-BD22-073BD3F14D82}" type="slidenum">
              <a:rPr lang="en-US" smtClean="0"/>
              <a:t>‹#›</a:t>
            </a:fld>
            <a:endParaRPr lang="en-US"/>
          </a:p>
        </p:txBody>
      </p:sp>
    </p:spTree>
    <p:extLst>
      <p:ext uri="{BB962C8B-B14F-4D97-AF65-F5344CB8AC3E}">
        <p14:creationId xmlns:p14="http://schemas.microsoft.com/office/powerpoint/2010/main" val="2384878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7139BA-12CF-4A83-B3F8-A759DE4BF430}"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F2E7B-841F-436A-BD22-073BD3F14D82}" type="slidenum">
              <a:rPr lang="en-US" smtClean="0"/>
              <a:t>‹#›</a:t>
            </a:fld>
            <a:endParaRPr lang="en-US"/>
          </a:p>
        </p:txBody>
      </p:sp>
    </p:spTree>
    <p:extLst>
      <p:ext uri="{BB962C8B-B14F-4D97-AF65-F5344CB8AC3E}">
        <p14:creationId xmlns:p14="http://schemas.microsoft.com/office/powerpoint/2010/main" val="1171519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7139BA-12CF-4A83-B3F8-A759DE4BF430}"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F2E7B-841F-436A-BD22-073BD3F14D82}" type="slidenum">
              <a:rPr lang="en-US" smtClean="0"/>
              <a:t>‹#›</a:t>
            </a:fld>
            <a:endParaRPr lang="en-US"/>
          </a:p>
        </p:txBody>
      </p:sp>
    </p:spTree>
    <p:extLst>
      <p:ext uri="{BB962C8B-B14F-4D97-AF65-F5344CB8AC3E}">
        <p14:creationId xmlns:p14="http://schemas.microsoft.com/office/powerpoint/2010/main" val="1747752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07139BA-12CF-4A83-B3F8-A759DE4BF430}" type="datetimeFigureOut">
              <a:rPr lang="en-US" smtClean="0"/>
              <a:t>12/2/2022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7F2E7B-841F-436A-BD22-073BD3F14D82}" type="slidenum">
              <a:rPr lang="en-US" smtClean="0"/>
              <a:t>‹#›</a:t>
            </a:fld>
            <a:endParaRPr lang="en-US"/>
          </a:p>
        </p:txBody>
      </p:sp>
    </p:spTree>
    <p:extLst>
      <p:ext uri="{BB962C8B-B14F-4D97-AF65-F5344CB8AC3E}">
        <p14:creationId xmlns:p14="http://schemas.microsoft.com/office/powerpoint/2010/main" val="258056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07139BA-12CF-4A83-B3F8-A759DE4BF430}" type="datetimeFigureOut">
              <a:rPr lang="en-US" smtClean="0"/>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F2E7B-841F-436A-BD22-073BD3F14D82}" type="slidenum">
              <a:rPr lang="en-US" smtClean="0"/>
              <a:t>‹#›</a:t>
            </a:fld>
            <a:endParaRPr lang="en-US"/>
          </a:p>
        </p:txBody>
      </p:sp>
    </p:spTree>
    <p:extLst>
      <p:ext uri="{BB962C8B-B14F-4D97-AF65-F5344CB8AC3E}">
        <p14:creationId xmlns:p14="http://schemas.microsoft.com/office/powerpoint/2010/main" val="1434548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07139BA-12CF-4A83-B3F8-A759DE4BF430}" type="datetimeFigureOut">
              <a:rPr lang="en-US" smtClean="0"/>
              <a:t>12/2/2022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7F2E7B-841F-436A-BD22-073BD3F14D82}" type="slidenum">
              <a:rPr lang="en-US" smtClean="0"/>
              <a:t>‹#›</a:t>
            </a:fld>
            <a:endParaRPr lang="en-US"/>
          </a:p>
        </p:txBody>
      </p:sp>
    </p:spTree>
    <p:extLst>
      <p:ext uri="{BB962C8B-B14F-4D97-AF65-F5344CB8AC3E}">
        <p14:creationId xmlns:p14="http://schemas.microsoft.com/office/powerpoint/2010/main" val="2328078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07139BA-12CF-4A83-B3F8-A759DE4BF430}" type="datetimeFigureOut">
              <a:rPr lang="en-US" smtClean="0"/>
              <a:t>12/2/2022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7F2E7B-841F-436A-BD22-073BD3F14D82}" type="slidenum">
              <a:rPr lang="en-US" smtClean="0"/>
              <a:t>‹#›</a:t>
            </a:fld>
            <a:endParaRPr lang="en-US"/>
          </a:p>
        </p:txBody>
      </p:sp>
    </p:spTree>
    <p:extLst>
      <p:ext uri="{BB962C8B-B14F-4D97-AF65-F5344CB8AC3E}">
        <p14:creationId xmlns:p14="http://schemas.microsoft.com/office/powerpoint/2010/main" val="3804783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7139BA-12CF-4A83-B3F8-A759DE4BF430}" type="datetimeFigureOut">
              <a:rPr lang="en-US" smtClean="0"/>
              <a:t>12/2/2022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7F2E7B-841F-436A-BD22-073BD3F14D82}" type="slidenum">
              <a:rPr lang="en-US" smtClean="0"/>
              <a:t>‹#›</a:t>
            </a:fld>
            <a:endParaRPr lang="en-US"/>
          </a:p>
        </p:txBody>
      </p:sp>
    </p:spTree>
    <p:extLst>
      <p:ext uri="{BB962C8B-B14F-4D97-AF65-F5344CB8AC3E}">
        <p14:creationId xmlns:p14="http://schemas.microsoft.com/office/powerpoint/2010/main" val="3305269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07139BA-12CF-4A83-B3F8-A759DE4BF430}" type="datetimeFigureOut">
              <a:rPr lang="en-US" smtClean="0"/>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F2E7B-841F-436A-BD22-073BD3F14D82}" type="slidenum">
              <a:rPr lang="en-US" smtClean="0"/>
              <a:t>‹#›</a:t>
            </a:fld>
            <a:endParaRPr lang="en-US"/>
          </a:p>
        </p:txBody>
      </p:sp>
    </p:spTree>
    <p:extLst>
      <p:ext uri="{BB962C8B-B14F-4D97-AF65-F5344CB8AC3E}">
        <p14:creationId xmlns:p14="http://schemas.microsoft.com/office/powerpoint/2010/main" val="1491136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07139BA-12CF-4A83-B3F8-A759DE4BF430}" type="datetimeFigureOut">
              <a:rPr lang="en-US" smtClean="0"/>
              <a:t>12/2/2022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7F2E7B-841F-436A-BD22-073BD3F14D82}" type="slidenum">
              <a:rPr lang="en-US" smtClean="0"/>
              <a:t>‹#›</a:t>
            </a:fld>
            <a:endParaRPr lang="en-US"/>
          </a:p>
        </p:txBody>
      </p:sp>
    </p:spTree>
    <p:extLst>
      <p:ext uri="{BB962C8B-B14F-4D97-AF65-F5344CB8AC3E}">
        <p14:creationId xmlns:p14="http://schemas.microsoft.com/office/powerpoint/2010/main" val="2405289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7139BA-12CF-4A83-B3F8-A759DE4BF430}" type="datetimeFigureOut">
              <a:rPr lang="en-US" smtClean="0"/>
              <a:t>12/2/2022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7F2E7B-841F-436A-BD22-073BD3F14D82}" type="slidenum">
              <a:rPr lang="en-US" smtClean="0"/>
              <a:t>‹#›</a:t>
            </a:fld>
            <a:endParaRPr lang="en-US"/>
          </a:p>
        </p:txBody>
      </p:sp>
    </p:spTree>
    <p:extLst>
      <p:ext uri="{BB962C8B-B14F-4D97-AF65-F5344CB8AC3E}">
        <p14:creationId xmlns:p14="http://schemas.microsoft.com/office/powerpoint/2010/main" val="10461061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creativecommons.org/licenses/by-nc-nd/4.0/"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s://www.georgiaencyclopedia.org/articles/history-archaeology/atlanta-race-massacre-of-1906/"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jpg"/><Relationship Id="rId11" Type="http://schemas.openxmlformats.org/officeDocument/2006/relationships/image" Target="../media/image10.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png"/><Relationship Id="rId7"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png"/><Relationship Id="rId7"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0"/>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pic>
        <p:nvPicPr>
          <p:cNvPr id="3" name="Picture 2" descr="Map&#10;&#10;Description automatically generated">
            <a:extLst>
              <a:ext uri="{FF2B5EF4-FFF2-40B4-BE49-F238E27FC236}">
                <a16:creationId xmlns:a16="http://schemas.microsoft.com/office/drawing/2014/main" id="{7538306F-DCA2-5A7E-A4E8-408EC5B7B0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797" y="1843867"/>
            <a:ext cx="6006603" cy="4307456"/>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90150D0E-306B-5291-5E3A-0F851DA20CBF}"/>
              </a:ext>
            </a:extLst>
          </p:cNvPr>
          <p:cNvSpPr txBox="1"/>
          <p:nvPr/>
        </p:nvSpPr>
        <p:spPr>
          <a:xfrm>
            <a:off x="0" y="322598"/>
            <a:ext cx="12188179" cy="1200329"/>
          </a:xfrm>
          <a:prstGeom prst="rect">
            <a:avLst/>
          </a:prstGeom>
          <a:noFill/>
        </p:spPr>
        <p:txBody>
          <a:bodyPr wrap="square" rtlCol="0">
            <a:spAutoFit/>
          </a:bodyPr>
          <a:lstStyle/>
          <a:p>
            <a:pPr algn="ctr"/>
            <a:r>
              <a:rPr lang="en-US" sz="7200" u="sng" dirty="0"/>
              <a:t>SIN in a SOUTHERN CITY</a:t>
            </a:r>
          </a:p>
        </p:txBody>
      </p:sp>
      <p:sp>
        <p:nvSpPr>
          <p:cNvPr id="12" name="TextBox 11">
            <a:extLst>
              <a:ext uri="{FF2B5EF4-FFF2-40B4-BE49-F238E27FC236}">
                <a16:creationId xmlns:a16="http://schemas.microsoft.com/office/drawing/2014/main" id="{2FA766E5-5C20-43D2-156A-2C6912F34BCC}"/>
              </a:ext>
            </a:extLst>
          </p:cNvPr>
          <p:cNvSpPr txBox="1"/>
          <p:nvPr/>
        </p:nvSpPr>
        <p:spPr>
          <a:xfrm>
            <a:off x="6502400" y="1566161"/>
            <a:ext cx="5406640" cy="4862870"/>
          </a:xfrm>
          <a:prstGeom prst="rect">
            <a:avLst/>
          </a:prstGeom>
          <a:noFill/>
        </p:spPr>
        <p:txBody>
          <a:bodyPr wrap="square" lIns="45720" rIns="45720" rtlCol="0" anchor="ctr" anchorCtr="0">
            <a:spAutoFit/>
          </a:bodyPr>
          <a:lstStyle/>
          <a:p>
            <a:pPr algn="ctr"/>
            <a:r>
              <a:rPr lang="en-US" sz="3600" i="0" dirty="0">
                <a:solidFill>
                  <a:srgbClr val="202020"/>
                </a:solidFill>
                <a:effectLst/>
              </a:rPr>
              <a:t>The Unearthed History of Atlanta’s Postbellum-to-Progressive Era</a:t>
            </a:r>
          </a:p>
          <a:p>
            <a:pPr algn="ctr"/>
            <a:r>
              <a:rPr lang="en-US" sz="3600" i="0" dirty="0">
                <a:solidFill>
                  <a:srgbClr val="202020"/>
                </a:solidFill>
                <a:effectLst/>
              </a:rPr>
              <a:t>Prostitution Trade</a:t>
            </a:r>
          </a:p>
          <a:p>
            <a:pPr algn="ctr"/>
            <a:endParaRPr lang="en-US" dirty="0">
              <a:solidFill>
                <a:srgbClr val="202020"/>
              </a:solidFill>
            </a:endParaRPr>
          </a:p>
          <a:p>
            <a:pPr algn="ctr"/>
            <a:r>
              <a:rPr lang="en-US" sz="2400" dirty="0">
                <a:solidFill>
                  <a:srgbClr val="202020"/>
                </a:solidFill>
              </a:rPr>
              <a:t>presented by </a:t>
            </a:r>
          </a:p>
          <a:p>
            <a:pPr algn="ctr"/>
            <a:r>
              <a:rPr lang="en-US" sz="3200" dirty="0">
                <a:solidFill>
                  <a:srgbClr val="202020"/>
                </a:solidFill>
              </a:rPr>
              <a:t>Dr. Mandy Swygart-Hobaugh &amp;</a:t>
            </a:r>
          </a:p>
          <a:p>
            <a:pPr algn="ctr"/>
            <a:r>
              <a:rPr lang="en-US" sz="3200" dirty="0">
                <a:solidFill>
                  <a:srgbClr val="202020"/>
                </a:solidFill>
              </a:rPr>
              <a:t>Allyson Stephens</a:t>
            </a:r>
          </a:p>
          <a:p>
            <a:pPr algn="ctr"/>
            <a:endParaRPr lang="en-US" b="0" i="0" dirty="0">
              <a:solidFill>
                <a:srgbClr val="333333"/>
              </a:solidFill>
              <a:effectLst/>
            </a:endParaRPr>
          </a:p>
          <a:p>
            <a:pPr algn="ctr"/>
            <a:r>
              <a:rPr lang="en-US" b="0" i="0" dirty="0">
                <a:solidFill>
                  <a:srgbClr val="333333"/>
                </a:solidFill>
                <a:effectLst/>
              </a:rPr>
              <a:t>This work is licensed under a </a:t>
            </a:r>
            <a:r>
              <a:rPr lang="en-US" b="0" i="0" u="none" strike="noStrike" dirty="0">
                <a:solidFill>
                  <a:srgbClr val="337AB7"/>
                </a:solidFill>
                <a:effectLst/>
                <a:hlinkClick r:id="rId5"/>
              </a:rPr>
              <a:t>Creative Commons CC BY-NC-ND International License</a:t>
            </a:r>
            <a:r>
              <a:rPr lang="en-US" b="0" i="0" dirty="0">
                <a:solidFill>
                  <a:srgbClr val="333333"/>
                </a:solidFill>
                <a:effectLst/>
              </a:rPr>
              <a:t>.</a:t>
            </a:r>
            <a:endParaRPr lang="en-US" dirty="0"/>
          </a:p>
        </p:txBody>
      </p:sp>
      <p:sp>
        <p:nvSpPr>
          <p:cNvPr id="13" name="TextBox 12">
            <a:extLst>
              <a:ext uri="{FF2B5EF4-FFF2-40B4-BE49-F238E27FC236}">
                <a16:creationId xmlns:a16="http://schemas.microsoft.com/office/drawing/2014/main" id="{4E0859D3-A4D8-0742-0ECB-E45251510D36}"/>
              </a:ext>
            </a:extLst>
          </p:cNvPr>
          <p:cNvSpPr txBox="1"/>
          <p:nvPr/>
        </p:nvSpPr>
        <p:spPr>
          <a:xfrm>
            <a:off x="819398" y="6391636"/>
            <a:ext cx="3800104" cy="338554"/>
          </a:xfrm>
          <a:prstGeom prst="rect">
            <a:avLst/>
          </a:prstGeom>
          <a:noFill/>
        </p:spPr>
        <p:txBody>
          <a:bodyPr wrap="square" rtlCol="0">
            <a:spAutoFit/>
          </a:bodyPr>
          <a:lstStyle/>
          <a:p>
            <a:pPr algn="ctr"/>
            <a:r>
              <a:rPr lang="en-US" sz="1600" dirty="0"/>
              <a:t>Atlanta Studies 2022 Symposium | May 6</a:t>
            </a:r>
          </a:p>
        </p:txBody>
      </p:sp>
    </p:spTree>
    <p:extLst>
      <p:ext uri="{BB962C8B-B14F-4D97-AF65-F5344CB8AC3E}">
        <p14:creationId xmlns:p14="http://schemas.microsoft.com/office/powerpoint/2010/main" val="18813212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descr="Diagram&#10;&#10;Description automatically generated">
            <a:extLst>
              <a:ext uri="{FF2B5EF4-FFF2-40B4-BE49-F238E27FC236}">
                <a16:creationId xmlns:a16="http://schemas.microsoft.com/office/drawing/2014/main" id="{C695D3A3-2417-B47F-3C5A-A7AFA27982D0}"/>
              </a:ext>
            </a:extLst>
          </p:cNvPr>
          <p:cNvPicPr>
            <a:picLocks noChangeAspect="1"/>
          </p:cNvPicPr>
          <p:nvPr/>
        </p:nvPicPr>
        <p:blipFill rotWithShape="1">
          <a:blip r:embed="rId4">
            <a:extLst>
              <a:ext uri="{28A0092B-C50C-407E-A947-70E740481C1C}">
                <a14:useLocalDpi xmlns:a14="http://schemas.microsoft.com/office/drawing/2010/main" val="0"/>
              </a:ext>
            </a:extLst>
          </a:blip>
          <a:srcRect l="9618" t="40508" r="22372" b="24723"/>
          <a:stretch/>
        </p:blipFill>
        <p:spPr>
          <a:xfrm>
            <a:off x="155575" y="427168"/>
            <a:ext cx="10339035" cy="6042502"/>
          </a:xfrm>
          <a:prstGeom prst="rect">
            <a:avLst/>
          </a:prstGeom>
          <a:effectLst>
            <a:outerShdw blurRad="50800" dist="38100" dir="2700000" algn="tl" rotWithShape="0">
              <a:prstClr val="black">
                <a:alpha val="40000"/>
              </a:prstClr>
            </a:outerShdw>
          </a:effectLst>
        </p:spPr>
      </p:pic>
      <p:sp>
        <p:nvSpPr>
          <p:cNvPr id="15" name="TextBox 14">
            <a:extLst>
              <a:ext uri="{FF2B5EF4-FFF2-40B4-BE49-F238E27FC236}">
                <a16:creationId xmlns:a16="http://schemas.microsoft.com/office/drawing/2014/main" id="{51BFA3E0-EF22-A73D-2749-5B1835355F18}"/>
              </a:ext>
            </a:extLst>
          </p:cNvPr>
          <p:cNvSpPr txBox="1"/>
          <p:nvPr/>
        </p:nvSpPr>
        <p:spPr>
          <a:xfrm>
            <a:off x="819398" y="6391636"/>
            <a:ext cx="3800104" cy="338554"/>
          </a:xfrm>
          <a:prstGeom prst="rect">
            <a:avLst/>
          </a:prstGeom>
          <a:noFill/>
        </p:spPr>
        <p:txBody>
          <a:bodyPr wrap="square" rtlCol="0">
            <a:spAutoFit/>
          </a:bodyPr>
          <a:lstStyle/>
          <a:p>
            <a:pPr algn="ctr"/>
            <a:r>
              <a:rPr lang="en-US" sz="1600" dirty="0"/>
              <a:t>Atlanta Studies 2022 Symposium | May 6</a:t>
            </a:r>
          </a:p>
        </p:txBody>
      </p:sp>
      <p:pic>
        <p:nvPicPr>
          <p:cNvPr id="5" name="Picture 4">
            <a:extLst>
              <a:ext uri="{FF2B5EF4-FFF2-40B4-BE49-F238E27FC236}">
                <a16:creationId xmlns:a16="http://schemas.microsoft.com/office/drawing/2014/main" id="{41EA789E-445C-46D4-BFB2-436716DFFBF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08454" y="2015726"/>
            <a:ext cx="467905" cy="665233"/>
          </a:xfrm>
          <a:prstGeom prst="rect">
            <a:avLst/>
          </a:prstGeom>
          <a:effectLst>
            <a:outerShdw blurRad="50800" dist="38100" dir="2700000" algn="tl" rotWithShape="0">
              <a:prstClr val="black">
                <a:alpha val="40000"/>
              </a:prstClr>
            </a:outerShdw>
          </a:effectLst>
        </p:spPr>
      </p:pic>
      <p:sp>
        <p:nvSpPr>
          <p:cNvPr id="18" name="TextBox 17">
            <a:extLst>
              <a:ext uri="{FF2B5EF4-FFF2-40B4-BE49-F238E27FC236}">
                <a16:creationId xmlns:a16="http://schemas.microsoft.com/office/drawing/2014/main" id="{611F3AC4-5DAF-4696-8A41-5D70F29C079E}"/>
              </a:ext>
            </a:extLst>
          </p:cNvPr>
          <p:cNvSpPr txBox="1"/>
          <p:nvPr/>
        </p:nvSpPr>
        <p:spPr>
          <a:xfrm>
            <a:off x="5368250" y="1549395"/>
            <a:ext cx="1410900" cy="369332"/>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none" rtlCol="0">
            <a:spAutoFit/>
          </a:bodyPr>
          <a:lstStyle/>
          <a:p>
            <a:pPr algn="ctr"/>
            <a:r>
              <a:rPr lang="en-US" dirty="0"/>
              <a:t>We are here!</a:t>
            </a:r>
          </a:p>
        </p:txBody>
      </p:sp>
      <p:sp>
        <p:nvSpPr>
          <p:cNvPr id="7" name="Arrow: Curved Left 6">
            <a:extLst>
              <a:ext uri="{FF2B5EF4-FFF2-40B4-BE49-F238E27FC236}">
                <a16:creationId xmlns:a16="http://schemas.microsoft.com/office/drawing/2014/main" id="{64E03AA2-C77A-4C9D-AABF-C30F3C0F0A9F}"/>
              </a:ext>
            </a:extLst>
          </p:cNvPr>
          <p:cNvSpPr/>
          <p:nvPr/>
        </p:nvSpPr>
        <p:spPr>
          <a:xfrm>
            <a:off x="6781941" y="1808972"/>
            <a:ext cx="467905" cy="556942"/>
          </a:xfrm>
          <a:prstGeom prst="curvedLef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8" name="Group 7">
            <a:extLst>
              <a:ext uri="{FF2B5EF4-FFF2-40B4-BE49-F238E27FC236}">
                <a16:creationId xmlns:a16="http://schemas.microsoft.com/office/drawing/2014/main" id="{FCF1C901-B449-4643-B919-BCADBB8408FD}"/>
              </a:ext>
            </a:extLst>
          </p:cNvPr>
          <p:cNvGrpSpPr/>
          <p:nvPr/>
        </p:nvGrpSpPr>
        <p:grpSpPr>
          <a:xfrm>
            <a:off x="524493" y="3048251"/>
            <a:ext cx="5143986" cy="2878068"/>
            <a:chOff x="1295400" y="2743832"/>
            <a:chExt cx="5143986" cy="2878068"/>
          </a:xfrm>
        </p:grpSpPr>
        <p:sp>
          <p:nvSpPr>
            <p:cNvPr id="22" name="Rectangle 21">
              <a:extLst>
                <a:ext uri="{FF2B5EF4-FFF2-40B4-BE49-F238E27FC236}">
                  <a16:creationId xmlns:a16="http://schemas.microsoft.com/office/drawing/2014/main" id="{05D20E24-5307-C92A-393F-63CA16540AA3}"/>
                </a:ext>
              </a:extLst>
            </p:cNvPr>
            <p:cNvSpPr/>
            <p:nvPr/>
          </p:nvSpPr>
          <p:spPr>
            <a:xfrm>
              <a:off x="4070349" y="2743832"/>
              <a:ext cx="2369037" cy="1335018"/>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8042051-C5B2-84E7-29E4-5320B7BF5772}"/>
                </a:ext>
              </a:extLst>
            </p:cNvPr>
            <p:cNvSpPr/>
            <p:nvPr/>
          </p:nvSpPr>
          <p:spPr>
            <a:xfrm>
              <a:off x="1295400" y="4078850"/>
              <a:ext cx="3809999" cy="154305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D4CF9075-D18D-4C42-80D0-37C585CB0ABF}"/>
                </a:ext>
              </a:extLst>
            </p:cNvPr>
            <p:cNvSpPr txBox="1"/>
            <p:nvPr/>
          </p:nvSpPr>
          <p:spPr>
            <a:xfrm>
              <a:off x="1875312" y="3360858"/>
              <a:ext cx="2343100" cy="923330"/>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square" rtlCol="0">
              <a:spAutoFit/>
            </a:bodyPr>
            <a:lstStyle/>
            <a:p>
              <a:r>
                <a:rPr lang="en-US" dirty="0"/>
                <a:t>Scattered in 1880 – </a:t>
              </a:r>
            </a:p>
            <a:p>
              <a:r>
                <a:rPr lang="en-US" dirty="0"/>
                <a:t>often rooms/</a:t>
              </a:r>
              <a:r>
                <a:rPr lang="en-US" dirty="0" err="1"/>
                <a:t>apts</a:t>
              </a:r>
              <a:r>
                <a:rPr lang="en-US" dirty="0"/>
                <a:t> in </a:t>
              </a:r>
            </a:p>
            <a:p>
              <a:r>
                <a:rPr lang="en-US" dirty="0"/>
                <a:t>multi-family dwellings</a:t>
              </a:r>
            </a:p>
          </p:txBody>
        </p:sp>
      </p:grpSp>
      <p:grpSp>
        <p:nvGrpSpPr>
          <p:cNvPr id="12" name="Group 11">
            <a:extLst>
              <a:ext uri="{FF2B5EF4-FFF2-40B4-BE49-F238E27FC236}">
                <a16:creationId xmlns:a16="http://schemas.microsoft.com/office/drawing/2014/main" id="{1D83C010-E5FC-4669-B47A-0592A54E2B84}"/>
              </a:ext>
            </a:extLst>
          </p:cNvPr>
          <p:cNvGrpSpPr/>
          <p:nvPr/>
        </p:nvGrpSpPr>
        <p:grpSpPr>
          <a:xfrm>
            <a:off x="3068576" y="2149487"/>
            <a:ext cx="1875517" cy="608166"/>
            <a:chOff x="3839483" y="1916318"/>
            <a:chExt cx="1875517" cy="608166"/>
          </a:xfrm>
        </p:grpSpPr>
        <p:sp>
          <p:nvSpPr>
            <p:cNvPr id="24" name="Rectangle 23">
              <a:extLst>
                <a:ext uri="{FF2B5EF4-FFF2-40B4-BE49-F238E27FC236}">
                  <a16:creationId xmlns:a16="http://schemas.microsoft.com/office/drawing/2014/main" id="{E05CFD06-7DC8-1793-1B88-324C91E5AB33}"/>
                </a:ext>
              </a:extLst>
            </p:cNvPr>
            <p:cNvSpPr/>
            <p:nvPr/>
          </p:nvSpPr>
          <p:spPr>
            <a:xfrm>
              <a:off x="5081362" y="2078600"/>
              <a:ext cx="633638" cy="44588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9A5AD9B-E022-4DBF-93F9-95AC5849F1DC}"/>
                </a:ext>
              </a:extLst>
            </p:cNvPr>
            <p:cNvSpPr txBox="1"/>
            <p:nvPr/>
          </p:nvSpPr>
          <p:spPr>
            <a:xfrm>
              <a:off x="3839483" y="1916318"/>
              <a:ext cx="1213025" cy="369332"/>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none" rtlCol="0">
              <a:spAutoFit/>
            </a:bodyPr>
            <a:lstStyle/>
            <a:p>
              <a:pPr algn="ctr"/>
              <a:r>
                <a:rPr lang="en-US" dirty="0"/>
                <a:t>Post-1910s</a:t>
              </a:r>
            </a:p>
          </p:txBody>
        </p:sp>
      </p:grpSp>
      <p:graphicFrame>
        <p:nvGraphicFramePr>
          <p:cNvPr id="3" name="Table 2">
            <a:extLst>
              <a:ext uri="{FF2B5EF4-FFF2-40B4-BE49-F238E27FC236}">
                <a16:creationId xmlns:a16="http://schemas.microsoft.com/office/drawing/2014/main" id="{24D8B655-A5BF-4E5C-90A0-2589BBEFB7E6}"/>
              </a:ext>
            </a:extLst>
          </p:cNvPr>
          <p:cNvGraphicFramePr>
            <a:graphicFrameLocks noGrp="1"/>
          </p:cNvGraphicFramePr>
          <p:nvPr>
            <p:extLst>
              <p:ext uri="{D42A27DB-BD31-4B8C-83A1-F6EECF244321}">
                <p14:modId xmlns:p14="http://schemas.microsoft.com/office/powerpoint/2010/main" val="3221128264"/>
              </p:ext>
            </p:extLst>
          </p:nvPr>
        </p:nvGraphicFramePr>
        <p:xfrm>
          <a:off x="7106299" y="4427313"/>
          <a:ext cx="4981697" cy="2133600"/>
        </p:xfrm>
        <a:graphic>
          <a:graphicData uri="http://schemas.openxmlformats.org/drawingml/2006/table">
            <a:tbl>
              <a:tblPr>
                <a:effectLst>
                  <a:outerShdw blurRad="50800" dist="38100" dir="2700000" algn="tl" rotWithShape="0">
                    <a:prstClr val="black">
                      <a:alpha val="40000"/>
                    </a:prstClr>
                  </a:outerShdw>
                </a:effectLst>
                <a:tableStyleId>{073A0DAA-6AF3-43AB-8588-CEC1D06C72B9}</a:tableStyleId>
              </a:tblPr>
              <a:tblGrid>
                <a:gridCol w="2143461">
                  <a:extLst>
                    <a:ext uri="{9D8B030D-6E8A-4147-A177-3AD203B41FA5}">
                      <a16:colId xmlns:a16="http://schemas.microsoft.com/office/drawing/2014/main" val="3277405495"/>
                    </a:ext>
                  </a:extLst>
                </a:gridCol>
                <a:gridCol w="709559">
                  <a:extLst>
                    <a:ext uri="{9D8B030D-6E8A-4147-A177-3AD203B41FA5}">
                      <a16:colId xmlns:a16="http://schemas.microsoft.com/office/drawing/2014/main" val="2262566253"/>
                    </a:ext>
                  </a:extLst>
                </a:gridCol>
                <a:gridCol w="709559">
                  <a:extLst>
                    <a:ext uri="{9D8B030D-6E8A-4147-A177-3AD203B41FA5}">
                      <a16:colId xmlns:a16="http://schemas.microsoft.com/office/drawing/2014/main" val="4107224714"/>
                    </a:ext>
                  </a:extLst>
                </a:gridCol>
                <a:gridCol w="709559">
                  <a:extLst>
                    <a:ext uri="{9D8B030D-6E8A-4147-A177-3AD203B41FA5}">
                      <a16:colId xmlns:a16="http://schemas.microsoft.com/office/drawing/2014/main" val="3250850766"/>
                    </a:ext>
                  </a:extLst>
                </a:gridCol>
                <a:gridCol w="709559">
                  <a:extLst>
                    <a:ext uri="{9D8B030D-6E8A-4147-A177-3AD203B41FA5}">
                      <a16:colId xmlns:a16="http://schemas.microsoft.com/office/drawing/2014/main" val="1323694231"/>
                    </a:ext>
                  </a:extLst>
                </a:gridCol>
              </a:tblGrid>
              <a:tr h="182880">
                <a:tc>
                  <a:txBody>
                    <a:bodyPr/>
                    <a:lstStyle/>
                    <a:p>
                      <a:pPr algn="l" fontAlgn="b"/>
                      <a:r>
                        <a:rPr lang="en-US" sz="2000" u="none" strike="noStrike" dirty="0">
                          <a:solidFill>
                            <a:schemeClr val="bg1"/>
                          </a:solidFill>
                          <a:effectLst/>
                        </a:rPr>
                        <a:t> </a:t>
                      </a:r>
                      <a:endParaRPr lang="en-US" sz="2000" b="0"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000" b="1" u="none" strike="noStrike" dirty="0">
                          <a:solidFill>
                            <a:schemeClr val="bg1"/>
                          </a:solidFill>
                          <a:effectLst/>
                        </a:rPr>
                        <a:t>1880</a:t>
                      </a:r>
                      <a:endParaRPr lang="en-US" sz="20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000" b="1" u="none" strike="noStrike" dirty="0">
                          <a:solidFill>
                            <a:schemeClr val="bg1"/>
                          </a:solidFill>
                          <a:effectLst/>
                        </a:rPr>
                        <a:t>1900</a:t>
                      </a:r>
                      <a:endParaRPr lang="en-US" sz="20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000" b="1" u="none" strike="noStrike" dirty="0">
                          <a:solidFill>
                            <a:schemeClr val="bg1"/>
                          </a:solidFill>
                          <a:effectLst/>
                        </a:rPr>
                        <a:t>1910</a:t>
                      </a:r>
                      <a:endParaRPr lang="en-US" sz="20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000" b="1" i="0" u="none" strike="noStrike" dirty="0">
                          <a:solidFill>
                            <a:schemeClr val="bg1"/>
                          </a:solidFill>
                          <a:effectLst/>
                          <a:latin typeface="Calibri" panose="020F0502020204030204" pitchFamily="34" charset="0"/>
                        </a:rPr>
                        <a:t>ALL</a:t>
                      </a:r>
                    </a:p>
                  </a:txBody>
                  <a:tcPr marL="45720" marR="45720" anchor="b">
                    <a:solidFill>
                      <a:srgbClr val="C00000"/>
                    </a:solidFill>
                  </a:tcPr>
                </a:tc>
                <a:extLst>
                  <a:ext uri="{0D108BD9-81ED-4DB2-BD59-A6C34878D82A}">
                    <a16:rowId xmlns:a16="http://schemas.microsoft.com/office/drawing/2014/main" val="1093689699"/>
                  </a:ext>
                </a:extLst>
              </a:tr>
              <a:tr h="182880">
                <a:tc>
                  <a:txBody>
                    <a:bodyPr/>
                    <a:lstStyle/>
                    <a:p>
                      <a:pPr algn="l" fontAlgn="b"/>
                      <a:r>
                        <a:rPr lang="en-US" sz="2000" b="0" u="none" strike="noStrike" dirty="0">
                          <a:solidFill>
                            <a:schemeClr val="tx1"/>
                          </a:solidFill>
                          <a:effectLst/>
                        </a:rPr>
                        <a:t>Madam/Prostitutes</a:t>
                      </a:r>
                    </a:p>
                    <a:p>
                      <a:pPr algn="r" fontAlgn="b"/>
                      <a:r>
                        <a:rPr lang="en-US" sz="1800" b="0" i="0" u="none" strike="noStrike" dirty="0">
                          <a:solidFill>
                            <a:schemeClr val="tx1"/>
                          </a:solidFill>
                          <a:effectLst/>
                          <a:latin typeface="Calibri" panose="020F0502020204030204" pitchFamily="34" charset="0"/>
                        </a:rPr>
                        <a:t>Madams</a:t>
                      </a:r>
                    </a:p>
                    <a:p>
                      <a:pPr algn="r" fontAlgn="b"/>
                      <a:r>
                        <a:rPr lang="en-US" sz="1800" b="0" i="0" u="none" strike="noStrike" dirty="0">
                          <a:solidFill>
                            <a:schemeClr val="tx1"/>
                          </a:solidFill>
                          <a:effectLst/>
                          <a:latin typeface="Calibri" panose="020F0502020204030204" pitchFamily="34" charset="0"/>
                        </a:rPr>
                        <a:t>Prostitutes</a:t>
                      </a:r>
                    </a:p>
                  </a:txBody>
                  <a:tcPr marL="45720" marR="45720" anchor="b">
                    <a:solidFill>
                      <a:srgbClr val="ECDBBF"/>
                    </a:solidFill>
                  </a:tcPr>
                </a:tc>
                <a:tc>
                  <a:txBody>
                    <a:bodyPr/>
                    <a:lstStyle/>
                    <a:p>
                      <a:pPr algn="r" fontAlgn="b"/>
                      <a:r>
                        <a:rPr lang="en-US" sz="2000" u="none" strike="noStrike" dirty="0">
                          <a:solidFill>
                            <a:schemeClr val="tx1"/>
                          </a:solidFill>
                          <a:effectLst/>
                        </a:rPr>
                        <a:t>98</a:t>
                      </a:r>
                    </a:p>
                    <a:p>
                      <a:pPr algn="r" fontAlgn="b"/>
                      <a:r>
                        <a:rPr lang="en-US" sz="1800" b="0" i="0" u="none" strike="noStrike" dirty="0">
                          <a:solidFill>
                            <a:schemeClr val="tx1"/>
                          </a:solidFill>
                          <a:effectLst/>
                          <a:latin typeface="Calibri" panose="020F0502020204030204" pitchFamily="34" charset="0"/>
                        </a:rPr>
                        <a:t>9</a:t>
                      </a:r>
                    </a:p>
                    <a:p>
                      <a:pPr algn="r" fontAlgn="b"/>
                      <a:r>
                        <a:rPr lang="en-US" sz="1800" b="0" i="0" u="none" strike="noStrike" dirty="0">
                          <a:solidFill>
                            <a:schemeClr val="tx1"/>
                          </a:solidFill>
                          <a:effectLst/>
                          <a:latin typeface="Calibri" panose="020F0502020204030204" pitchFamily="34" charset="0"/>
                        </a:rPr>
                        <a:t>89</a:t>
                      </a:r>
                    </a:p>
                  </a:txBody>
                  <a:tcPr marL="45720" marR="45720" anchor="b">
                    <a:solidFill>
                      <a:srgbClr val="ECDBBF"/>
                    </a:solidFill>
                  </a:tcPr>
                </a:tc>
                <a:tc>
                  <a:txBody>
                    <a:bodyPr/>
                    <a:lstStyle/>
                    <a:p>
                      <a:pPr algn="r" fontAlgn="b"/>
                      <a:r>
                        <a:rPr lang="en-US" sz="2000" u="none" strike="noStrike" dirty="0">
                          <a:solidFill>
                            <a:schemeClr val="tx1"/>
                          </a:solidFill>
                          <a:effectLst/>
                        </a:rPr>
                        <a:t>149</a:t>
                      </a:r>
                    </a:p>
                    <a:p>
                      <a:pPr algn="r" fontAlgn="b"/>
                      <a:r>
                        <a:rPr lang="en-US" sz="1800" b="0" i="0" u="none" strike="noStrike" dirty="0">
                          <a:solidFill>
                            <a:schemeClr val="tx1"/>
                          </a:solidFill>
                          <a:effectLst/>
                          <a:latin typeface="Calibri" panose="020F0502020204030204" pitchFamily="34" charset="0"/>
                        </a:rPr>
                        <a:t>23</a:t>
                      </a:r>
                    </a:p>
                    <a:p>
                      <a:pPr algn="r" fontAlgn="b"/>
                      <a:r>
                        <a:rPr lang="en-US" sz="1800" b="0" i="0" u="none" strike="noStrike" dirty="0">
                          <a:solidFill>
                            <a:schemeClr val="tx1"/>
                          </a:solidFill>
                          <a:effectLst/>
                          <a:latin typeface="Calibri" panose="020F0502020204030204" pitchFamily="34" charset="0"/>
                        </a:rPr>
                        <a:t>126</a:t>
                      </a:r>
                    </a:p>
                  </a:txBody>
                  <a:tcPr marL="45720" marR="45720" anchor="b">
                    <a:solidFill>
                      <a:srgbClr val="ECDBBF"/>
                    </a:solidFill>
                  </a:tcPr>
                </a:tc>
                <a:tc>
                  <a:txBody>
                    <a:bodyPr/>
                    <a:lstStyle/>
                    <a:p>
                      <a:pPr algn="r" fontAlgn="b"/>
                      <a:r>
                        <a:rPr lang="en-US" sz="2000" u="none" strike="noStrike" dirty="0">
                          <a:solidFill>
                            <a:schemeClr val="tx1"/>
                          </a:solidFill>
                          <a:effectLst/>
                        </a:rPr>
                        <a:t>181</a:t>
                      </a:r>
                    </a:p>
                    <a:p>
                      <a:pPr algn="r" fontAlgn="b"/>
                      <a:r>
                        <a:rPr lang="en-US" sz="1800" b="0" i="0" u="none" strike="noStrike" dirty="0">
                          <a:solidFill>
                            <a:schemeClr val="tx1"/>
                          </a:solidFill>
                          <a:effectLst/>
                          <a:latin typeface="Calibri" panose="020F0502020204030204" pitchFamily="34" charset="0"/>
                        </a:rPr>
                        <a:t>23</a:t>
                      </a:r>
                    </a:p>
                    <a:p>
                      <a:pPr algn="r" fontAlgn="b"/>
                      <a:r>
                        <a:rPr lang="en-US" sz="1800" b="0" i="0" u="none" strike="noStrike" dirty="0">
                          <a:solidFill>
                            <a:schemeClr val="tx1"/>
                          </a:solidFill>
                          <a:effectLst/>
                          <a:latin typeface="Calibri" panose="020F0502020204030204" pitchFamily="34" charset="0"/>
                        </a:rPr>
                        <a:t>158</a:t>
                      </a:r>
                    </a:p>
                  </a:txBody>
                  <a:tcPr marL="45720" marR="45720" anchor="b">
                    <a:solidFill>
                      <a:srgbClr val="ECDBBF"/>
                    </a:solidFill>
                  </a:tcPr>
                </a:tc>
                <a:tc>
                  <a:txBody>
                    <a:bodyPr/>
                    <a:lstStyle/>
                    <a:p>
                      <a:pPr algn="r" fontAlgn="b"/>
                      <a:r>
                        <a:rPr lang="en-US" sz="2000" b="1" i="0" u="none" strike="noStrike" dirty="0">
                          <a:solidFill>
                            <a:schemeClr val="tx1"/>
                          </a:solidFill>
                          <a:effectLst/>
                          <a:latin typeface="Calibri" panose="020F0502020204030204" pitchFamily="34" charset="0"/>
                        </a:rPr>
                        <a:t>428</a:t>
                      </a:r>
                    </a:p>
                    <a:p>
                      <a:pPr algn="r" fontAlgn="b"/>
                      <a:r>
                        <a:rPr lang="en-US" sz="1800" b="1" i="0" u="none" strike="noStrike" dirty="0">
                          <a:solidFill>
                            <a:schemeClr val="tx1"/>
                          </a:solidFill>
                          <a:effectLst/>
                          <a:latin typeface="Calibri" panose="020F0502020204030204" pitchFamily="34" charset="0"/>
                        </a:rPr>
                        <a:t>55</a:t>
                      </a:r>
                    </a:p>
                    <a:p>
                      <a:pPr algn="r" fontAlgn="b"/>
                      <a:r>
                        <a:rPr lang="en-US" sz="1800" b="1" i="0" u="none" strike="noStrike" dirty="0">
                          <a:solidFill>
                            <a:schemeClr val="tx1"/>
                          </a:solidFill>
                          <a:effectLst/>
                          <a:latin typeface="Calibri" panose="020F0502020204030204" pitchFamily="34" charset="0"/>
                        </a:rPr>
                        <a:t>373</a:t>
                      </a:r>
                    </a:p>
                  </a:txBody>
                  <a:tcPr marL="45720" marR="45720" anchor="b">
                    <a:solidFill>
                      <a:srgbClr val="ECDBBF"/>
                    </a:solidFill>
                  </a:tcPr>
                </a:tc>
                <a:extLst>
                  <a:ext uri="{0D108BD9-81ED-4DB2-BD59-A6C34878D82A}">
                    <a16:rowId xmlns:a16="http://schemas.microsoft.com/office/drawing/2014/main" val="3983370328"/>
                  </a:ext>
                </a:extLst>
              </a:tr>
              <a:tr h="182880">
                <a:tc>
                  <a:txBody>
                    <a:bodyPr/>
                    <a:lstStyle/>
                    <a:p>
                      <a:pPr algn="l" fontAlgn="b"/>
                      <a:r>
                        <a:rPr lang="en-US" sz="2000" b="0" u="none" strike="noStrike" dirty="0">
                          <a:solidFill>
                            <a:schemeClr val="tx1"/>
                          </a:solidFill>
                          <a:effectLst/>
                        </a:rPr>
                        <a:t>Households</a:t>
                      </a:r>
                      <a:endParaRPr lang="en-US" sz="2000" b="0" i="0" u="none" strike="noStrike" dirty="0">
                        <a:solidFill>
                          <a:schemeClr val="tx1"/>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solidFill>
                            <a:schemeClr val="tx1"/>
                          </a:solidFill>
                          <a:effectLst/>
                        </a:rPr>
                        <a:t>33</a:t>
                      </a:r>
                      <a:endParaRPr lang="en-US" sz="2000" b="0" i="0" u="none" strike="noStrike" dirty="0">
                        <a:solidFill>
                          <a:schemeClr val="tx1"/>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solidFill>
                            <a:schemeClr val="tx1"/>
                          </a:solidFill>
                          <a:effectLst/>
                        </a:rPr>
                        <a:t>25</a:t>
                      </a:r>
                      <a:endParaRPr lang="en-US" sz="2000" b="0" i="0" u="none" strike="noStrike" dirty="0">
                        <a:solidFill>
                          <a:schemeClr val="tx1"/>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solidFill>
                            <a:schemeClr val="tx1"/>
                          </a:solidFill>
                          <a:effectLst/>
                        </a:rPr>
                        <a:t>23</a:t>
                      </a:r>
                      <a:endParaRPr lang="en-US" sz="2000" b="0" i="0" u="none" strike="noStrike" dirty="0">
                        <a:solidFill>
                          <a:schemeClr val="tx1"/>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b="1" i="0" u="none" strike="noStrike" dirty="0">
                          <a:solidFill>
                            <a:schemeClr val="tx1"/>
                          </a:solidFill>
                          <a:effectLst/>
                          <a:latin typeface="Calibri" panose="020F0502020204030204" pitchFamily="34" charset="0"/>
                        </a:rPr>
                        <a:t>81</a:t>
                      </a:r>
                    </a:p>
                  </a:txBody>
                  <a:tcPr marL="45720" marR="45720" anchor="b">
                    <a:solidFill>
                      <a:srgbClr val="F4EBDC"/>
                    </a:solidFill>
                  </a:tcPr>
                </a:tc>
                <a:extLst>
                  <a:ext uri="{0D108BD9-81ED-4DB2-BD59-A6C34878D82A}">
                    <a16:rowId xmlns:a16="http://schemas.microsoft.com/office/drawing/2014/main" val="1244310922"/>
                  </a:ext>
                </a:extLst>
              </a:tr>
              <a:tr h="182880">
                <a:tc>
                  <a:txBody>
                    <a:bodyPr/>
                    <a:lstStyle/>
                    <a:p>
                      <a:pPr algn="l" fontAlgn="b"/>
                      <a:r>
                        <a:rPr lang="en-US" sz="2000" b="0" u="none" strike="noStrike" dirty="0">
                          <a:solidFill>
                            <a:schemeClr val="tx1"/>
                          </a:solidFill>
                          <a:effectLst/>
                        </a:rPr>
                        <a:t>Avg per Household</a:t>
                      </a:r>
                      <a:endParaRPr lang="en-US" sz="2000" b="0" i="0" u="none" strike="noStrike" dirty="0">
                        <a:solidFill>
                          <a:schemeClr val="tx1"/>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a:solidFill>
                            <a:schemeClr val="tx1"/>
                          </a:solidFill>
                          <a:effectLst/>
                        </a:rPr>
                        <a:t>2.97</a:t>
                      </a:r>
                      <a:endParaRPr lang="en-US" sz="2000" b="0" i="0" u="none" strike="noStrike">
                        <a:solidFill>
                          <a:schemeClr val="tx1"/>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solidFill>
                            <a:schemeClr val="tx1"/>
                          </a:solidFill>
                          <a:effectLst/>
                        </a:rPr>
                        <a:t>5.96</a:t>
                      </a:r>
                      <a:endParaRPr lang="en-US" sz="2000" b="0" i="0" u="none" strike="noStrike" dirty="0">
                        <a:solidFill>
                          <a:schemeClr val="tx1"/>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solidFill>
                            <a:schemeClr val="tx1"/>
                          </a:solidFill>
                          <a:effectLst/>
                        </a:rPr>
                        <a:t>7.87</a:t>
                      </a:r>
                      <a:endParaRPr lang="en-US" sz="2000" b="0" i="0" u="none" strike="noStrike" dirty="0">
                        <a:solidFill>
                          <a:schemeClr val="tx1"/>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b="1" i="0" u="none" strike="noStrike" dirty="0">
                          <a:solidFill>
                            <a:schemeClr val="tx1"/>
                          </a:solidFill>
                          <a:effectLst/>
                          <a:latin typeface="Calibri" panose="020F0502020204030204" pitchFamily="34" charset="0"/>
                        </a:rPr>
                        <a:t>5.28</a:t>
                      </a:r>
                    </a:p>
                  </a:txBody>
                  <a:tcPr marL="45720" marR="45720" anchor="b">
                    <a:solidFill>
                      <a:srgbClr val="ECDBBF"/>
                    </a:solidFill>
                  </a:tcPr>
                </a:tc>
                <a:extLst>
                  <a:ext uri="{0D108BD9-81ED-4DB2-BD59-A6C34878D82A}">
                    <a16:rowId xmlns:a16="http://schemas.microsoft.com/office/drawing/2014/main" val="730811889"/>
                  </a:ext>
                </a:extLst>
              </a:tr>
            </a:tbl>
          </a:graphicData>
        </a:graphic>
      </p:graphicFrame>
      <p:graphicFrame>
        <p:nvGraphicFramePr>
          <p:cNvPr id="16" name="Table 15">
            <a:extLst>
              <a:ext uri="{FF2B5EF4-FFF2-40B4-BE49-F238E27FC236}">
                <a16:creationId xmlns:a16="http://schemas.microsoft.com/office/drawing/2014/main" id="{B2686836-A6DC-4844-8EEF-8B04C3D89125}"/>
              </a:ext>
            </a:extLst>
          </p:cNvPr>
          <p:cNvGraphicFramePr>
            <a:graphicFrameLocks noGrp="1"/>
          </p:cNvGraphicFramePr>
          <p:nvPr>
            <p:extLst>
              <p:ext uri="{D42A27DB-BD31-4B8C-83A1-F6EECF244321}">
                <p14:modId xmlns:p14="http://schemas.microsoft.com/office/powerpoint/2010/main" val="3935279490"/>
              </p:ext>
            </p:extLst>
          </p:nvPr>
        </p:nvGraphicFramePr>
        <p:xfrm>
          <a:off x="7365870" y="637071"/>
          <a:ext cx="4722126" cy="3169920"/>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3143128">
                  <a:extLst>
                    <a:ext uri="{9D8B030D-6E8A-4147-A177-3AD203B41FA5}">
                      <a16:colId xmlns:a16="http://schemas.microsoft.com/office/drawing/2014/main" val="3970178499"/>
                    </a:ext>
                  </a:extLst>
                </a:gridCol>
                <a:gridCol w="789499">
                  <a:extLst>
                    <a:ext uri="{9D8B030D-6E8A-4147-A177-3AD203B41FA5}">
                      <a16:colId xmlns:a16="http://schemas.microsoft.com/office/drawing/2014/main" val="1710362830"/>
                    </a:ext>
                  </a:extLst>
                </a:gridCol>
                <a:gridCol w="789499">
                  <a:extLst>
                    <a:ext uri="{9D8B030D-6E8A-4147-A177-3AD203B41FA5}">
                      <a16:colId xmlns:a16="http://schemas.microsoft.com/office/drawing/2014/main" val="922075941"/>
                    </a:ext>
                  </a:extLst>
                </a:gridCol>
              </a:tblGrid>
              <a:tr h="182880">
                <a:tc>
                  <a:txBody>
                    <a:bodyPr/>
                    <a:lstStyle/>
                    <a:p>
                      <a:pPr algn="l" fontAlgn="b"/>
                      <a:r>
                        <a:rPr lang="en-US" sz="2000" b="1" i="0" u="none" strike="noStrike" dirty="0">
                          <a:solidFill>
                            <a:schemeClr val="bg1"/>
                          </a:solidFill>
                          <a:effectLst/>
                          <a:latin typeface="Calibri" panose="020F0502020204030204" pitchFamily="34" charset="0"/>
                        </a:rPr>
                        <a:t>Most Popular Streets</a:t>
                      </a:r>
                    </a:p>
                  </a:txBody>
                  <a:tcPr marL="45720" marR="45720" anchor="b">
                    <a:solidFill>
                      <a:srgbClr val="C00000"/>
                    </a:solidFill>
                  </a:tcPr>
                </a:tc>
                <a:tc>
                  <a:txBody>
                    <a:bodyPr/>
                    <a:lstStyle/>
                    <a:p>
                      <a:pPr algn="l" fontAlgn="b"/>
                      <a:r>
                        <a:rPr lang="en-US" sz="2000" b="1" u="none" strike="noStrike" dirty="0">
                          <a:solidFill>
                            <a:schemeClr val="bg1"/>
                          </a:solidFill>
                          <a:effectLst/>
                        </a:rPr>
                        <a:t>Count</a:t>
                      </a:r>
                      <a:endParaRPr lang="en-US" sz="20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l" fontAlgn="b"/>
                      <a:r>
                        <a:rPr lang="en-US" sz="2000" b="1" u="none" strike="noStrike" dirty="0">
                          <a:solidFill>
                            <a:schemeClr val="bg1"/>
                          </a:solidFill>
                          <a:effectLst/>
                        </a:rPr>
                        <a:t>% TTL</a:t>
                      </a:r>
                      <a:endParaRPr lang="en-US" sz="2000" b="1" i="0" u="none" strike="noStrike" dirty="0">
                        <a:solidFill>
                          <a:schemeClr val="bg1"/>
                        </a:solidFill>
                        <a:effectLst/>
                        <a:latin typeface="Calibri" panose="020F0502020204030204" pitchFamily="34" charset="0"/>
                      </a:endParaRPr>
                    </a:p>
                  </a:txBody>
                  <a:tcPr marL="45720" marR="45720" anchor="b">
                    <a:solidFill>
                      <a:srgbClr val="C00000"/>
                    </a:solidFill>
                  </a:tcPr>
                </a:tc>
                <a:extLst>
                  <a:ext uri="{0D108BD9-81ED-4DB2-BD59-A6C34878D82A}">
                    <a16:rowId xmlns:a16="http://schemas.microsoft.com/office/drawing/2014/main" val="1697417257"/>
                  </a:ext>
                </a:extLst>
              </a:tr>
              <a:tr h="182880">
                <a:tc>
                  <a:txBody>
                    <a:bodyPr/>
                    <a:lstStyle/>
                    <a:p>
                      <a:pPr algn="l" fontAlgn="b"/>
                      <a:r>
                        <a:rPr lang="en-US" sz="2000" u="none" strike="noStrike" dirty="0">
                          <a:effectLst/>
                        </a:rPr>
                        <a:t>Collins St / Georgia RR St</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196</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45.8%</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2637714393"/>
                  </a:ext>
                </a:extLst>
              </a:tr>
              <a:tr h="182880">
                <a:tc>
                  <a:txBody>
                    <a:bodyPr/>
                    <a:lstStyle/>
                    <a:p>
                      <a:pPr algn="l" fontAlgn="b"/>
                      <a:r>
                        <a:rPr lang="en-US" sz="2000" u="none" strike="noStrike" dirty="0">
                          <a:effectLst/>
                        </a:rPr>
                        <a:t>Courtland St</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47</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11.0%</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1098837794"/>
                  </a:ext>
                </a:extLst>
              </a:tr>
              <a:tr h="182880">
                <a:tc>
                  <a:txBody>
                    <a:bodyPr/>
                    <a:lstStyle/>
                    <a:p>
                      <a:pPr algn="l" fontAlgn="b"/>
                      <a:r>
                        <a:rPr lang="en-US" sz="2000" u="none" strike="noStrike" dirty="0">
                          <a:effectLst/>
                        </a:rPr>
                        <a:t>Decatur St</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a:effectLst/>
                        </a:rPr>
                        <a:t>53</a:t>
                      </a:r>
                      <a:endParaRPr lang="en-US" sz="2000" b="0" i="0" u="none" strike="noStrike">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12.4%</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1122212843"/>
                  </a:ext>
                </a:extLst>
              </a:tr>
              <a:tr h="182880">
                <a:tc>
                  <a:txBody>
                    <a:bodyPr/>
                    <a:lstStyle/>
                    <a:p>
                      <a:pPr algn="l" fontAlgn="b"/>
                      <a:r>
                        <a:rPr lang="en-US" sz="2000" u="none" strike="noStrike" dirty="0">
                          <a:effectLst/>
                        </a:rPr>
                        <a:t>Line St</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23</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5.4%</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1088094925"/>
                  </a:ext>
                </a:extLst>
              </a:tr>
              <a:tr h="182880">
                <a:tc>
                  <a:txBody>
                    <a:bodyPr/>
                    <a:lstStyle/>
                    <a:p>
                      <a:pPr algn="l" fontAlgn="b"/>
                      <a:r>
                        <a:rPr lang="en-US" sz="2000" u="none" strike="noStrike" dirty="0">
                          <a:effectLst/>
                        </a:rPr>
                        <a:t>Thompson St / Madison Ave</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16</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3.7%</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896872356"/>
                  </a:ext>
                </a:extLst>
              </a:tr>
              <a:tr h="182880">
                <a:tc>
                  <a:txBody>
                    <a:bodyPr/>
                    <a:lstStyle/>
                    <a:p>
                      <a:pPr algn="l" fontAlgn="b"/>
                      <a:r>
                        <a:rPr lang="en-US" sz="2000" u="none" strike="noStrike" dirty="0">
                          <a:effectLst/>
                        </a:rPr>
                        <a:t>Peters St</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20</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4.7%</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892038311"/>
                  </a:ext>
                </a:extLst>
              </a:tr>
              <a:tr h="182880">
                <a:tc>
                  <a:txBody>
                    <a:bodyPr/>
                    <a:lstStyle/>
                    <a:p>
                      <a:pPr algn="l" fontAlgn="b"/>
                      <a:r>
                        <a:rPr lang="en-US" sz="2000" u="none" strike="noStrike">
                          <a:effectLst/>
                        </a:rPr>
                        <a:t>S Broad St</a:t>
                      </a:r>
                      <a:endParaRPr lang="en-US" sz="2000" b="0" i="0" u="none" strike="noStrike">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a:effectLst/>
                        </a:rPr>
                        <a:t>14</a:t>
                      </a:r>
                      <a:endParaRPr lang="en-US" sz="2000" b="0" i="0" u="none" strike="noStrike">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3.3%</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1893081877"/>
                  </a:ext>
                </a:extLst>
              </a:tr>
            </a:tbl>
          </a:graphicData>
        </a:graphic>
      </p:graphicFrame>
      <p:sp>
        <p:nvSpPr>
          <p:cNvPr id="27" name="TextBox 26">
            <a:extLst>
              <a:ext uri="{FF2B5EF4-FFF2-40B4-BE49-F238E27FC236}">
                <a16:creationId xmlns:a16="http://schemas.microsoft.com/office/drawing/2014/main" id="{87F70125-BC29-4F9B-A08D-6A320A7C5957}"/>
              </a:ext>
            </a:extLst>
          </p:cNvPr>
          <p:cNvSpPr txBox="1"/>
          <p:nvPr/>
        </p:nvSpPr>
        <p:spPr>
          <a:xfrm>
            <a:off x="312857" y="648013"/>
            <a:ext cx="2961003" cy="461665"/>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none" rtlCol="0">
            <a:spAutoFit/>
          </a:bodyPr>
          <a:lstStyle/>
          <a:p>
            <a:r>
              <a:rPr lang="en-US" sz="2400" dirty="0"/>
              <a:t>Map of Atlanta – 1899</a:t>
            </a:r>
          </a:p>
        </p:txBody>
      </p:sp>
      <p:grpSp>
        <p:nvGrpSpPr>
          <p:cNvPr id="13" name="Group 12">
            <a:extLst>
              <a:ext uri="{FF2B5EF4-FFF2-40B4-BE49-F238E27FC236}">
                <a16:creationId xmlns:a16="http://schemas.microsoft.com/office/drawing/2014/main" id="{CC22DE0E-C788-2D47-B69D-D62D8A145E20}"/>
              </a:ext>
            </a:extLst>
          </p:cNvPr>
          <p:cNvGrpSpPr/>
          <p:nvPr/>
        </p:nvGrpSpPr>
        <p:grpSpPr>
          <a:xfrm>
            <a:off x="5976177" y="2976999"/>
            <a:ext cx="1694326" cy="1686222"/>
            <a:chOff x="6584950" y="2692400"/>
            <a:chExt cx="1694326" cy="2012998"/>
          </a:xfrm>
        </p:grpSpPr>
        <p:sp>
          <p:nvSpPr>
            <p:cNvPr id="20" name="Rectangle 19">
              <a:extLst>
                <a:ext uri="{FF2B5EF4-FFF2-40B4-BE49-F238E27FC236}">
                  <a16:creationId xmlns:a16="http://schemas.microsoft.com/office/drawing/2014/main" id="{30D327E7-297D-515B-C196-6AA13FE68312}"/>
                </a:ext>
              </a:extLst>
            </p:cNvPr>
            <p:cNvSpPr/>
            <p:nvPr/>
          </p:nvSpPr>
          <p:spPr>
            <a:xfrm>
              <a:off x="6584950" y="2692400"/>
              <a:ext cx="1225550" cy="14732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3379B3C-B47D-093B-194D-0AED389A3A5C}"/>
                </a:ext>
              </a:extLst>
            </p:cNvPr>
            <p:cNvSpPr txBox="1"/>
            <p:nvPr/>
          </p:nvSpPr>
          <p:spPr>
            <a:xfrm>
              <a:off x="6767324" y="3933814"/>
              <a:ext cx="1511952" cy="771584"/>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none" rtlCol="0">
              <a:spAutoFit/>
            </a:bodyPr>
            <a:lstStyle/>
            <a:p>
              <a:pPr algn="ctr"/>
              <a:r>
                <a:rPr lang="en-US" dirty="0"/>
                <a:t>Collins District</a:t>
              </a:r>
            </a:p>
            <a:p>
              <a:pPr algn="ctr"/>
              <a:r>
                <a:rPr lang="en-US" dirty="0"/>
                <a:t>(1880s-1910s)</a:t>
              </a:r>
            </a:p>
          </p:txBody>
        </p:sp>
      </p:grpSp>
    </p:spTree>
    <p:extLst>
      <p:ext uri="{BB962C8B-B14F-4D97-AF65-F5344CB8AC3E}">
        <p14:creationId xmlns:p14="http://schemas.microsoft.com/office/powerpoint/2010/main" val="492109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10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75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10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7" name="Picture 26">
            <a:extLst>
              <a:ext uri="{FF2B5EF4-FFF2-40B4-BE49-F238E27FC236}">
                <a16:creationId xmlns:a16="http://schemas.microsoft.com/office/drawing/2014/main" id="{A52E1D13-E2B1-4F9F-AE7C-A45212036BA8}"/>
              </a:ext>
            </a:extLst>
          </p:cNvPr>
          <p:cNvPicPr>
            <a:picLocks noChangeAspect="1"/>
          </p:cNvPicPr>
          <p:nvPr/>
        </p:nvPicPr>
        <p:blipFill rotWithShape="1">
          <a:blip r:embed="rId4">
            <a:extLst>
              <a:ext uri="{28A0092B-C50C-407E-A947-70E740481C1C}">
                <a14:useLocalDpi xmlns:a14="http://schemas.microsoft.com/office/drawing/2010/main" val="0"/>
              </a:ext>
            </a:extLst>
          </a:blip>
          <a:srcRect l="14088" t="8490" r="9214"/>
          <a:stretch/>
        </p:blipFill>
        <p:spPr>
          <a:xfrm>
            <a:off x="180975" y="518379"/>
            <a:ext cx="10380096" cy="6071405"/>
          </a:xfrm>
          <a:prstGeom prst="rect">
            <a:avLst/>
          </a:prstGeom>
          <a:effectLst>
            <a:outerShdw blurRad="50800" dist="38100" dir="2700000" algn="tl" rotWithShape="0">
              <a:prstClr val="black">
                <a:alpha val="40000"/>
              </a:prstClr>
            </a:outerShdw>
          </a:effectLst>
        </p:spPr>
      </p:pic>
      <p:sp>
        <p:nvSpPr>
          <p:cNvPr id="15" name="TextBox 14">
            <a:extLst>
              <a:ext uri="{FF2B5EF4-FFF2-40B4-BE49-F238E27FC236}">
                <a16:creationId xmlns:a16="http://schemas.microsoft.com/office/drawing/2014/main" id="{51BFA3E0-EF22-A73D-2749-5B1835355F18}"/>
              </a:ext>
            </a:extLst>
          </p:cNvPr>
          <p:cNvSpPr txBox="1"/>
          <p:nvPr/>
        </p:nvSpPr>
        <p:spPr>
          <a:xfrm>
            <a:off x="819398" y="6391636"/>
            <a:ext cx="3800104" cy="338554"/>
          </a:xfrm>
          <a:prstGeom prst="rect">
            <a:avLst/>
          </a:prstGeom>
          <a:noFill/>
        </p:spPr>
        <p:txBody>
          <a:bodyPr wrap="square" rtlCol="0">
            <a:spAutoFit/>
          </a:bodyPr>
          <a:lstStyle/>
          <a:p>
            <a:pPr algn="ctr"/>
            <a:r>
              <a:rPr lang="en-US" sz="1600" dirty="0"/>
              <a:t>Atlanta Studies 2022 Symposium | May 6</a:t>
            </a:r>
          </a:p>
        </p:txBody>
      </p:sp>
      <p:pic>
        <p:nvPicPr>
          <p:cNvPr id="5" name="Picture 4">
            <a:extLst>
              <a:ext uri="{FF2B5EF4-FFF2-40B4-BE49-F238E27FC236}">
                <a16:creationId xmlns:a16="http://schemas.microsoft.com/office/drawing/2014/main" id="{41EA789E-445C-46D4-BFB2-436716DFFBF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08454" y="2015726"/>
            <a:ext cx="467905" cy="665233"/>
          </a:xfrm>
          <a:prstGeom prst="rect">
            <a:avLst/>
          </a:prstGeom>
          <a:effectLst>
            <a:outerShdw blurRad="50800" dist="38100" dir="2700000" algn="tl" rotWithShape="0">
              <a:prstClr val="black">
                <a:alpha val="40000"/>
              </a:prstClr>
            </a:outerShdw>
          </a:effectLst>
        </p:spPr>
      </p:pic>
      <p:sp>
        <p:nvSpPr>
          <p:cNvPr id="18" name="TextBox 17">
            <a:extLst>
              <a:ext uri="{FF2B5EF4-FFF2-40B4-BE49-F238E27FC236}">
                <a16:creationId xmlns:a16="http://schemas.microsoft.com/office/drawing/2014/main" id="{611F3AC4-5DAF-4696-8A41-5D70F29C079E}"/>
              </a:ext>
            </a:extLst>
          </p:cNvPr>
          <p:cNvSpPr txBox="1"/>
          <p:nvPr/>
        </p:nvSpPr>
        <p:spPr>
          <a:xfrm>
            <a:off x="5368250" y="1549395"/>
            <a:ext cx="1410900" cy="369332"/>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none" rtlCol="0">
            <a:spAutoFit/>
          </a:bodyPr>
          <a:lstStyle/>
          <a:p>
            <a:pPr algn="ctr"/>
            <a:r>
              <a:rPr lang="en-US" dirty="0"/>
              <a:t>We are here!</a:t>
            </a:r>
          </a:p>
        </p:txBody>
      </p:sp>
      <p:sp>
        <p:nvSpPr>
          <p:cNvPr id="7" name="Arrow: Curved Left 6">
            <a:extLst>
              <a:ext uri="{FF2B5EF4-FFF2-40B4-BE49-F238E27FC236}">
                <a16:creationId xmlns:a16="http://schemas.microsoft.com/office/drawing/2014/main" id="{64E03AA2-C77A-4C9D-AABF-C30F3C0F0A9F}"/>
              </a:ext>
            </a:extLst>
          </p:cNvPr>
          <p:cNvSpPr/>
          <p:nvPr/>
        </p:nvSpPr>
        <p:spPr>
          <a:xfrm>
            <a:off x="6781941" y="1808972"/>
            <a:ext cx="467905" cy="556942"/>
          </a:xfrm>
          <a:prstGeom prst="curvedLef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2" name="Group 11">
            <a:extLst>
              <a:ext uri="{FF2B5EF4-FFF2-40B4-BE49-F238E27FC236}">
                <a16:creationId xmlns:a16="http://schemas.microsoft.com/office/drawing/2014/main" id="{1D83C010-E5FC-4669-B47A-0592A54E2B84}"/>
              </a:ext>
            </a:extLst>
          </p:cNvPr>
          <p:cNvGrpSpPr/>
          <p:nvPr/>
        </p:nvGrpSpPr>
        <p:grpSpPr>
          <a:xfrm>
            <a:off x="3068576" y="2149487"/>
            <a:ext cx="1875517" cy="608166"/>
            <a:chOff x="3839483" y="1916318"/>
            <a:chExt cx="1875517" cy="608166"/>
          </a:xfrm>
        </p:grpSpPr>
        <p:sp>
          <p:nvSpPr>
            <p:cNvPr id="24" name="Rectangle 23">
              <a:extLst>
                <a:ext uri="{FF2B5EF4-FFF2-40B4-BE49-F238E27FC236}">
                  <a16:creationId xmlns:a16="http://schemas.microsoft.com/office/drawing/2014/main" id="{E05CFD06-7DC8-1793-1B88-324C91E5AB33}"/>
                </a:ext>
              </a:extLst>
            </p:cNvPr>
            <p:cNvSpPr/>
            <p:nvPr/>
          </p:nvSpPr>
          <p:spPr>
            <a:xfrm>
              <a:off x="5081362" y="2078600"/>
              <a:ext cx="633638" cy="44588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9A5AD9B-E022-4DBF-93F9-95AC5849F1DC}"/>
                </a:ext>
              </a:extLst>
            </p:cNvPr>
            <p:cNvSpPr txBox="1"/>
            <p:nvPr/>
          </p:nvSpPr>
          <p:spPr>
            <a:xfrm>
              <a:off x="3839483" y="1916318"/>
              <a:ext cx="1213024" cy="369332"/>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none" rtlCol="0">
              <a:spAutoFit/>
            </a:bodyPr>
            <a:lstStyle/>
            <a:p>
              <a:pPr algn="ctr"/>
              <a:r>
                <a:rPr lang="en-US" dirty="0"/>
                <a:t>Post-1910s</a:t>
              </a:r>
            </a:p>
          </p:txBody>
        </p:sp>
      </p:grpSp>
      <p:sp>
        <p:nvSpPr>
          <p:cNvPr id="38" name="TextBox 37">
            <a:extLst>
              <a:ext uri="{FF2B5EF4-FFF2-40B4-BE49-F238E27FC236}">
                <a16:creationId xmlns:a16="http://schemas.microsoft.com/office/drawing/2014/main" id="{F022B15A-DA7E-4C15-A504-E94E370F1B09}"/>
              </a:ext>
            </a:extLst>
          </p:cNvPr>
          <p:cNvSpPr txBox="1"/>
          <p:nvPr/>
        </p:nvSpPr>
        <p:spPr>
          <a:xfrm>
            <a:off x="312857" y="648013"/>
            <a:ext cx="3012171" cy="461665"/>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none" rtlCol="0">
            <a:spAutoFit/>
          </a:bodyPr>
          <a:lstStyle/>
          <a:p>
            <a:r>
              <a:rPr lang="en-US" sz="2400" dirty="0"/>
              <a:t>Map of Atlanta – NOW</a:t>
            </a:r>
          </a:p>
        </p:txBody>
      </p:sp>
      <p:graphicFrame>
        <p:nvGraphicFramePr>
          <p:cNvPr id="28" name="Table 27">
            <a:extLst>
              <a:ext uri="{FF2B5EF4-FFF2-40B4-BE49-F238E27FC236}">
                <a16:creationId xmlns:a16="http://schemas.microsoft.com/office/drawing/2014/main" id="{F5DD7AEA-AD2B-4CB6-4FE9-F5F6EF178990}"/>
              </a:ext>
            </a:extLst>
          </p:cNvPr>
          <p:cNvGraphicFramePr>
            <a:graphicFrameLocks noGrp="1"/>
          </p:cNvGraphicFramePr>
          <p:nvPr>
            <p:extLst>
              <p:ext uri="{D42A27DB-BD31-4B8C-83A1-F6EECF244321}">
                <p14:modId xmlns:p14="http://schemas.microsoft.com/office/powerpoint/2010/main" val="593061858"/>
              </p:ext>
            </p:extLst>
          </p:nvPr>
        </p:nvGraphicFramePr>
        <p:xfrm>
          <a:off x="7365870" y="637071"/>
          <a:ext cx="4722126" cy="3169920"/>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3143128">
                  <a:extLst>
                    <a:ext uri="{9D8B030D-6E8A-4147-A177-3AD203B41FA5}">
                      <a16:colId xmlns:a16="http://schemas.microsoft.com/office/drawing/2014/main" val="3970178499"/>
                    </a:ext>
                  </a:extLst>
                </a:gridCol>
                <a:gridCol w="789499">
                  <a:extLst>
                    <a:ext uri="{9D8B030D-6E8A-4147-A177-3AD203B41FA5}">
                      <a16:colId xmlns:a16="http://schemas.microsoft.com/office/drawing/2014/main" val="1710362830"/>
                    </a:ext>
                  </a:extLst>
                </a:gridCol>
                <a:gridCol w="789499">
                  <a:extLst>
                    <a:ext uri="{9D8B030D-6E8A-4147-A177-3AD203B41FA5}">
                      <a16:colId xmlns:a16="http://schemas.microsoft.com/office/drawing/2014/main" val="922075941"/>
                    </a:ext>
                  </a:extLst>
                </a:gridCol>
              </a:tblGrid>
              <a:tr h="182880">
                <a:tc>
                  <a:txBody>
                    <a:bodyPr/>
                    <a:lstStyle/>
                    <a:p>
                      <a:pPr algn="l" fontAlgn="b"/>
                      <a:r>
                        <a:rPr lang="en-US" sz="2000" b="1" i="0" u="none" strike="noStrike" dirty="0">
                          <a:solidFill>
                            <a:schemeClr val="bg1"/>
                          </a:solidFill>
                          <a:effectLst/>
                          <a:latin typeface="Calibri" panose="020F0502020204030204" pitchFamily="34" charset="0"/>
                        </a:rPr>
                        <a:t>Most Popular Streets</a:t>
                      </a:r>
                    </a:p>
                  </a:txBody>
                  <a:tcPr marL="45720" marR="45720" anchor="b">
                    <a:solidFill>
                      <a:srgbClr val="C00000"/>
                    </a:solidFill>
                  </a:tcPr>
                </a:tc>
                <a:tc>
                  <a:txBody>
                    <a:bodyPr/>
                    <a:lstStyle/>
                    <a:p>
                      <a:pPr algn="l" fontAlgn="b"/>
                      <a:r>
                        <a:rPr lang="en-US" sz="2000" b="1" u="none" strike="noStrike" dirty="0">
                          <a:solidFill>
                            <a:schemeClr val="bg1"/>
                          </a:solidFill>
                          <a:effectLst/>
                        </a:rPr>
                        <a:t>Count</a:t>
                      </a:r>
                      <a:endParaRPr lang="en-US" sz="20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l" fontAlgn="b"/>
                      <a:r>
                        <a:rPr lang="en-US" sz="2000" b="1" u="none" strike="noStrike" dirty="0">
                          <a:solidFill>
                            <a:schemeClr val="bg1"/>
                          </a:solidFill>
                          <a:effectLst/>
                        </a:rPr>
                        <a:t>% TTL</a:t>
                      </a:r>
                      <a:endParaRPr lang="en-US" sz="2000" b="1" i="0" u="none" strike="noStrike" dirty="0">
                        <a:solidFill>
                          <a:schemeClr val="bg1"/>
                        </a:solidFill>
                        <a:effectLst/>
                        <a:latin typeface="Calibri" panose="020F0502020204030204" pitchFamily="34" charset="0"/>
                      </a:endParaRPr>
                    </a:p>
                  </a:txBody>
                  <a:tcPr marL="45720" marR="45720" anchor="b">
                    <a:solidFill>
                      <a:srgbClr val="C00000"/>
                    </a:solidFill>
                  </a:tcPr>
                </a:tc>
                <a:extLst>
                  <a:ext uri="{0D108BD9-81ED-4DB2-BD59-A6C34878D82A}">
                    <a16:rowId xmlns:a16="http://schemas.microsoft.com/office/drawing/2014/main" val="1697417257"/>
                  </a:ext>
                </a:extLst>
              </a:tr>
              <a:tr h="182880">
                <a:tc>
                  <a:txBody>
                    <a:bodyPr/>
                    <a:lstStyle/>
                    <a:p>
                      <a:pPr algn="l" fontAlgn="b"/>
                      <a:r>
                        <a:rPr lang="en-US" sz="2000" u="none" strike="noStrike" dirty="0">
                          <a:effectLst/>
                        </a:rPr>
                        <a:t>Collins St / Georgia RR St</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196</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45.8%</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2637714393"/>
                  </a:ext>
                </a:extLst>
              </a:tr>
              <a:tr h="182880">
                <a:tc>
                  <a:txBody>
                    <a:bodyPr/>
                    <a:lstStyle/>
                    <a:p>
                      <a:pPr algn="l" fontAlgn="b"/>
                      <a:r>
                        <a:rPr lang="en-US" sz="2000" u="none" strike="noStrike" dirty="0">
                          <a:effectLst/>
                        </a:rPr>
                        <a:t>Courtland St</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47</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11.0%</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1098837794"/>
                  </a:ext>
                </a:extLst>
              </a:tr>
              <a:tr h="182880">
                <a:tc>
                  <a:txBody>
                    <a:bodyPr/>
                    <a:lstStyle/>
                    <a:p>
                      <a:pPr algn="l" fontAlgn="b"/>
                      <a:r>
                        <a:rPr lang="en-US" sz="2000" u="none" strike="noStrike" dirty="0">
                          <a:effectLst/>
                        </a:rPr>
                        <a:t>Decatur St</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a:effectLst/>
                        </a:rPr>
                        <a:t>53</a:t>
                      </a:r>
                      <a:endParaRPr lang="en-US" sz="2000" b="0" i="0" u="none" strike="noStrike">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12.4%</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1122212843"/>
                  </a:ext>
                </a:extLst>
              </a:tr>
              <a:tr h="182880">
                <a:tc>
                  <a:txBody>
                    <a:bodyPr/>
                    <a:lstStyle/>
                    <a:p>
                      <a:pPr algn="l" fontAlgn="b"/>
                      <a:r>
                        <a:rPr lang="en-US" sz="2000" u="none" strike="noStrike" dirty="0">
                          <a:effectLst/>
                        </a:rPr>
                        <a:t>Line St</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23</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5.4%</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1088094925"/>
                  </a:ext>
                </a:extLst>
              </a:tr>
              <a:tr h="182880">
                <a:tc>
                  <a:txBody>
                    <a:bodyPr/>
                    <a:lstStyle/>
                    <a:p>
                      <a:pPr algn="l" fontAlgn="b"/>
                      <a:r>
                        <a:rPr lang="en-US" sz="2000" u="none" strike="noStrike" dirty="0">
                          <a:effectLst/>
                        </a:rPr>
                        <a:t>Thompson St / Madison Ave</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16</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3.7%</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896872356"/>
                  </a:ext>
                </a:extLst>
              </a:tr>
              <a:tr h="182880">
                <a:tc>
                  <a:txBody>
                    <a:bodyPr/>
                    <a:lstStyle/>
                    <a:p>
                      <a:pPr algn="l" fontAlgn="b"/>
                      <a:r>
                        <a:rPr lang="en-US" sz="2000" u="none" strike="noStrike" dirty="0">
                          <a:effectLst/>
                        </a:rPr>
                        <a:t>Peters St</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20</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effectLst/>
                        </a:rPr>
                        <a:t>4.7%</a:t>
                      </a:r>
                      <a:endParaRPr lang="en-US" sz="20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892038311"/>
                  </a:ext>
                </a:extLst>
              </a:tr>
              <a:tr h="182880">
                <a:tc>
                  <a:txBody>
                    <a:bodyPr/>
                    <a:lstStyle/>
                    <a:p>
                      <a:pPr algn="l" fontAlgn="b"/>
                      <a:r>
                        <a:rPr lang="en-US" sz="2000" u="none" strike="noStrike">
                          <a:effectLst/>
                        </a:rPr>
                        <a:t>S Broad St</a:t>
                      </a:r>
                      <a:endParaRPr lang="en-US" sz="2000" b="0" i="0" u="none" strike="noStrike">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a:effectLst/>
                        </a:rPr>
                        <a:t>14</a:t>
                      </a:r>
                      <a:endParaRPr lang="en-US" sz="2000" b="0" i="0" u="none" strike="noStrike">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effectLst/>
                        </a:rPr>
                        <a:t>3.3%</a:t>
                      </a:r>
                      <a:endParaRPr lang="en-US" sz="20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1893081877"/>
                  </a:ext>
                </a:extLst>
              </a:tr>
            </a:tbl>
          </a:graphicData>
        </a:graphic>
      </p:graphicFrame>
      <p:graphicFrame>
        <p:nvGraphicFramePr>
          <p:cNvPr id="29" name="Table 28">
            <a:extLst>
              <a:ext uri="{FF2B5EF4-FFF2-40B4-BE49-F238E27FC236}">
                <a16:creationId xmlns:a16="http://schemas.microsoft.com/office/drawing/2014/main" id="{4C07B1EF-B2A1-38DC-D981-CEB772C498EA}"/>
              </a:ext>
            </a:extLst>
          </p:cNvPr>
          <p:cNvGraphicFramePr>
            <a:graphicFrameLocks noGrp="1"/>
          </p:cNvGraphicFramePr>
          <p:nvPr>
            <p:extLst>
              <p:ext uri="{D42A27DB-BD31-4B8C-83A1-F6EECF244321}">
                <p14:modId xmlns:p14="http://schemas.microsoft.com/office/powerpoint/2010/main" val="406552433"/>
              </p:ext>
            </p:extLst>
          </p:nvPr>
        </p:nvGraphicFramePr>
        <p:xfrm>
          <a:off x="7106299" y="4427313"/>
          <a:ext cx="4981697" cy="2133600"/>
        </p:xfrm>
        <a:graphic>
          <a:graphicData uri="http://schemas.openxmlformats.org/drawingml/2006/table">
            <a:tbl>
              <a:tblPr>
                <a:effectLst>
                  <a:outerShdw blurRad="50800" dist="38100" dir="2700000" algn="tl" rotWithShape="0">
                    <a:prstClr val="black">
                      <a:alpha val="40000"/>
                    </a:prstClr>
                  </a:outerShdw>
                </a:effectLst>
                <a:tableStyleId>{073A0DAA-6AF3-43AB-8588-CEC1D06C72B9}</a:tableStyleId>
              </a:tblPr>
              <a:tblGrid>
                <a:gridCol w="2143461">
                  <a:extLst>
                    <a:ext uri="{9D8B030D-6E8A-4147-A177-3AD203B41FA5}">
                      <a16:colId xmlns:a16="http://schemas.microsoft.com/office/drawing/2014/main" val="3277405495"/>
                    </a:ext>
                  </a:extLst>
                </a:gridCol>
                <a:gridCol w="709559">
                  <a:extLst>
                    <a:ext uri="{9D8B030D-6E8A-4147-A177-3AD203B41FA5}">
                      <a16:colId xmlns:a16="http://schemas.microsoft.com/office/drawing/2014/main" val="2262566253"/>
                    </a:ext>
                  </a:extLst>
                </a:gridCol>
                <a:gridCol w="709559">
                  <a:extLst>
                    <a:ext uri="{9D8B030D-6E8A-4147-A177-3AD203B41FA5}">
                      <a16:colId xmlns:a16="http://schemas.microsoft.com/office/drawing/2014/main" val="4107224714"/>
                    </a:ext>
                  </a:extLst>
                </a:gridCol>
                <a:gridCol w="709559">
                  <a:extLst>
                    <a:ext uri="{9D8B030D-6E8A-4147-A177-3AD203B41FA5}">
                      <a16:colId xmlns:a16="http://schemas.microsoft.com/office/drawing/2014/main" val="3250850766"/>
                    </a:ext>
                  </a:extLst>
                </a:gridCol>
                <a:gridCol w="709559">
                  <a:extLst>
                    <a:ext uri="{9D8B030D-6E8A-4147-A177-3AD203B41FA5}">
                      <a16:colId xmlns:a16="http://schemas.microsoft.com/office/drawing/2014/main" val="1323694231"/>
                    </a:ext>
                  </a:extLst>
                </a:gridCol>
              </a:tblGrid>
              <a:tr h="182880">
                <a:tc>
                  <a:txBody>
                    <a:bodyPr/>
                    <a:lstStyle/>
                    <a:p>
                      <a:pPr algn="l" fontAlgn="b"/>
                      <a:r>
                        <a:rPr lang="en-US" sz="2000" u="none" strike="noStrike" dirty="0">
                          <a:solidFill>
                            <a:schemeClr val="bg1"/>
                          </a:solidFill>
                          <a:effectLst/>
                        </a:rPr>
                        <a:t> </a:t>
                      </a:r>
                      <a:endParaRPr lang="en-US" sz="2000" b="0"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000" b="1" u="none" strike="noStrike" dirty="0">
                          <a:solidFill>
                            <a:schemeClr val="bg1"/>
                          </a:solidFill>
                          <a:effectLst/>
                        </a:rPr>
                        <a:t>1880</a:t>
                      </a:r>
                      <a:endParaRPr lang="en-US" sz="20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000" b="1" u="none" strike="noStrike" dirty="0">
                          <a:solidFill>
                            <a:schemeClr val="bg1"/>
                          </a:solidFill>
                          <a:effectLst/>
                        </a:rPr>
                        <a:t>1900</a:t>
                      </a:r>
                      <a:endParaRPr lang="en-US" sz="20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000" b="1" u="none" strike="noStrike" dirty="0">
                          <a:solidFill>
                            <a:schemeClr val="bg1"/>
                          </a:solidFill>
                          <a:effectLst/>
                        </a:rPr>
                        <a:t>1910</a:t>
                      </a:r>
                      <a:endParaRPr lang="en-US" sz="20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000" b="1" i="0" u="none" strike="noStrike" dirty="0">
                          <a:solidFill>
                            <a:schemeClr val="bg1"/>
                          </a:solidFill>
                          <a:effectLst/>
                          <a:latin typeface="Calibri" panose="020F0502020204030204" pitchFamily="34" charset="0"/>
                        </a:rPr>
                        <a:t>ALL</a:t>
                      </a:r>
                    </a:p>
                  </a:txBody>
                  <a:tcPr marL="45720" marR="45720" anchor="b">
                    <a:solidFill>
                      <a:srgbClr val="C00000"/>
                    </a:solidFill>
                  </a:tcPr>
                </a:tc>
                <a:extLst>
                  <a:ext uri="{0D108BD9-81ED-4DB2-BD59-A6C34878D82A}">
                    <a16:rowId xmlns:a16="http://schemas.microsoft.com/office/drawing/2014/main" val="1093689699"/>
                  </a:ext>
                </a:extLst>
              </a:tr>
              <a:tr h="182880">
                <a:tc>
                  <a:txBody>
                    <a:bodyPr/>
                    <a:lstStyle/>
                    <a:p>
                      <a:pPr algn="l" fontAlgn="b"/>
                      <a:r>
                        <a:rPr lang="en-US" sz="2000" b="0" u="none" strike="noStrike" dirty="0">
                          <a:solidFill>
                            <a:schemeClr val="tx1"/>
                          </a:solidFill>
                          <a:effectLst/>
                        </a:rPr>
                        <a:t>Madam/Prostitutes</a:t>
                      </a:r>
                    </a:p>
                    <a:p>
                      <a:pPr algn="r" fontAlgn="b"/>
                      <a:r>
                        <a:rPr lang="en-US" sz="1800" b="0" i="0" u="none" strike="noStrike" dirty="0">
                          <a:solidFill>
                            <a:schemeClr val="tx1"/>
                          </a:solidFill>
                          <a:effectLst/>
                          <a:latin typeface="Calibri" panose="020F0502020204030204" pitchFamily="34" charset="0"/>
                        </a:rPr>
                        <a:t>Madams</a:t>
                      </a:r>
                    </a:p>
                    <a:p>
                      <a:pPr algn="r" fontAlgn="b"/>
                      <a:r>
                        <a:rPr lang="en-US" sz="1800" b="0" i="0" u="none" strike="noStrike" dirty="0">
                          <a:solidFill>
                            <a:schemeClr val="tx1"/>
                          </a:solidFill>
                          <a:effectLst/>
                          <a:latin typeface="Calibri" panose="020F0502020204030204" pitchFamily="34" charset="0"/>
                        </a:rPr>
                        <a:t>Prostitutes</a:t>
                      </a:r>
                    </a:p>
                  </a:txBody>
                  <a:tcPr marL="45720" marR="45720" anchor="b">
                    <a:solidFill>
                      <a:srgbClr val="ECDBBF"/>
                    </a:solidFill>
                  </a:tcPr>
                </a:tc>
                <a:tc>
                  <a:txBody>
                    <a:bodyPr/>
                    <a:lstStyle/>
                    <a:p>
                      <a:pPr algn="r" fontAlgn="b"/>
                      <a:r>
                        <a:rPr lang="en-US" sz="2000" u="none" strike="noStrike" dirty="0">
                          <a:solidFill>
                            <a:schemeClr val="tx1"/>
                          </a:solidFill>
                          <a:effectLst/>
                        </a:rPr>
                        <a:t>98</a:t>
                      </a:r>
                    </a:p>
                    <a:p>
                      <a:pPr algn="r" fontAlgn="b"/>
                      <a:r>
                        <a:rPr lang="en-US" sz="1800" b="0" i="0" u="none" strike="noStrike" dirty="0">
                          <a:solidFill>
                            <a:schemeClr val="tx1"/>
                          </a:solidFill>
                          <a:effectLst/>
                          <a:latin typeface="Calibri" panose="020F0502020204030204" pitchFamily="34" charset="0"/>
                        </a:rPr>
                        <a:t>9</a:t>
                      </a:r>
                    </a:p>
                    <a:p>
                      <a:pPr algn="r" fontAlgn="b"/>
                      <a:r>
                        <a:rPr lang="en-US" sz="1800" b="0" i="0" u="none" strike="noStrike" dirty="0">
                          <a:solidFill>
                            <a:schemeClr val="tx1"/>
                          </a:solidFill>
                          <a:effectLst/>
                          <a:latin typeface="Calibri" panose="020F0502020204030204" pitchFamily="34" charset="0"/>
                        </a:rPr>
                        <a:t>89</a:t>
                      </a:r>
                    </a:p>
                  </a:txBody>
                  <a:tcPr marL="45720" marR="45720" anchor="b">
                    <a:solidFill>
                      <a:srgbClr val="ECDBBF"/>
                    </a:solidFill>
                  </a:tcPr>
                </a:tc>
                <a:tc>
                  <a:txBody>
                    <a:bodyPr/>
                    <a:lstStyle/>
                    <a:p>
                      <a:pPr algn="r" fontAlgn="b"/>
                      <a:r>
                        <a:rPr lang="en-US" sz="2000" u="none" strike="noStrike" dirty="0">
                          <a:solidFill>
                            <a:schemeClr val="tx1"/>
                          </a:solidFill>
                          <a:effectLst/>
                        </a:rPr>
                        <a:t>149</a:t>
                      </a:r>
                    </a:p>
                    <a:p>
                      <a:pPr algn="r" fontAlgn="b"/>
                      <a:r>
                        <a:rPr lang="en-US" sz="1800" b="0" i="0" u="none" strike="noStrike" dirty="0">
                          <a:solidFill>
                            <a:schemeClr val="tx1"/>
                          </a:solidFill>
                          <a:effectLst/>
                          <a:latin typeface="Calibri" panose="020F0502020204030204" pitchFamily="34" charset="0"/>
                        </a:rPr>
                        <a:t>23</a:t>
                      </a:r>
                    </a:p>
                    <a:p>
                      <a:pPr algn="r" fontAlgn="b"/>
                      <a:r>
                        <a:rPr lang="en-US" sz="1800" b="0" i="0" u="none" strike="noStrike" dirty="0">
                          <a:solidFill>
                            <a:schemeClr val="tx1"/>
                          </a:solidFill>
                          <a:effectLst/>
                          <a:latin typeface="Calibri" panose="020F0502020204030204" pitchFamily="34" charset="0"/>
                        </a:rPr>
                        <a:t>126</a:t>
                      </a:r>
                    </a:p>
                  </a:txBody>
                  <a:tcPr marL="45720" marR="45720" anchor="b">
                    <a:solidFill>
                      <a:srgbClr val="ECDBBF"/>
                    </a:solidFill>
                  </a:tcPr>
                </a:tc>
                <a:tc>
                  <a:txBody>
                    <a:bodyPr/>
                    <a:lstStyle/>
                    <a:p>
                      <a:pPr algn="r" fontAlgn="b"/>
                      <a:r>
                        <a:rPr lang="en-US" sz="2000" u="none" strike="noStrike" dirty="0">
                          <a:solidFill>
                            <a:schemeClr val="tx1"/>
                          </a:solidFill>
                          <a:effectLst/>
                        </a:rPr>
                        <a:t>181</a:t>
                      </a:r>
                    </a:p>
                    <a:p>
                      <a:pPr algn="r" fontAlgn="b"/>
                      <a:r>
                        <a:rPr lang="en-US" sz="1800" b="0" i="0" u="none" strike="noStrike" dirty="0">
                          <a:solidFill>
                            <a:schemeClr val="tx1"/>
                          </a:solidFill>
                          <a:effectLst/>
                          <a:latin typeface="Calibri" panose="020F0502020204030204" pitchFamily="34" charset="0"/>
                        </a:rPr>
                        <a:t>23</a:t>
                      </a:r>
                    </a:p>
                    <a:p>
                      <a:pPr algn="r" fontAlgn="b"/>
                      <a:r>
                        <a:rPr lang="en-US" sz="1800" b="0" i="0" u="none" strike="noStrike" dirty="0">
                          <a:solidFill>
                            <a:schemeClr val="tx1"/>
                          </a:solidFill>
                          <a:effectLst/>
                          <a:latin typeface="Calibri" panose="020F0502020204030204" pitchFamily="34" charset="0"/>
                        </a:rPr>
                        <a:t>158</a:t>
                      </a:r>
                    </a:p>
                  </a:txBody>
                  <a:tcPr marL="45720" marR="45720" anchor="b">
                    <a:solidFill>
                      <a:srgbClr val="ECDBBF"/>
                    </a:solidFill>
                  </a:tcPr>
                </a:tc>
                <a:tc>
                  <a:txBody>
                    <a:bodyPr/>
                    <a:lstStyle/>
                    <a:p>
                      <a:pPr algn="r" fontAlgn="b"/>
                      <a:r>
                        <a:rPr lang="en-US" sz="2000" b="1" i="0" u="none" strike="noStrike" dirty="0">
                          <a:solidFill>
                            <a:schemeClr val="tx1"/>
                          </a:solidFill>
                          <a:effectLst/>
                          <a:latin typeface="Calibri" panose="020F0502020204030204" pitchFamily="34" charset="0"/>
                        </a:rPr>
                        <a:t>428</a:t>
                      </a:r>
                    </a:p>
                    <a:p>
                      <a:pPr algn="r" fontAlgn="b"/>
                      <a:r>
                        <a:rPr lang="en-US" sz="1800" b="1" i="0" u="none" strike="noStrike" dirty="0">
                          <a:solidFill>
                            <a:schemeClr val="tx1"/>
                          </a:solidFill>
                          <a:effectLst/>
                          <a:latin typeface="Calibri" panose="020F0502020204030204" pitchFamily="34" charset="0"/>
                        </a:rPr>
                        <a:t>55</a:t>
                      </a:r>
                    </a:p>
                    <a:p>
                      <a:pPr algn="r" fontAlgn="b"/>
                      <a:r>
                        <a:rPr lang="en-US" sz="1800" b="1" i="0" u="none" strike="noStrike" dirty="0">
                          <a:solidFill>
                            <a:schemeClr val="tx1"/>
                          </a:solidFill>
                          <a:effectLst/>
                          <a:latin typeface="Calibri" panose="020F0502020204030204" pitchFamily="34" charset="0"/>
                        </a:rPr>
                        <a:t>373</a:t>
                      </a:r>
                    </a:p>
                  </a:txBody>
                  <a:tcPr marL="45720" marR="45720" anchor="b">
                    <a:solidFill>
                      <a:srgbClr val="ECDBBF"/>
                    </a:solidFill>
                  </a:tcPr>
                </a:tc>
                <a:extLst>
                  <a:ext uri="{0D108BD9-81ED-4DB2-BD59-A6C34878D82A}">
                    <a16:rowId xmlns:a16="http://schemas.microsoft.com/office/drawing/2014/main" val="3983370328"/>
                  </a:ext>
                </a:extLst>
              </a:tr>
              <a:tr h="182880">
                <a:tc>
                  <a:txBody>
                    <a:bodyPr/>
                    <a:lstStyle/>
                    <a:p>
                      <a:pPr algn="l" fontAlgn="b"/>
                      <a:r>
                        <a:rPr lang="en-US" sz="2000" b="0" u="none" strike="noStrike" dirty="0">
                          <a:solidFill>
                            <a:schemeClr val="tx1"/>
                          </a:solidFill>
                          <a:effectLst/>
                        </a:rPr>
                        <a:t>Households</a:t>
                      </a:r>
                      <a:endParaRPr lang="en-US" sz="2000" b="0" i="0" u="none" strike="noStrike" dirty="0">
                        <a:solidFill>
                          <a:schemeClr val="tx1"/>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solidFill>
                            <a:schemeClr val="tx1"/>
                          </a:solidFill>
                          <a:effectLst/>
                        </a:rPr>
                        <a:t>33</a:t>
                      </a:r>
                      <a:endParaRPr lang="en-US" sz="2000" b="0" i="0" u="none" strike="noStrike" dirty="0">
                        <a:solidFill>
                          <a:schemeClr val="tx1"/>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solidFill>
                            <a:schemeClr val="tx1"/>
                          </a:solidFill>
                          <a:effectLst/>
                        </a:rPr>
                        <a:t>25</a:t>
                      </a:r>
                      <a:endParaRPr lang="en-US" sz="2000" b="0" i="0" u="none" strike="noStrike" dirty="0">
                        <a:solidFill>
                          <a:schemeClr val="tx1"/>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u="none" strike="noStrike" dirty="0">
                          <a:solidFill>
                            <a:schemeClr val="tx1"/>
                          </a:solidFill>
                          <a:effectLst/>
                        </a:rPr>
                        <a:t>23</a:t>
                      </a:r>
                      <a:endParaRPr lang="en-US" sz="2000" b="0" i="0" u="none" strike="noStrike" dirty="0">
                        <a:solidFill>
                          <a:schemeClr val="tx1"/>
                        </a:solidFill>
                        <a:effectLst/>
                        <a:latin typeface="Calibri" panose="020F0502020204030204" pitchFamily="34" charset="0"/>
                      </a:endParaRPr>
                    </a:p>
                  </a:txBody>
                  <a:tcPr marL="45720" marR="45720" anchor="b">
                    <a:solidFill>
                      <a:srgbClr val="F4EBDC"/>
                    </a:solidFill>
                  </a:tcPr>
                </a:tc>
                <a:tc>
                  <a:txBody>
                    <a:bodyPr/>
                    <a:lstStyle/>
                    <a:p>
                      <a:pPr algn="r" fontAlgn="b"/>
                      <a:r>
                        <a:rPr lang="en-US" sz="2000" b="1" i="0" u="none" strike="noStrike" dirty="0">
                          <a:solidFill>
                            <a:schemeClr val="tx1"/>
                          </a:solidFill>
                          <a:effectLst/>
                          <a:latin typeface="Calibri" panose="020F0502020204030204" pitchFamily="34" charset="0"/>
                        </a:rPr>
                        <a:t>81</a:t>
                      </a:r>
                    </a:p>
                  </a:txBody>
                  <a:tcPr marL="45720" marR="45720" anchor="b">
                    <a:solidFill>
                      <a:srgbClr val="F4EBDC"/>
                    </a:solidFill>
                  </a:tcPr>
                </a:tc>
                <a:extLst>
                  <a:ext uri="{0D108BD9-81ED-4DB2-BD59-A6C34878D82A}">
                    <a16:rowId xmlns:a16="http://schemas.microsoft.com/office/drawing/2014/main" val="1244310922"/>
                  </a:ext>
                </a:extLst>
              </a:tr>
              <a:tr h="182880">
                <a:tc>
                  <a:txBody>
                    <a:bodyPr/>
                    <a:lstStyle/>
                    <a:p>
                      <a:pPr algn="l" fontAlgn="b"/>
                      <a:r>
                        <a:rPr lang="en-US" sz="2000" b="0" u="none" strike="noStrike" dirty="0">
                          <a:solidFill>
                            <a:schemeClr val="tx1"/>
                          </a:solidFill>
                          <a:effectLst/>
                        </a:rPr>
                        <a:t>Avg per Household</a:t>
                      </a:r>
                      <a:endParaRPr lang="en-US" sz="2000" b="0" i="0" u="none" strike="noStrike" dirty="0">
                        <a:solidFill>
                          <a:schemeClr val="tx1"/>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a:solidFill>
                            <a:schemeClr val="tx1"/>
                          </a:solidFill>
                          <a:effectLst/>
                        </a:rPr>
                        <a:t>2.97</a:t>
                      </a:r>
                      <a:endParaRPr lang="en-US" sz="2000" b="0" i="0" u="none" strike="noStrike">
                        <a:solidFill>
                          <a:schemeClr val="tx1"/>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solidFill>
                            <a:schemeClr val="tx1"/>
                          </a:solidFill>
                          <a:effectLst/>
                        </a:rPr>
                        <a:t>5.96</a:t>
                      </a:r>
                      <a:endParaRPr lang="en-US" sz="2000" b="0" i="0" u="none" strike="noStrike" dirty="0">
                        <a:solidFill>
                          <a:schemeClr val="tx1"/>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u="none" strike="noStrike" dirty="0">
                          <a:solidFill>
                            <a:schemeClr val="tx1"/>
                          </a:solidFill>
                          <a:effectLst/>
                        </a:rPr>
                        <a:t>7.87</a:t>
                      </a:r>
                      <a:endParaRPr lang="en-US" sz="2000" b="0" i="0" u="none" strike="noStrike" dirty="0">
                        <a:solidFill>
                          <a:schemeClr val="tx1"/>
                        </a:solidFill>
                        <a:effectLst/>
                        <a:latin typeface="Calibri" panose="020F0502020204030204" pitchFamily="34" charset="0"/>
                      </a:endParaRPr>
                    </a:p>
                  </a:txBody>
                  <a:tcPr marL="45720" marR="45720" anchor="b">
                    <a:solidFill>
                      <a:srgbClr val="ECDBBF"/>
                    </a:solidFill>
                  </a:tcPr>
                </a:tc>
                <a:tc>
                  <a:txBody>
                    <a:bodyPr/>
                    <a:lstStyle/>
                    <a:p>
                      <a:pPr algn="r" fontAlgn="b"/>
                      <a:r>
                        <a:rPr lang="en-US" sz="2000" b="1" i="0" u="none" strike="noStrike" dirty="0">
                          <a:solidFill>
                            <a:schemeClr val="tx1"/>
                          </a:solidFill>
                          <a:effectLst/>
                          <a:latin typeface="Calibri" panose="020F0502020204030204" pitchFamily="34" charset="0"/>
                        </a:rPr>
                        <a:t>5.28</a:t>
                      </a:r>
                    </a:p>
                  </a:txBody>
                  <a:tcPr marL="45720" marR="45720" anchor="b">
                    <a:solidFill>
                      <a:srgbClr val="ECDBBF"/>
                    </a:solidFill>
                  </a:tcPr>
                </a:tc>
                <a:extLst>
                  <a:ext uri="{0D108BD9-81ED-4DB2-BD59-A6C34878D82A}">
                    <a16:rowId xmlns:a16="http://schemas.microsoft.com/office/drawing/2014/main" val="730811889"/>
                  </a:ext>
                </a:extLst>
              </a:tr>
            </a:tbl>
          </a:graphicData>
        </a:graphic>
      </p:graphicFrame>
      <p:grpSp>
        <p:nvGrpSpPr>
          <p:cNvPr id="30" name="Group 29">
            <a:extLst>
              <a:ext uri="{FF2B5EF4-FFF2-40B4-BE49-F238E27FC236}">
                <a16:creationId xmlns:a16="http://schemas.microsoft.com/office/drawing/2014/main" id="{F1AF2165-473B-49C4-0D5A-F8A70368931F}"/>
              </a:ext>
            </a:extLst>
          </p:cNvPr>
          <p:cNvGrpSpPr/>
          <p:nvPr/>
        </p:nvGrpSpPr>
        <p:grpSpPr>
          <a:xfrm>
            <a:off x="5976177" y="2976999"/>
            <a:ext cx="1694326" cy="1686222"/>
            <a:chOff x="6584950" y="2692400"/>
            <a:chExt cx="1694326" cy="2012998"/>
          </a:xfrm>
        </p:grpSpPr>
        <p:sp>
          <p:nvSpPr>
            <p:cNvPr id="32" name="Rectangle 31">
              <a:extLst>
                <a:ext uri="{FF2B5EF4-FFF2-40B4-BE49-F238E27FC236}">
                  <a16:creationId xmlns:a16="http://schemas.microsoft.com/office/drawing/2014/main" id="{DF7A9C77-A091-8605-4420-9D627E102037}"/>
                </a:ext>
              </a:extLst>
            </p:cNvPr>
            <p:cNvSpPr/>
            <p:nvPr/>
          </p:nvSpPr>
          <p:spPr>
            <a:xfrm>
              <a:off x="6584950" y="2692400"/>
              <a:ext cx="1225550" cy="14732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9BA204C8-7BA2-451D-F647-16BB5F948234}"/>
                </a:ext>
              </a:extLst>
            </p:cNvPr>
            <p:cNvSpPr txBox="1"/>
            <p:nvPr/>
          </p:nvSpPr>
          <p:spPr>
            <a:xfrm>
              <a:off x="6767324" y="3933814"/>
              <a:ext cx="1511952" cy="771584"/>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none" rtlCol="0">
              <a:spAutoFit/>
            </a:bodyPr>
            <a:lstStyle/>
            <a:p>
              <a:pPr algn="ctr"/>
              <a:r>
                <a:rPr lang="en-US" dirty="0"/>
                <a:t>Collins District</a:t>
              </a:r>
            </a:p>
            <a:p>
              <a:pPr algn="ctr"/>
              <a:r>
                <a:rPr lang="en-US" dirty="0"/>
                <a:t>(1880s-1910s)</a:t>
              </a:r>
            </a:p>
          </p:txBody>
        </p:sp>
      </p:grpSp>
      <p:grpSp>
        <p:nvGrpSpPr>
          <p:cNvPr id="44" name="Group 43">
            <a:extLst>
              <a:ext uri="{FF2B5EF4-FFF2-40B4-BE49-F238E27FC236}">
                <a16:creationId xmlns:a16="http://schemas.microsoft.com/office/drawing/2014/main" id="{F3756C74-B8E2-1337-3864-B2CF814BF936}"/>
              </a:ext>
            </a:extLst>
          </p:cNvPr>
          <p:cNvGrpSpPr/>
          <p:nvPr/>
        </p:nvGrpSpPr>
        <p:grpSpPr>
          <a:xfrm>
            <a:off x="524493" y="3048251"/>
            <a:ext cx="5143986" cy="2878068"/>
            <a:chOff x="1295400" y="2743832"/>
            <a:chExt cx="5143986" cy="2878068"/>
          </a:xfrm>
        </p:grpSpPr>
        <p:sp>
          <p:nvSpPr>
            <p:cNvPr id="45" name="Rectangle 44">
              <a:extLst>
                <a:ext uri="{FF2B5EF4-FFF2-40B4-BE49-F238E27FC236}">
                  <a16:creationId xmlns:a16="http://schemas.microsoft.com/office/drawing/2014/main" id="{780403A4-9A9B-7CA0-BEE8-035BDFFBE187}"/>
                </a:ext>
              </a:extLst>
            </p:cNvPr>
            <p:cNvSpPr/>
            <p:nvPr/>
          </p:nvSpPr>
          <p:spPr>
            <a:xfrm>
              <a:off x="4070349" y="2743832"/>
              <a:ext cx="2369037" cy="1335018"/>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C0EB0A56-743E-4FB5-4931-88DF152065CD}"/>
                </a:ext>
              </a:extLst>
            </p:cNvPr>
            <p:cNvSpPr/>
            <p:nvPr/>
          </p:nvSpPr>
          <p:spPr>
            <a:xfrm>
              <a:off x="1295400" y="4078850"/>
              <a:ext cx="3809999" cy="154305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D9C08F6A-EA71-8EFE-A1D6-B8B9355DE38D}"/>
                </a:ext>
              </a:extLst>
            </p:cNvPr>
            <p:cNvSpPr txBox="1"/>
            <p:nvPr/>
          </p:nvSpPr>
          <p:spPr>
            <a:xfrm>
              <a:off x="1875312" y="3360858"/>
              <a:ext cx="2343100" cy="923330"/>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square" rtlCol="0">
              <a:spAutoFit/>
            </a:bodyPr>
            <a:lstStyle/>
            <a:p>
              <a:r>
                <a:rPr lang="en-US" dirty="0"/>
                <a:t>Scattered in 1880 – </a:t>
              </a:r>
            </a:p>
            <a:p>
              <a:r>
                <a:rPr lang="en-US" dirty="0"/>
                <a:t>often rooms/</a:t>
              </a:r>
              <a:r>
                <a:rPr lang="en-US" dirty="0" err="1"/>
                <a:t>apts</a:t>
              </a:r>
              <a:r>
                <a:rPr lang="en-US" dirty="0"/>
                <a:t> in </a:t>
              </a:r>
            </a:p>
            <a:p>
              <a:r>
                <a:rPr lang="en-US" dirty="0"/>
                <a:t>multi-family dwellings</a:t>
              </a:r>
            </a:p>
          </p:txBody>
        </p:sp>
      </p:grpSp>
    </p:spTree>
    <p:extLst>
      <p:ext uri="{BB962C8B-B14F-4D97-AF65-F5344CB8AC3E}">
        <p14:creationId xmlns:p14="http://schemas.microsoft.com/office/powerpoint/2010/main" val="1394093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C3F68B73-0505-DEA8-C0A7-053E7BE74509}"/>
              </a:ext>
            </a:extLst>
          </p:cNvPr>
          <p:cNvSpPr txBox="1"/>
          <p:nvPr/>
        </p:nvSpPr>
        <p:spPr>
          <a:xfrm>
            <a:off x="1" y="14349"/>
            <a:ext cx="12188178" cy="1015663"/>
          </a:xfrm>
          <a:prstGeom prst="rect">
            <a:avLst/>
          </a:prstGeom>
          <a:noFill/>
        </p:spPr>
        <p:txBody>
          <a:bodyPr wrap="square" rtlCol="0">
            <a:spAutoFit/>
          </a:bodyPr>
          <a:lstStyle/>
          <a:p>
            <a:pPr algn="ctr"/>
            <a:r>
              <a:rPr lang="en-US" sz="6000" dirty="0"/>
              <a:t>Place of Birth (POB)</a:t>
            </a:r>
          </a:p>
        </p:txBody>
      </p:sp>
      <p:pic>
        <p:nvPicPr>
          <p:cNvPr id="7" name="Picture 6" descr="Map&#10;&#10;Description automatically generated">
            <a:extLst>
              <a:ext uri="{FF2B5EF4-FFF2-40B4-BE49-F238E27FC236}">
                <a16:creationId xmlns:a16="http://schemas.microsoft.com/office/drawing/2014/main" id="{813BBF10-A7F2-5857-CBCB-A685934C3A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0668" y="1030012"/>
            <a:ext cx="9190663" cy="5004585"/>
          </a:xfrm>
          <a:prstGeom prst="rect">
            <a:avLst/>
          </a:prstGeom>
        </p:spPr>
      </p:pic>
      <p:graphicFrame>
        <p:nvGraphicFramePr>
          <p:cNvPr id="15" name="Table 14">
            <a:extLst>
              <a:ext uri="{FF2B5EF4-FFF2-40B4-BE49-F238E27FC236}">
                <a16:creationId xmlns:a16="http://schemas.microsoft.com/office/drawing/2014/main" id="{CEA03387-0ED3-5FC6-E656-25F2CBB3F57C}"/>
              </a:ext>
            </a:extLst>
          </p:cNvPr>
          <p:cNvGraphicFramePr>
            <a:graphicFrameLocks noGrp="1"/>
          </p:cNvGraphicFramePr>
          <p:nvPr/>
        </p:nvGraphicFramePr>
        <p:xfrm>
          <a:off x="9167326" y="3436788"/>
          <a:ext cx="2564298" cy="2926080"/>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1878142">
                  <a:extLst>
                    <a:ext uri="{9D8B030D-6E8A-4147-A177-3AD203B41FA5}">
                      <a16:colId xmlns:a16="http://schemas.microsoft.com/office/drawing/2014/main" val="3970178499"/>
                    </a:ext>
                  </a:extLst>
                </a:gridCol>
                <a:gridCol w="686156">
                  <a:extLst>
                    <a:ext uri="{9D8B030D-6E8A-4147-A177-3AD203B41FA5}">
                      <a16:colId xmlns:a16="http://schemas.microsoft.com/office/drawing/2014/main" val="1710362830"/>
                    </a:ext>
                  </a:extLst>
                </a:gridCol>
              </a:tblGrid>
              <a:tr h="18288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800" b="1" i="0" u="none" strike="noStrike" dirty="0">
                          <a:solidFill>
                            <a:schemeClr val="bg1"/>
                          </a:solidFill>
                          <a:effectLst/>
                          <a:latin typeface="Calibri" panose="020F0502020204030204" pitchFamily="34" charset="0"/>
                        </a:rPr>
                        <a:t>Non-US Countries</a:t>
                      </a:r>
                    </a:p>
                  </a:txBody>
                  <a:tcPr marL="45720" marR="45720" anchor="b">
                    <a:solidFill>
                      <a:srgbClr val="C00000"/>
                    </a:solidFill>
                  </a:tcPr>
                </a:tc>
                <a:tc>
                  <a:txBody>
                    <a:bodyPr/>
                    <a:lstStyle/>
                    <a:p>
                      <a:pPr algn="l" fontAlgn="b"/>
                      <a:r>
                        <a:rPr lang="en-US" sz="1800" b="1" u="none" strike="noStrike" dirty="0">
                          <a:solidFill>
                            <a:schemeClr val="bg1"/>
                          </a:solidFill>
                          <a:effectLst/>
                        </a:rPr>
                        <a:t>Count</a:t>
                      </a:r>
                      <a:endParaRPr lang="en-US" sz="1800" b="1" i="0" u="none" strike="noStrike" dirty="0">
                        <a:solidFill>
                          <a:schemeClr val="bg1"/>
                        </a:solidFill>
                        <a:effectLst/>
                        <a:latin typeface="Calibri" panose="020F0502020204030204" pitchFamily="34" charset="0"/>
                      </a:endParaRPr>
                    </a:p>
                  </a:txBody>
                  <a:tcPr marL="45720" marR="45720" anchor="b">
                    <a:solidFill>
                      <a:srgbClr val="C00000"/>
                    </a:solidFill>
                  </a:tcPr>
                </a:tc>
                <a:extLst>
                  <a:ext uri="{0D108BD9-81ED-4DB2-BD59-A6C34878D82A}">
                    <a16:rowId xmlns:a16="http://schemas.microsoft.com/office/drawing/2014/main" val="1697417257"/>
                  </a:ext>
                </a:extLst>
              </a:tr>
              <a:tr h="182880">
                <a:tc>
                  <a:txBody>
                    <a:bodyPr/>
                    <a:lstStyle/>
                    <a:p>
                      <a:pPr algn="l" fontAlgn="b"/>
                      <a:r>
                        <a:rPr lang="en-US" sz="1800" u="none" strike="noStrike" dirty="0">
                          <a:effectLst/>
                        </a:rPr>
                        <a:t>Austria</a:t>
                      </a:r>
                      <a:endParaRPr lang="en-US" sz="1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1800" u="none" strike="noStrike" dirty="0">
                          <a:effectLst/>
                        </a:rPr>
                        <a:t>1</a:t>
                      </a:r>
                      <a:endParaRPr lang="en-US" sz="18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2637714393"/>
                  </a:ext>
                </a:extLst>
              </a:tr>
              <a:tr h="182880">
                <a:tc>
                  <a:txBody>
                    <a:bodyPr/>
                    <a:lstStyle/>
                    <a:p>
                      <a:pPr algn="l" fontAlgn="b"/>
                      <a:r>
                        <a:rPr lang="en-US" sz="1800" u="none" strike="noStrike" dirty="0">
                          <a:effectLst/>
                        </a:rPr>
                        <a:t>Canada</a:t>
                      </a:r>
                      <a:endParaRPr lang="en-US" sz="1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1800" b="0" i="0" u="none" strike="noStrike" dirty="0">
                          <a:solidFill>
                            <a:srgbClr val="000000"/>
                          </a:solidFill>
                          <a:effectLst/>
                          <a:latin typeface="Calibri" panose="020F0502020204030204" pitchFamily="34" charset="0"/>
                        </a:rPr>
                        <a:t>1</a:t>
                      </a:r>
                    </a:p>
                  </a:txBody>
                  <a:tcPr marL="45720" marR="45720" anchor="b">
                    <a:solidFill>
                      <a:srgbClr val="F4EBDC"/>
                    </a:solidFill>
                  </a:tcPr>
                </a:tc>
                <a:extLst>
                  <a:ext uri="{0D108BD9-81ED-4DB2-BD59-A6C34878D82A}">
                    <a16:rowId xmlns:a16="http://schemas.microsoft.com/office/drawing/2014/main" val="1098837794"/>
                  </a:ext>
                </a:extLst>
              </a:tr>
              <a:tr h="182880">
                <a:tc>
                  <a:txBody>
                    <a:bodyPr/>
                    <a:lstStyle/>
                    <a:p>
                      <a:pPr algn="l" fontAlgn="b"/>
                      <a:r>
                        <a:rPr lang="en-US" sz="1800" u="none" strike="noStrike" dirty="0">
                          <a:effectLst/>
                        </a:rPr>
                        <a:t>England</a:t>
                      </a:r>
                      <a:endParaRPr lang="en-US" sz="1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1800" b="0" i="0" u="none" strike="noStrike" dirty="0">
                          <a:solidFill>
                            <a:srgbClr val="000000"/>
                          </a:solidFill>
                          <a:effectLst/>
                          <a:latin typeface="Calibri" panose="020F0502020204030204" pitchFamily="34" charset="0"/>
                        </a:rPr>
                        <a:t>2</a:t>
                      </a:r>
                    </a:p>
                  </a:txBody>
                  <a:tcPr marL="45720" marR="45720" anchor="b">
                    <a:solidFill>
                      <a:srgbClr val="ECDBBF"/>
                    </a:solidFill>
                  </a:tcPr>
                </a:tc>
                <a:extLst>
                  <a:ext uri="{0D108BD9-81ED-4DB2-BD59-A6C34878D82A}">
                    <a16:rowId xmlns:a16="http://schemas.microsoft.com/office/drawing/2014/main" val="1122212843"/>
                  </a:ext>
                </a:extLst>
              </a:tr>
              <a:tr h="182880">
                <a:tc>
                  <a:txBody>
                    <a:bodyPr/>
                    <a:lstStyle/>
                    <a:p>
                      <a:pPr algn="l" fontAlgn="b"/>
                      <a:r>
                        <a:rPr lang="en-US" sz="1800" u="none" strike="noStrike" dirty="0">
                          <a:effectLst/>
                        </a:rPr>
                        <a:t>France</a:t>
                      </a:r>
                      <a:endParaRPr lang="en-US" sz="1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1800" b="0" i="0" u="none" strike="noStrike" dirty="0">
                          <a:solidFill>
                            <a:srgbClr val="000000"/>
                          </a:solidFill>
                          <a:effectLst/>
                          <a:latin typeface="Calibri" panose="020F0502020204030204" pitchFamily="34" charset="0"/>
                        </a:rPr>
                        <a:t>2</a:t>
                      </a:r>
                    </a:p>
                  </a:txBody>
                  <a:tcPr marL="45720" marR="45720" anchor="b">
                    <a:solidFill>
                      <a:srgbClr val="F4EBDC"/>
                    </a:solidFill>
                  </a:tcPr>
                </a:tc>
                <a:extLst>
                  <a:ext uri="{0D108BD9-81ED-4DB2-BD59-A6C34878D82A}">
                    <a16:rowId xmlns:a16="http://schemas.microsoft.com/office/drawing/2014/main" val="1088094925"/>
                  </a:ext>
                </a:extLst>
              </a:tr>
              <a:tr h="182880">
                <a:tc>
                  <a:txBody>
                    <a:bodyPr/>
                    <a:lstStyle/>
                    <a:p>
                      <a:pPr algn="l" fontAlgn="b"/>
                      <a:r>
                        <a:rPr lang="en-US" sz="1800" u="none" strike="noStrike" dirty="0">
                          <a:effectLst/>
                        </a:rPr>
                        <a:t>Ireland</a:t>
                      </a:r>
                      <a:endParaRPr lang="en-US" sz="1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1800" b="0" i="0" u="none" strike="noStrike" dirty="0">
                          <a:solidFill>
                            <a:srgbClr val="000000"/>
                          </a:solidFill>
                          <a:effectLst/>
                          <a:latin typeface="Calibri" panose="020F0502020204030204" pitchFamily="34" charset="0"/>
                        </a:rPr>
                        <a:t>1</a:t>
                      </a:r>
                    </a:p>
                  </a:txBody>
                  <a:tcPr marL="45720" marR="45720" anchor="b">
                    <a:solidFill>
                      <a:srgbClr val="ECDBBF"/>
                    </a:solidFill>
                  </a:tcPr>
                </a:tc>
                <a:extLst>
                  <a:ext uri="{0D108BD9-81ED-4DB2-BD59-A6C34878D82A}">
                    <a16:rowId xmlns:a16="http://schemas.microsoft.com/office/drawing/2014/main" val="896872356"/>
                  </a:ext>
                </a:extLst>
              </a:tr>
              <a:tr h="182880">
                <a:tc>
                  <a:txBody>
                    <a:bodyPr/>
                    <a:lstStyle/>
                    <a:p>
                      <a:pPr algn="l" fontAlgn="b"/>
                      <a:r>
                        <a:rPr lang="en-US" sz="1800" u="none" strike="noStrike" dirty="0">
                          <a:effectLst/>
                        </a:rPr>
                        <a:t>Scotland</a:t>
                      </a:r>
                      <a:endParaRPr lang="en-US" sz="1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1800" b="0" i="0" u="none" strike="noStrike" dirty="0">
                          <a:solidFill>
                            <a:srgbClr val="000000"/>
                          </a:solidFill>
                          <a:effectLst/>
                          <a:latin typeface="Calibri" panose="020F0502020204030204" pitchFamily="34" charset="0"/>
                        </a:rPr>
                        <a:t>1</a:t>
                      </a:r>
                    </a:p>
                  </a:txBody>
                  <a:tcPr marL="45720" marR="45720" anchor="b">
                    <a:solidFill>
                      <a:srgbClr val="F4EBDC"/>
                    </a:solidFill>
                  </a:tcPr>
                </a:tc>
                <a:extLst>
                  <a:ext uri="{0D108BD9-81ED-4DB2-BD59-A6C34878D82A}">
                    <a16:rowId xmlns:a16="http://schemas.microsoft.com/office/drawing/2014/main" val="892038311"/>
                  </a:ext>
                </a:extLst>
              </a:tr>
              <a:tr h="182880">
                <a:tc>
                  <a:txBody>
                    <a:bodyPr/>
                    <a:lstStyle/>
                    <a:p>
                      <a:pPr algn="l" fontAlgn="b"/>
                      <a:r>
                        <a:rPr lang="en-US" sz="1800" u="none" strike="noStrike" dirty="0">
                          <a:effectLst/>
                        </a:rPr>
                        <a:t>Spain</a:t>
                      </a:r>
                      <a:endParaRPr lang="en-US" sz="1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1800" b="0" i="0" u="none" strike="noStrike" dirty="0">
                          <a:solidFill>
                            <a:srgbClr val="000000"/>
                          </a:solidFill>
                          <a:effectLst/>
                          <a:latin typeface="Calibri" panose="020F0502020204030204" pitchFamily="34" charset="0"/>
                        </a:rPr>
                        <a:t>1</a:t>
                      </a:r>
                    </a:p>
                  </a:txBody>
                  <a:tcPr marL="45720" marR="45720" anchor="b">
                    <a:solidFill>
                      <a:srgbClr val="ECDBBF"/>
                    </a:solidFill>
                  </a:tcPr>
                </a:tc>
                <a:extLst>
                  <a:ext uri="{0D108BD9-81ED-4DB2-BD59-A6C34878D82A}">
                    <a16:rowId xmlns:a16="http://schemas.microsoft.com/office/drawing/2014/main" val="1893081877"/>
                  </a:ext>
                </a:extLst>
              </a:tr>
            </a:tbl>
          </a:graphicData>
        </a:graphic>
      </p:graphicFrame>
      <p:sp>
        <p:nvSpPr>
          <p:cNvPr id="16" name="TextBox 15">
            <a:extLst>
              <a:ext uri="{FF2B5EF4-FFF2-40B4-BE49-F238E27FC236}">
                <a16:creationId xmlns:a16="http://schemas.microsoft.com/office/drawing/2014/main" id="{11FB23FD-320A-A19A-EFFC-23F8B7F5C5CE}"/>
              </a:ext>
            </a:extLst>
          </p:cNvPr>
          <p:cNvSpPr txBox="1"/>
          <p:nvPr/>
        </p:nvSpPr>
        <p:spPr>
          <a:xfrm>
            <a:off x="460375" y="5162539"/>
            <a:ext cx="4355465" cy="1200329"/>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square" rtlCol="0">
            <a:spAutoFit/>
          </a:bodyPr>
          <a:lstStyle/>
          <a:p>
            <a:r>
              <a:rPr lang="en-US" b="1" u="sng" dirty="0"/>
              <a:t>PARENTS</a:t>
            </a:r>
            <a:r>
              <a:rPr lang="en-US" dirty="0"/>
              <a:t> mostly US-born &amp; South/Southeast</a:t>
            </a:r>
          </a:p>
          <a:p>
            <a:pPr marL="285750" lvl="1" indent="-228600">
              <a:buFont typeface="Arial" panose="020B0604020202020204" pitchFamily="34" charset="0"/>
              <a:buChar char="•"/>
            </a:pPr>
            <a:r>
              <a:rPr lang="en-US" dirty="0"/>
              <a:t>Father’s POB – 8 non-US countries (24)</a:t>
            </a:r>
          </a:p>
          <a:p>
            <a:pPr marL="285750" lvl="1" indent="-228600">
              <a:buFont typeface="Arial" panose="020B0604020202020204" pitchFamily="34" charset="0"/>
              <a:buChar char="•"/>
            </a:pPr>
            <a:r>
              <a:rPr lang="en-US" dirty="0"/>
              <a:t>Mother’s POB – 7 non-US countries (6) and an “Indian Territory” (1)</a:t>
            </a:r>
          </a:p>
        </p:txBody>
      </p:sp>
      <p:sp>
        <p:nvSpPr>
          <p:cNvPr id="18" name="TextBox 17">
            <a:extLst>
              <a:ext uri="{FF2B5EF4-FFF2-40B4-BE49-F238E27FC236}">
                <a16:creationId xmlns:a16="http://schemas.microsoft.com/office/drawing/2014/main" id="{D149DB02-7751-CFD4-3D44-CBF2478825EB}"/>
              </a:ext>
            </a:extLst>
          </p:cNvPr>
          <p:cNvSpPr txBox="1"/>
          <p:nvPr/>
        </p:nvSpPr>
        <p:spPr>
          <a:xfrm>
            <a:off x="3055606" y="1139692"/>
            <a:ext cx="6589879" cy="461665"/>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square" rtlCol="0">
            <a:spAutoFit/>
          </a:bodyPr>
          <a:lstStyle/>
          <a:p>
            <a:pPr algn="ctr"/>
            <a:r>
              <a:rPr lang="en-US" sz="2400" dirty="0"/>
              <a:t>Overwhelmingly US Born &amp; South/Southeast region</a:t>
            </a:r>
          </a:p>
        </p:txBody>
      </p:sp>
    </p:spTree>
    <p:extLst>
      <p:ext uri="{BB962C8B-B14F-4D97-AF65-F5344CB8AC3E}">
        <p14:creationId xmlns:p14="http://schemas.microsoft.com/office/powerpoint/2010/main" val="2215365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par>
                          <p:cTn id="8" fill="hold">
                            <p:stCondLst>
                              <p:cond delay="1000"/>
                            </p:stCondLst>
                            <p:childTnLst>
                              <p:par>
                                <p:cTn id="9" presetID="22" presetClass="entr" presetSubtype="8" fill="hold" grpId="0" nodeType="afterEffect">
                                  <p:stCondLst>
                                    <p:cond delay="50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up)">
                                      <p:cBhvr>
                                        <p:cTn id="16" dur="10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C3F68B73-0505-DEA8-C0A7-053E7BE74509}"/>
              </a:ext>
            </a:extLst>
          </p:cNvPr>
          <p:cNvSpPr txBox="1"/>
          <p:nvPr/>
        </p:nvSpPr>
        <p:spPr>
          <a:xfrm>
            <a:off x="1" y="14349"/>
            <a:ext cx="12188178" cy="1015663"/>
          </a:xfrm>
          <a:prstGeom prst="rect">
            <a:avLst/>
          </a:prstGeom>
          <a:noFill/>
        </p:spPr>
        <p:txBody>
          <a:bodyPr wrap="square" rtlCol="0">
            <a:spAutoFit/>
          </a:bodyPr>
          <a:lstStyle/>
          <a:p>
            <a:pPr algn="ctr"/>
            <a:r>
              <a:rPr lang="en-US" sz="6000" dirty="0"/>
              <a:t>Data of the Demimonde…</a:t>
            </a:r>
          </a:p>
        </p:txBody>
      </p:sp>
      <p:graphicFrame>
        <p:nvGraphicFramePr>
          <p:cNvPr id="3" name="Table 2">
            <a:extLst>
              <a:ext uri="{FF2B5EF4-FFF2-40B4-BE49-F238E27FC236}">
                <a16:creationId xmlns:a16="http://schemas.microsoft.com/office/drawing/2014/main" id="{077700AC-5B70-2A42-C7B6-30AE50454969}"/>
              </a:ext>
            </a:extLst>
          </p:cNvPr>
          <p:cNvGraphicFramePr>
            <a:graphicFrameLocks noGrp="1"/>
          </p:cNvGraphicFramePr>
          <p:nvPr/>
        </p:nvGraphicFramePr>
        <p:xfrm>
          <a:off x="2210735" y="1051985"/>
          <a:ext cx="7766710" cy="2712720"/>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3336967">
                  <a:extLst>
                    <a:ext uri="{9D8B030D-6E8A-4147-A177-3AD203B41FA5}">
                      <a16:colId xmlns:a16="http://schemas.microsoft.com/office/drawing/2014/main" val="637510675"/>
                    </a:ext>
                  </a:extLst>
                </a:gridCol>
                <a:gridCol w="1476581">
                  <a:extLst>
                    <a:ext uri="{9D8B030D-6E8A-4147-A177-3AD203B41FA5}">
                      <a16:colId xmlns:a16="http://schemas.microsoft.com/office/drawing/2014/main" val="347541814"/>
                    </a:ext>
                  </a:extLst>
                </a:gridCol>
                <a:gridCol w="1476581">
                  <a:extLst>
                    <a:ext uri="{9D8B030D-6E8A-4147-A177-3AD203B41FA5}">
                      <a16:colId xmlns:a16="http://schemas.microsoft.com/office/drawing/2014/main" val="2786567402"/>
                    </a:ext>
                  </a:extLst>
                </a:gridCol>
                <a:gridCol w="1476581">
                  <a:extLst>
                    <a:ext uri="{9D8B030D-6E8A-4147-A177-3AD203B41FA5}">
                      <a16:colId xmlns:a16="http://schemas.microsoft.com/office/drawing/2014/main" val="2112687804"/>
                    </a:ext>
                  </a:extLst>
                </a:gridCol>
              </a:tblGrid>
              <a:tr h="184150">
                <a:tc>
                  <a:txBody>
                    <a:bodyPr/>
                    <a:lstStyle/>
                    <a:p>
                      <a:pPr algn="l" fontAlgn="b"/>
                      <a:r>
                        <a:rPr lang="en-US" sz="3600" b="1" u="sng" strike="noStrike" dirty="0">
                          <a:solidFill>
                            <a:schemeClr val="bg1"/>
                          </a:solidFill>
                          <a:effectLst/>
                        </a:rPr>
                        <a:t>RACE</a:t>
                      </a:r>
                      <a:endParaRPr lang="en-US" sz="3600" b="1" i="0" u="sng"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1880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1900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1910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extLst>
                  <a:ext uri="{0D108BD9-81ED-4DB2-BD59-A6C34878D82A}">
                    <a16:rowId xmlns:a16="http://schemas.microsoft.com/office/drawing/2014/main" val="2128312891"/>
                  </a:ext>
                </a:extLst>
              </a:tr>
              <a:tr h="184150">
                <a:tc>
                  <a:txBody>
                    <a:bodyPr/>
                    <a:lstStyle/>
                    <a:p>
                      <a:pPr algn="l" fontAlgn="b"/>
                      <a:r>
                        <a:rPr lang="en-US" sz="2800" u="none" strike="noStrike" dirty="0">
                          <a:effectLst/>
                        </a:rPr>
                        <a:t>White</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88</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129</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181</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1392562452"/>
                  </a:ext>
                </a:extLst>
              </a:tr>
              <a:tr h="184150">
                <a:tc>
                  <a:txBody>
                    <a:bodyPr/>
                    <a:lstStyle/>
                    <a:p>
                      <a:pPr algn="r" fontAlgn="b"/>
                      <a:r>
                        <a:rPr lang="en-US" sz="2800" u="none" strike="noStrike" dirty="0">
                          <a:effectLst/>
                        </a:rPr>
                        <a:t>    Percentage</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89.8%</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86.6%</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100%</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1615698670"/>
                  </a:ext>
                </a:extLst>
              </a:tr>
              <a:tr h="184150">
                <a:tc>
                  <a:txBody>
                    <a:bodyPr/>
                    <a:lstStyle/>
                    <a:p>
                      <a:pPr algn="l" fontAlgn="b"/>
                      <a:r>
                        <a:rPr lang="en-US" sz="2800" u="none" strike="noStrike" dirty="0">
                          <a:effectLst/>
                        </a:rPr>
                        <a:t>Black/ “Mulatto”</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10</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20</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0</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1214470513"/>
                  </a:ext>
                </a:extLst>
              </a:tr>
              <a:tr h="184150">
                <a:tc>
                  <a:txBody>
                    <a:bodyPr/>
                    <a:lstStyle/>
                    <a:p>
                      <a:pPr algn="r" fontAlgn="b"/>
                      <a:r>
                        <a:rPr lang="en-US" sz="2800" u="none" strike="noStrike" dirty="0">
                          <a:effectLst/>
                        </a:rPr>
                        <a:t>    Percentage</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a:effectLst/>
                        </a:rPr>
                        <a:t>10.2%</a:t>
                      </a:r>
                      <a:endParaRPr lang="en-US" sz="2800" b="0" i="0" u="none" strike="noStrike">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13.4%</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0%</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1388675959"/>
                  </a:ext>
                </a:extLst>
              </a:tr>
            </a:tbl>
          </a:graphicData>
        </a:graphic>
      </p:graphicFrame>
      <p:sp>
        <p:nvSpPr>
          <p:cNvPr id="11" name="TextBox 10">
            <a:extLst>
              <a:ext uri="{FF2B5EF4-FFF2-40B4-BE49-F238E27FC236}">
                <a16:creationId xmlns:a16="http://schemas.microsoft.com/office/drawing/2014/main" id="{8E570661-1C8C-75E0-F856-601813D09C83}"/>
              </a:ext>
            </a:extLst>
          </p:cNvPr>
          <p:cNvSpPr txBox="1"/>
          <p:nvPr/>
        </p:nvSpPr>
        <p:spPr>
          <a:xfrm>
            <a:off x="307975" y="3786678"/>
            <a:ext cx="11531724" cy="2677656"/>
          </a:xfrm>
          <a:prstGeom prst="rect">
            <a:avLst/>
          </a:prstGeom>
          <a:noFill/>
        </p:spPr>
        <p:txBody>
          <a:bodyPr wrap="square" rtlCol="0">
            <a:spAutoFit/>
          </a:bodyPr>
          <a:lstStyle/>
          <a:p>
            <a:pPr marL="457200" indent="-457200">
              <a:buFont typeface="Arial" panose="020B0604020202020204" pitchFamily="34" charset="0"/>
              <a:buChar char="•"/>
            </a:pPr>
            <a:r>
              <a:rPr lang="en-US" sz="2800" b="1" dirty="0"/>
              <a:t>1880</a:t>
            </a:r>
            <a:r>
              <a:rPr lang="en-US" sz="2800" dirty="0"/>
              <a:t> – Some multi-family dwellings (boarding houses, tenements) with prostitutes had Black &amp; White residents</a:t>
            </a:r>
          </a:p>
          <a:p>
            <a:pPr marL="457200" indent="-457200">
              <a:buFont typeface="Arial" panose="020B0604020202020204" pitchFamily="34" charset="0"/>
              <a:buChar char="•"/>
            </a:pPr>
            <a:r>
              <a:rPr lang="en-US" sz="2800" b="1" dirty="0"/>
              <a:t>1900</a:t>
            </a:r>
            <a:r>
              <a:rPr lang="en-US" sz="2800" dirty="0"/>
              <a:t> – Four Black madams total; two with houses in Collins/GA RR district</a:t>
            </a:r>
          </a:p>
          <a:p>
            <a:pPr marL="457200" indent="-457200">
              <a:buFont typeface="Arial" panose="020B0604020202020204" pitchFamily="34" charset="0"/>
              <a:buChar char="•"/>
            </a:pPr>
            <a:r>
              <a:rPr lang="en-US" sz="2800" dirty="0"/>
              <a:t>No houses of prostitution with madams/prostitutes of different races (i.e., either all Blacks or all Whites), but sometimes Black domestic workers in White houses</a:t>
            </a:r>
          </a:p>
        </p:txBody>
      </p:sp>
    </p:spTree>
    <p:extLst>
      <p:ext uri="{BB962C8B-B14F-4D97-AF65-F5344CB8AC3E}">
        <p14:creationId xmlns:p14="http://schemas.microsoft.com/office/powerpoint/2010/main" val="2724692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C3F68B73-0505-DEA8-C0A7-053E7BE74509}"/>
              </a:ext>
            </a:extLst>
          </p:cNvPr>
          <p:cNvSpPr txBox="1"/>
          <p:nvPr/>
        </p:nvSpPr>
        <p:spPr>
          <a:xfrm>
            <a:off x="1" y="14349"/>
            <a:ext cx="12188178" cy="1015663"/>
          </a:xfrm>
          <a:prstGeom prst="rect">
            <a:avLst/>
          </a:prstGeom>
          <a:noFill/>
        </p:spPr>
        <p:txBody>
          <a:bodyPr wrap="square" rtlCol="0">
            <a:spAutoFit/>
          </a:bodyPr>
          <a:lstStyle/>
          <a:p>
            <a:pPr algn="ctr"/>
            <a:r>
              <a:rPr lang="en-US" sz="6000" dirty="0"/>
              <a:t>Data of the Demimonde…</a:t>
            </a:r>
          </a:p>
        </p:txBody>
      </p:sp>
      <p:graphicFrame>
        <p:nvGraphicFramePr>
          <p:cNvPr id="3" name="Table 2">
            <a:extLst>
              <a:ext uri="{FF2B5EF4-FFF2-40B4-BE49-F238E27FC236}">
                <a16:creationId xmlns:a16="http://schemas.microsoft.com/office/drawing/2014/main" id="{077700AC-5B70-2A42-C7B6-30AE50454969}"/>
              </a:ext>
            </a:extLst>
          </p:cNvPr>
          <p:cNvGraphicFramePr>
            <a:graphicFrameLocks noGrp="1"/>
          </p:cNvGraphicFramePr>
          <p:nvPr/>
        </p:nvGraphicFramePr>
        <p:xfrm>
          <a:off x="2210735" y="1051985"/>
          <a:ext cx="7766710" cy="2712720"/>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3336967">
                  <a:extLst>
                    <a:ext uri="{9D8B030D-6E8A-4147-A177-3AD203B41FA5}">
                      <a16:colId xmlns:a16="http://schemas.microsoft.com/office/drawing/2014/main" val="637510675"/>
                    </a:ext>
                  </a:extLst>
                </a:gridCol>
                <a:gridCol w="1476581">
                  <a:extLst>
                    <a:ext uri="{9D8B030D-6E8A-4147-A177-3AD203B41FA5}">
                      <a16:colId xmlns:a16="http://schemas.microsoft.com/office/drawing/2014/main" val="347541814"/>
                    </a:ext>
                  </a:extLst>
                </a:gridCol>
                <a:gridCol w="1476581">
                  <a:extLst>
                    <a:ext uri="{9D8B030D-6E8A-4147-A177-3AD203B41FA5}">
                      <a16:colId xmlns:a16="http://schemas.microsoft.com/office/drawing/2014/main" val="2786567402"/>
                    </a:ext>
                  </a:extLst>
                </a:gridCol>
                <a:gridCol w="1476581">
                  <a:extLst>
                    <a:ext uri="{9D8B030D-6E8A-4147-A177-3AD203B41FA5}">
                      <a16:colId xmlns:a16="http://schemas.microsoft.com/office/drawing/2014/main" val="2112687804"/>
                    </a:ext>
                  </a:extLst>
                </a:gridCol>
              </a:tblGrid>
              <a:tr h="184150">
                <a:tc>
                  <a:txBody>
                    <a:bodyPr/>
                    <a:lstStyle/>
                    <a:p>
                      <a:pPr algn="l" fontAlgn="b"/>
                      <a:r>
                        <a:rPr lang="en-US" sz="3600" b="1" u="sng" strike="noStrike" dirty="0">
                          <a:solidFill>
                            <a:schemeClr val="bg1"/>
                          </a:solidFill>
                          <a:effectLst/>
                        </a:rPr>
                        <a:t>RACE</a:t>
                      </a:r>
                      <a:endParaRPr lang="en-US" sz="3600" b="1" i="0" u="sng"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1880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1900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1910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extLst>
                  <a:ext uri="{0D108BD9-81ED-4DB2-BD59-A6C34878D82A}">
                    <a16:rowId xmlns:a16="http://schemas.microsoft.com/office/drawing/2014/main" val="2128312891"/>
                  </a:ext>
                </a:extLst>
              </a:tr>
              <a:tr h="184150">
                <a:tc>
                  <a:txBody>
                    <a:bodyPr/>
                    <a:lstStyle/>
                    <a:p>
                      <a:pPr algn="l" fontAlgn="b"/>
                      <a:r>
                        <a:rPr lang="en-US" sz="2800" u="none" strike="noStrike" dirty="0">
                          <a:effectLst/>
                        </a:rPr>
                        <a:t>White</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88</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129</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181</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1392562452"/>
                  </a:ext>
                </a:extLst>
              </a:tr>
              <a:tr h="184150">
                <a:tc>
                  <a:txBody>
                    <a:bodyPr/>
                    <a:lstStyle/>
                    <a:p>
                      <a:pPr algn="r" fontAlgn="b"/>
                      <a:r>
                        <a:rPr lang="en-US" sz="2800" u="none" strike="noStrike" dirty="0">
                          <a:effectLst/>
                        </a:rPr>
                        <a:t>    Percentage</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89.8%</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86.6%</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100%</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1615698670"/>
                  </a:ext>
                </a:extLst>
              </a:tr>
              <a:tr h="184150">
                <a:tc>
                  <a:txBody>
                    <a:bodyPr/>
                    <a:lstStyle/>
                    <a:p>
                      <a:pPr algn="l" fontAlgn="b"/>
                      <a:r>
                        <a:rPr lang="en-US" sz="2800" u="none" strike="noStrike" dirty="0">
                          <a:effectLst/>
                        </a:rPr>
                        <a:t>Black/ “Mulatto”</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10</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20</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0</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1214470513"/>
                  </a:ext>
                </a:extLst>
              </a:tr>
              <a:tr h="184150">
                <a:tc>
                  <a:txBody>
                    <a:bodyPr/>
                    <a:lstStyle/>
                    <a:p>
                      <a:pPr algn="r" fontAlgn="b"/>
                      <a:r>
                        <a:rPr lang="en-US" sz="2800" u="none" strike="noStrike" dirty="0">
                          <a:effectLst/>
                        </a:rPr>
                        <a:t>    Percentage</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a:effectLst/>
                        </a:rPr>
                        <a:t>10.2%</a:t>
                      </a:r>
                      <a:endParaRPr lang="en-US" sz="2800" b="0" i="0" u="none" strike="noStrike">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13.4%</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0%</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1388675959"/>
                  </a:ext>
                </a:extLst>
              </a:tr>
            </a:tbl>
          </a:graphicData>
        </a:graphic>
      </p:graphicFrame>
      <p:sp>
        <p:nvSpPr>
          <p:cNvPr id="11" name="TextBox 10">
            <a:extLst>
              <a:ext uri="{FF2B5EF4-FFF2-40B4-BE49-F238E27FC236}">
                <a16:creationId xmlns:a16="http://schemas.microsoft.com/office/drawing/2014/main" id="{8E570661-1C8C-75E0-F856-601813D09C83}"/>
              </a:ext>
            </a:extLst>
          </p:cNvPr>
          <p:cNvSpPr txBox="1"/>
          <p:nvPr/>
        </p:nvSpPr>
        <p:spPr>
          <a:xfrm>
            <a:off x="307975" y="3787249"/>
            <a:ext cx="11531724" cy="2246769"/>
          </a:xfrm>
          <a:prstGeom prst="rect">
            <a:avLst/>
          </a:prstGeom>
          <a:noFill/>
        </p:spPr>
        <p:txBody>
          <a:bodyPr wrap="square" rtlCol="0">
            <a:spAutoFit/>
          </a:bodyPr>
          <a:lstStyle/>
          <a:p>
            <a:pPr marL="457200" indent="-457200">
              <a:buFont typeface="Arial" panose="020B0604020202020204" pitchFamily="34" charset="0"/>
              <a:buChar char="•"/>
            </a:pPr>
            <a:r>
              <a:rPr lang="en-US" sz="2800" b="1" dirty="0"/>
              <a:t>1910</a:t>
            </a:r>
            <a:r>
              <a:rPr lang="en-US" sz="2800" dirty="0"/>
              <a:t> – </a:t>
            </a:r>
            <a:r>
              <a:rPr lang="en-US" sz="2800" u="sng" dirty="0"/>
              <a:t>ZERO</a:t>
            </a:r>
            <a:r>
              <a:rPr lang="en-US" sz="2800" dirty="0"/>
              <a:t> Black madams/prostitutes? Doubtful…what’s going on here?</a:t>
            </a:r>
          </a:p>
          <a:p>
            <a:pPr marL="914400" lvl="1" indent="-457200">
              <a:buFont typeface="Wingdings" panose="05000000000000000000" pitchFamily="2" charset="2"/>
              <a:buChar char="Ø"/>
            </a:pPr>
            <a:r>
              <a:rPr lang="en-US" sz="2800" dirty="0"/>
              <a:t>Census enumerators judging race of residents </a:t>
            </a:r>
            <a:r>
              <a:rPr lang="en-US" sz="2800" dirty="0">
                <a:sym typeface="Wingdings" panose="05000000000000000000" pitchFamily="2" charset="2"/>
              </a:rPr>
              <a:t> underreporting, particularly of mixed-race persons?</a:t>
            </a:r>
            <a:endParaRPr lang="en-US" sz="2800" dirty="0"/>
          </a:p>
          <a:p>
            <a:pPr marL="914400" lvl="1" indent="-457200">
              <a:buFont typeface="Wingdings" panose="05000000000000000000" pitchFamily="2" charset="2"/>
              <a:buChar char="Ø"/>
            </a:pPr>
            <a:r>
              <a:rPr lang="en-US" sz="2800" dirty="0">
                <a:hlinkClick r:id="rId4"/>
              </a:rPr>
              <a:t>Atlanta Race Massacre of 1906 </a:t>
            </a:r>
            <a:r>
              <a:rPr lang="en-US" sz="2800" dirty="0">
                <a:sym typeface="Wingdings" panose="05000000000000000000" pitchFamily="2" charset="2"/>
              </a:rPr>
              <a:t> underreporting due to increased fear of retaliation or arrest?</a:t>
            </a:r>
          </a:p>
        </p:txBody>
      </p:sp>
      <p:sp>
        <p:nvSpPr>
          <p:cNvPr id="12" name="Rectangle 11">
            <a:extLst>
              <a:ext uri="{FF2B5EF4-FFF2-40B4-BE49-F238E27FC236}">
                <a16:creationId xmlns:a16="http://schemas.microsoft.com/office/drawing/2014/main" id="{FDFD1232-7A93-CBEF-BE6E-88D0599B723D}"/>
              </a:ext>
            </a:extLst>
          </p:cNvPr>
          <p:cNvSpPr/>
          <p:nvPr/>
        </p:nvSpPr>
        <p:spPr>
          <a:xfrm>
            <a:off x="9523721" y="2757190"/>
            <a:ext cx="633638" cy="44588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2744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50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up)">
                                      <p:cBhvr>
                                        <p:cTn id="11" dur="500"/>
                                        <p:tgtEl>
                                          <p:spTgt spid="1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1">
                                            <p:txEl>
                                              <p:pRg st="1" end="1"/>
                                            </p:txEl>
                                          </p:spTgt>
                                        </p:tgtEl>
                                        <p:attrNameLst>
                                          <p:attrName>style.visibility</p:attrName>
                                        </p:attrNameLst>
                                      </p:cBhvr>
                                      <p:to>
                                        <p:strVal val="visible"/>
                                      </p:to>
                                    </p:set>
                                    <p:animEffect transition="in" filter="wipe(up)">
                                      <p:cBhvr>
                                        <p:cTn id="16" dur="500"/>
                                        <p:tgtEl>
                                          <p:spTgt spid="1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Effect transition="in" filter="wipe(up)">
                                      <p:cBhvr>
                                        <p:cTn id="21"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C3F68B73-0505-DEA8-C0A7-053E7BE74509}"/>
              </a:ext>
            </a:extLst>
          </p:cNvPr>
          <p:cNvSpPr txBox="1"/>
          <p:nvPr/>
        </p:nvSpPr>
        <p:spPr>
          <a:xfrm>
            <a:off x="1" y="14349"/>
            <a:ext cx="12188178" cy="1015663"/>
          </a:xfrm>
          <a:prstGeom prst="rect">
            <a:avLst/>
          </a:prstGeom>
          <a:noFill/>
        </p:spPr>
        <p:txBody>
          <a:bodyPr wrap="square" rtlCol="0">
            <a:spAutoFit/>
          </a:bodyPr>
          <a:lstStyle/>
          <a:p>
            <a:pPr algn="ctr"/>
            <a:r>
              <a:rPr lang="en-US" sz="6000" dirty="0"/>
              <a:t>Data of the Demimonde…</a:t>
            </a:r>
          </a:p>
        </p:txBody>
      </p:sp>
      <p:graphicFrame>
        <p:nvGraphicFramePr>
          <p:cNvPr id="3" name="Table 2">
            <a:extLst>
              <a:ext uri="{FF2B5EF4-FFF2-40B4-BE49-F238E27FC236}">
                <a16:creationId xmlns:a16="http://schemas.microsoft.com/office/drawing/2014/main" id="{077700AC-5B70-2A42-C7B6-30AE50454969}"/>
              </a:ext>
            </a:extLst>
          </p:cNvPr>
          <p:cNvGraphicFramePr>
            <a:graphicFrameLocks noGrp="1"/>
          </p:cNvGraphicFramePr>
          <p:nvPr/>
        </p:nvGraphicFramePr>
        <p:xfrm>
          <a:off x="2210735" y="1051985"/>
          <a:ext cx="7766710" cy="2712720"/>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3336967">
                  <a:extLst>
                    <a:ext uri="{9D8B030D-6E8A-4147-A177-3AD203B41FA5}">
                      <a16:colId xmlns:a16="http://schemas.microsoft.com/office/drawing/2014/main" val="637510675"/>
                    </a:ext>
                  </a:extLst>
                </a:gridCol>
                <a:gridCol w="1476581">
                  <a:extLst>
                    <a:ext uri="{9D8B030D-6E8A-4147-A177-3AD203B41FA5}">
                      <a16:colId xmlns:a16="http://schemas.microsoft.com/office/drawing/2014/main" val="347541814"/>
                    </a:ext>
                  </a:extLst>
                </a:gridCol>
                <a:gridCol w="1476581">
                  <a:extLst>
                    <a:ext uri="{9D8B030D-6E8A-4147-A177-3AD203B41FA5}">
                      <a16:colId xmlns:a16="http://schemas.microsoft.com/office/drawing/2014/main" val="2786567402"/>
                    </a:ext>
                  </a:extLst>
                </a:gridCol>
                <a:gridCol w="1476581">
                  <a:extLst>
                    <a:ext uri="{9D8B030D-6E8A-4147-A177-3AD203B41FA5}">
                      <a16:colId xmlns:a16="http://schemas.microsoft.com/office/drawing/2014/main" val="2112687804"/>
                    </a:ext>
                  </a:extLst>
                </a:gridCol>
              </a:tblGrid>
              <a:tr h="184150">
                <a:tc>
                  <a:txBody>
                    <a:bodyPr/>
                    <a:lstStyle/>
                    <a:p>
                      <a:pPr algn="l" fontAlgn="b"/>
                      <a:r>
                        <a:rPr lang="en-US" sz="3600" b="1" u="sng" strike="noStrike" dirty="0">
                          <a:solidFill>
                            <a:schemeClr val="bg1"/>
                          </a:solidFill>
                          <a:effectLst/>
                        </a:rPr>
                        <a:t>RACE</a:t>
                      </a:r>
                      <a:endParaRPr lang="en-US" sz="3600" b="1" i="0" u="sng"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1880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1900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1910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extLst>
                  <a:ext uri="{0D108BD9-81ED-4DB2-BD59-A6C34878D82A}">
                    <a16:rowId xmlns:a16="http://schemas.microsoft.com/office/drawing/2014/main" val="2128312891"/>
                  </a:ext>
                </a:extLst>
              </a:tr>
              <a:tr h="184150">
                <a:tc>
                  <a:txBody>
                    <a:bodyPr/>
                    <a:lstStyle/>
                    <a:p>
                      <a:pPr algn="l" fontAlgn="b"/>
                      <a:r>
                        <a:rPr lang="en-US" sz="2800" u="none" strike="noStrike" dirty="0">
                          <a:effectLst/>
                        </a:rPr>
                        <a:t>White</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88</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129</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181</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1392562452"/>
                  </a:ext>
                </a:extLst>
              </a:tr>
              <a:tr h="184150">
                <a:tc>
                  <a:txBody>
                    <a:bodyPr/>
                    <a:lstStyle/>
                    <a:p>
                      <a:pPr algn="r" fontAlgn="b"/>
                      <a:r>
                        <a:rPr lang="en-US" sz="2800" u="none" strike="noStrike" dirty="0">
                          <a:effectLst/>
                        </a:rPr>
                        <a:t>    Percentage</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89.8%</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86.6%</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100%</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1615698670"/>
                  </a:ext>
                </a:extLst>
              </a:tr>
              <a:tr h="184150">
                <a:tc>
                  <a:txBody>
                    <a:bodyPr/>
                    <a:lstStyle/>
                    <a:p>
                      <a:pPr algn="l" fontAlgn="b"/>
                      <a:r>
                        <a:rPr lang="en-US" sz="2800" u="none" strike="noStrike" dirty="0">
                          <a:effectLst/>
                        </a:rPr>
                        <a:t>Black/ “Mulatto”</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10</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20</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0</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1214470513"/>
                  </a:ext>
                </a:extLst>
              </a:tr>
              <a:tr h="184150">
                <a:tc>
                  <a:txBody>
                    <a:bodyPr/>
                    <a:lstStyle/>
                    <a:p>
                      <a:pPr algn="r" fontAlgn="b"/>
                      <a:r>
                        <a:rPr lang="en-US" sz="2800" u="none" strike="noStrike" dirty="0">
                          <a:effectLst/>
                        </a:rPr>
                        <a:t>    Percentage</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a:effectLst/>
                        </a:rPr>
                        <a:t>10.2%</a:t>
                      </a:r>
                      <a:endParaRPr lang="en-US" sz="2800" b="0" i="0" u="none" strike="noStrike">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13.4%</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0%</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1388675959"/>
                  </a:ext>
                </a:extLst>
              </a:tr>
            </a:tbl>
          </a:graphicData>
        </a:graphic>
      </p:graphicFrame>
      <p:sp>
        <p:nvSpPr>
          <p:cNvPr id="11" name="TextBox 10">
            <a:extLst>
              <a:ext uri="{FF2B5EF4-FFF2-40B4-BE49-F238E27FC236}">
                <a16:creationId xmlns:a16="http://schemas.microsoft.com/office/drawing/2014/main" id="{8E570661-1C8C-75E0-F856-601813D09C83}"/>
              </a:ext>
            </a:extLst>
          </p:cNvPr>
          <p:cNvSpPr txBox="1"/>
          <p:nvPr/>
        </p:nvSpPr>
        <p:spPr>
          <a:xfrm>
            <a:off x="310682" y="3787249"/>
            <a:ext cx="3979221" cy="2246769"/>
          </a:xfrm>
          <a:prstGeom prst="rect">
            <a:avLst/>
          </a:prstGeom>
          <a:noFill/>
        </p:spPr>
        <p:txBody>
          <a:bodyPr wrap="square" rtlCol="0">
            <a:spAutoFit/>
          </a:bodyPr>
          <a:lstStyle/>
          <a:p>
            <a:pPr marL="457200" indent="-457200">
              <a:buFont typeface="Wingdings" panose="05000000000000000000" pitchFamily="2" charset="2"/>
              <a:buChar char="Ø"/>
            </a:pPr>
            <a:r>
              <a:rPr lang="en-US" sz="2800" u="sng" dirty="0"/>
              <a:t>LOTS</a:t>
            </a:r>
            <a:r>
              <a:rPr lang="en-US" sz="2800" dirty="0"/>
              <a:t> of Black women with occupation of “Laundress”</a:t>
            </a:r>
            <a:r>
              <a:rPr lang="en-US" sz="2800" dirty="0">
                <a:sym typeface="Wingdings" panose="05000000000000000000" pitchFamily="2" charset="2"/>
              </a:rPr>
              <a:t> some may be euphemism for prostitutes?</a:t>
            </a:r>
            <a:endParaRPr lang="en-US" sz="2800" dirty="0"/>
          </a:p>
        </p:txBody>
      </p:sp>
      <p:pic>
        <p:nvPicPr>
          <p:cNvPr id="4" name="Picture 3">
            <a:extLst>
              <a:ext uri="{FF2B5EF4-FFF2-40B4-BE49-F238E27FC236}">
                <a16:creationId xmlns:a16="http://schemas.microsoft.com/office/drawing/2014/main" id="{D5AA8F9A-BD88-5029-3893-8352EC0A6089}"/>
              </a:ext>
            </a:extLst>
          </p:cNvPr>
          <p:cNvPicPr>
            <a:picLocks noChangeAspect="1"/>
          </p:cNvPicPr>
          <p:nvPr/>
        </p:nvPicPr>
        <p:blipFill>
          <a:blip r:embed="rId4"/>
          <a:stretch>
            <a:fillRect/>
          </a:stretch>
        </p:blipFill>
        <p:spPr>
          <a:xfrm>
            <a:off x="4289904" y="3759469"/>
            <a:ext cx="7453328" cy="2454866"/>
          </a:xfrm>
          <a:prstGeom prst="rect">
            <a:avLst/>
          </a:prstGeom>
          <a:effectLst>
            <a:outerShdw blurRad="50800" dist="38100" dir="2700000" algn="tl" rotWithShape="0">
              <a:prstClr val="black">
                <a:alpha val="40000"/>
              </a:prstClr>
            </a:outerShdw>
          </a:effectLst>
        </p:spPr>
      </p:pic>
      <p:sp>
        <p:nvSpPr>
          <p:cNvPr id="15" name="TextBox 14">
            <a:extLst>
              <a:ext uri="{FF2B5EF4-FFF2-40B4-BE49-F238E27FC236}">
                <a16:creationId xmlns:a16="http://schemas.microsoft.com/office/drawing/2014/main" id="{1CD595F4-6174-1C12-7655-A9351F2A6215}"/>
              </a:ext>
            </a:extLst>
          </p:cNvPr>
          <p:cNvSpPr txBox="1"/>
          <p:nvPr/>
        </p:nvSpPr>
        <p:spPr>
          <a:xfrm>
            <a:off x="6365174" y="5985749"/>
            <a:ext cx="5260769" cy="369332"/>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square" rtlCol="0">
            <a:spAutoFit/>
          </a:bodyPr>
          <a:lstStyle/>
          <a:p>
            <a:r>
              <a:rPr lang="en-US" dirty="0"/>
              <a:t>From </a:t>
            </a:r>
            <a:r>
              <a:rPr lang="en-US" i="1" dirty="0"/>
              <a:t>Encyclopedia of Prostitution and Sex Work</a:t>
            </a:r>
            <a:r>
              <a:rPr lang="en-US" dirty="0"/>
              <a:t>, Vol. 1</a:t>
            </a:r>
          </a:p>
        </p:txBody>
      </p:sp>
      <p:sp>
        <p:nvSpPr>
          <p:cNvPr id="2" name="Rectangle 1">
            <a:extLst>
              <a:ext uri="{FF2B5EF4-FFF2-40B4-BE49-F238E27FC236}">
                <a16:creationId xmlns:a16="http://schemas.microsoft.com/office/drawing/2014/main" id="{4B8A2CFD-D72B-4902-15F9-361D6E19A8EF}"/>
              </a:ext>
            </a:extLst>
          </p:cNvPr>
          <p:cNvSpPr/>
          <p:nvPr/>
        </p:nvSpPr>
        <p:spPr>
          <a:xfrm>
            <a:off x="9523721" y="2757190"/>
            <a:ext cx="633638" cy="44588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7821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up)">
                                      <p:cBhvr>
                                        <p:cTn id="7" dur="500"/>
                                        <p:tgtEl>
                                          <p:spTgt spid="11">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C3F68B73-0505-DEA8-C0A7-053E7BE74509}"/>
              </a:ext>
            </a:extLst>
          </p:cNvPr>
          <p:cNvSpPr txBox="1"/>
          <p:nvPr/>
        </p:nvSpPr>
        <p:spPr>
          <a:xfrm>
            <a:off x="1" y="14349"/>
            <a:ext cx="12188178" cy="1015663"/>
          </a:xfrm>
          <a:prstGeom prst="rect">
            <a:avLst/>
          </a:prstGeom>
          <a:noFill/>
        </p:spPr>
        <p:txBody>
          <a:bodyPr wrap="square" rtlCol="0">
            <a:spAutoFit/>
          </a:bodyPr>
          <a:lstStyle/>
          <a:p>
            <a:pPr algn="ctr"/>
            <a:r>
              <a:rPr lang="en-US" sz="6000" dirty="0"/>
              <a:t>Data of the Demimonde…</a:t>
            </a:r>
          </a:p>
        </p:txBody>
      </p:sp>
      <p:graphicFrame>
        <p:nvGraphicFramePr>
          <p:cNvPr id="2" name="Table 1">
            <a:extLst>
              <a:ext uri="{FF2B5EF4-FFF2-40B4-BE49-F238E27FC236}">
                <a16:creationId xmlns:a16="http://schemas.microsoft.com/office/drawing/2014/main" id="{08CB8D72-2760-F173-CE39-F7655D1525B6}"/>
              </a:ext>
            </a:extLst>
          </p:cNvPr>
          <p:cNvGraphicFramePr>
            <a:graphicFrameLocks noGrp="1"/>
          </p:cNvGraphicFramePr>
          <p:nvPr/>
        </p:nvGraphicFramePr>
        <p:xfrm>
          <a:off x="1579418" y="1004219"/>
          <a:ext cx="6764481" cy="5821680"/>
        </p:xfrm>
        <a:graphic>
          <a:graphicData uri="http://schemas.openxmlformats.org/drawingml/2006/table">
            <a:tbl>
              <a:tblPr>
                <a:effectLst/>
                <a:tableStyleId>{5C22544A-7EE6-4342-B048-85BDC9FD1C3A}</a:tableStyleId>
              </a:tblPr>
              <a:tblGrid>
                <a:gridCol w="2906857">
                  <a:extLst>
                    <a:ext uri="{9D8B030D-6E8A-4147-A177-3AD203B41FA5}">
                      <a16:colId xmlns:a16="http://schemas.microsoft.com/office/drawing/2014/main" val="2834728124"/>
                    </a:ext>
                  </a:extLst>
                </a:gridCol>
                <a:gridCol w="964406">
                  <a:extLst>
                    <a:ext uri="{9D8B030D-6E8A-4147-A177-3AD203B41FA5}">
                      <a16:colId xmlns:a16="http://schemas.microsoft.com/office/drawing/2014/main" val="3637864415"/>
                    </a:ext>
                  </a:extLst>
                </a:gridCol>
                <a:gridCol w="964406">
                  <a:extLst>
                    <a:ext uri="{9D8B030D-6E8A-4147-A177-3AD203B41FA5}">
                      <a16:colId xmlns:a16="http://schemas.microsoft.com/office/drawing/2014/main" val="754551798"/>
                    </a:ext>
                  </a:extLst>
                </a:gridCol>
                <a:gridCol w="964406">
                  <a:extLst>
                    <a:ext uri="{9D8B030D-6E8A-4147-A177-3AD203B41FA5}">
                      <a16:colId xmlns:a16="http://schemas.microsoft.com/office/drawing/2014/main" val="158159294"/>
                    </a:ext>
                  </a:extLst>
                </a:gridCol>
                <a:gridCol w="964406">
                  <a:extLst>
                    <a:ext uri="{9D8B030D-6E8A-4147-A177-3AD203B41FA5}">
                      <a16:colId xmlns:a16="http://schemas.microsoft.com/office/drawing/2014/main" val="3179878679"/>
                    </a:ext>
                  </a:extLst>
                </a:gridCol>
              </a:tblGrid>
              <a:tr h="184150">
                <a:tc>
                  <a:txBody>
                    <a:bodyPr/>
                    <a:lstStyle/>
                    <a:p>
                      <a:pPr algn="l" fontAlgn="b"/>
                      <a:r>
                        <a:rPr lang="en-US" sz="3600" b="1" u="sng" strike="noStrike" dirty="0">
                          <a:solidFill>
                            <a:schemeClr val="bg1"/>
                          </a:solidFill>
                          <a:effectLst/>
                        </a:rPr>
                        <a:t>AGE</a:t>
                      </a:r>
                      <a:r>
                        <a:rPr lang="en-US" sz="2800" b="1" u="none" strike="noStrike" dirty="0">
                          <a:solidFill>
                            <a:schemeClr val="bg1"/>
                          </a:solidFill>
                          <a:effectLst/>
                        </a:rPr>
                        <a:t> (in years)</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1880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1900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1910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i="0" u="none" strike="noStrike" dirty="0">
                          <a:solidFill>
                            <a:schemeClr val="bg1"/>
                          </a:solidFill>
                          <a:effectLst/>
                          <a:latin typeface="Calibri" panose="020F0502020204030204" pitchFamily="34" charset="0"/>
                        </a:rPr>
                        <a:t>ALL </a:t>
                      </a:r>
                    </a:p>
                  </a:txBody>
                  <a:tcPr marL="45720" marR="45720" anchor="b">
                    <a:solidFill>
                      <a:srgbClr val="C00000"/>
                    </a:solidFill>
                  </a:tcPr>
                </a:tc>
                <a:extLst>
                  <a:ext uri="{0D108BD9-81ED-4DB2-BD59-A6C34878D82A}">
                    <a16:rowId xmlns:a16="http://schemas.microsoft.com/office/drawing/2014/main" val="2930717192"/>
                  </a:ext>
                </a:extLst>
              </a:tr>
              <a:tr h="184150">
                <a:tc>
                  <a:txBody>
                    <a:bodyPr/>
                    <a:lstStyle/>
                    <a:p>
                      <a:pPr algn="l" fontAlgn="b"/>
                      <a:r>
                        <a:rPr lang="en-US" sz="2800" u="none" strike="noStrike" dirty="0">
                          <a:effectLst/>
                        </a:rPr>
                        <a:t>Mean</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24.72</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24.66</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24.66</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439380132"/>
                  </a:ext>
                </a:extLst>
              </a:tr>
              <a:tr h="184150">
                <a:tc>
                  <a:txBody>
                    <a:bodyPr/>
                    <a:lstStyle/>
                    <a:p>
                      <a:pPr algn="r" fontAlgn="b"/>
                      <a:r>
                        <a:rPr lang="en-US" sz="2800" u="none" strike="noStrike" dirty="0">
                          <a:effectLst/>
                        </a:rPr>
                        <a:t>    Madams </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33.33</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32</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30.32</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31.82</a:t>
                      </a:r>
                    </a:p>
                  </a:txBody>
                  <a:tcPr marL="45720" marR="45720" anchor="b">
                    <a:solidFill>
                      <a:srgbClr val="F4EBDC"/>
                    </a:solidFill>
                  </a:tcPr>
                </a:tc>
                <a:extLst>
                  <a:ext uri="{0D108BD9-81ED-4DB2-BD59-A6C34878D82A}">
                    <a16:rowId xmlns:a16="http://schemas.microsoft.com/office/drawing/2014/main" val="27840286"/>
                  </a:ext>
                </a:extLst>
              </a:tr>
              <a:tr h="184150">
                <a:tc>
                  <a:txBody>
                    <a:bodyPr/>
                    <a:lstStyle/>
                    <a:p>
                      <a:pPr algn="r" fontAlgn="b"/>
                      <a:r>
                        <a:rPr lang="en-US" sz="2800" u="none" strike="noStrike" dirty="0">
                          <a:effectLst/>
                        </a:rPr>
                        <a:t>    Prostitutes</a:t>
                      </a:r>
                      <a:endParaRPr lang="en-US" sz="2800" b="0" i="0" u="none" strike="noStrike" dirty="0">
                        <a:solidFill>
                          <a:srgbClr val="000000"/>
                        </a:solidFill>
                        <a:effectLst/>
                        <a:latin typeface="Calibri" panose="020F0502020204030204" pitchFamily="34" charset="0"/>
                      </a:endParaRPr>
                    </a:p>
                  </a:txBody>
                  <a:tcPr marL="45720" marR="45720" anchor="b">
                    <a:lnB w="12700" cap="flat" cmpd="sng" algn="ctr">
                      <a:solidFill>
                        <a:srgbClr val="C00000"/>
                      </a:solidFill>
                      <a:prstDash val="solid"/>
                      <a:round/>
                      <a:headEnd type="none" w="med" len="med"/>
                      <a:tailEnd type="none" w="med" len="med"/>
                    </a:lnB>
                    <a:solidFill>
                      <a:srgbClr val="ECDBBF"/>
                    </a:solidFill>
                  </a:tcPr>
                </a:tc>
                <a:tc>
                  <a:txBody>
                    <a:bodyPr/>
                    <a:lstStyle/>
                    <a:p>
                      <a:pPr algn="r" fontAlgn="b"/>
                      <a:r>
                        <a:rPr lang="en-US" sz="2800" u="none" strike="noStrike" dirty="0">
                          <a:effectLst/>
                        </a:rPr>
                        <a:t>23.85</a:t>
                      </a:r>
                      <a:endParaRPr lang="en-US" sz="2800" b="0" i="0" u="none" strike="noStrike" dirty="0">
                        <a:solidFill>
                          <a:srgbClr val="000000"/>
                        </a:solidFill>
                        <a:effectLst/>
                        <a:latin typeface="Calibri" panose="020F0502020204030204" pitchFamily="34" charset="0"/>
                      </a:endParaRPr>
                    </a:p>
                  </a:txBody>
                  <a:tcPr marL="45720" marR="45720" anchor="b">
                    <a:lnB w="12700" cap="flat" cmpd="sng" algn="ctr">
                      <a:solidFill>
                        <a:srgbClr val="C00000"/>
                      </a:solidFill>
                      <a:prstDash val="solid"/>
                      <a:round/>
                      <a:headEnd type="none" w="med" len="med"/>
                      <a:tailEnd type="none" w="med" len="med"/>
                    </a:lnB>
                    <a:solidFill>
                      <a:srgbClr val="ECDBBF"/>
                    </a:solidFill>
                  </a:tcPr>
                </a:tc>
                <a:tc>
                  <a:txBody>
                    <a:bodyPr/>
                    <a:lstStyle/>
                    <a:p>
                      <a:pPr algn="r" fontAlgn="b"/>
                      <a:r>
                        <a:rPr lang="en-US" sz="2800" u="none" strike="noStrike" dirty="0">
                          <a:effectLst/>
                        </a:rPr>
                        <a:t>23.39</a:t>
                      </a:r>
                      <a:endParaRPr lang="en-US" sz="2800" b="0" i="0" u="none" strike="noStrike" dirty="0">
                        <a:solidFill>
                          <a:srgbClr val="000000"/>
                        </a:solidFill>
                        <a:effectLst/>
                        <a:latin typeface="Calibri" panose="020F0502020204030204" pitchFamily="34" charset="0"/>
                      </a:endParaRPr>
                    </a:p>
                  </a:txBody>
                  <a:tcPr marL="45720" marR="45720" anchor="b">
                    <a:lnB w="12700" cap="flat" cmpd="sng" algn="ctr">
                      <a:solidFill>
                        <a:srgbClr val="C00000"/>
                      </a:solidFill>
                      <a:prstDash val="solid"/>
                      <a:round/>
                      <a:headEnd type="none" w="med" len="med"/>
                      <a:tailEnd type="none" w="med" len="med"/>
                    </a:lnB>
                    <a:solidFill>
                      <a:srgbClr val="ECDBBF"/>
                    </a:solidFill>
                  </a:tcPr>
                </a:tc>
                <a:tc>
                  <a:txBody>
                    <a:bodyPr/>
                    <a:lstStyle/>
                    <a:p>
                      <a:pPr algn="r" fontAlgn="b"/>
                      <a:r>
                        <a:rPr lang="en-US" sz="2800" u="none" strike="noStrike" dirty="0">
                          <a:effectLst/>
                        </a:rPr>
                        <a:t>23.86</a:t>
                      </a:r>
                      <a:endParaRPr lang="en-US" sz="2800" b="0" i="0" u="none" strike="noStrike" dirty="0">
                        <a:solidFill>
                          <a:srgbClr val="000000"/>
                        </a:solidFill>
                        <a:effectLst/>
                        <a:latin typeface="Calibri" panose="020F0502020204030204" pitchFamily="34" charset="0"/>
                      </a:endParaRPr>
                    </a:p>
                  </a:txBody>
                  <a:tcPr marL="45720" marR="45720" anchor="b">
                    <a:lnB w="12700" cap="flat" cmpd="sng" algn="ctr">
                      <a:solidFill>
                        <a:srgbClr val="C00000"/>
                      </a:solidFill>
                      <a:prstDash val="solid"/>
                      <a:round/>
                      <a:headEnd type="none" w="med" len="med"/>
                      <a:tailEnd type="none" w="med" len="med"/>
                    </a:ln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23.61</a:t>
                      </a:r>
                    </a:p>
                  </a:txBody>
                  <a:tcPr marL="45720" marR="45720" anchor="b">
                    <a:lnB w="12700" cap="flat" cmpd="sng" algn="ctr">
                      <a:solidFill>
                        <a:srgbClr val="C00000"/>
                      </a:solidFill>
                      <a:prstDash val="solid"/>
                      <a:round/>
                      <a:headEnd type="none" w="med" len="med"/>
                      <a:tailEnd type="none" w="med" len="med"/>
                    </a:lnB>
                    <a:solidFill>
                      <a:srgbClr val="ECDBBF"/>
                    </a:solidFill>
                  </a:tcPr>
                </a:tc>
                <a:extLst>
                  <a:ext uri="{0D108BD9-81ED-4DB2-BD59-A6C34878D82A}">
                    <a16:rowId xmlns:a16="http://schemas.microsoft.com/office/drawing/2014/main" val="2525396337"/>
                  </a:ext>
                </a:extLst>
              </a:tr>
              <a:tr h="184150">
                <a:tc>
                  <a:txBody>
                    <a:bodyPr/>
                    <a:lstStyle/>
                    <a:p>
                      <a:pPr algn="r" fontAlgn="b"/>
                      <a:r>
                        <a:rPr lang="en-US" sz="2800" u="none" strike="noStrike" dirty="0">
                          <a:effectLst/>
                        </a:rPr>
                        <a:t>    White</a:t>
                      </a:r>
                      <a:endParaRPr lang="en-US" sz="2800" b="0" i="0" u="none" strike="noStrike" dirty="0">
                        <a:solidFill>
                          <a:srgbClr val="000000"/>
                        </a:solidFill>
                        <a:effectLst/>
                        <a:latin typeface="Calibri" panose="020F0502020204030204" pitchFamily="34" charset="0"/>
                      </a:endParaRPr>
                    </a:p>
                  </a:txBody>
                  <a:tcPr marL="45720" marR="45720" anchor="b">
                    <a:lnT w="12700" cap="flat" cmpd="sng" algn="ctr">
                      <a:solidFill>
                        <a:srgbClr val="C00000"/>
                      </a:solidFill>
                      <a:prstDash val="solid"/>
                      <a:round/>
                      <a:headEnd type="none" w="med" len="med"/>
                      <a:tailEnd type="none" w="med" len="med"/>
                    </a:lnT>
                    <a:solidFill>
                      <a:srgbClr val="F4EBDC"/>
                    </a:solidFill>
                  </a:tcPr>
                </a:tc>
                <a:tc>
                  <a:txBody>
                    <a:bodyPr/>
                    <a:lstStyle/>
                    <a:p>
                      <a:pPr algn="r" fontAlgn="b"/>
                      <a:r>
                        <a:rPr lang="en-US" sz="2800" u="none" strike="noStrike" dirty="0">
                          <a:effectLst/>
                        </a:rPr>
                        <a:t>24.73</a:t>
                      </a:r>
                      <a:endParaRPr lang="en-US" sz="2800" b="0" i="0" u="none" strike="noStrike" dirty="0">
                        <a:solidFill>
                          <a:srgbClr val="000000"/>
                        </a:solidFill>
                        <a:effectLst/>
                        <a:latin typeface="Calibri" panose="020F0502020204030204" pitchFamily="34" charset="0"/>
                      </a:endParaRPr>
                    </a:p>
                  </a:txBody>
                  <a:tcPr marL="45720" marR="45720" anchor="b">
                    <a:lnT w="12700" cap="flat" cmpd="sng" algn="ctr">
                      <a:solidFill>
                        <a:srgbClr val="C00000"/>
                      </a:solidFill>
                      <a:prstDash val="solid"/>
                      <a:round/>
                      <a:headEnd type="none" w="med" len="med"/>
                      <a:tailEnd type="none" w="med" len="med"/>
                    </a:lnT>
                    <a:solidFill>
                      <a:srgbClr val="F4EBDC"/>
                    </a:solidFill>
                  </a:tcPr>
                </a:tc>
                <a:tc>
                  <a:txBody>
                    <a:bodyPr/>
                    <a:lstStyle/>
                    <a:p>
                      <a:pPr algn="r" fontAlgn="b"/>
                      <a:r>
                        <a:rPr lang="en-US" sz="2800" u="none" strike="noStrike" dirty="0">
                          <a:effectLst/>
                        </a:rPr>
                        <a:t>25.23</a:t>
                      </a:r>
                      <a:endParaRPr lang="en-US" sz="2800" b="0" i="0" u="none" strike="noStrike" dirty="0">
                        <a:solidFill>
                          <a:srgbClr val="000000"/>
                        </a:solidFill>
                        <a:effectLst/>
                        <a:latin typeface="Calibri" panose="020F0502020204030204" pitchFamily="34" charset="0"/>
                      </a:endParaRPr>
                    </a:p>
                  </a:txBody>
                  <a:tcPr marL="45720" marR="45720" anchor="b">
                    <a:lnT w="12700" cap="flat" cmpd="sng" algn="ctr">
                      <a:solidFill>
                        <a:srgbClr val="C00000"/>
                      </a:solidFill>
                      <a:prstDash val="solid"/>
                      <a:round/>
                      <a:headEnd type="none" w="med" len="med"/>
                      <a:tailEnd type="none" w="med" len="med"/>
                    </a:lnT>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24.66</a:t>
                      </a:r>
                    </a:p>
                  </a:txBody>
                  <a:tcPr marL="45720" marR="45720" anchor="b">
                    <a:lnT w="12700" cap="flat" cmpd="sng" algn="ctr">
                      <a:solidFill>
                        <a:srgbClr val="C00000"/>
                      </a:solidFill>
                      <a:prstDash val="solid"/>
                      <a:round/>
                      <a:headEnd type="none" w="med" len="med"/>
                      <a:tailEnd type="none" w="med" len="med"/>
                    </a:lnT>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24.86</a:t>
                      </a:r>
                    </a:p>
                  </a:txBody>
                  <a:tcPr marL="45720" marR="45720" anchor="b">
                    <a:lnT w="12700" cap="flat" cmpd="sng" algn="ctr">
                      <a:solidFill>
                        <a:srgbClr val="C00000"/>
                      </a:solidFill>
                      <a:prstDash val="solid"/>
                      <a:round/>
                      <a:headEnd type="none" w="med" len="med"/>
                      <a:tailEnd type="none" w="med" len="med"/>
                    </a:lnT>
                    <a:solidFill>
                      <a:srgbClr val="F4EBDC"/>
                    </a:solidFill>
                  </a:tcPr>
                </a:tc>
                <a:extLst>
                  <a:ext uri="{0D108BD9-81ED-4DB2-BD59-A6C34878D82A}">
                    <a16:rowId xmlns:a16="http://schemas.microsoft.com/office/drawing/2014/main" val="3551554563"/>
                  </a:ext>
                </a:extLst>
              </a:tr>
              <a:tr h="184150">
                <a:tc>
                  <a:txBody>
                    <a:bodyPr/>
                    <a:lstStyle/>
                    <a:p>
                      <a:pPr algn="r" fontAlgn="b"/>
                      <a:r>
                        <a:rPr lang="en-US" sz="2800" u="none" strike="noStrike" dirty="0">
                          <a:effectLst/>
                        </a:rPr>
                        <a:t>    Black/”Mulatto”</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24.7</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21</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22.23</a:t>
                      </a:r>
                    </a:p>
                  </a:txBody>
                  <a:tcPr marL="45720" marR="45720" anchor="b">
                    <a:solidFill>
                      <a:srgbClr val="ECDBBF"/>
                    </a:solidFill>
                  </a:tcPr>
                </a:tc>
                <a:extLst>
                  <a:ext uri="{0D108BD9-81ED-4DB2-BD59-A6C34878D82A}">
                    <a16:rowId xmlns:a16="http://schemas.microsoft.com/office/drawing/2014/main" val="2224755523"/>
                  </a:ext>
                </a:extLst>
              </a:tr>
              <a:tr h="184150">
                <a:tc>
                  <a:txBody>
                    <a:bodyPr/>
                    <a:lstStyle/>
                    <a:p>
                      <a:pPr algn="l" fontAlgn="b"/>
                      <a:r>
                        <a:rPr lang="en-US" sz="2800" u="none" strike="noStrike" dirty="0">
                          <a:effectLst/>
                        </a:rPr>
                        <a:t>Range</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3162808284"/>
                  </a:ext>
                </a:extLst>
              </a:tr>
              <a:tr h="184150">
                <a:tc>
                  <a:txBody>
                    <a:bodyPr/>
                    <a:lstStyle/>
                    <a:p>
                      <a:pPr algn="r" fontAlgn="b"/>
                      <a:r>
                        <a:rPr lang="en-US" sz="2800" u="none" strike="noStrike" dirty="0">
                          <a:effectLst/>
                        </a:rPr>
                        <a:t>    Madams</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23-48</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20-60</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22-49</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20-60</a:t>
                      </a:r>
                    </a:p>
                  </a:txBody>
                  <a:tcPr marL="45720" marR="45720" anchor="b">
                    <a:solidFill>
                      <a:srgbClr val="ECDBBF"/>
                    </a:solidFill>
                  </a:tcPr>
                </a:tc>
                <a:extLst>
                  <a:ext uri="{0D108BD9-81ED-4DB2-BD59-A6C34878D82A}">
                    <a16:rowId xmlns:a16="http://schemas.microsoft.com/office/drawing/2014/main" val="2909175335"/>
                  </a:ext>
                </a:extLst>
              </a:tr>
              <a:tr h="184150">
                <a:tc>
                  <a:txBody>
                    <a:bodyPr/>
                    <a:lstStyle/>
                    <a:p>
                      <a:pPr algn="r" fontAlgn="b"/>
                      <a:r>
                        <a:rPr lang="en-US" sz="2800" u="none" strike="noStrike" dirty="0">
                          <a:effectLst/>
                        </a:rPr>
                        <a:t>    Prostitutes</a:t>
                      </a:r>
                      <a:endParaRPr lang="en-US" sz="2800" b="0" i="0" u="none" strike="noStrike" dirty="0">
                        <a:solidFill>
                          <a:srgbClr val="000000"/>
                        </a:solidFill>
                        <a:effectLst/>
                        <a:latin typeface="Calibri" panose="020F0502020204030204" pitchFamily="34" charset="0"/>
                      </a:endParaRPr>
                    </a:p>
                  </a:txBody>
                  <a:tcPr marL="45720" marR="45720" anchor="b">
                    <a:lnB w="12700" cap="flat" cmpd="sng" algn="ctr">
                      <a:solidFill>
                        <a:srgbClr val="C00000"/>
                      </a:solidFill>
                      <a:prstDash val="solid"/>
                      <a:round/>
                      <a:headEnd type="none" w="med" len="med"/>
                      <a:tailEnd type="none" w="med" len="med"/>
                    </a:lnB>
                    <a:solidFill>
                      <a:srgbClr val="F4EBDC"/>
                    </a:solidFill>
                  </a:tcPr>
                </a:tc>
                <a:tc>
                  <a:txBody>
                    <a:bodyPr/>
                    <a:lstStyle/>
                    <a:p>
                      <a:pPr algn="r" fontAlgn="b"/>
                      <a:r>
                        <a:rPr lang="en-US" sz="2800" u="none" strike="noStrike" dirty="0">
                          <a:effectLst/>
                        </a:rPr>
                        <a:t>16-49</a:t>
                      </a:r>
                      <a:endParaRPr lang="en-US" sz="2800" b="0" i="0" u="none" strike="noStrike" dirty="0">
                        <a:solidFill>
                          <a:srgbClr val="000000"/>
                        </a:solidFill>
                        <a:effectLst/>
                        <a:latin typeface="Calibri" panose="020F0502020204030204" pitchFamily="34" charset="0"/>
                      </a:endParaRPr>
                    </a:p>
                  </a:txBody>
                  <a:tcPr marL="45720" marR="45720" anchor="b">
                    <a:lnB w="12700" cap="flat" cmpd="sng" algn="ctr">
                      <a:solidFill>
                        <a:srgbClr val="C00000"/>
                      </a:solidFill>
                      <a:prstDash val="solid"/>
                      <a:round/>
                      <a:headEnd type="none" w="med" len="med"/>
                      <a:tailEnd type="none" w="med" len="med"/>
                    </a:lnB>
                    <a:solidFill>
                      <a:srgbClr val="F4EBDC"/>
                    </a:solidFill>
                  </a:tcPr>
                </a:tc>
                <a:tc>
                  <a:txBody>
                    <a:bodyPr/>
                    <a:lstStyle/>
                    <a:p>
                      <a:pPr algn="r" fontAlgn="b"/>
                      <a:r>
                        <a:rPr lang="en-US" sz="2800" u="none" strike="noStrike" dirty="0">
                          <a:effectLst/>
                        </a:rPr>
                        <a:t>15-65</a:t>
                      </a:r>
                      <a:endParaRPr lang="en-US" sz="2800" b="0" i="0" u="none" strike="noStrike" dirty="0">
                        <a:solidFill>
                          <a:srgbClr val="000000"/>
                        </a:solidFill>
                        <a:effectLst/>
                        <a:latin typeface="Calibri" panose="020F0502020204030204" pitchFamily="34" charset="0"/>
                      </a:endParaRPr>
                    </a:p>
                  </a:txBody>
                  <a:tcPr marL="45720" marR="45720" anchor="b">
                    <a:lnB w="12700" cap="flat" cmpd="sng" algn="ctr">
                      <a:solidFill>
                        <a:srgbClr val="C00000"/>
                      </a:solidFill>
                      <a:prstDash val="solid"/>
                      <a:round/>
                      <a:headEnd type="none" w="med" len="med"/>
                      <a:tailEnd type="none" w="med" len="med"/>
                    </a:lnB>
                    <a:solidFill>
                      <a:srgbClr val="F4EBDC"/>
                    </a:solidFill>
                  </a:tcPr>
                </a:tc>
                <a:tc>
                  <a:txBody>
                    <a:bodyPr/>
                    <a:lstStyle/>
                    <a:p>
                      <a:pPr algn="r" fontAlgn="b"/>
                      <a:r>
                        <a:rPr lang="en-US" sz="2800" u="none" strike="noStrike" dirty="0">
                          <a:effectLst/>
                        </a:rPr>
                        <a:t>17-39</a:t>
                      </a:r>
                      <a:endParaRPr lang="en-US" sz="2800" b="0" i="0" u="none" strike="noStrike" dirty="0">
                        <a:solidFill>
                          <a:srgbClr val="000000"/>
                        </a:solidFill>
                        <a:effectLst/>
                        <a:latin typeface="Calibri" panose="020F0502020204030204" pitchFamily="34" charset="0"/>
                      </a:endParaRPr>
                    </a:p>
                  </a:txBody>
                  <a:tcPr marL="45720" marR="45720" anchor="b">
                    <a:lnB w="12700" cap="flat" cmpd="sng" algn="ctr">
                      <a:solidFill>
                        <a:srgbClr val="C00000"/>
                      </a:solidFill>
                      <a:prstDash val="solid"/>
                      <a:round/>
                      <a:headEnd type="none" w="med" len="med"/>
                      <a:tailEnd type="none" w="med" len="med"/>
                    </a:ln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15-65</a:t>
                      </a:r>
                    </a:p>
                  </a:txBody>
                  <a:tcPr marL="45720" marR="45720" anchor="b">
                    <a:lnB w="12700" cap="flat" cmpd="sng" algn="ctr">
                      <a:solidFill>
                        <a:srgbClr val="C00000"/>
                      </a:solidFill>
                      <a:prstDash val="solid"/>
                      <a:round/>
                      <a:headEnd type="none" w="med" len="med"/>
                      <a:tailEnd type="none" w="med" len="med"/>
                    </a:lnB>
                    <a:solidFill>
                      <a:srgbClr val="F4EBDC"/>
                    </a:solidFill>
                  </a:tcPr>
                </a:tc>
                <a:extLst>
                  <a:ext uri="{0D108BD9-81ED-4DB2-BD59-A6C34878D82A}">
                    <a16:rowId xmlns:a16="http://schemas.microsoft.com/office/drawing/2014/main" val="1436038874"/>
                  </a:ext>
                </a:extLst>
              </a:tr>
              <a:tr h="184150">
                <a:tc>
                  <a:txBody>
                    <a:bodyPr/>
                    <a:lstStyle/>
                    <a:p>
                      <a:pPr algn="r" fontAlgn="b"/>
                      <a:r>
                        <a:rPr lang="en-US" sz="2800" u="none" strike="noStrike" dirty="0">
                          <a:effectLst/>
                        </a:rPr>
                        <a:t>    White</a:t>
                      </a:r>
                      <a:endParaRPr lang="en-US" sz="2800" b="0" i="0" u="none" strike="noStrike" dirty="0">
                        <a:solidFill>
                          <a:srgbClr val="000000"/>
                        </a:solidFill>
                        <a:effectLst/>
                        <a:latin typeface="Calibri" panose="020F0502020204030204" pitchFamily="34" charset="0"/>
                      </a:endParaRPr>
                    </a:p>
                  </a:txBody>
                  <a:tcPr marL="45720" marR="45720" anchor="b">
                    <a:lnT w="12700" cap="flat" cmpd="sng" algn="ctr">
                      <a:solidFill>
                        <a:srgbClr val="C00000"/>
                      </a:solidFill>
                      <a:prstDash val="solid"/>
                      <a:round/>
                      <a:headEnd type="none" w="med" len="med"/>
                      <a:tailEnd type="none" w="med" len="med"/>
                    </a:lnT>
                    <a:solidFill>
                      <a:srgbClr val="ECDBBF"/>
                    </a:solidFill>
                  </a:tcPr>
                </a:tc>
                <a:tc>
                  <a:txBody>
                    <a:bodyPr/>
                    <a:lstStyle/>
                    <a:p>
                      <a:pPr algn="r" fontAlgn="b"/>
                      <a:r>
                        <a:rPr lang="en-US" sz="2800" u="none" strike="noStrike" dirty="0">
                          <a:effectLst/>
                        </a:rPr>
                        <a:t>16-49</a:t>
                      </a:r>
                      <a:endParaRPr lang="en-US" sz="2800" b="0" i="0" u="none" strike="noStrike" dirty="0">
                        <a:solidFill>
                          <a:srgbClr val="000000"/>
                        </a:solidFill>
                        <a:effectLst/>
                        <a:latin typeface="Calibri" panose="020F0502020204030204" pitchFamily="34" charset="0"/>
                      </a:endParaRPr>
                    </a:p>
                  </a:txBody>
                  <a:tcPr marL="45720" marR="45720" anchor="b">
                    <a:lnT w="12700" cap="flat" cmpd="sng" algn="ctr">
                      <a:solidFill>
                        <a:srgbClr val="C00000"/>
                      </a:solidFill>
                      <a:prstDash val="solid"/>
                      <a:round/>
                      <a:headEnd type="none" w="med" len="med"/>
                      <a:tailEnd type="none" w="med" len="med"/>
                    </a:lnT>
                    <a:solidFill>
                      <a:srgbClr val="ECDBBF"/>
                    </a:solidFill>
                  </a:tcPr>
                </a:tc>
                <a:tc>
                  <a:txBody>
                    <a:bodyPr/>
                    <a:lstStyle/>
                    <a:p>
                      <a:pPr algn="r" fontAlgn="b"/>
                      <a:r>
                        <a:rPr lang="en-US" sz="2800" u="none" strike="noStrike" dirty="0">
                          <a:effectLst/>
                        </a:rPr>
                        <a:t>16-65</a:t>
                      </a:r>
                      <a:endParaRPr lang="en-US" sz="2800" b="0" i="0" u="none" strike="noStrike" dirty="0">
                        <a:solidFill>
                          <a:srgbClr val="000000"/>
                        </a:solidFill>
                        <a:effectLst/>
                        <a:latin typeface="Calibri" panose="020F0502020204030204" pitchFamily="34" charset="0"/>
                      </a:endParaRPr>
                    </a:p>
                  </a:txBody>
                  <a:tcPr marL="45720" marR="45720" anchor="b">
                    <a:lnT w="12700" cap="flat" cmpd="sng" algn="ctr">
                      <a:solidFill>
                        <a:srgbClr val="C00000"/>
                      </a:solidFill>
                      <a:prstDash val="solid"/>
                      <a:round/>
                      <a:headEnd type="none" w="med" len="med"/>
                      <a:tailEnd type="none" w="med" len="med"/>
                    </a:lnT>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17-49</a:t>
                      </a:r>
                    </a:p>
                  </a:txBody>
                  <a:tcPr marL="45720" marR="45720" anchor="b">
                    <a:lnT w="12700" cap="flat" cmpd="sng" algn="ctr">
                      <a:solidFill>
                        <a:srgbClr val="C00000"/>
                      </a:solidFill>
                      <a:prstDash val="solid"/>
                      <a:round/>
                      <a:headEnd type="none" w="med" len="med"/>
                      <a:tailEnd type="none" w="med" len="med"/>
                    </a:lnT>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16-65</a:t>
                      </a:r>
                    </a:p>
                  </a:txBody>
                  <a:tcPr marL="45720" marR="45720" anchor="b">
                    <a:lnT w="12700" cap="flat" cmpd="sng" algn="ctr">
                      <a:solidFill>
                        <a:srgbClr val="C00000"/>
                      </a:solidFill>
                      <a:prstDash val="solid"/>
                      <a:round/>
                      <a:headEnd type="none" w="med" len="med"/>
                      <a:tailEnd type="none" w="med" len="med"/>
                    </a:lnT>
                    <a:solidFill>
                      <a:srgbClr val="ECDBBF"/>
                    </a:solidFill>
                  </a:tcPr>
                </a:tc>
                <a:extLst>
                  <a:ext uri="{0D108BD9-81ED-4DB2-BD59-A6C34878D82A}">
                    <a16:rowId xmlns:a16="http://schemas.microsoft.com/office/drawing/2014/main" val="2835938325"/>
                  </a:ext>
                </a:extLst>
              </a:tr>
              <a:tr h="184150">
                <a:tc>
                  <a:txBody>
                    <a:bodyPr/>
                    <a:lstStyle/>
                    <a:p>
                      <a:pPr algn="r" fontAlgn="b"/>
                      <a:r>
                        <a:rPr lang="en-US" sz="2800" u="none" strike="noStrike" dirty="0">
                          <a:effectLst/>
                        </a:rPr>
                        <a:t>    Black/”Mulatto”</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16-48</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15-30</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sz="2800" b="0" i="0" u="none" strike="noStrike" dirty="0">
                          <a:solidFill>
                            <a:srgbClr val="000000"/>
                          </a:solidFill>
                          <a:effectLst/>
                          <a:latin typeface="Calibri" panose="020F0502020204030204" pitchFamily="34" charset="0"/>
                        </a:rPr>
                        <a:t>--</a:t>
                      </a:r>
                    </a:p>
                  </a:txBody>
                  <a:tcPr marL="45720" marR="45720" anchor="b">
                    <a:solidFill>
                      <a:srgbClr val="F4EBDC"/>
                    </a:solidFill>
                  </a:tcPr>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sz="2800" b="0" i="0" u="none" strike="noStrike" dirty="0">
                          <a:solidFill>
                            <a:srgbClr val="000000"/>
                          </a:solidFill>
                          <a:effectLst/>
                          <a:latin typeface="Calibri" panose="020F0502020204030204" pitchFamily="34" charset="0"/>
                        </a:rPr>
                        <a:t>15-48</a:t>
                      </a:r>
                    </a:p>
                  </a:txBody>
                  <a:tcPr marL="45720" marR="45720" anchor="b">
                    <a:solidFill>
                      <a:srgbClr val="F4EBDC"/>
                    </a:solidFill>
                  </a:tcPr>
                </a:tc>
                <a:extLst>
                  <a:ext uri="{0D108BD9-81ED-4DB2-BD59-A6C34878D82A}">
                    <a16:rowId xmlns:a16="http://schemas.microsoft.com/office/drawing/2014/main" val="2627476563"/>
                  </a:ext>
                </a:extLst>
              </a:tr>
            </a:tbl>
          </a:graphicData>
        </a:graphic>
      </p:graphicFrame>
      <p:grpSp>
        <p:nvGrpSpPr>
          <p:cNvPr id="8" name="Group 7">
            <a:extLst>
              <a:ext uri="{FF2B5EF4-FFF2-40B4-BE49-F238E27FC236}">
                <a16:creationId xmlns:a16="http://schemas.microsoft.com/office/drawing/2014/main" id="{B743A1A3-3428-93F6-5CA8-CDCC3C482F69}"/>
              </a:ext>
            </a:extLst>
          </p:cNvPr>
          <p:cNvGrpSpPr/>
          <p:nvPr/>
        </p:nvGrpSpPr>
        <p:grpSpPr>
          <a:xfrm>
            <a:off x="8202704" y="2061529"/>
            <a:ext cx="3589493" cy="1200329"/>
            <a:chOff x="8860345" y="1951384"/>
            <a:chExt cx="3589493" cy="1200329"/>
          </a:xfrm>
        </p:grpSpPr>
        <p:sp>
          <p:nvSpPr>
            <p:cNvPr id="12" name="TextBox 11">
              <a:extLst>
                <a:ext uri="{FF2B5EF4-FFF2-40B4-BE49-F238E27FC236}">
                  <a16:creationId xmlns:a16="http://schemas.microsoft.com/office/drawing/2014/main" id="{59A62E77-B1FB-9A3A-3227-75F48ADAD6F3}"/>
                </a:ext>
              </a:extLst>
            </p:cNvPr>
            <p:cNvSpPr txBox="1"/>
            <p:nvPr/>
          </p:nvSpPr>
          <p:spPr>
            <a:xfrm>
              <a:off x="9233616" y="1951384"/>
              <a:ext cx="3216222" cy="1200329"/>
            </a:xfrm>
            <a:prstGeom prst="rect">
              <a:avLst/>
            </a:prstGeom>
            <a:noFill/>
          </p:spPr>
          <p:txBody>
            <a:bodyPr wrap="square">
              <a:spAutoFit/>
            </a:bodyPr>
            <a:lstStyle/>
            <a:p>
              <a:r>
                <a:rPr lang="en-US" b="1" i="0" dirty="0">
                  <a:solidFill>
                    <a:srgbClr val="000000"/>
                  </a:solidFill>
                  <a:effectLst/>
                </a:rPr>
                <a:t>SIG. difference </a:t>
              </a:r>
              <a:r>
                <a:rPr lang="en-US" dirty="0">
                  <a:solidFill>
                    <a:srgbClr val="000000"/>
                  </a:solidFill>
                </a:rPr>
                <a:t>[</a:t>
              </a:r>
              <a:r>
                <a:rPr lang="en-US" b="0" i="0" dirty="0">
                  <a:solidFill>
                    <a:srgbClr val="000000"/>
                  </a:solidFill>
                  <a:effectLst/>
                </a:rPr>
                <a:t>Mann-Whitney </a:t>
              </a:r>
              <a:r>
                <a:rPr lang="en-US" b="0" i="1" dirty="0">
                  <a:solidFill>
                    <a:srgbClr val="000000"/>
                  </a:solidFill>
                  <a:effectLst/>
                </a:rPr>
                <a:t>U</a:t>
              </a:r>
              <a:r>
                <a:rPr lang="en-US" dirty="0">
                  <a:solidFill>
                    <a:srgbClr val="000000"/>
                  </a:solidFill>
                </a:rPr>
                <a:t> </a:t>
              </a:r>
              <a:r>
                <a:rPr lang="en-US" b="0" i="0" dirty="0">
                  <a:solidFill>
                    <a:srgbClr val="000000"/>
                  </a:solidFill>
                  <a:effectLst/>
                </a:rPr>
                <a:t>= 3343, </a:t>
              </a:r>
              <a:r>
                <a:rPr lang="en-US" b="0" i="1" dirty="0">
                  <a:solidFill>
                    <a:srgbClr val="000000"/>
                  </a:solidFill>
                  <a:effectLst/>
                </a:rPr>
                <a:t>z</a:t>
              </a:r>
              <a:r>
                <a:rPr lang="en-US" b="0" i="0" dirty="0">
                  <a:solidFill>
                    <a:srgbClr val="000000"/>
                  </a:solidFill>
                  <a:effectLst/>
                </a:rPr>
                <a:t> = -8.058, </a:t>
              </a:r>
              <a:r>
                <a:rPr lang="en-US" b="0" i="1" dirty="0">
                  <a:solidFill>
                    <a:srgbClr val="000000"/>
                  </a:solidFill>
                  <a:effectLst/>
                </a:rPr>
                <a:t>p</a:t>
              </a:r>
              <a:r>
                <a:rPr lang="en-US" b="0" i="0" dirty="0">
                  <a:solidFill>
                    <a:srgbClr val="000000"/>
                  </a:solidFill>
                  <a:effectLst/>
                </a:rPr>
                <a:t> &lt; .001]</a:t>
              </a:r>
            </a:p>
            <a:p>
              <a:pPr marL="285750" indent="-285750">
                <a:buFont typeface="Arial" panose="020B0604020202020204" pitchFamily="34" charset="0"/>
                <a:buChar char="•"/>
              </a:pPr>
              <a:r>
                <a:rPr lang="en-US" dirty="0">
                  <a:solidFill>
                    <a:srgbClr val="000000"/>
                  </a:solidFill>
                </a:rPr>
                <a:t>Madams 8.21 years older than prostitutes on average.</a:t>
              </a:r>
              <a:endParaRPr lang="en-US" b="0" i="0" dirty="0">
                <a:solidFill>
                  <a:srgbClr val="000000"/>
                </a:solidFill>
                <a:effectLst/>
              </a:endParaRPr>
            </a:p>
          </p:txBody>
        </p:sp>
        <p:sp>
          <p:nvSpPr>
            <p:cNvPr id="7" name="Right Brace 6">
              <a:extLst>
                <a:ext uri="{FF2B5EF4-FFF2-40B4-BE49-F238E27FC236}">
                  <a16:creationId xmlns:a16="http://schemas.microsoft.com/office/drawing/2014/main" id="{236D5D66-9425-9EBB-3A3D-80B9D29FFF36}"/>
                </a:ext>
              </a:extLst>
            </p:cNvPr>
            <p:cNvSpPr/>
            <p:nvPr/>
          </p:nvSpPr>
          <p:spPr>
            <a:xfrm>
              <a:off x="8860345" y="2043718"/>
              <a:ext cx="373271" cy="1015663"/>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9" name="Group 8">
            <a:extLst>
              <a:ext uri="{FF2B5EF4-FFF2-40B4-BE49-F238E27FC236}">
                <a16:creationId xmlns:a16="http://schemas.microsoft.com/office/drawing/2014/main" id="{96F84D5F-EE79-32A8-D494-EF797241FDE3}"/>
              </a:ext>
            </a:extLst>
          </p:cNvPr>
          <p:cNvGrpSpPr/>
          <p:nvPr/>
        </p:nvGrpSpPr>
        <p:grpSpPr>
          <a:xfrm>
            <a:off x="8195382" y="3200336"/>
            <a:ext cx="3589492" cy="2185213"/>
            <a:chOff x="8860345" y="3112241"/>
            <a:chExt cx="3589492" cy="2185213"/>
          </a:xfrm>
        </p:grpSpPr>
        <p:sp>
          <p:nvSpPr>
            <p:cNvPr id="15" name="TextBox 14">
              <a:extLst>
                <a:ext uri="{FF2B5EF4-FFF2-40B4-BE49-F238E27FC236}">
                  <a16:creationId xmlns:a16="http://schemas.microsoft.com/office/drawing/2014/main" id="{7B40A0AB-7F0D-77F9-8500-B564E75757B5}"/>
                </a:ext>
              </a:extLst>
            </p:cNvPr>
            <p:cNvSpPr txBox="1"/>
            <p:nvPr/>
          </p:nvSpPr>
          <p:spPr>
            <a:xfrm>
              <a:off x="9233615" y="3266129"/>
              <a:ext cx="3216222" cy="2031325"/>
            </a:xfrm>
            <a:prstGeom prst="rect">
              <a:avLst/>
            </a:prstGeom>
            <a:noFill/>
          </p:spPr>
          <p:txBody>
            <a:bodyPr wrap="square">
              <a:spAutoFit/>
            </a:bodyPr>
            <a:lstStyle/>
            <a:p>
              <a:r>
                <a:rPr lang="en-US" b="1" i="0" dirty="0">
                  <a:solidFill>
                    <a:srgbClr val="000000"/>
                  </a:solidFill>
                  <a:effectLst/>
                </a:rPr>
                <a:t>SIG. difference </a:t>
              </a:r>
              <a:r>
                <a:rPr lang="en-US" dirty="0">
                  <a:solidFill>
                    <a:srgbClr val="000000"/>
                  </a:solidFill>
                </a:rPr>
                <a:t>[</a:t>
              </a:r>
              <a:r>
                <a:rPr lang="en-US" b="0" i="0" dirty="0">
                  <a:solidFill>
                    <a:srgbClr val="000000"/>
                  </a:solidFill>
                  <a:effectLst/>
                </a:rPr>
                <a:t>Mann-Whitney </a:t>
              </a:r>
              <a:r>
                <a:rPr lang="en-US" b="0" i="1" dirty="0">
                  <a:solidFill>
                    <a:srgbClr val="000000"/>
                  </a:solidFill>
                  <a:effectLst/>
                </a:rPr>
                <a:t>U</a:t>
              </a:r>
              <a:r>
                <a:rPr lang="en-US" dirty="0">
                  <a:solidFill>
                    <a:srgbClr val="000000"/>
                  </a:solidFill>
                </a:rPr>
                <a:t> </a:t>
              </a:r>
              <a:r>
                <a:rPr lang="en-US" b="0" i="0" dirty="0">
                  <a:solidFill>
                    <a:srgbClr val="000000"/>
                  </a:solidFill>
                  <a:effectLst/>
                </a:rPr>
                <a:t>= 4130.5, </a:t>
              </a:r>
              <a:r>
                <a:rPr lang="en-US" b="0" i="1" dirty="0">
                  <a:solidFill>
                    <a:srgbClr val="000000"/>
                  </a:solidFill>
                  <a:effectLst/>
                </a:rPr>
                <a:t>z</a:t>
              </a:r>
              <a:r>
                <a:rPr lang="en-US" b="0" i="0" dirty="0">
                  <a:solidFill>
                    <a:srgbClr val="000000"/>
                  </a:solidFill>
                  <a:effectLst/>
                </a:rPr>
                <a:t> = -2.774, </a:t>
              </a:r>
              <a:r>
                <a:rPr lang="en-US" b="0" i="1" dirty="0">
                  <a:solidFill>
                    <a:srgbClr val="000000"/>
                  </a:solidFill>
                  <a:effectLst/>
                </a:rPr>
                <a:t>p</a:t>
              </a:r>
              <a:r>
                <a:rPr lang="en-US" b="0" i="0" dirty="0">
                  <a:solidFill>
                    <a:srgbClr val="000000"/>
                  </a:solidFill>
                  <a:effectLst/>
                </a:rPr>
                <a:t> &lt; .01]</a:t>
              </a:r>
            </a:p>
            <a:p>
              <a:pPr marL="285750" indent="-285750">
                <a:buFont typeface="Arial" panose="020B0604020202020204" pitchFamily="34" charset="0"/>
                <a:buChar char="•"/>
              </a:pPr>
              <a:r>
                <a:rPr lang="en-US" dirty="0">
                  <a:solidFill>
                    <a:srgbClr val="000000"/>
                  </a:solidFill>
                </a:rPr>
                <a:t>Black/”Mulatto” madams and/or prostitutes were 2.63 years younger than White madams and/or prostitutes on average.</a:t>
              </a:r>
              <a:endParaRPr lang="en-US" b="0" i="0" dirty="0">
                <a:solidFill>
                  <a:srgbClr val="000000"/>
                </a:solidFill>
                <a:effectLst/>
              </a:endParaRPr>
            </a:p>
          </p:txBody>
        </p:sp>
        <p:sp>
          <p:nvSpPr>
            <p:cNvPr id="16" name="Right Brace 15">
              <a:extLst>
                <a:ext uri="{FF2B5EF4-FFF2-40B4-BE49-F238E27FC236}">
                  <a16:creationId xmlns:a16="http://schemas.microsoft.com/office/drawing/2014/main" id="{560300D2-20D5-502F-8599-E1E8DBF0F79E}"/>
                </a:ext>
              </a:extLst>
            </p:cNvPr>
            <p:cNvSpPr/>
            <p:nvPr/>
          </p:nvSpPr>
          <p:spPr>
            <a:xfrm>
              <a:off x="8860345" y="3112241"/>
              <a:ext cx="373271" cy="1015663"/>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 name="TextBox 2">
            <a:extLst>
              <a:ext uri="{FF2B5EF4-FFF2-40B4-BE49-F238E27FC236}">
                <a16:creationId xmlns:a16="http://schemas.microsoft.com/office/drawing/2014/main" id="{958EE6F0-0A59-256B-17D9-1B84428F9465}"/>
              </a:ext>
            </a:extLst>
          </p:cNvPr>
          <p:cNvSpPr txBox="1"/>
          <p:nvPr/>
        </p:nvSpPr>
        <p:spPr>
          <a:xfrm>
            <a:off x="8343899" y="6372733"/>
            <a:ext cx="3089959" cy="338554"/>
          </a:xfrm>
          <a:prstGeom prst="rect">
            <a:avLst/>
          </a:prstGeom>
          <a:noFill/>
        </p:spPr>
        <p:txBody>
          <a:bodyPr wrap="square" rtlCol="0">
            <a:spAutoFit/>
          </a:bodyPr>
          <a:lstStyle/>
          <a:p>
            <a:r>
              <a:rPr lang="en-US" sz="1600" dirty="0"/>
              <a:t>*-- indicates no data available.</a:t>
            </a:r>
          </a:p>
        </p:txBody>
      </p:sp>
    </p:spTree>
    <p:extLst>
      <p:ext uri="{BB962C8B-B14F-4D97-AF65-F5344CB8AC3E}">
        <p14:creationId xmlns:p14="http://schemas.microsoft.com/office/powerpoint/2010/main" val="2048471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C3F68B73-0505-DEA8-C0A7-053E7BE74509}"/>
              </a:ext>
            </a:extLst>
          </p:cNvPr>
          <p:cNvSpPr txBox="1"/>
          <p:nvPr/>
        </p:nvSpPr>
        <p:spPr>
          <a:xfrm>
            <a:off x="1" y="14349"/>
            <a:ext cx="12188178" cy="1015663"/>
          </a:xfrm>
          <a:prstGeom prst="rect">
            <a:avLst/>
          </a:prstGeom>
          <a:noFill/>
        </p:spPr>
        <p:txBody>
          <a:bodyPr wrap="square" rtlCol="0">
            <a:spAutoFit/>
          </a:bodyPr>
          <a:lstStyle/>
          <a:p>
            <a:pPr algn="ctr"/>
            <a:r>
              <a:rPr lang="en-US" sz="6000" dirty="0"/>
              <a:t>Data of the Demimonde…</a:t>
            </a:r>
          </a:p>
        </p:txBody>
      </p:sp>
      <p:graphicFrame>
        <p:nvGraphicFramePr>
          <p:cNvPr id="2" name="Table 1">
            <a:extLst>
              <a:ext uri="{FF2B5EF4-FFF2-40B4-BE49-F238E27FC236}">
                <a16:creationId xmlns:a16="http://schemas.microsoft.com/office/drawing/2014/main" id="{8BBF295F-8834-8ECD-F433-77C147163F68}"/>
              </a:ext>
            </a:extLst>
          </p:cNvPr>
          <p:cNvGraphicFramePr>
            <a:graphicFrameLocks noGrp="1"/>
          </p:cNvGraphicFramePr>
          <p:nvPr/>
        </p:nvGraphicFramePr>
        <p:xfrm>
          <a:off x="1575437" y="1026871"/>
          <a:ext cx="6559161" cy="5394960"/>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3353751">
                  <a:extLst>
                    <a:ext uri="{9D8B030D-6E8A-4147-A177-3AD203B41FA5}">
                      <a16:colId xmlns:a16="http://schemas.microsoft.com/office/drawing/2014/main" val="2510170724"/>
                    </a:ext>
                  </a:extLst>
                </a:gridCol>
                <a:gridCol w="1068470">
                  <a:extLst>
                    <a:ext uri="{9D8B030D-6E8A-4147-A177-3AD203B41FA5}">
                      <a16:colId xmlns:a16="http://schemas.microsoft.com/office/drawing/2014/main" val="358093657"/>
                    </a:ext>
                  </a:extLst>
                </a:gridCol>
                <a:gridCol w="1068470">
                  <a:extLst>
                    <a:ext uri="{9D8B030D-6E8A-4147-A177-3AD203B41FA5}">
                      <a16:colId xmlns:a16="http://schemas.microsoft.com/office/drawing/2014/main" val="1827316480"/>
                    </a:ext>
                  </a:extLst>
                </a:gridCol>
                <a:gridCol w="1068470">
                  <a:extLst>
                    <a:ext uri="{9D8B030D-6E8A-4147-A177-3AD203B41FA5}">
                      <a16:colId xmlns:a16="http://schemas.microsoft.com/office/drawing/2014/main" val="1297533241"/>
                    </a:ext>
                  </a:extLst>
                </a:gridCol>
              </a:tblGrid>
              <a:tr h="184150">
                <a:tc>
                  <a:txBody>
                    <a:bodyPr/>
                    <a:lstStyle/>
                    <a:p>
                      <a:pPr algn="l" fontAlgn="b"/>
                      <a:r>
                        <a:rPr lang="en-US" sz="3600" b="1" u="sng" strike="noStrike" dirty="0">
                          <a:solidFill>
                            <a:schemeClr val="bg1"/>
                          </a:solidFill>
                          <a:effectLst/>
                        </a:rPr>
                        <a:t>MARITAL STATUS</a:t>
                      </a:r>
                      <a:endParaRPr lang="en-US" sz="3600" b="1" i="0" u="sng"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1880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1900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1910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extLst>
                  <a:ext uri="{0D108BD9-81ED-4DB2-BD59-A6C34878D82A}">
                    <a16:rowId xmlns:a16="http://schemas.microsoft.com/office/drawing/2014/main" val="377655682"/>
                  </a:ext>
                </a:extLst>
              </a:tr>
              <a:tr h="184150">
                <a:tc>
                  <a:txBody>
                    <a:bodyPr/>
                    <a:lstStyle/>
                    <a:p>
                      <a:pPr algn="l" fontAlgn="b"/>
                      <a:r>
                        <a:rPr lang="en-US" sz="2800" b="0" i="0" u="none" strike="noStrike" dirty="0">
                          <a:solidFill>
                            <a:srgbClr val="000000"/>
                          </a:solidFill>
                          <a:effectLst/>
                          <a:latin typeface="Calibri" panose="020F0502020204030204" pitchFamily="34" charset="0"/>
                        </a:rPr>
                        <a:t>Single</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63</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131</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109</a:t>
                      </a:r>
                    </a:p>
                  </a:txBody>
                  <a:tcPr marL="45720" marR="45720" anchor="b">
                    <a:solidFill>
                      <a:srgbClr val="ECDBBF"/>
                    </a:solidFill>
                  </a:tcPr>
                </a:tc>
                <a:extLst>
                  <a:ext uri="{0D108BD9-81ED-4DB2-BD59-A6C34878D82A}">
                    <a16:rowId xmlns:a16="http://schemas.microsoft.com/office/drawing/2014/main" val="1828376505"/>
                  </a:ext>
                </a:extLst>
              </a:tr>
              <a:tr h="184150">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sz="2800" u="none" strike="noStrike" dirty="0">
                          <a:effectLst/>
                        </a:rPr>
                        <a:t>Percent</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64.3%</a:t>
                      </a: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87.9%</a:t>
                      </a: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60.2%</a:t>
                      </a:r>
                    </a:p>
                  </a:txBody>
                  <a:tcPr marL="45720" marR="45720" anchor="b">
                    <a:solidFill>
                      <a:srgbClr val="F4EBDC"/>
                    </a:solidFill>
                  </a:tcPr>
                </a:tc>
                <a:extLst>
                  <a:ext uri="{0D108BD9-81ED-4DB2-BD59-A6C34878D82A}">
                    <a16:rowId xmlns:a16="http://schemas.microsoft.com/office/drawing/2014/main" val="3099453201"/>
                  </a:ext>
                </a:extLst>
              </a:tr>
              <a:tr h="18415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800" b="0" i="0" u="none" strike="noStrike" dirty="0">
                          <a:solidFill>
                            <a:srgbClr val="000000"/>
                          </a:solidFill>
                          <a:effectLst/>
                          <a:latin typeface="Calibri" panose="020F0502020204030204" pitchFamily="34" charset="0"/>
                        </a:rPr>
                        <a:t>Divorced/Widowed</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21</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15</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26</a:t>
                      </a:r>
                    </a:p>
                  </a:txBody>
                  <a:tcPr marL="45720" marR="45720" anchor="b">
                    <a:solidFill>
                      <a:srgbClr val="ECDBBF"/>
                    </a:solidFill>
                  </a:tcPr>
                </a:tc>
                <a:extLst>
                  <a:ext uri="{0D108BD9-81ED-4DB2-BD59-A6C34878D82A}">
                    <a16:rowId xmlns:a16="http://schemas.microsoft.com/office/drawing/2014/main" val="405632799"/>
                  </a:ext>
                </a:extLst>
              </a:tr>
              <a:tr h="184150">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sz="2800" b="0" i="0" u="none" strike="noStrike" dirty="0">
                          <a:solidFill>
                            <a:srgbClr val="000000"/>
                          </a:solidFill>
                          <a:effectLst/>
                          <a:latin typeface="Calibri" panose="020F0502020204030204" pitchFamily="34" charset="0"/>
                        </a:rPr>
                        <a:t>Percent</a:t>
                      </a: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21.4%</a:t>
                      </a: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10.1%</a:t>
                      </a: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14.4%</a:t>
                      </a:r>
                    </a:p>
                  </a:txBody>
                  <a:tcPr marL="45720" marR="45720" anchor="b">
                    <a:solidFill>
                      <a:srgbClr val="F4EBDC"/>
                    </a:solidFill>
                  </a:tcPr>
                </a:tc>
                <a:extLst>
                  <a:ext uri="{0D108BD9-81ED-4DB2-BD59-A6C34878D82A}">
                    <a16:rowId xmlns:a16="http://schemas.microsoft.com/office/drawing/2014/main" val="2806821051"/>
                  </a:ext>
                </a:extLst>
              </a:tr>
              <a:tr h="184150">
                <a:tc>
                  <a:txBody>
                    <a:bodyPr/>
                    <a:lstStyle/>
                    <a:p>
                      <a:pPr algn="l" fontAlgn="b"/>
                      <a:r>
                        <a:rPr lang="en-US" sz="2800" u="none" strike="noStrike" dirty="0">
                          <a:effectLst/>
                        </a:rPr>
                        <a:t>Married</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14</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3</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46</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2132581"/>
                  </a:ext>
                </a:extLst>
              </a:tr>
              <a:tr h="184150">
                <a:tc>
                  <a:txBody>
                    <a:bodyPr/>
                    <a:lstStyle/>
                    <a:p>
                      <a:pPr algn="r" fontAlgn="b"/>
                      <a:r>
                        <a:rPr lang="en-US" sz="2800" u="none" strike="noStrike" dirty="0">
                          <a:effectLst/>
                        </a:rPr>
                        <a:t>Percent</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14.3%</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2.0%</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25.4%</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3425220267"/>
                  </a:ext>
                </a:extLst>
              </a:tr>
              <a:tr h="184150">
                <a:tc>
                  <a:txBody>
                    <a:bodyPr/>
                    <a:lstStyle/>
                    <a:p>
                      <a:pPr algn="r" fontAlgn="b"/>
                      <a:r>
                        <a:rPr lang="en-US" sz="2400" u="none" strike="noStrike" dirty="0">
                          <a:effectLst/>
                        </a:rPr>
                        <a:t>Avg Age when Married (in years)</a:t>
                      </a:r>
                      <a:endParaRPr lang="en-US" sz="24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a:t>
                      </a:r>
                    </a:p>
                  </a:txBody>
                  <a:tcPr marL="45720" marR="45720" anchor="b">
                    <a:solidFill>
                      <a:srgbClr val="ECDBBF"/>
                    </a:solidFill>
                  </a:tcPr>
                </a:tc>
                <a:tc>
                  <a:txBody>
                    <a:bodyPr/>
                    <a:lstStyle/>
                    <a:p>
                      <a:pPr algn="r" fontAlgn="b"/>
                      <a:r>
                        <a:rPr lang="en-US" sz="2800" u="none" strike="noStrike" dirty="0">
                          <a:effectLst/>
                        </a:rPr>
                        <a:t>19.67</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tc>
                  <a:txBody>
                    <a:bodyPr/>
                    <a:lstStyle/>
                    <a:p>
                      <a:pPr algn="r" fontAlgn="b"/>
                      <a:r>
                        <a:rPr lang="en-US" sz="2800" u="none" strike="noStrike" dirty="0">
                          <a:effectLst/>
                        </a:rPr>
                        <a:t>18.45</a:t>
                      </a:r>
                      <a:endParaRPr lang="en-US" sz="2800" b="0" i="0" u="none" strike="noStrike" dirty="0">
                        <a:solidFill>
                          <a:srgbClr val="000000"/>
                        </a:solidFill>
                        <a:effectLst/>
                        <a:latin typeface="Calibri" panose="020F0502020204030204" pitchFamily="34" charset="0"/>
                      </a:endParaRPr>
                    </a:p>
                  </a:txBody>
                  <a:tcPr marL="45720" marR="45720" anchor="b">
                    <a:solidFill>
                      <a:srgbClr val="ECDBBF"/>
                    </a:solidFill>
                  </a:tcPr>
                </a:tc>
                <a:extLst>
                  <a:ext uri="{0D108BD9-81ED-4DB2-BD59-A6C34878D82A}">
                    <a16:rowId xmlns:a16="http://schemas.microsoft.com/office/drawing/2014/main" val="626494173"/>
                  </a:ext>
                </a:extLst>
              </a:tr>
              <a:tr h="184150">
                <a:tc>
                  <a:txBody>
                    <a:bodyPr/>
                    <a:lstStyle/>
                    <a:p>
                      <a:pPr algn="r" fontAlgn="b"/>
                      <a:r>
                        <a:rPr lang="en-US" sz="2400" u="none" strike="noStrike" dirty="0">
                          <a:effectLst/>
                        </a:rPr>
                        <a:t>Age Range when Married (in years)</a:t>
                      </a:r>
                      <a:endParaRPr lang="en-US" sz="24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a:t>
                      </a:r>
                    </a:p>
                  </a:txBody>
                  <a:tcPr marL="45720" marR="45720" anchor="b">
                    <a:solidFill>
                      <a:srgbClr val="F4EBDC"/>
                    </a:solidFill>
                  </a:tcPr>
                </a:tc>
                <a:tc>
                  <a:txBody>
                    <a:bodyPr/>
                    <a:lstStyle/>
                    <a:p>
                      <a:pPr algn="r" fontAlgn="b"/>
                      <a:r>
                        <a:rPr lang="en-US" sz="2800" u="none" strike="noStrike" dirty="0">
                          <a:effectLst/>
                        </a:rPr>
                        <a:t>17-24</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u="none" strike="noStrike" dirty="0">
                          <a:effectLst/>
                        </a:rPr>
                        <a:t>13-33</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extLst>
                  <a:ext uri="{0D108BD9-81ED-4DB2-BD59-A6C34878D82A}">
                    <a16:rowId xmlns:a16="http://schemas.microsoft.com/office/drawing/2014/main" val="2092551540"/>
                  </a:ext>
                </a:extLst>
              </a:tr>
            </a:tbl>
          </a:graphicData>
        </a:graphic>
      </p:graphicFrame>
      <p:sp>
        <p:nvSpPr>
          <p:cNvPr id="15" name="TextBox 14">
            <a:extLst>
              <a:ext uri="{FF2B5EF4-FFF2-40B4-BE49-F238E27FC236}">
                <a16:creationId xmlns:a16="http://schemas.microsoft.com/office/drawing/2014/main" id="{8B579448-2365-4FB3-7BC3-1DB1EA9583BA}"/>
              </a:ext>
            </a:extLst>
          </p:cNvPr>
          <p:cNvSpPr txBox="1"/>
          <p:nvPr/>
        </p:nvSpPr>
        <p:spPr>
          <a:xfrm>
            <a:off x="8217726" y="1951672"/>
            <a:ext cx="3752602" cy="4524315"/>
          </a:xfrm>
          <a:prstGeom prst="rect">
            <a:avLst/>
          </a:prstGeom>
          <a:noFill/>
        </p:spPr>
        <p:txBody>
          <a:bodyPr wrap="square">
            <a:spAutoFit/>
          </a:bodyPr>
          <a:lstStyle/>
          <a:p>
            <a:r>
              <a:rPr lang="en-US" b="1" dirty="0"/>
              <a:t>SIG. moderately strong relationship between year and marital status </a:t>
            </a:r>
            <a:r>
              <a:rPr lang="en-US" dirty="0"/>
              <a:t>[</a:t>
            </a:r>
            <a:r>
              <a:rPr lang="en-US" i="1" dirty="0"/>
              <a:t>X</a:t>
            </a:r>
            <a:r>
              <a:rPr lang="en-US" baseline="30000" dirty="0"/>
              <a:t>2</a:t>
            </a:r>
            <a:r>
              <a:rPr lang="en-US" dirty="0"/>
              <a:t> (4, N = 428) = 45.308, p &lt; 0.001; Cramer’s V = 0.23, p &lt; 0.001]</a:t>
            </a:r>
          </a:p>
          <a:p>
            <a:endParaRPr lang="en-US" b="1" dirty="0"/>
          </a:p>
          <a:p>
            <a:r>
              <a:rPr lang="en-US" b="1" dirty="0"/>
              <a:t>Standardized residuals indicate:</a:t>
            </a:r>
          </a:p>
          <a:p>
            <a:pPr marL="285750" indent="-285750">
              <a:buFont typeface="Arial" panose="020B0604020202020204" pitchFamily="34" charset="0"/>
              <a:buChar char="•"/>
            </a:pPr>
            <a:r>
              <a:rPr lang="en-US" dirty="0"/>
              <a:t>1900 had comparatively more single and comparatively less married madams/prostitutes than 1880 &amp; 1910 than would be expected by chance.</a:t>
            </a:r>
          </a:p>
          <a:p>
            <a:pPr marL="285750" indent="-285750">
              <a:buFont typeface="Arial" panose="020B0604020202020204" pitchFamily="34" charset="0"/>
              <a:buChar char="•"/>
            </a:pPr>
            <a:r>
              <a:rPr lang="en-US" dirty="0"/>
              <a:t>1910 had comparatively more married madams/prostitutes than 1880 &amp; 1900 than would be expected by chance.</a:t>
            </a:r>
          </a:p>
          <a:p>
            <a:pPr marL="285750" indent="-285750">
              <a:buFont typeface="Arial" panose="020B0604020202020204" pitchFamily="34" charset="0"/>
              <a:buChar char="•"/>
            </a:pPr>
            <a:endParaRPr lang="en-US" dirty="0"/>
          </a:p>
        </p:txBody>
      </p:sp>
      <p:sp>
        <p:nvSpPr>
          <p:cNvPr id="3" name="TextBox 2">
            <a:extLst>
              <a:ext uri="{FF2B5EF4-FFF2-40B4-BE49-F238E27FC236}">
                <a16:creationId xmlns:a16="http://schemas.microsoft.com/office/drawing/2014/main" id="{79CF5001-C5FC-7CAA-0BBD-7F1A51923506}"/>
              </a:ext>
            </a:extLst>
          </p:cNvPr>
          <p:cNvSpPr txBox="1"/>
          <p:nvPr/>
        </p:nvSpPr>
        <p:spPr>
          <a:xfrm>
            <a:off x="8343899" y="6372733"/>
            <a:ext cx="3089959" cy="338554"/>
          </a:xfrm>
          <a:prstGeom prst="rect">
            <a:avLst/>
          </a:prstGeom>
          <a:noFill/>
        </p:spPr>
        <p:txBody>
          <a:bodyPr wrap="square" rtlCol="0">
            <a:spAutoFit/>
          </a:bodyPr>
          <a:lstStyle/>
          <a:p>
            <a:r>
              <a:rPr lang="en-US" sz="1600" dirty="0"/>
              <a:t>*-- indicates no data available.</a:t>
            </a:r>
          </a:p>
        </p:txBody>
      </p:sp>
    </p:spTree>
    <p:extLst>
      <p:ext uri="{BB962C8B-B14F-4D97-AF65-F5344CB8AC3E}">
        <p14:creationId xmlns:p14="http://schemas.microsoft.com/office/powerpoint/2010/main" val="3149310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C3F68B73-0505-DEA8-C0A7-053E7BE74509}"/>
              </a:ext>
            </a:extLst>
          </p:cNvPr>
          <p:cNvSpPr txBox="1"/>
          <p:nvPr/>
        </p:nvSpPr>
        <p:spPr>
          <a:xfrm>
            <a:off x="1" y="14349"/>
            <a:ext cx="12188178" cy="1015663"/>
          </a:xfrm>
          <a:prstGeom prst="rect">
            <a:avLst/>
          </a:prstGeom>
          <a:noFill/>
        </p:spPr>
        <p:txBody>
          <a:bodyPr wrap="square" rtlCol="0">
            <a:spAutoFit/>
          </a:bodyPr>
          <a:lstStyle/>
          <a:p>
            <a:pPr algn="ctr"/>
            <a:r>
              <a:rPr lang="en-US" sz="6000" dirty="0"/>
              <a:t>Data of the Demimonde…</a:t>
            </a:r>
          </a:p>
        </p:txBody>
      </p:sp>
      <p:graphicFrame>
        <p:nvGraphicFramePr>
          <p:cNvPr id="3" name="Table 2">
            <a:extLst>
              <a:ext uri="{FF2B5EF4-FFF2-40B4-BE49-F238E27FC236}">
                <a16:creationId xmlns:a16="http://schemas.microsoft.com/office/drawing/2014/main" id="{593DD838-968D-6B25-8CD5-F4C498DBF929}"/>
              </a:ext>
            </a:extLst>
          </p:cNvPr>
          <p:cNvGraphicFramePr>
            <a:graphicFrameLocks noGrp="1"/>
          </p:cNvGraphicFramePr>
          <p:nvPr/>
        </p:nvGraphicFramePr>
        <p:xfrm>
          <a:off x="1633529" y="1030012"/>
          <a:ext cx="8921121" cy="3230880"/>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5267334">
                  <a:extLst>
                    <a:ext uri="{9D8B030D-6E8A-4147-A177-3AD203B41FA5}">
                      <a16:colId xmlns:a16="http://schemas.microsoft.com/office/drawing/2014/main" val="2346004830"/>
                    </a:ext>
                  </a:extLst>
                </a:gridCol>
                <a:gridCol w="1217929">
                  <a:extLst>
                    <a:ext uri="{9D8B030D-6E8A-4147-A177-3AD203B41FA5}">
                      <a16:colId xmlns:a16="http://schemas.microsoft.com/office/drawing/2014/main" val="4071151096"/>
                    </a:ext>
                  </a:extLst>
                </a:gridCol>
                <a:gridCol w="1217929">
                  <a:extLst>
                    <a:ext uri="{9D8B030D-6E8A-4147-A177-3AD203B41FA5}">
                      <a16:colId xmlns:a16="http://schemas.microsoft.com/office/drawing/2014/main" val="3239350389"/>
                    </a:ext>
                  </a:extLst>
                </a:gridCol>
                <a:gridCol w="1217929">
                  <a:extLst>
                    <a:ext uri="{9D8B030D-6E8A-4147-A177-3AD203B41FA5}">
                      <a16:colId xmlns:a16="http://schemas.microsoft.com/office/drawing/2014/main" val="4162351597"/>
                    </a:ext>
                  </a:extLst>
                </a:gridCol>
              </a:tblGrid>
              <a:tr h="184150">
                <a:tc>
                  <a:txBody>
                    <a:bodyPr/>
                    <a:lstStyle/>
                    <a:p>
                      <a:pPr algn="l" fontAlgn="b"/>
                      <a:r>
                        <a:rPr lang="en-US" sz="3600" b="1" u="sng" strike="noStrike" dirty="0">
                          <a:solidFill>
                            <a:schemeClr val="bg1"/>
                          </a:solidFill>
                          <a:effectLst/>
                          <a:latin typeface="+mn-lt"/>
                        </a:rPr>
                        <a:t>CHILDREN BORN/LIVING</a:t>
                      </a:r>
                      <a:endParaRPr lang="en-US" sz="3600" b="1" i="0" u="sng" strike="noStrike" dirty="0">
                        <a:solidFill>
                          <a:schemeClr val="bg1"/>
                        </a:solidFill>
                        <a:effectLst/>
                        <a:latin typeface="+mn-lt"/>
                      </a:endParaRPr>
                    </a:p>
                  </a:txBody>
                  <a:tcPr marL="45720" marR="45720" anchor="b">
                    <a:solidFill>
                      <a:srgbClr val="C00000"/>
                    </a:solidFill>
                  </a:tcPr>
                </a:tc>
                <a:tc>
                  <a:txBody>
                    <a:bodyPr/>
                    <a:lstStyle/>
                    <a:p>
                      <a:pPr algn="r" fontAlgn="b"/>
                      <a:r>
                        <a:rPr lang="en-US" sz="2800" b="1" u="none" strike="noStrike" dirty="0">
                          <a:solidFill>
                            <a:schemeClr val="bg1"/>
                          </a:solidFill>
                          <a:effectLst/>
                          <a:latin typeface="+mn-lt"/>
                        </a:rPr>
                        <a:t>1880</a:t>
                      </a:r>
                      <a:endParaRPr lang="en-US" sz="2800" b="1" i="0" u="none" strike="noStrike" dirty="0">
                        <a:solidFill>
                          <a:schemeClr val="bg1"/>
                        </a:solidFill>
                        <a:effectLst/>
                        <a:latin typeface="+mn-lt"/>
                      </a:endParaRPr>
                    </a:p>
                  </a:txBody>
                  <a:tcPr marL="45720" marR="45720" anchor="b">
                    <a:solidFill>
                      <a:srgbClr val="C00000"/>
                    </a:solidFill>
                  </a:tcPr>
                </a:tc>
                <a:tc>
                  <a:txBody>
                    <a:bodyPr/>
                    <a:lstStyle/>
                    <a:p>
                      <a:pPr algn="r" fontAlgn="b"/>
                      <a:r>
                        <a:rPr lang="en-US" sz="2800" b="1" u="none" strike="noStrike" dirty="0">
                          <a:solidFill>
                            <a:schemeClr val="bg1"/>
                          </a:solidFill>
                          <a:effectLst/>
                          <a:latin typeface="+mn-lt"/>
                        </a:rPr>
                        <a:t>1900</a:t>
                      </a:r>
                      <a:endParaRPr lang="en-US" sz="2800" b="1" i="0" u="none" strike="noStrike" dirty="0">
                        <a:solidFill>
                          <a:schemeClr val="bg1"/>
                        </a:solidFill>
                        <a:effectLst/>
                        <a:latin typeface="+mn-lt"/>
                      </a:endParaRPr>
                    </a:p>
                  </a:txBody>
                  <a:tcPr marL="45720" marR="45720" anchor="b">
                    <a:solidFill>
                      <a:srgbClr val="C00000"/>
                    </a:solidFill>
                  </a:tcPr>
                </a:tc>
                <a:tc>
                  <a:txBody>
                    <a:bodyPr/>
                    <a:lstStyle/>
                    <a:p>
                      <a:pPr algn="r" fontAlgn="b"/>
                      <a:r>
                        <a:rPr lang="en-US" sz="2800" b="1" u="none" strike="noStrike" dirty="0">
                          <a:solidFill>
                            <a:schemeClr val="bg1"/>
                          </a:solidFill>
                          <a:effectLst/>
                          <a:latin typeface="+mn-lt"/>
                        </a:rPr>
                        <a:t>1910</a:t>
                      </a:r>
                      <a:endParaRPr lang="en-US" sz="2800" b="1" i="0" u="none" strike="noStrike" dirty="0">
                        <a:solidFill>
                          <a:schemeClr val="bg1"/>
                        </a:solidFill>
                        <a:effectLst/>
                        <a:latin typeface="+mn-lt"/>
                      </a:endParaRPr>
                    </a:p>
                  </a:txBody>
                  <a:tcPr marL="45720" marR="45720" anchor="b">
                    <a:solidFill>
                      <a:srgbClr val="C00000"/>
                    </a:solidFill>
                  </a:tcPr>
                </a:tc>
                <a:extLst>
                  <a:ext uri="{0D108BD9-81ED-4DB2-BD59-A6C34878D82A}">
                    <a16:rowId xmlns:a16="http://schemas.microsoft.com/office/drawing/2014/main" val="226033605"/>
                  </a:ext>
                </a:extLst>
              </a:tr>
              <a:tr h="184150">
                <a:tc>
                  <a:txBody>
                    <a:bodyPr/>
                    <a:lstStyle/>
                    <a:p>
                      <a:pPr algn="l" fontAlgn="b"/>
                      <a:r>
                        <a:rPr lang="en-US" sz="2800" u="none" strike="noStrike" dirty="0">
                          <a:effectLst/>
                          <a:latin typeface="+mn-lt"/>
                        </a:rPr>
                        <a:t>Enumerated as having had children</a:t>
                      </a:r>
                      <a:endParaRPr lang="en-US" sz="2800" b="0" i="0" u="none" strike="noStrike" dirty="0">
                        <a:solidFill>
                          <a:srgbClr val="000000"/>
                        </a:solidFill>
                        <a:effectLst/>
                        <a:latin typeface="+mn-lt"/>
                      </a:endParaRPr>
                    </a:p>
                  </a:txBody>
                  <a:tcPr marL="45720" marR="45720" anchor="b">
                    <a:solidFill>
                      <a:srgbClr val="ECDBBF"/>
                    </a:solidFill>
                  </a:tcPr>
                </a:tc>
                <a:tc>
                  <a:txBody>
                    <a:bodyPr/>
                    <a:lstStyle/>
                    <a:p>
                      <a:pPr algn="r" fontAlgn="b"/>
                      <a:r>
                        <a:rPr lang="en-US" sz="2800" b="0" i="0" u="none" strike="noStrike" dirty="0">
                          <a:solidFill>
                            <a:srgbClr val="000000"/>
                          </a:solidFill>
                          <a:effectLst/>
                          <a:latin typeface="+mn-lt"/>
                        </a:rPr>
                        <a:t>--*</a:t>
                      </a:r>
                    </a:p>
                  </a:txBody>
                  <a:tcPr marL="45720" marR="45720" anchor="b">
                    <a:solidFill>
                      <a:srgbClr val="ECDBBF"/>
                    </a:solidFill>
                  </a:tcPr>
                </a:tc>
                <a:tc>
                  <a:txBody>
                    <a:bodyPr/>
                    <a:lstStyle/>
                    <a:p>
                      <a:pPr algn="r" fontAlgn="b"/>
                      <a:r>
                        <a:rPr lang="en-US" sz="2800" u="none" strike="noStrike" dirty="0">
                          <a:effectLst/>
                          <a:latin typeface="+mn-lt"/>
                        </a:rPr>
                        <a:t>11</a:t>
                      </a:r>
                      <a:endParaRPr lang="en-US" sz="2800" b="0" i="0" u="none" strike="noStrike" dirty="0">
                        <a:solidFill>
                          <a:srgbClr val="000000"/>
                        </a:solidFill>
                        <a:effectLst/>
                        <a:latin typeface="+mn-lt"/>
                      </a:endParaRPr>
                    </a:p>
                  </a:txBody>
                  <a:tcPr marL="45720" marR="45720" anchor="b">
                    <a:solidFill>
                      <a:srgbClr val="ECDBBF"/>
                    </a:solidFill>
                  </a:tcPr>
                </a:tc>
                <a:tc>
                  <a:txBody>
                    <a:bodyPr/>
                    <a:lstStyle/>
                    <a:p>
                      <a:pPr algn="r" fontAlgn="b"/>
                      <a:r>
                        <a:rPr lang="en-US" sz="2800" u="none" strike="noStrike" dirty="0">
                          <a:effectLst/>
                          <a:latin typeface="+mn-lt"/>
                        </a:rPr>
                        <a:t>34</a:t>
                      </a:r>
                      <a:endParaRPr lang="en-US" sz="2800" b="0" i="0" u="none" strike="noStrike" dirty="0">
                        <a:solidFill>
                          <a:srgbClr val="000000"/>
                        </a:solidFill>
                        <a:effectLst/>
                        <a:latin typeface="+mn-lt"/>
                      </a:endParaRPr>
                    </a:p>
                  </a:txBody>
                  <a:tcPr marL="45720" marR="45720" anchor="b">
                    <a:solidFill>
                      <a:srgbClr val="ECDBBF"/>
                    </a:solidFill>
                  </a:tcPr>
                </a:tc>
                <a:extLst>
                  <a:ext uri="{0D108BD9-81ED-4DB2-BD59-A6C34878D82A}">
                    <a16:rowId xmlns:a16="http://schemas.microsoft.com/office/drawing/2014/main" val="705271855"/>
                  </a:ext>
                </a:extLst>
              </a:tr>
              <a:tr h="184150">
                <a:tc>
                  <a:txBody>
                    <a:bodyPr/>
                    <a:lstStyle/>
                    <a:p>
                      <a:pPr algn="l" fontAlgn="b"/>
                      <a:r>
                        <a:rPr lang="en-US" sz="2800" u="none" strike="noStrike" dirty="0">
                          <a:effectLst/>
                          <a:latin typeface="+mn-lt"/>
                        </a:rPr>
                        <a:t>Average Births</a:t>
                      </a:r>
                      <a:endParaRPr lang="en-US" sz="2800" b="0" i="0" u="none" strike="noStrike" dirty="0">
                        <a:solidFill>
                          <a:srgbClr val="000000"/>
                        </a:solidFill>
                        <a:effectLst/>
                        <a:latin typeface="+mn-lt"/>
                      </a:endParaRPr>
                    </a:p>
                  </a:txBody>
                  <a:tcPr marL="45720" marR="45720" anchor="b">
                    <a:solidFill>
                      <a:srgbClr val="F4EBDC"/>
                    </a:solidFill>
                  </a:tcPr>
                </a:tc>
                <a:tc>
                  <a:txBody>
                    <a:bodyPr/>
                    <a:lstStyle/>
                    <a:p>
                      <a:pPr algn="r" fontAlgn="b"/>
                      <a:r>
                        <a:rPr lang="en-US" sz="2800" b="0" i="0" u="none" strike="noStrike" dirty="0">
                          <a:solidFill>
                            <a:srgbClr val="000000"/>
                          </a:solidFill>
                          <a:effectLst/>
                          <a:latin typeface="+mn-lt"/>
                        </a:rPr>
                        <a:t>--</a:t>
                      </a:r>
                    </a:p>
                  </a:txBody>
                  <a:tcPr marL="45720" marR="45720" anchor="b">
                    <a:solidFill>
                      <a:srgbClr val="F4EBDC"/>
                    </a:solidFill>
                  </a:tcPr>
                </a:tc>
                <a:tc>
                  <a:txBody>
                    <a:bodyPr/>
                    <a:lstStyle/>
                    <a:p>
                      <a:pPr algn="r" fontAlgn="b"/>
                      <a:r>
                        <a:rPr lang="en-US" sz="2800" u="none" strike="noStrike" dirty="0">
                          <a:effectLst/>
                          <a:latin typeface="+mn-lt"/>
                        </a:rPr>
                        <a:t>2</a:t>
                      </a:r>
                      <a:endParaRPr lang="en-US" sz="2800" b="0" i="0" u="none" strike="noStrike" dirty="0">
                        <a:solidFill>
                          <a:srgbClr val="000000"/>
                        </a:solidFill>
                        <a:effectLst/>
                        <a:latin typeface="+mn-lt"/>
                      </a:endParaRPr>
                    </a:p>
                  </a:txBody>
                  <a:tcPr marL="45720" marR="45720" anchor="b">
                    <a:solidFill>
                      <a:srgbClr val="F4EBDC"/>
                    </a:solidFill>
                  </a:tcPr>
                </a:tc>
                <a:tc>
                  <a:txBody>
                    <a:bodyPr/>
                    <a:lstStyle/>
                    <a:p>
                      <a:pPr algn="r" fontAlgn="b"/>
                      <a:r>
                        <a:rPr lang="en-US" sz="2800" u="none" strike="noStrike" dirty="0">
                          <a:effectLst/>
                          <a:latin typeface="+mn-lt"/>
                        </a:rPr>
                        <a:t>2.15</a:t>
                      </a:r>
                      <a:endParaRPr lang="en-US" sz="2800" b="0" i="0" u="none" strike="noStrike" dirty="0">
                        <a:solidFill>
                          <a:srgbClr val="000000"/>
                        </a:solidFill>
                        <a:effectLst/>
                        <a:latin typeface="+mn-lt"/>
                      </a:endParaRPr>
                    </a:p>
                  </a:txBody>
                  <a:tcPr marL="45720" marR="45720" anchor="b">
                    <a:solidFill>
                      <a:srgbClr val="F4EBDC"/>
                    </a:solidFill>
                  </a:tcPr>
                </a:tc>
                <a:extLst>
                  <a:ext uri="{0D108BD9-81ED-4DB2-BD59-A6C34878D82A}">
                    <a16:rowId xmlns:a16="http://schemas.microsoft.com/office/drawing/2014/main" val="672604401"/>
                  </a:ext>
                </a:extLst>
              </a:tr>
              <a:tr h="184150">
                <a:tc>
                  <a:txBody>
                    <a:bodyPr/>
                    <a:lstStyle/>
                    <a:p>
                      <a:pPr algn="r" fontAlgn="b"/>
                      <a:r>
                        <a:rPr lang="en-US" sz="2800" u="none" strike="noStrike" dirty="0">
                          <a:effectLst/>
                          <a:latin typeface="+mn-lt"/>
                        </a:rPr>
                        <a:t>    Range</a:t>
                      </a:r>
                      <a:endParaRPr lang="en-US" sz="2800" b="0" i="0" u="none" strike="noStrike" dirty="0">
                        <a:solidFill>
                          <a:srgbClr val="000000"/>
                        </a:solidFill>
                        <a:effectLst/>
                        <a:latin typeface="+mn-lt"/>
                      </a:endParaRPr>
                    </a:p>
                  </a:txBody>
                  <a:tcPr marL="45720" marR="45720" anchor="b">
                    <a:solidFill>
                      <a:srgbClr val="ECDBBF"/>
                    </a:solidFill>
                  </a:tcPr>
                </a:tc>
                <a:tc>
                  <a:txBody>
                    <a:bodyPr/>
                    <a:lstStyle/>
                    <a:p>
                      <a:pPr algn="r" fontAlgn="b"/>
                      <a:r>
                        <a:rPr lang="en-US" sz="2800" b="0" i="0" u="none" strike="noStrike" dirty="0">
                          <a:solidFill>
                            <a:srgbClr val="000000"/>
                          </a:solidFill>
                          <a:effectLst/>
                          <a:latin typeface="+mn-lt"/>
                        </a:rPr>
                        <a:t>--</a:t>
                      </a:r>
                    </a:p>
                  </a:txBody>
                  <a:tcPr marL="45720" marR="45720" anchor="b">
                    <a:solidFill>
                      <a:srgbClr val="ECDBBF"/>
                    </a:solidFill>
                  </a:tcPr>
                </a:tc>
                <a:tc>
                  <a:txBody>
                    <a:bodyPr/>
                    <a:lstStyle/>
                    <a:p>
                      <a:pPr algn="r" fontAlgn="b"/>
                      <a:r>
                        <a:rPr lang="en-US" sz="2800" u="none" strike="noStrike" dirty="0">
                          <a:effectLst/>
                          <a:latin typeface="+mn-lt"/>
                        </a:rPr>
                        <a:t>1-9</a:t>
                      </a:r>
                      <a:endParaRPr lang="en-US" sz="2800" b="0" i="0" u="none" strike="noStrike" dirty="0">
                        <a:solidFill>
                          <a:srgbClr val="000000"/>
                        </a:solidFill>
                        <a:effectLst/>
                        <a:latin typeface="+mn-lt"/>
                      </a:endParaRPr>
                    </a:p>
                  </a:txBody>
                  <a:tcPr marL="45720" marR="45720" anchor="b">
                    <a:solidFill>
                      <a:srgbClr val="ECDBBF"/>
                    </a:solidFill>
                  </a:tcPr>
                </a:tc>
                <a:tc>
                  <a:txBody>
                    <a:bodyPr/>
                    <a:lstStyle/>
                    <a:p>
                      <a:pPr algn="r" fontAlgn="b"/>
                      <a:r>
                        <a:rPr lang="en-US" sz="2800" u="none" strike="noStrike" dirty="0">
                          <a:effectLst/>
                          <a:latin typeface="+mn-lt"/>
                        </a:rPr>
                        <a:t>1-7</a:t>
                      </a:r>
                      <a:endParaRPr lang="en-US" sz="2800" b="0" i="0" u="none" strike="noStrike" dirty="0">
                        <a:solidFill>
                          <a:srgbClr val="000000"/>
                        </a:solidFill>
                        <a:effectLst/>
                        <a:latin typeface="+mn-lt"/>
                      </a:endParaRPr>
                    </a:p>
                  </a:txBody>
                  <a:tcPr marL="45720" marR="45720" anchor="b">
                    <a:solidFill>
                      <a:srgbClr val="ECDBBF"/>
                    </a:solidFill>
                  </a:tcPr>
                </a:tc>
                <a:extLst>
                  <a:ext uri="{0D108BD9-81ED-4DB2-BD59-A6C34878D82A}">
                    <a16:rowId xmlns:a16="http://schemas.microsoft.com/office/drawing/2014/main" val="1992161662"/>
                  </a:ext>
                </a:extLst>
              </a:tr>
              <a:tr h="184150">
                <a:tc>
                  <a:txBody>
                    <a:bodyPr/>
                    <a:lstStyle/>
                    <a:p>
                      <a:pPr algn="l" fontAlgn="b"/>
                      <a:r>
                        <a:rPr lang="en-US" sz="2800" u="none" strike="noStrike" dirty="0">
                          <a:effectLst/>
                          <a:latin typeface="+mn-lt"/>
                        </a:rPr>
                        <a:t>Average Living Children</a:t>
                      </a:r>
                      <a:endParaRPr lang="en-US" sz="2800" b="0" i="0" u="none" strike="noStrike" dirty="0">
                        <a:solidFill>
                          <a:srgbClr val="000000"/>
                        </a:solidFill>
                        <a:effectLst/>
                        <a:latin typeface="+mn-lt"/>
                      </a:endParaRPr>
                    </a:p>
                  </a:txBody>
                  <a:tcPr marL="45720" marR="45720" anchor="b">
                    <a:solidFill>
                      <a:srgbClr val="F4EBDC"/>
                    </a:solidFill>
                  </a:tcPr>
                </a:tc>
                <a:tc>
                  <a:txBody>
                    <a:bodyPr/>
                    <a:lstStyle/>
                    <a:p>
                      <a:pPr algn="r" fontAlgn="b"/>
                      <a:r>
                        <a:rPr lang="en-US" sz="2800" b="0" i="0" u="none" strike="noStrike" dirty="0">
                          <a:solidFill>
                            <a:srgbClr val="000000"/>
                          </a:solidFill>
                          <a:effectLst/>
                          <a:latin typeface="+mn-lt"/>
                        </a:rPr>
                        <a:t>--</a:t>
                      </a:r>
                    </a:p>
                  </a:txBody>
                  <a:tcPr marL="45720" marR="45720" anchor="b">
                    <a:solidFill>
                      <a:srgbClr val="F4EBDC"/>
                    </a:solidFill>
                  </a:tcPr>
                </a:tc>
                <a:tc>
                  <a:txBody>
                    <a:bodyPr/>
                    <a:lstStyle/>
                    <a:p>
                      <a:pPr algn="r" fontAlgn="b"/>
                      <a:r>
                        <a:rPr lang="en-US" sz="2800" u="none" strike="noStrike" dirty="0">
                          <a:effectLst/>
                          <a:latin typeface="+mn-lt"/>
                        </a:rPr>
                        <a:t>1.45</a:t>
                      </a:r>
                      <a:endParaRPr lang="en-US" sz="2800" b="0" i="0" u="none" strike="noStrike" dirty="0">
                        <a:solidFill>
                          <a:srgbClr val="000000"/>
                        </a:solidFill>
                        <a:effectLst/>
                        <a:latin typeface="+mn-lt"/>
                      </a:endParaRPr>
                    </a:p>
                  </a:txBody>
                  <a:tcPr marL="45720" marR="45720" anchor="b">
                    <a:solidFill>
                      <a:srgbClr val="F4EBDC"/>
                    </a:solidFill>
                  </a:tcPr>
                </a:tc>
                <a:tc>
                  <a:txBody>
                    <a:bodyPr/>
                    <a:lstStyle/>
                    <a:p>
                      <a:pPr algn="r" fontAlgn="b"/>
                      <a:r>
                        <a:rPr lang="en-US" sz="2800" u="none" strike="noStrike" dirty="0">
                          <a:effectLst/>
                          <a:latin typeface="+mn-lt"/>
                        </a:rPr>
                        <a:t>1.68</a:t>
                      </a:r>
                      <a:endParaRPr lang="en-US" sz="2800" b="0" i="0" u="none" strike="noStrike" dirty="0">
                        <a:solidFill>
                          <a:srgbClr val="000000"/>
                        </a:solidFill>
                        <a:effectLst/>
                        <a:latin typeface="+mn-lt"/>
                      </a:endParaRPr>
                    </a:p>
                  </a:txBody>
                  <a:tcPr marL="45720" marR="45720" anchor="b">
                    <a:solidFill>
                      <a:srgbClr val="F4EBDC"/>
                    </a:solidFill>
                  </a:tcPr>
                </a:tc>
                <a:extLst>
                  <a:ext uri="{0D108BD9-81ED-4DB2-BD59-A6C34878D82A}">
                    <a16:rowId xmlns:a16="http://schemas.microsoft.com/office/drawing/2014/main" val="885054850"/>
                  </a:ext>
                </a:extLst>
              </a:tr>
              <a:tr h="184150">
                <a:tc>
                  <a:txBody>
                    <a:bodyPr/>
                    <a:lstStyle/>
                    <a:p>
                      <a:pPr algn="r" fontAlgn="b"/>
                      <a:r>
                        <a:rPr lang="en-US" sz="2800" u="none" strike="noStrike" dirty="0">
                          <a:effectLst/>
                          <a:latin typeface="+mn-lt"/>
                        </a:rPr>
                        <a:t>    Range </a:t>
                      </a:r>
                      <a:endParaRPr lang="en-US" sz="2800" b="0" i="0" u="none" strike="noStrike" dirty="0">
                        <a:solidFill>
                          <a:srgbClr val="000000"/>
                        </a:solidFill>
                        <a:effectLst/>
                        <a:latin typeface="+mn-lt"/>
                      </a:endParaRPr>
                    </a:p>
                  </a:txBody>
                  <a:tcPr marL="45720" marR="45720" anchor="b">
                    <a:solidFill>
                      <a:srgbClr val="ECDBBF"/>
                    </a:solidFill>
                  </a:tcPr>
                </a:tc>
                <a:tc>
                  <a:txBody>
                    <a:bodyPr/>
                    <a:lstStyle/>
                    <a:p>
                      <a:pPr algn="r" fontAlgn="b"/>
                      <a:r>
                        <a:rPr lang="en-US" sz="2800" b="0" i="0" u="none" strike="noStrike" dirty="0">
                          <a:solidFill>
                            <a:srgbClr val="000000"/>
                          </a:solidFill>
                          <a:effectLst/>
                          <a:latin typeface="+mn-lt"/>
                        </a:rPr>
                        <a:t>--</a:t>
                      </a:r>
                    </a:p>
                  </a:txBody>
                  <a:tcPr marL="45720" marR="45720" anchor="b">
                    <a:solidFill>
                      <a:srgbClr val="ECDBBF"/>
                    </a:solidFill>
                  </a:tcPr>
                </a:tc>
                <a:tc>
                  <a:txBody>
                    <a:bodyPr/>
                    <a:lstStyle/>
                    <a:p>
                      <a:pPr algn="r" fontAlgn="b"/>
                      <a:r>
                        <a:rPr lang="en-US" sz="2800" u="none" strike="noStrike" dirty="0">
                          <a:effectLst/>
                          <a:latin typeface="+mn-lt"/>
                        </a:rPr>
                        <a:t>1-4</a:t>
                      </a:r>
                      <a:endParaRPr lang="en-US" sz="2800" b="0" i="0" u="none" strike="noStrike" dirty="0">
                        <a:solidFill>
                          <a:srgbClr val="000000"/>
                        </a:solidFill>
                        <a:effectLst/>
                        <a:latin typeface="+mn-lt"/>
                      </a:endParaRPr>
                    </a:p>
                  </a:txBody>
                  <a:tcPr marL="45720" marR="45720" anchor="b">
                    <a:solidFill>
                      <a:srgbClr val="ECDBBF"/>
                    </a:solidFill>
                  </a:tcPr>
                </a:tc>
                <a:tc>
                  <a:txBody>
                    <a:bodyPr/>
                    <a:lstStyle/>
                    <a:p>
                      <a:pPr algn="r" fontAlgn="b"/>
                      <a:r>
                        <a:rPr lang="en-US" sz="2800" u="none" strike="noStrike" dirty="0">
                          <a:effectLst/>
                          <a:latin typeface="+mn-lt"/>
                        </a:rPr>
                        <a:t>1-4</a:t>
                      </a:r>
                      <a:endParaRPr lang="en-US" sz="2800" b="0" i="0" u="none" strike="noStrike" dirty="0">
                        <a:solidFill>
                          <a:srgbClr val="000000"/>
                        </a:solidFill>
                        <a:effectLst/>
                        <a:latin typeface="+mn-lt"/>
                      </a:endParaRPr>
                    </a:p>
                  </a:txBody>
                  <a:tcPr marL="45720" marR="45720" anchor="b">
                    <a:solidFill>
                      <a:srgbClr val="ECDBBF"/>
                    </a:solidFill>
                  </a:tcPr>
                </a:tc>
                <a:extLst>
                  <a:ext uri="{0D108BD9-81ED-4DB2-BD59-A6C34878D82A}">
                    <a16:rowId xmlns:a16="http://schemas.microsoft.com/office/drawing/2014/main" val="3133124826"/>
                  </a:ext>
                </a:extLst>
              </a:tr>
            </a:tbl>
          </a:graphicData>
        </a:graphic>
      </p:graphicFrame>
      <p:sp>
        <p:nvSpPr>
          <p:cNvPr id="2" name="TextBox 1">
            <a:extLst>
              <a:ext uri="{FF2B5EF4-FFF2-40B4-BE49-F238E27FC236}">
                <a16:creationId xmlns:a16="http://schemas.microsoft.com/office/drawing/2014/main" id="{1FC0F3B5-BE1F-DC2A-59C9-293E85CBB7B1}"/>
              </a:ext>
            </a:extLst>
          </p:cNvPr>
          <p:cNvSpPr txBox="1"/>
          <p:nvPr/>
        </p:nvSpPr>
        <p:spPr>
          <a:xfrm>
            <a:off x="1633529" y="4358914"/>
            <a:ext cx="3089959" cy="338554"/>
          </a:xfrm>
          <a:prstGeom prst="rect">
            <a:avLst/>
          </a:prstGeom>
          <a:noFill/>
        </p:spPr>
        <p:txBody>
          <a:bodyPr wrap="square" rtlCol="0">
            <a:spAutoFit/>
          </a:bodyPr>
          <a:lstStyle/>
          <a:p>
            <a:r>
              <a:rPr lang="en-US" sz="1600" dirty="0"/>
              <a:t>*-- indicates no data available.</a:t>
            </a:r>
          </a:p>
        </p:txBody>
      </p:sp>
    </p:spTree>
    <p:extLst>
      <p:ext uri="{BB962C8B-B14F-4D97-AF65-F5344CB8AC3E}">
        <p14:creationId xmlns:p14="http://schemas.microsoft.com/office/powerpoint/2010/main" val="46259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C3F68B73-0505-DEA8-C0A7-053E7BE74509}"/>
              </a:ext>
            </a:extLst>
          </p:cNvPr>
          <p:cNvSpPr txBox="1"/>
          <p:nvPr/>
        </p:nvSpPr>
        <p:spPr>
          <a:xfrm>
            <a:off x="1" y="14349"/>
            <a:ext cx="12188178" cy="1015663"/>
          </a:xfrm>
          <a:prstGeom prst="rect">
            <a:avLst/>
          </a:prstGeom>
          <a:noFill/>
        </p:spPr>
        <p:txBody>
          <a:bodyPr wrap="square" rtlCol="0">
            <a:spAutoFit/>
          </a:bodyPr>
          <a:lstStyle/>
          <a:p>
            <a:pPr algn="ctr"/>
            <a:r>
              <a:rPr lang="en-US" sz="6000" dirty="0"/>
              <a:t>Data of the Demimonde…</a:t>
            </a:r>
          </a:p>
        </p:txBody>
      </p:sp>
      <p:graphicFrame>
        <p:nvGraphicFramePr>
          <p:cNvPr id="9" name="Table 8">
            <a:extLst>
              <a:ext uri="{FF2B5EF4-FFF2-40B4-BE49-F238E27FC236}">
                <a16:creationId xmlns:a16="http://schemas.microsoft.com/office/drawing/2014/main" id="{5FCA7C0B-1E6D-A2CB-FACB-EE3A3502E65C}"/>
              </a:ext>
            </a:extLst>
          </p:cNvPr>
          <p:cNvGraphicFramePr>
            <a:graphicFrameLocks noGrp="1"/>
          </p:cNvGraphicFramePr>
          <p:nvPr/>
        </p:nvGraphicFramePr>
        <p:xfrm>
          <a:off x="1566704" y="1030012"/>
          <a:ext cx="5665371" cy="2712720"/>
        </p:xfrm>
        <a:graphic>
          <a:graphicData uri="http://schemas.openxmlformats.org/drawingml/2006/table">
            <a:tbl>
              <a:tblPr>
                <a:effectLst>
                  <a:outerShdw blurRad="50800" dist="38100" dir="2700000" algn="tl" rotWithShape="0">
                    <a:prstClr val="black">
                      <a:alpha val="40000"/>
                    </a:prstClr>
                  </a:outerShdw>
                </a:effectLst>
                <a:tableStyleId>{5C22544A-7EE6-4342-B048-85BDC9FD1C3A}</a:tableStyleId>
              </a:tblPr>
              <a:tblGrid>
                <a:gridCol w="2705259">
                  <a:extLst>
                    <a:ext uri="{9D8B030D-6E8A-4147-A177-3AD203B41FA5}">
                      <a16:colId xmlns:a16="http://schemas.microsoft.com/office/drawing/2014/main" val="2510170724"/>
                    </a:ext>
                  </a:extLst>
                </a:gridCol>
                <a:gridCol w="986704">
                  <a:extLst>
                    <a:ext uri="{9D8B030D-6E8A-4147-A177-3AD203B41FA5}">
                      <a16:colId xmlns:a16="http://schemas.microsoft.com/office/drawing/2014/main" val="358093657"/>
                    </a:ext>
                  </a:extLst>
                </a:gridCol>
                <a:gridCol w="986704">
                  <a:extLst>
                    <a:ext uri="{9D8B030D-6E8A-4147-A177-3AD203B41FA5}">
                      <a16:colId xmlns:a16="http://schemas.microsoft.com/office/drawing/2014/main" val="1827316480"/>
                    </a:ext>
                  </a:extLst>
                </a:gridCol>
                <a:gridCol w="986704">
                  <a:extLst>
                    <a:ext uri="{9D8B030D-6E8A-4147-A177-3AD203B41FA5}">
                      <a16:colId xmlns:a16="http://schemas.microsoft.com/office/drawing/2014/main" val="1297533241"/>
                    </a:ext>
                  </a:extLst>
                </a:gridCol>
              </a:tblGrid>
              <a:tr h="184150">
                <a:tc>
                  <a:txBody>
                    <a:bodyPr/>
                    <a:lstStyle/>
                    <a:p>
                      <a:pPr algn="l" fontAlgn="b"/>
                      <a:r>
                        <a:rPr lang="en-US" sz="3600" b="1" u="sng" strike="noStrike" dirty="0">
                          <a:solidFill>
                            <a:schemeClr val="bg1"/>
                          </a:solidFill>
                          <a:effectLst/>
                        </a:rPr>
                        <a:t>READ/WRITE</a:t>
                      </a:r>
                      <a:endParaRPr lang="en-US" sz="3600" b="1" i="0" u="sng"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1880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1900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tc>
                  <a:txBody>
                    <a:bodyPr/>
                    <a:lstStyle/>
                    <a:p>
                      <a:pPr algn="r" fontAlgn="b"/>
                      <a:r>
                        <a:rPr lang="en-US" sz="2800" b="1" u="none" strike="noStrike" dirty="0">
                          <a:solidFill>
                            <a:schemeClr val="bg1"/>
                          </a:solidFill>
                          <a:effectLst/>
                        </a:rPr>
                        <a:t>1910</a:t>
                      </a:r>
                      <a:endParaRPr lang="en-US" sz="2800" b="1" i="0" u="none" strike="noStrike" dirty="0">
                        <a:solidFill>
                          <a:schemeClr val="bg1"/>
                        </a:solidFill>
                        <a:effectLst/>
                        <a:latin typeface="Calibri" panose="020F0502020204030204" pitchFamily="34" charset="0"/>
                      </a:endParaRPr>
                    </a:p>
                  </a:txBody>
                  <a:tcPr marL="45720" marR="45720" anchor="b">
                    <a:solidFill>
                      <a:srgbClr val="C00000"/>
                    </a:solidFill>
                  </a:tcPr>
                </a:tc>
                <a:extLst>
                  <a:ext uri="{0D108BD9-81ED-4DB2-BD59-A6C34878D82A}">
                    <a16:rowId xmlns:a16="http://schemas.microsoft.com/office/drawing/2014/main" val="377655682"/>
                  </a:ext>
                </a:extLst>
              </a:tr>
              <a:tr h="184150">
                <a:tc>
                  <a:txBody>
                    <a:bodyPr/>
                    <a:lstStyle/>
                    <a:p>
                      <a:pPr algn="l" fontAlgn="b"/>
                      <a:r>
                        <a:rPr lang="en-US" sz="2800" b="0" i="0" u="none" strike="noStrike" dirty="0">
                          <a:solidFill>
                            <a:srgbClr val="000000"/>
                          </a:solidFill>
                          <a:effectLst/>
                          <a:latin typeface="Calibri" panose="020F0502020204030204" pitchFamily="34" charset="0"/>
                        </a:rPr>
                        <a:t>Can</a:t>
                      </a:r>
                      <a:r>
                        <a:rPr lang="en-US" sz="2800" b="0" i="0" u="sng" strike="noStrike" dirty="0">
                          <a:solidFill>
                            <a:srgbClr val="000000"/>
                          </a:solidFill>
                          <a:effectLst/>
                          <a:latin typeface="Calibri" panose="020F0502020204030204" pitchFamily="34" charset="0"/>
                        </a:rPr>
                        <a:t>not</a:t>
                      </a:r>
                      <a:r>
                        <a:rPr lang="en-US" sz="2800" b="0" i="0" u="none" strike="noStrike" dirty="0">
                          <a:solidFill>
                            <a:srgbClr val="000000"/>
                          </a:solidFill>
                          <a:effectLst/>
                          <a:latin typeface="Calibri" panose="020F0502020204030204" pitchFamily="34" charset="0"/>
                        </a:rPr>
                        <a:t> Read?</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19</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2</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3</a:t>
                      </a:r>
                    </a:p>
                  </a:txBody>
                  <a:tcPr marL="45720" marR="45720" anchor="b">
                    <a:solidFill>
                      <a:srgbClr val="ECDBBF"/>
                    </a:solidFill>
                  </a:tcPr>
                </a:tc>
                <a:extLst>
                  <a:ext uri="{0D108BD9-81ED-4DB2-BD59-A6C34878D82A}">
                    <a16:rowId xmlns:a16="http://schemas.microsoft.com/office/drawing/2014/main" val="1828376505"/>
                  </a:ext>
                </a:extLst>
              </a:tr>
              <a:tr h="184150">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sz="2800" u="none" strike="noStrike" dirty="0">
                          <a:effectLst/>
                        </a:rPr>
                        <a:t>Percent</a:t>
                      </a:r>
                      <a:endParaRPr lang="en-US" sz="2800" b="0" i="0" u="none" strike="noStrike" dirty="0">
                        <a:solidFill>
                          <a:srgbClr val="000000"/>
                        </a:solidFill>
                        <a:effectLst/>
                        <a:latin typeface="Calibri" panose="020F0502020204030204" pitchFamily="34" charset="0"/>
                      </a:endParaRP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19.4%</a:t>
                      </a: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1.3%</a:t>
                      </a: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1.7%</a:t>
                      </a:r>
                    </a:p>
                  </a:txBody>
                  <a:tcPr marL="45720" marR="45720" anchor="b">
                    <a:solidFill>
                      <a:srgbClr val="F4EBDC"/>
                    </a:solidFill>
                  </a:tcPr>
                </a:tc>
                <a:extLst>
                  <a:ext uri="{0D108BD9-81ED-4DB2-BD59-A6C34878D82A}">
                    <a16:rowId xmlns:a16="http://schemas.microsoft.com/office/drawing/2014/main" val="3099453201"/>
                  </a:ext>
                </a:extLst>
              </a:tr>
              <a:tr h="184150">
                <a:tc>
                  <a:txBody>
                    <a:bodyPr/>
                    <a:lstStyle/>
                    <a:p>
                      <a:pPr algn="l" fontAlgn="b"/>
                      <a:r>
                        <a:rPr lang="en-US" sz="2800" b="0" i="0" u="none" strike="noStrike" dirty="0">
                          <a:solidFill>
                            <a:srgbClr val="000000"/>
                          </a:solidFill>
                          <a:effectLst/>
                          <a:latin typeface="Calibri" panose="020F0502020204030204" pitchFamily="34" charset="0"/>
                        </a:rPr>
                        <a:t>Can</a:t>
                      </a:r>
                      <a:r>
                        <a:rPr lang="en-US" sz="2800" b="0" i="0" u="sng" strike="noStrike" dirty="0">
                          <a:solidFill>
                            <a:srgbClr val="000000"/>
                          </a:solidFill>
                          <a:effectLst/>
                          <a:latin typeface="Calibri" panose="020F0502020204030204" pitchFamily="34" charset="0"/>
                        </a:rPr>
                        <a:t>not</a:t>
                      </a:r>
                      <a:r>
                        <a:rPr lang="en-US" sz="2800" b="0" i="0" u="none" strike="noStrike" dirty="0">
                          <a:solidFill>
                            <a:srgbClr val="000000"/>
                          </a:solidFill>
                          <a:effectLst/>
                          <a:latin typeface="Calibri" panose="020F0502020204030204" pitchFamily="34" charset="0"/>
                        </a:rPr>
                        <a:t> Write?</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25</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2</a:t>
                      </a:r>
                    </a:p>
                  </a:txBody>
                  <a:tcPr marL="45720" marR="45720" anchor="b">
                    <a:solidFill>
                      <a:srgbClr val="ECDBBF"/>
                    </a:solidFill>
                  </a:tcPr>
                </a:tc>
                <a:tc>
                  <a:txBody>
                    <a:bodyPr/>
                    <a:lstStyle/>
                    <a:p>
                      <a:pPr algn="r" fontAlgn="b"/>
                      <a:r>
                        <a:rPr lang="en-US" sz="2800" b="0" i="0" u="none" strike="noStrike" dirty="0">
                          <a:solidFill>
                            <a:srgbClr val="000000"/>
                          </a:solidFill>
                          <a:effectLst/>
                          <a:latin typeface="Calibri" panose="020F0502020204030204" pitchFamily="34" charset="0"/>
                        </a:rPr>
                        <a:t>5</a:t>
                      </a:r>
                    </a:p>
                  </a:txBody>
                  <a:tcPr marL="45720" marR="45720" anchor="b">
                    <a:solidFill>
                      <a:srgbClr val="ECDBBF"/>
                    </a:solidFill>
                  </a:tcPr>
                </a:tc>
                <a:extLst>
                  <a:ext uri="{0D108BD9-81ED-4DB2-BD59-A6C34878D82A}">
                    <a16:rowId xmlns:a16="http://schemas.microsoft.com/office/drawing/2014/main" val="405632799"/>
                  </a:ext>
                </a:extLst>
              </a:tr>
              <a:tr h="184150">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US" sz="2800" b="0" i="0" u="none" strike="noStrike" dirty="0">
                          <a:solidFill>
                            <a:srgbClr val="000000"/>
                          </a:solidFill>
                          <a:effectLst/>
                          <a:latin typeface="Calibri" panose="020F0502020204030204" pitchFamily="34" charset="0"/>
                        </a:rPr>
                        <a:t>Percent</a:t>
                      </a: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25.5%</a:t>
                      </a: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1.3%</a:t>
                      </a:r>
                    </a:p>
                  </a:txBody>
                  <a:tcPr marL="45720" marR="45720" anchor="b">
                    <a:solidFill>
                      <a:srgbClr val="F4EBDC"/>
                    </a:solidFill>
                  </a:tcPr>
                </a:tc>
                <a:tc>
                  <a:txBody>
                    <a:bodyPr/>
                    <a:lstStyle/>
                    <a:p>
                      <a:pPr algn="r" fontAlgn="b"/>
                      <a:r>
                        <a:rPr lang="en-US" sz="2800" b="0" i="0" u="none" strike="noStrike" dirty="0">
                          <a:solidFill>
                            <a:srgbClr val="000000"/>
                          </a:solidFill>
                          <a:effectLst/>
                          <a:latin typeface="Calibri" panose="020F0502020204030204" pitchFamily="34" charset="0"/>
                        </a:rPr>
                        <a:t>2.8%</a:t>
                      </a:r>
                    </a:p>
                  </a:txBody>
                  <a:tcPr marL="45720" marR="45720" anchor="b">
                    <a:solidFill>
                      <a:srgbClr val="F4EBDC"/>
                    </a:solidFill>
                  </a:tcPr>
                </a:tc>
                <a:extLst>
                  <a:ext uri="{0D108BD9-81ED-4DB2-BD59-A6C34878D82A}">
                    <a16:rowId xmlns:a16="http://schemas.microsoft.com/office/drawing/2014/main" val="2806821051"/>
                  </a:ext>
                </a:extLst>
              </a:tr>
            </a:tbl>
          </a:graphicData>
        </a:graphic>
      </p:graphicFrame>
      <p:sp>
        <p:nvSpPr>
          <p:cNvPr id="11" name="TextBox 10">
            <a:extLst>
              <a:ext uri="{FF2B5EF4-FFF2-40B4-BE49-F238E27FC236}">
                <a16:creationId xmlns:a16="http://schemas.microsoft.com/office/drawing/2014/main" id="{85C5AFB3-5472-2AA1-B808-2C73B8932C7F}"/>
              </a:ext>
            </a:extLst>
          </p:cNvPr>
          <p:cNvSpPr txBox="1"/>
          <p:nvPr/>
        </p:nvSpPr>
        <p:spPr>
          <a:xfrm>
            <a:off x="307975" y="3742732"/>
            <a:ext cx="6924099" cy="2677656"/>
          </a:xfrm>
          <a:prstGeom prst="rect">
            <a:avLst/>
          </a:prstGeom>
          <a:noFill/>
        </p:spPr>
        <p:txBody>
          <a:bodyPr wrap="square" rtlCol="0">
            <a:spAutoFit/>
          </a:bodyPr>
          <a:lstStyle/>
          <a:p>
            <a:pPr marL="457200" indent="-457200">
              <a:buFont typeface="Arial" panose="020B0604020202020204" pitchFamily="34" charset="0"/>
              <a:buChar char="•"/>
            </a:pPr>
            <a:r>
              <a:rPr lang="en-US" sz="2800" b="1" dirty="0"/>
              <a:t>1880</a:t>
            </a:r>
            <a:r>
              <a:rPr lang="en-US" sz="2800" dirty="0"/>
              <a:t> – a big difference from 1900 &amp; 1910…true reflection of increasing literacy over years, or something else?</a:t>
            </a:r>
          </a:p>
          <a:p>
            <a:pPr marL="914400" lvl="1" indent="-457200">
              <a:buFont typeface="Wingdings" panose="05000000000000000000" pitchFamily="2" charset="2"/>
              <a:buChar char="Ø"/>
            </a:pPr>
            <a:r>
              <a:rPr lang="en-US" sz="2800" dirty="0"/>
              <a:t>1880 tallying can</a:t>
            </a:r>
            <a:r>
              <a:rPr lang="en-US" sz="2800" u="sng" dirty="0"/>
              <a:t>not</a:t>
            </a:r>
            <a:r>
              <a:rPr lang="en-US" sz="2800" dirty="0"/>
              <a:t> read/write, 1900 &amp; 1910 marking “Can read/write?” Yes or No </a:t>
            </a:r>
            <a:r>
              <a:rPr lang="en-US" sz="2800" dirty="0">
                <a:sym typeface="Wingdings" panose="05000000000000000000" pitchFamily="2" charset="2"/>
              </a:rPr>
              <a:t> more data entry errors in 1880?</a:t>
            </a:r>
          </a:p>
        </p:txBody>
      </p:sp>
      <p:sp>
        <p:nvSpPr>
          <p:cNvPr id="12" name="Rectangle 11">
            <a:extLst>
              <a:ext uri="{FF2B5EF4-FFF2-40B4-BE49-F238E27FC236}">
                <a16:creationId xmlns:a16="http://schemas.microsoft.com/office/drawing/2014/main" id="{366B78E4-19C7-179C-F15D-D3643A158AF4}"/>
              </a:ext>
            </a:extLst>
          </p:cNvPr>
          <p:cNvSpPr/>
          <p:nvPr/>
        </p:nvSpPr>
        <p:spPr>
          <a:xfrm>
            <a:off x="4241869" y="1701601"/>
            <a:ext cx="1093715" cy="2021022"/>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9A5AC4FB-4E8B-875C-406B-FDA977CC03ED}"/>
              </a:ext>
            </a:extLst>
          </p:cNvPr>
          <p:cNvGrpSpPr/>
          <p:nvPr/>
        </p:nvGrpSpPr>
        <p:grpSpPr>
          <a:xfrm>
            <a:off x="7248179" y="1030012"/>
            <a:ext cx="4635846" cy="4573719"/>
            <a:chOff x="7248179" y="1030012"/>
            <a:chExt cx="4635846" cy="4573719"/>
          </a:xfrm>
        </p:grpSpPr>
        <p:sp>
          <p:nvSpPr>
            <p:cNvPr id="15" name="TextBox 14">
              <a:extLst>
                <a:ext uri="{FF2B5EF4-FFF2-40B4-BE49-F238E27FC236}">
                  <a16:creationId xmlns:a16="http://schemas.microsoft.com/office/drawing/2014/main" id="{17F1982C-8E13-A590-DE69-0143DE85B81C}"/>
                </a:ext>
              </a:extLst>
            </p:cNvPr>
            <p:cNvSpPr txBox="1"/>
            <p:nvPr/>
          </p:nvSpPr>
          <p:spPr>
            <a:xfrm>
              <a:off x="7248179" y="1030012"/>
              <a:ext cx="3752602" cy="1754326"/>
            </a:xfrm>
            <a:prstGeom prst="rect">
              <a:avLst/>
            </a:prstGeom>
            <a:noFill/>
          </p:spPr>
          <p:txBody>
            <a:bodyPr wrap="square">
              <a:spAutoFit/>
            </a:bodyPr>
            <a:lstStyle/>
            <a:p>
              <a:r>
                <a:rPr lang="en-US" b="1" dirty="0"/>
                <a:t>SIG. moderately strong relationship between year and not being able to read </a:t>
              </a:r>
              <a:r>
                <a:rPr lang="en-US" dirty="0"/>
                <a:t>[</a:t>
              </a:r>
              <a:r>
                <a:rPr lang="en-US" i="1" dirty="0"/>
                <a:t>X</a:t>
              </a:r>
              <a:r>
                <a:rPr lang="en-US" baseline="30000" dirty="0"/>
                <a:t>2</a:t>
              </a:r>
              <a:r>
                <a:rPr lang="en-US" dirty="0"/>
                <a:t> (2, N = 428) = 45.616, p &lt; 0.001; Cramer’s V = 0.326, p &lt; 0.001] </a:t>
              </a:r>
              <a:r>
                <a:rPr lang="en-US" b="1" dirty="0"/>
                <a:t>or write</a:t>
              </a:r>
              <a:r>
                <a:rPr lang="en-US" dirty="0"/>
                <a:t> [</a:t>
              </a:r>
              <a:r>
                <a:rPr lang="en-US" i="1" dirty="0"/>
                <a:t>X</a:t>
              </a:r>
              <a:r>
                <a:rPr lang="en-US" baseline="30000" dirty="0"/>
                <a:t>2</a:t>
              </a:r>
              <a:r>
                <a:rPr lang="en-US" dirty="0"/>
                <a:t> (2, N = 428) = 59.992, p &lt; 0.001; Cramer’s V = 0.374, p &lt; 0.001]</a:t>
              </a:r>
            </a:p>
          </p:txBody>
        </p:sp>
        <p:sp>
          <p:nvSpPr>
            <p:cNvPr id="16" name="TextBox 15">
              <a:extLst>
                <a:ext uri="{FF2B5EF4-FFF2-40B4-BE49-F238E27FC236}">
                  <a16:creationId xmlns:a16="http://schemas.microsoft.com/office/drawing/2014/main" id="{9F2F3186-FC60-2DBC-9F19-91D92109B3CA}"/>
                </a:ext>
              </a:extLst>
            </p:cNvPr>
            <p:cNvSpPr txBox="1"/>
            <p:nvPr/>
          </p:nvSpPr>
          <p:spPr>
            <a:xfrm>
              <a:off x="7248179" y="3018408"/>
              <a:ext cx="4635846" cy="2585323"/>
            </a:xfrm>
            <a:prstGeom prst="rect">
              <a:avLst/>
            </a:prstGeom>
            <a:noFill/>
          </p:spPr>
          <p:txBody>
            <a:bodyPr wrap="square">
              <a:spAutoFit/>
            </a:bodyPr>
            <a:lstStyle/>
            <a:p>
              <a:r>
                <a:rPr lang="en-US" b="1" dirty="0"/>
                <a:t>Standardized residuals indicate:</a:t>
              </a:r>
            </a:p>
            <a:p>
              <a:pPr marL="285750" indent="-285750">
                <a:buFont typeface="Arial" panose="020B0604020202020204" pitchFamily="34" charset="0"/>
                <a:buChar char="•"/>
              </a:pPr>
              <a:r>
                <a:rPr lang="en-US" dirty="0"/>
                <a:t>1880 had comparatively more madams/prostitutes not being able to read or write than 1900 &amp; 1910 than would be expected by chance.</a:t>
              </a:r>
            </a:p>
            <a:p>
              <a:pPr marL="285750" indent="-285750">
                <a:buFont typeface="Arial" panose="020B0604020202020204" pitchFamily="34" charset="0"/>
                <a:buChar char="•"/>
              </a:pPr>
              <a:r>
                <a:rPr lang="en-US" dirty="0"/>
                <a:t>1900 &amp; 1910 had comparatively less madams/prostitutes not being able to read/write than 1880 than would be expected by chance.</a:t>
              </a:r>
            </a:p>
          </p:txBody>
        </p:sp>
      </p:grpSp>
    </p:spTree>
    <p:extLst>
      <p:ext uri="{BB962C8B-B14F-4D97-AF65-F5344CB8AC3E}">
        <p14:creationId xmlns:p14="http://schemas.microsoft.com/office/powerpoint/2010/main" val="3497309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500"/>
                            </p:stCondLst>
                            <p:childTnLst>
                              <p:par>
                                <p:cTn id="19" presetID="22" presetClass="entr" presetSubtype="1" fill="hold" grpId="0" nodeType="afterEffect">
                                  <p:stCondLst>
                                    <p:cond delay="500"/>
                                  </p:stCondLst>
                                  <p:childTnLst>
                                    <p:set>
                                      <p:cBhvr>
                                        <p:cTn id="20" dur="1" fill="hold">
                                          <p:stCondLst>
                                            <p:cond delay="0"/>
                                          </p:stCondLst>
                                        </p:cTn>
                                        <p:tgtEl>
                                          <p:spTgt spid="11">
                                            <p:txEl>
                                              <p:pRg st="0" end="0"/>
                                            </p:txEl>
                                          </p:spTgt>
                                        </p:tgtEl>
                                        <p:attrNameLst>
                                          <p:attrName>style.visibility</p:attrName>
                                        </p:attrNameLst>
                                      </p:cBhvr>
                                      <p:to>
                                        <p:strVal val="visible"/>
                                      </p:to>
                                    </p:set>
                                    <p:animEffect transition="in" filter="wipe(up)">
                                      <p:cBhvr>
                                        <p:cTn id="21" dur="500"/>
                                        <p:tgtEl>
                                          <p:spTgt spid="11">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11">
                                            <p:txEl>
                                              <p:pRg st="1" end="1"/>
                                            </p:txEl>
                                          </p:spTgt>
                                        </p:tgtEl>
                                        <p:attrNameLst>
                                          <p:attrName>style.visibility</p:attrName>
                                        </p:attrNameLst>
                                      </p:cBhvr>
                                      <p:to>
                                        <p:strVal val="visible"/>
                                      </p:to>
                                    </p:set>
                                    <p:animEffect transition="in" filter="wipe(up)">
                                      <p:cBhvr>
                                        <p:cTn id="26"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uiExpand="1" build="p"/>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7" name="Pictur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43079" y="3490352"/>
            <a:ext cx="4955343" cy="877173"/>
          </a:xfrm>
          <a:prstGeom prst="rect">
            <a:avLst/>
          </a:prstGeom>
          <a:effectLst>
            <a:outerShdw blurRad="50800" dist="38100" dir="2700000" algn="tl" rotWithShape="0">
              <a:prstClr val="black">
                <a:alpha val="40000"/>
              </a:prstClr>
            </a:outerShdw>
          </a:effectLst>
        </p:spPr>
      </p:pic>
      <p:pic>
        <p:nvPicPr>
          <p:cNvPr id="28" name="Picture 27"/>
          <p:cNvPicPr>
            <a:picLocks noChangeAspect="1"/>
          </p:cNvPicPr>
          <p:nvPr/>
        </p:nvPicPr>
        <p:blipFill rotWithShape="1">
          <a:blip r:embed="rId5">
            <a:extLst>
              <a:ext uri="{28A0092B-C50C-407E-A947-70E740481C1C}">
                <a14:useLocalDpi xmlns:a14="http://schemas.microsoft.com/office/drawing/2010/main" val="0"/>
              </a:ext>
            </a:extLst>
          </a:blip>
          <a:srcRect l="12159" t="-16260"/>
          <a:stretch/>
        </p:blipFill>
        <p:spPr>
          <a:xfrm>
            <a:off x="6843079" y="5413253"/>
            <a:ext cx="4955343" cy="731009"/>
          </a:xfrm>
          <a:prstGeom prst="rect">
            <a:avLst/>
          </a:prstGeom>
          <a:effectLst>
            <a:outerShdw blurRad="50800" dist="38100" dir="2700000" algn="tl" rotWithShape="0">
              <a:prstClr val="black">
                <a:alpha val="40000"/>
              </a:prstClr>
            </a:outerShdw>
          </a:effectLst>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43079" y="4596336"/>
            <a:ext cx="4955343" cy="695487"/>
          </a:xfrm>
          <a:prstGeom prst="rect">
            <a:avLst/>
          </a:prstGeom>
          <a:effectLst>
            <a:outerShdw blurRad="50800" dist="38100" dir="2700000" algn="tl" rotWithShape="0">
              <a:prstClr val="black">
                <a:alpha val="40000"/>
              </a:prstClr>
            </a:outerShdw>
          </a:effectLst>
        </p:spPr>
      </p:pic>
      <p:grpSp>
        <p:nvGrpSpPr>
          <p:cNvPr id="36" name="Group 35"/>
          <p:cNvGrpSpPr/>
          <p:nvPr/>
        </p:nvGrpSpPr>
        <p:grpSpPr>
          <a:xfrm>
            <a:off x="437433" y="3689532"/>
            <a:ext cx="5972035" cy="2539157"/>
            <a:chOff x="477461" y="3685704"/>
            <a:chExt cx="5972035" cy="2539157"/>
          </a:xfrm>
        </p:grpSpPr>
        <p:sp>
          <p:nvSpPr>
            <p:cNvPr id="22" name="TextBox 21"/>
            <p:cNvSpPr txBox="1"/>
            <p:nvPr/>
          </p:nvSpPr>
          <p:spPr>
            <a:xfrm>
              <a:off x="477461" y="3685704"/>
              <a:ext cx="5879960" cy="584775"/>
            </a:xfrm>
            <a:prstGeom prst="rect">
              <a:avLst/>
            </a:prstGeom>
            <a:noFill/>
          </p:spPr>
          <p:txBody>
            <a:bodyPr wrap="square" rtlCol="0">
              <a:spAutoFit/>
            </a:bodyPr>
            <a:lstStyle/>
            <a:p>
              <a:pPr algn="ctr"/>
              <a:r>
                <a:rPr lang="en-US" sz="3200" b="1" u="sng" dirty="0"/>
                <a:t>KUDOS</a:t>
              </a:r>
              <a:r>
                <a:rPr lang="en-US" sz="3200" b="1" dirty="0"/>
                <a:t> </a:t>
              </a:r>
              <a:r>
                <a:rPr lang="en-US" sz="3200" dirty="0"/>
                <a:t>to GSU Library folx!</a:t>
              </a:r>
            </a:p>
          </p:txBody>
        </p:sp>
        <p:sp>
          <p:nvSpPr>
            <p:cNvPr id="23" name="Rectangle 22"/>
            <p:cNvSpPr/>
            <p:nvPr/>
          </p:nvSpPr>
          <p:spPr>
            <a:xfrm>
              <a:off x="477461" y="4285869"/>
              <a:ext cx="2620845" cy="1938992"/>
            </a:xfrm>
            <a:prstGeom prst="rect">
              <a:avLst/>
            </a:prstGeom>
          </p:spPr>
          <p:txBody>
            <a:bodyPr wrap="square">
              <a:spAutoFit/>
            </a:bodyPr>
            <a:lstStyle/>
            <a:p>
              <a:r>
                <a:rPr lang="en-US" sz="2000" b="1" dirty="0"/>
                <a:t>Electronic Resources:</a:t>
              </a:r>
            </a:p>
            <a:p>
              <a:r>
                <a:rPr lang="en-US" sz="2000" dirty="0" err="1"/>
                <a:t>Braegan</a:t>
              </a:r>
              <a:r>
                <a:rPr lang="en-US" sz="2000" dirty="0"/>
                <a:t> Abernethy</a:t>
              </a:r>
            </a:p>
            <a:p>
              <a:r>
                <a:rPr lang="en-US" sz="2000" dirty="0"/>
                <a:t>Whitney Bates-Gómez</a:t>
              </a:r>
            </a:p>
            <a:p>
              <a:r>
                <a:rPr lang="en-US" sz="2000" dirty="0" err="1">
                  <a:solidFill>
                    <a:srgbClr val="333333"/>
                  </a:solidFill>
                </a:rPr>
                <a:t>Omr’e</a:t>
              </a:r>
              <a:r>
                <a:rPr lang="en-US" sz="2000" dirty="0">
                  <a:solidFill>
                    <a:srgbClr val="333333"/>
                  </a:solidFill>
                </a:rPr>
                <a:t> Harris</a:t>
              </a:r>
            </a:p>
            <a:p>
              <a:r>
                <a:rPr lang="en-US" sz="2000" i="0" dirty="0">
                  <a:solidFill>
                    <a:srgbClr val="333333"/>
                  </a:solidFill>
                  <a:effectLst/>
                </a:rPr>
                <a:t>Norman Melville</a:t>
              </a:r>
            </a:p>
            <a:p>
              <a:r>
                <a:rPr lang="en-US" sz="2000" dirty="0"/>
                <a:t>Brenda Wakefield</a:t>
              </a:r>
            </a:p>
          </p:txBody>
        </p:sp>
        <p:sp>
          <p:nvSpPr>
            <p:cNvPr id="38" name="Rectangle 37"/>
            <p:cNvSpPr/>
            <p:nvPr/>
          </p:nvSpPr>
          <p:spPr>
            <a:xfrm>
              <a:off x="3098306" y="4285869"/>
              <a:ext cx="3351190" cy="1938992"/>
            </a:xfrm>
            <a:prstGeom prst="rect">
              <a:avLst/>
            </a:prstGeom>
          </p:spPr>
          <p:txBody>
            <a:bodyPr wrap="square">
              <a:spAutoFit/>
            </a:bodyPr>
            <a:lstStyle/>
            <a:p>
              <a:r>
                <a:rPr lang="en-US" sz="2000" b="1" dirty="0"/>
                <a:t>Digital Projects &amp; Collections:</a:t>
              </a:r>
            </a:p>
            <a:p>
              <a:r>
                <a:rPr lang="en-US" sz="2000" dirty="0"/>
                <a:t>Michelle Asci</a:t>
              </a:r>
            </a:p>
            <a:p>
              <a:r>
                <a:rPr lang="en-US" sz="2000" dirty="0"/>
                <a:t>Hal Hansen</a:t>
              </a:r>
            </a:p>
            <a:p>
              <a:r>
                <a:rPr lang="en-US" sz="2000" dirty="0"/>
                <a:t>Rachel </a:t>
              </a:r>
              <a:r>
                <a:rPr lang="en-US" sz="2000" dirty="0" err="1"/>
                <a:t>Senese</a:t>
              </a:r>
              <a:endParaRPr lang="en-US" sz="2000" dirty="0"/>
            </a:p>
            <a:p>
              <a:r>
                <a:rPr lang="en-US" sz="2000" b="1" dirty="0"/>
                <a:t>Collection Development:</a:t>
              </a:r>
            </a:p>
            <a:p>
              <a:r>
                <a:rPr lang="en-US" sz="2000" dirty="0"/>
                <a:t>Skye Hardesty</a:t>
              </a:r>
            </a:p>
          </p:txBody>
        </p:sp>
      </p:grpSp>
      <p:sp>
        <p:nvSpPr>
          <p:cNvPr id="42" name="Right Arrow 41"/>
          <p:cNvSpPr/>
          <p:nvPr/>
        </p:nvSpPr>
        <p:spPr>
          <a:xfrm rot="5400000">
            <a:off x="9135579" y="4132710"/>
            <a:ext cx="330309" cy="807119"/>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6751534" y="1677506"/>
            <a:ext cx="5046888" cy="1582955"/>
            <a:chOff x="6751534" y="1677506"/>
            <a:chExt cx="5046888" cy="1582955"/>
          </a:xfrm>
        </p:grpSpPr>
        <p:sp>
          <p:nvSpPr>
            <p:cNvPr id="44" name="TextBox 43"/>
            <p:cNvSpPr txBox="1"/>
            <p:nvPr/>
          </p:nvSpPr>
          <p:spPr>
            <a:xfrm>
              <a:off x="8105313" y="2053484"/>
              <a:ext cx="3693109" cy="830997"/>
            </a:xfrm>
            <a:prstGeom prst="rect">
              <a:avLst/>
            </a:prstGeom>
            <a:noFill/>
            <a:ln w="25400">
              <a:solidFill>
                <a:schemeClr val="tx1"/>
              </a:solidFill>
            </a:ln>
          </p:spPr>
          <p:txBody>
            <a:bodyPr wrap="square" rtlCol="0">
              <a:spAutoFit/>
            </a:bodyPr>
            <a:lstStyle/>
            <a:p>
              <a:pPr algn="r"/>
              <a:r>
                <a:rPr lang="en-US" sz="2400" dirty="0"/>
                <a:t>Historic harlots?! Literally where I now work?! </a:t>
              </a:r>
              <a:r>
                <a:rPr lang="en-US" sz="2400" dirty="0" err="1"/>
                <a:t>Oooo</a:t>
              </a:r>
              <a:r>
                <a:rPr lang="en-US" sz="2400" dirty="0"/>
                <a:t>!</a:t>
              </a:r>
            </a:p>
          </p:txBody>
        </p:sp>
        <p:pic>
          <p:nvPicPr>
            <p:cNvPr id="37" name="Picture 3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51534" y="1677506"/>
              <a:ext cx="1588680" cy="1582955"/>
            </a:xfrm>
            <a:prstGeom prst="rect">
              <a:avLst/>
            </a:prstGeom>
            <a:effectLst>
              <a:outerShdw blurRad="50800" dist="38100" dir="2700000" algn="tl" rotWithShape="0">
                <a:prstClr val="black">
                  <a:alpha val="40000"/>
                </a:prstClr>
              </a:outerShdw>
            </a:effectLst>
          </p:spPr>
        </p:pic>
      </p:grpSp>
      <p:sp>
        <p:nvSpPr>
          <p:cNvPr id="31" name="Right Arrow 30"/>
          <p:cNvSpPr/>
          <p:nvPr/>
        </p:nvSpPr>
        <p:spPr>
          <a:xfrm>
            <a:off x="6544164" y="2125986"/>
            <a:ext cx="393484" cy="807119"/>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ight Arrow 44"/>
          <p:cNvSpPr/>
          <p:nvPr/>
        </p:nvSpPr>
        <p:spPr>
          <a:xfrm rot="5400000">
            <a:off x="9135578" y="5063492"/>
            <a:ext cx="330309" cy="807119"/>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33"/>
          <p:cNvSpPr/>
          <p:nvPr/>
        </p:nvSpPr>
        <p:spPr>
          <a:xfrm rot="10800000">
            <a:off x="6225850" y="4406807"/>
            <a:ext cx="525685" cy="807119"/>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6763854" y="3393589"/>
            <a:ext cx="5113513" cy="28351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ight Arrow 46"/>
          <p:cNvSpPr/>
          <p:nvPr/>
        </p:nvSpPr>
        <p:spPr>
          <a:xfrm rot="5400000">
            <a:off x="8987642" y="2807606"/>
            <a:ext cx="626174" cy="807119"/>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a:off x="2093332" y="1373515"/>
            <a:ext cx="4450832" cy="2178555"/>
            <a:chOff x="2093332" y="1373515"/>
            <a:chExt cx="4450832" cy="2178555"/>
          </a:xfrm>
        </p:grpSpPr>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93332" y="1710347"/>
              <a:ext cx="4450832" cy="1841723"/>
            </a:xfrm>
            <a:prstGeom prst="rect">
              <a:avLst/>
            </a:prstGeom>
            <a:effectLst>
              <a:outerShdw blurRad="50800" dist="38100" dir="2700000" algn="tl" rotWithShape="0">
                <a:prstClr val="black">
                  <a:alpha val="40000"/>
                </a:prstClr>
              </a:outerShdw>
            </a:effectLst>
          </p:spPr>
        </p:pic>
        <p:pic>
          <p:nvPicPr>
            <p:cNvPr id="2052" name="Picture 4" descr="Harvey Newman"/>
            <p:cNvPicPr>
              <a:picLocks noChangeAspect="1" noChangeArrowheads="1"/>
            </p:cNvPicPr>
            <p:nvPr/>
          </p:nvPicPr>
          <p:blipFill rotWithShape="1">
            <a:blip r:embed="rId9">
              <a:extLst>
                <a:ext uri="{28A0092B-C50C-407E-A947-70E740481C1C}">
                  <a14:useLocalDpi xmlns:a14="http://schemas.microsoft.com/office/drawing/2010/main" val="0"/>
                </a:ext>
              </a:extLst>
            </a:blip>
            <a:srcRect l="9427" r="7499" b="24599"/>
            <a:stretch/>
          </p:blipFill>
          <p:spPr bwMode="auto">
            <a:xfrm>
              <a:off x="4914599" y="1373515"/>
              <a:ext cx="1402795" cy="127322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20103" y="1606247"/>
              <a:ext cx="2675034" cy="808083"/>
            </a:xfrm>
            <a:prstGeom prst="rect">
              <a:avLst/>
            </a:prstGeom>
            <a:effectLst>
              <a:outerShdw blurRad="50800" dist="38100" dir="2700000" algn="tl" rotWithShape="0">
                <a:prstClr val="black">
                  <a:alpha val="40000"/>
                </a:prstClr>
              </a:outerShdw>
            </a:effectLst>
          </p:spPr>
        </p:pic>
      </p:grpSp>
      <p:sp>
        <p:nvSpPr>
          <p:cNvPr id="13" name="Right Arrow 12"/>
          <p:cNvSpPr/>
          <p:nvPr/>
        </p:nvSpPr>
        <p:spPr>
          <a:xfrm>
            <a:off x="1801891" y="2090958"/>
            <a:ext cx="393484" cy="807119"/>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pic>
        <p:nvPicPr>
          <p:cNvPr id="2054" name="Picture 6" descr="https://library.gsu.edu/files/2019/04/bryan-sinclair-300x300.jpg"/>
          <p:cNvPicPr>
            <a:picLocks noChangeAspect="1" noChangeArrowheads="1"/>
          </p:cNvPicPr>
          <p:nvPr/>
        </p:nvPicPr>
        <p:blipFill rotWithShape="1">
          <a:blip r:embed="rId11">
            <a:extLst>
              <a:ext uri="{28A0092B-C50C-407E-A947-70E740481C1C}">
                <a14:useLocalDpi xmlns:a14="http://schemas.microsoft.com/office/drawing/2010/main" val="0"/>
              </a:ext>
            </a:extLst>
          </a:blip>
          <a:srcRect b="4295"/>
          <a:stretch/>
        </p:blipFill>
        <p:spPr bwMode="auto">
          <a:xfrm>
            <a:off x="345565" y="1842429"/>
            <a:ext cx="1448852" cy="138661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E54D8D73-DFD9-3CDD-7D63-CCA573563BC9}"/>
              </a:ext>
            </a:extLst>
          </p:cNvPr>
          <p:cNvSpPr txBox="1"/>
          <p:nvPr/>
        </p:nvSpPr>
        <p:spPr>
          <a:xfrm>
            <a:off x="0" y="14349"/>
            <a:ext cx="12188178" cy="1107996"/>
          </a:xfrm>
          <a:prstGeom prst="rect">
            <a:avLst/>
          </a:prstGeom>
          <a:noFill/>
        </p:spPr>
        <p:txBody>
          <a:bodyPr wrap="square" rtlCol="0">
            <a:spAutoFit/>
          </a:bodyPr>
          <a:lstStyle/>
          <a:p>
            <a:pPr algn="ctr"/>
            <a:r>
              <a:rPr lang="en-US" sz="6600" dirty="0"/>
              <a:t>Down the </a:t>
            </a:r>
            <a:r>
              <a:rPr lang="en-US" sz="6600"/>
              <a:t>rabbit hole…</a:t>
            </a:r>
            <a:endParaRPr lang="en-US" sz="6600" dirty="0"/>
          </a:p>
        </p:txBody>
      </p:sp>
      <p:sp>
        <p:nvSpPr>
          <p:cNvPr id="33" name="TextBox 32">
            <a:extLst>
              <a:ext uri="{FF2B5EF4-FFF2-40B4-BE49-F238E27FC236}">
                <a16:creationId xmlns:a16="http://schemas.microsoft.com/office/drawing/2014/main" id="{E1B21492-DEE1-DB4A-03E9-C2623C7DDC1E}"/>
              </a:ext>
            </a:extLst>
          </p:cNvPr>
          <p:cNvSpPr txBox="1"/>
          <p:nvPr/>
        </p:nvSpPr>
        <p:spPr>
          <a:xfrm>
            <a:off x="819398" y="6391636"/>
            <a:ext cx="3800104" cy="338554"/>
          </a:xfrm>
          <a:prstGeom prst="rect">
            <a:avLst/>
          </a:prstGeom>
          <a:noFill/>
        </p:spPr>
        <p:txBody>
          <a:bodyPr wrap="square" rtlCol="0">
            <a:spAutoFit/>
          </a:bodyPr>
          <a:lstStyle/>
          <a:p>
            <a:pPr algn="ctr"/>
            <a:r>
              <a:rPr lang="en-US" sz="1600" dirty="0"/>
              <a:t>Atlanta Studies 2022 Symposium | May 6</a:t>
            </a:r>
          </a:p>
        </p:txBody>
      </p:sp>
    </p:spTree>
    <p:extLst>
      <p:ext uri="{BB962C8B-B14F-4D97-AF65-F5344CB8AC3E}">
        <p14:creationId xmlns:p14="http://schemas.microsoft.com/office/powerpoint/2010/main" val="3834716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54"/>
                                        </p:tgtEl>
                                        <p:attrNameLst>
                                          <p:attrName>style.visibility</p:attrName>
                                        </p:attrNameLst>
                                      </p:cBhvr>
                                      <p:to>
                                        <p:strVal val="visible"/>
                                      </p:to>
                                    </p:set>
                                    <p:animEffect transition="in" filter="wipe(left)">
                                      <p:cBhvr>
                                        <p:cTn id="7" dur="500"/>
                                        <p:tgtEl>
                                          <p:spTgt spid="205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750"/>
                                        <p:tgtEl>
                                          <p:spTgt spid="13"/>
                                        </p:tgtEl>
                                      </p:cBhvr>
                                    </p:animEffect>
                                  </p:childTnLst>
                                </p:cTn>
                              </p:par>
                            </p:childTnLst>
                          </p:cTn>
                        </p:par>
                        <p:par>
                          <p:cTn id="12" fill="hold">
                            <p:stCondLst>
                              <p:cond delay="125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750"/>
                                        <p:tgtEl>
                                          <p:spTgt spid="3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750"/>
                                        <p:tgtEl>
                                          <p:spTgt spid="31"/>
                                        </p:tgtEl>
                                      </p:cBhvr>
                                    </p:animEffect>
                                  </p:childTnLst>
                                </p:cTn>
                              </p:par>
                            </p:childTnLst>
                          </p:cTn>
                        </p:par>
                        <p:par>
                          <p:cTn id="20" fill="hold">
                            <p:stCondLst>
                              <p:cond delay="2750"/>
                            </p:stCondLst>
                            <p:childTnLst>
                              <p:par>
                                <p:cTn id="21" presetID="22" presetClass="entr" presetSubtype="8"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left)">
                                      <p:cBhvr>
                                        <p:cTn id="23" dur="1000"/>
                                        <p:tgtEl>
                                          <p:spTgt spid="3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up)">
                                      <p:cBhvr>
                                        <p:cTn id="28" dur="500"/>
                                        <p:tgtEl>
                                          <p:spTgt spid="47"/>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up)">
                                      <p:cBhvr>
                                        <p:cTn id="32" dur="500"/>
                                        <p:tgtEl>
                                          <p:spTgt spid="27"/>
                                        </p:tgtEl>
                                      </p:cBhvr>
                                    </p:animEffect>
                                  </p:childTnLst>
                                </p:cTn>
                              </p:par>
                            </p:childTnLst>
                          </p:cTn>
                        </p:par>
                        <p:par>
                          <p:cTn id="33" fill="hold">
                            <p:stCondLst>
                              <p:cond delay="1000"/>
                            </p:stCondLst>
                            <p:childTnLst>
                              <p:par>
                                <p:cTn id="34" presetID="22" presetClass="entr" presetSubtype="1"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wipe(up)">
                                      <p:cBhvr>
                                        <p:cTn id="36" dur="500"/>
                                        <p:tgtEl>
                                          <p:spTgt spid="42"/>
                                        </p:tgtEl>
                                      </p:cBhvr>
                                    </p:animEffect>
                                  </p:childTnLst>
                                </p:cTn>
                              </p:par>
                            </p:childTnLst>
                          </p:cTn>
                        </p:par>
                        <p:par>
                          <p:cTn id="37" fill="hold">
                            <p:stCondLst>
                              <p:cond delay="1500"/>
                            </p:stCondLst>
                            <p:childTnLst>
                              <p:par>
                                <p:cTn id="38" presetID="22" presetClass="entr" presetSubtype="1"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up)">
                                      <p:cBhvr>
                                        <p:cTn id="40" dur="500"/>
                                        <p:tgtEl>
                                          <p:spTgt spid="18"/>
                                        </p:tgtEl>
                                      </p:cBhvr>
                                    </p:animEffect>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wipe(up)">
                                      <p:cBhvr>
                                        <p:cTn id="44" dur="500"/>
                                        <p:tgtEl>
                                          <p:spTgt spid="45"/>
                                        </p:tgtEl>
                                      </p:cBhvr>
                                    </p:animEffect>
                                  </p:childTnLst>
                                </p:cTn>
                              </p:par>
                            </p:childTnLst>
                          </p:cTn>
                        </p:par>
                        <p:par>
                          <p:cTn id="45" fill="hold">
                            <p:stCondLst>
                              <p:cond delay="2500"/>
                            </p:stCondLst>
                            <p:childTnLst>
                              <p:par>
                                <p:cTn id="46" presetID="22" presetClass="entr" presetSubtype="1"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up)">
                                      <p:cBhvr>
                                        <p:cTn id="48" dur="5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right)">
                                      <p:cBhvr>
                                        <p:cTn id="53" dur="500"/>
                                        <p:tgtEl>
                                          <p:spTgt spid="40"/>
                                        </p:tgtEl>
                                      </p:cBhvr>
                                    </p:animEffect>
                                  </p:childTnLst>
                                </p:cTn>
                              </p:par>
                            </p:childTnLst>
                          </p:cTn>
                        </p:par>
                        <p:par>
                          <p:cTn id="54" fill="hold">
                            <p:stCondLst>
                              <p:cond delay="500"/>
                            </p:stCondLst>
                            <p:childTnLst>
                              <p:par>
                                <p:cTn id="55" presetID="22" presetClass="entr" presetSubtype="2"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wipe(right)">
                                      <p:cBhvr>
                                        <p:cTn id="57" dur="500"/>
                                        <p:tgtEl>
                                          <p:spTgt spid="34"/>
                                        </p:tgtEl>
                                      </p:cBhvr>
                                    </p:animEffect>
                                  </p:childTnLst>
                                </p:cTn>
                              </p:par>
                            </p:childTnLst>
                          </p:cTn>
                        </p:par>
                        <p:par>
                          <p:cTn id="58" fill="hold">
                            <p:stCondLst>
                              <p:cond delay="1000"/>
                            </p:stCondLst>
                            <p:childTnLst>
                              <p:par>
                                <p:cTn id="59" presetID="22" presetClass="entr" presetSubtype="1" fill="hold"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wipe(up)">
                                      <p:cBhvr>
                                        <p:cTn id="61"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31" grpId="0" animBg="1"/>
      <p:bldP spid="45" grpId="0" animBg="1"/>
      <p:bldP spid="34" grpId="0" animBg="1"/>
      <p:bldP spid="40" grpId="0" animBg="1"/>
      <p:bldP spid="47"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0"/>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pic>
        <p:nvPicPr>
          <p:cNvPr id="3" name="Picture 2" descr="Map&#10;&#10;Description automatically generated">
            <a:extLst>
              <a:ext uri="{FF2B5EF4-FFF2-40B4-BE49-F238E27FC236}">
                <a16:creationId xmlns:a16="http://schemas.microsoft.com/office/drawing/2014/main" id="{7538306F-DCA2-5A7E-A4E8-408EC5B7B0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797" y="1843867"/>
            <a:ext cx="6006603" cy="4307456"/>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90150D0E-306B-5291-5E3A-0F851DA20CBF}"/>
              </a:ext>
            </a:extLst>
          </p:cNvPr>
          <p:cNvSpPr txBox="1"/>
          <p:nvPr/>
        </p:nvSpPr>
        <p:spPr>
          <a:xfrm>
            <a:off x="0" y="322598"/>
            <a:ext cx="12188179" cy="1200329"/>
          </a:xfrm>
          <a:prstGeom prst="rect">
            <a:avLst/>
          </a:prstGeom>
          <a:noFill/>
        </p:spPr>
        <p:txBody>
          <a:bodyPr wrap="square" rtlCol="0">
            <a:spAutoFit/>
          </a:bodyPr>
          <a:lstStyle/>
          <a:p>
            <a:pPr algn="ctr"/>
            <a:r>
              <a:rPr lang="en-US" sz="7200" u="sng" dirty="0"/>
              <a:t>SIN in a SOUTHERN CITY</a:t>
            </a:r>
          </a:p>
        </p:txBody>
      </p:sp>
      <p:sp>
        <p:nvSpPr>
          <p:cNvPr id="12" name="TextBox 11">
            <a:extLst>
              <a:ext uri="{FF2B5EF4-FFF2-40B4-BE49-F238E27FC236}">
                <a16:creationId xmlns:a16="http://schemas.microsoft.com/office/drawing/2014/main" id="{2FA766E5-5C20-43D2-156A-2C6912F34BCC}"/>
              </a:ext>
            </a:extLst>
          </p:cNvPr>
          <p:cNvSpPr txBox="1"/>
          <p:nvPr/>
        </p:nvSpPr>
        <p:spPr>
          <a:xfrm>
            <a:off x="6502400" y="2073993"/>
            <a:ext cx="5406640" cy="3847207"/>
          </a:xfrm>
          <a:prstGeom prst="rect">
            <a:avLst/>
          </a:prstGeom>
          <a:noFill/>
        </p:spPr>
        <p:txBody>
          <a:bodyPr wrap="square" lIns="45720" rIns="45720" rtlCol="0" anchor="ctr" anchorCtr="0">
            <a:spAutoFit/>
          </a:bodyPr>
          <a:lstStyle/>
          <a:p>
            <a:pPr algn="ctr"/>
            <a:r>
              <a:rPr lang="en-US" sz="5400" i="0" dirty="0">
                <a:solidFill>
                  <a:srgbClr val="202020"/>
                </a:solidFill>
                <a:effectLst/>
              </a:rPr>
              <a:t>THANKS!</a:t>
            </a:r>
          </a:p>
          <a:p>
            <a:pPr algn="ctr"/>
            <a:r>
              <a:rPr lang="en-US" sz="4400" u="sng" dirty="0">
                <a:solidFill>
                  <a:srgbClr val="202020"/>
                </a:solidFill>
              </a:rPr>
              <a:t>Questions?</a:t>
            </a:r>
            <a:endParaRPr lang="en-US" sz="4400" i="0" u="sng" dirty="0">
              <a:solidFill>
                <a:srgbClr val="202020"/>
              </a:solidFill>
              <a:effectLst/>
            </a:endParaRPr>
          </a:p>
          <a:p>
            <a:pPr algn="ctr"/>
            <a:endParaRPr lang="en-US" dirty="0">
              <a:solidFill>
                <a:srgbClr val="202020"/>
              </a:solidFill>
            </a:endParaRPr>
          </a:p>
          <a:p>
            <a:pPr algn="ctr"/>
            <a:r>
              <a:rPr lang="en-US" sz="3200" b="1" dirty="0">
                <a:solidFill>
                  <a:srgbClr val="202020"/>
                </a:solidFill>
              </a:rPr>
              <a:t>Mandy</a:t>
            </a:r>
          </a:p>
          <a:p>
            <a:pPr algn="ctr"/>
            <a:r>
              <a:rPr lang="en-US" sz="3200" dirty="0">
                <a:solidFill>
                  <a:srgbClr val="202020"/>
                </a:solidFill>
              </a:rPr>
              <a:t>aswygarthobaugh@gsu.edu</a:t>
            </a:r>
          </a:p>
          <a:p>
            <a:pPr algn="ctr"/>
            <a:r>
              <a:rPr lang="en-US" sz="3200" b="1" dirty="0">
                <a:solidFill>
                  <a:srgbClr val="202020"/>
                </a:solidFill>
              </a:rPr>
              <a:t>Allyson</a:t>
            </a:r>
          </a:p>
          <a:p>
            <a:pPr algn="ctr"/>
            <a:r>
              <a:rPr lang="en-US" sz="3200" dirty="0">
                <a:solidFill>
                  <a:srgbClr val="202020"/>
                </a:solidFill>
              </a:rPr>
              <a:t>astephens34@gsu.edu</a:t>
            </a:r>
            <a:endParaRPr lang="en-US" sz="3200" dirty="0"/>
          </a:p>
        </p:txBody>
      </p:sp>
      <p:sp>
        <p:nvSpPr>
          <p:cNvPr id="13" name="TextBox 12">
            <a:extLst>
              <a:ext uri="{FF2B5EF4-FFF2-40B4-BE49-F238E27FC236}">
                <a16:creationId xmlns:a16="http://schemas.microsoft.com/office/drawing/2014/main" id="{4E0859D3-A4D8-0742-0ECB-E45251510D36}"/>
              </a:ext>
            </a:extLst>
          </p:cNvPr>
          <p:cNvSpPr txBox="1"/>
          <p:nvPr/>
        </p:nvSpPr>
        <p:spPr>
          <a:xfrm>
            <a:off x="819398" y="6391636"/>
            <a:ext cx="3800104" cy="338554"/>
          </a:xfrm>
          <a:prstGeom prst="rect">
            <a:avLst/>
          </a:prstGeom>
          <a:noFill/>
        </p:spPr>
        <p:txBody>
          <a:bodyPr wrap="square" rtlCol="0">
            <a:spAutoFit/>
          </a:bodyPr>
          <a:lstStyle/>
          <a:p>
            <a:pPr algn="ctr"/>
            <a:r>
              <a:rPr lang="en-US" sz="1600" dirty="0"/>
              <a:t>Atlanta Studies 2022 Symposium | May 6</a:t>
            </a:r>
          </a:p>
        </p:txBody>
      </p:sp>
    </p:spTree>
    <p:extLst>
      <p:ext uri="{BB962C8B-B14F-4D97-AF65-F5344CB8AC3E}">
        <p14:creationId xmlns:p14="http://schemas.microsoft.com/office/powerpoint/2010/main" val="3690253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par>
                          <p:cTn id="8" fill="hold">
                            <p:stCondLst>
                              <p:cond delay="1000"/>
                            </p:stCondLst>
                            <p:childTnLst>
                              <p:par>
                                <p:cTn id="9" presetID="22" presetClass="entr" presetSubtype="1" fill="hold" grpId="0" nodeType="afterEffect">
                                  <p:stCondLst>
                                    <p:cond delay="500"/>
                                  </p:stCondLst>
                                  <p:childTnLst>
                                    <p:set>
                                      <p:cBhvr>
                                        <p:cTn id="10" dur="1" fill="hold">
                                          <p:stCondLst>
                                            <p:cond delay="0"/>
                                          </p:stCondLst>
                                        </p:cTn>
                                        <p:tgtEl>
                                          <p:spTgt spid="12">
                                            <p:txEl>
                                              <p:pRg st="1" end="1"/>
                                            </p:txEl>
                                          </p:spTgt>
                                        </p:tgtEl>
                                        <p:attrNameLst>
                                          <p:attrName>style.visibility</p:attrName>
                                        </p:attrNameLst>
                                      </p:cBhvr>
                                      <p:to>
                                        <p:strVal val="visible"/>
                                      </p:to>
                                    </p:set>
                                    <p:animEffect transition="in" filter="wipe(up)">
                                      <p:cBhvr>
                                        <p:cTn id="11" dur="500"/>
                                        <p:tgtEl>
                                          <p:spTgt spid="12">
                                            <p:txEl>
                                              <p:pRg st="1" end="1"/>
                                            </p:txEl>
                                          </p:spTgt>
                                        </p:tgtEl>
                                      </p:cBhvr>
                                    </p:animEffect>
                                  </p:childTnLst>
                                </p:cTn>
                              </p:par>
                            </p:childTnLst>
                          </p:cTn>
                        </p:par>
                        <p:par>
                          <p:cTn id="12" fill="hold">
                            <p:stCondLst>
                              <p:cond delay="2000"/>
                            </p:stCondLst>
                            <p:childTnLst>
                              <p:par>
                                <p:cTn id="13" presetID="22" presetClass="entr" presetSubtype="1" fill="hold" nodeType="afterEffect">
                                  <p:stCondLst>
                                    <p:cond delay="500"/>
                                  </p:stCondLst>
                                  <p:childTnLst>
                                    <p:set>
                                      <p:cBhvr>
                                        <p:cTn id="14" dur="1" fill="hold">
                                          <p:stCondLst>
                                            <p:cond delay="0"/>
                                          </p:stCondLst>
                                        </p:cTn>
                                        <p:tgtEl>
                                          <p:spTgt spid="12">
                                            <p:txEl>
                                              <p:pRg st="3" end="3"/>
                                            </p:txEl>
                                          </p:spTgt>
                                        </p:tgtEl>
                                        <p:attrNameLst>
                                          <p:attrName>style.visibility</p:attrName>
                                        </p:attrNameLst>
                                      </p:cBhvr>
                                      <p:to>
                                        <p:strVal val="visible"/>
                                      </p:to>
                                    </p:set>
                                    <p:animEffect transition="in" filter="wipe(up)">
                                      <p:cBhvr>
                                        <p:cTn id="15" dur="500"/>
                                        <p:tgtEl>
                                          <p:spTgt spid="12">
                                            <p:txEl>
                                              <p:pRg st="3" end="3"/>
                                            </p:txEl>
                                          </p:spTgt>
                                        </p:tgtEl>
                                      </p:cBhvr>
                                    </p:animEffect>
                                  </p:childTnLst>
                                </p:cTn>
                              </p:par>
                              <p:par>
                                <p:cTn id="16" presetID="22" presetClass="entr" presetSubtype="1" fill="hold" nodeType="withEffect">
                                  <p:stCondLst>
                                    <p:cond delay="500"/>
                                  </p:stCondLst>
                                  <p:childTnLst>
                                    <p:set>
                                      <p:cBhvr>
                                        <p:cTn id="17" dur="1" fill="hold">
                                          <p:stCondLst>
                                            <p:cond delay="0"/>
                                          </p:stCondLst>
                                        </p:cTn>
                                        <p:tgtEl>
                                          <p:spTgt spid="12">
                                            <p:txEl>
                                              <p:pRg st="4" end="4"/>
                                            </p:txEl>
                                          </p:spTgt>
                                        </p:tgtEl>
                                        <p:attrNameLst>
                                          <p:attrName>style.visibility</p:attrName>
                                        </p:attrNameLst>
                                      </p:cBhvr>
                                      <p:to>
                                        <p:strVal val="visible"/>
                                      </p:to>
                                    </p:set>
                                    <p:animEffect transition="in" filter="wipe(up)">
                                      <p:cBhvr>
                                        <p:cTn id="18" dur="500"/>
                                        <p:tgtEl>
                                          <p:spTgt spid="12">
                                            <p:txEl>
                                              <p:pRg st="4" end="4"/>
                                            </p:txEl>
                                          </p:spTgt>
                                        </p:tgtEl>
                                      </p:cBhvr>
                                    </p:animEffect>
                                  </p:childTnLst>
                                </p:cTn>
                              </p:par>
                              <p:par>
                                <p:cTn id="19" presetID="22" presetClass="entr" presetSubtype="1" fill="hold" nodeType="withEffect">
                                  <p:stCondLst>
                                    <p:cond delay="500"/>
                                  </p:stCondLst>
                                  <p:childTnLst>
                                    <p:set>
                                      <p:cBhvr>
                                        <p:cTn id="20" dur="1" fill="hold">
                                          <p:stCondLst>
                                            <p:cond delay="0"/>
                                          </p:stCondLst>
                                        </p:cTn>
                                        <p:tgtEl>
                                          <p:spTgt spid="12">
                                            <p:txEl>
                                              <p:pRg st="5" end="5"/>
                                            </p:txEl>
                                          </p:spTgt>
                                        </p:tgtEl>
                                        <p:attrNameLst>
                                          <p:attrName>style.visibility</p:attrName>
                                        </p:attrNameLst>
                                      </p:cBhvr>
                                      <p:to>
                                        <p:strVal val="visible"/>
                                      </p:to>
                                    </p:set>
                                    <p:animEffect transition="in" filter="wipe(up)">
                                      <p:cBhvr>
                                        <p:cTn id="21" dur="500"/>
                                        <p:tgtEl>
                                          <p:spTgt spid="12">
                                            <p:txEl>
                                              <p:pRg st="5" end="5"/>
                                            </p:txEl>
                                          </p:spTgt>
                                        </p:tgtEl>
                                      </p:cBhvr>
                                    </p:animEffect>
                                  </p:childTnLst>
                                </p:cTn>
                              </p:par>
                              <p:par>
                                <p:cTn id="22" presetID="22" presetClass="entr" presetSubtype="1" fill="hold" nodeType="withEffect">
                                  <p:stCondLst>
                                    <p:cond delay="500"/>
                                  </p:stCondLst>
                                  <p:childTnLst>
                                    <p:set>
                                      <p:cBhvr>
                                        <p:cTn id="23" dur="1" fill="hold">
                                          <p:stCondLst>
                                            <p:cond delay="0"/>
                                          </p:stCondLst>
                                        </p:cTn>
                                        <p:tgtEl>
                                          <p:spTgt spid="12">
                                            <p:txEl>
                                              <p:pRg st="6" end="6"/>
                                            </p:txEl>
                                          </p:spTgt>
                                        </p:tgtEl>
                                        <p:attrNameLst>
                                          <p:attrName>style.visibility</p:attrName>
                                        </p:attrNameLst>
                                      </p:cBhvr>
                                      <p:to>
                                        <p:strVal val="visible"/>
                                      </p:to>
                                    </p:set>
                                    <p:animEffect transition="in" filter="wipe(up)">
                                      <p:cBhvr>
                                        <p:cTn id="24" dur="500"/>
                                        <p:tgtEl>
                                          <p:spTgt spid="1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a:extLst>
              <a:ext uri="{FF2B5EF4-FFF2-40B4-BE49-F238E27FC236}">
                <a16:creationId xmlns:a16="http://schemas.microsoft.com/office/drawing/2014/main" id="{1712A780-5BB3-4B1B-9BC1-F6E0A12059C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1227" y="454723"/>
            <a:ext cx="7669545" cy="5779019"/>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E3DA0358-02DA-43AF-B41B-3A2E960F7D64}"/>
              </a:ext>
            </a:extLst>
          </p:cNvPr>
          <p:cNvPicPr>
            <a:picLocks noChangeAspect="1"/>
          </p:cNvPicPr>
          <p:nvPr/>
        </p:nvPicPr>
        <p:blipFill rotWithShape="1">
          <a:blip r:embed="rId5">
            <a:extLst>
              <a:ext uri="{28A0092B-C50C-407E-A947-70E740481C1C}">
                <a14:useLocalDpi xmlns:a14="http://schemas.microsoft.com/office/drawing/2010/main" val="0"/>
              </a:ext>
            </a:extLst>
          </a:blip>
          <a:srcRect l="16573" t="12308" r="-16573" b="-7403"/>
          <a:stretch/>
        </p:blipFill>
        <p:spPr>
          <a:xfrm>
            <a:off x="2261227" y="435370"/>
            <a:ext cx="9693458" cy="6242939"/>
          </a:xfrm>
          <a:prstGeom prst="rect">
            <a:avLst/>
          </a:prstGeom>
          <a:effectLst>
            <a:outerShdw blurRad="50800" dist="38100" dir="2700000" algn="tl" rotWithShape="0">
              <a:prstClr val="black">
                <a:alpha val="40000"/>
              </a:prstClr>
            </a:outerShdw>
          </a:effectLst>
        </p:spPr>
      </p:pic>
      <p:sp>
        <p:nvSpPr>
          <p:cNvPr id="12" name="TextBox 11">
            <a:extLst>
              <a:ext uri="{FF2B5EF4-FFF2-40B4-BE49-F238E27FC236}">
                <a16:creationId xmlns:a16="http://schemas.microsoft.com/office/drawing/2014/main" id="{E731EBA8-F686-4311-8E25-2232EED1A541}"/>
              </a:ext>
            </a:extLst>
          </p:cNvPr>
          <p:cNvSpPr txBox="1"/>
          <p:nvPr/>
        </p:nvSpPr>
        <p:spPr>
          <a:xfrm>
            <a:off x="458687" y="2356510"/>
            <a:ext cx="1768750" cy="830997"/>
          </a:xfrm>
          <a:prstGeom prst="rect">
            <a:avLst/>
          </a:prstGeom>
          <a:noFill/>
        </p:spPr>
        <p:txBody>
          <a:bodyPr vert="horz" wrap="square" rtlCol="0">
            <a:spAutoFit/>
          </a:bodyPr>
          <a:lstStyle/>
          <a:p>
            <a:pPr algn="ctr"/>
            <a:r>
              <a:rPr lang="en-US" sz="4800" b="1" u="sng" dirty="0"/>
              <a:t>NOW</a:t>
            </a:r>
          </a:p>
        </p:txBody>
      </p:sp>
      <p:sp>
        <p:nvSpPr>
          <p:cNvPr id="19" name="TextBox 18">
            <a:extLst>
              <a:ext uri="{FF2B5EF4-FFF2-40B4-BE49-F238E27FC236}">
                <a16:creationId xmlns:a16="http://schemas.microsoft.com/office/drawing/2014/main" id="{97621A58-7EFD-477A-A2BF-092E1603B468}"/>
              </a:ext>
            </a:extLst>
          </p:cNvPr>
          <p:cNvSpPr txBox="1"/>
          <p:nvPr/>
        </p:nvSpPr>
        <p:spPr>
          <a:xfrm>
            <a:off x="10002377" y="2426864"/>
            <a:ext cx="1582484" cy="1384995"/>
          </a:xfrm>
          <a:prstGeom prst="rect">
            <a:avLst/>
          </a:prstGeom>
          <a:noFill/>
        </p:spPr>
        <p:txBody>
          <a:bodyPr vert="horz" wrap="none" rtlCol="0">
            <a:spAutoFit/>
          </a:bodyPr>
          <a:lstStyle/>
          <a:p>
            <a:pPr algn="ctr"/>
            <a:r>
              <a:rPr lang="en-US" sz="4800" b="1" u="sng" dirty="0"/>
              <a:t>THEN</a:t>
            </a:r>
          </a:p>
          <a:p>
            <a:pPr algn="ctr"/>
            <a:r>
              <a:rPr lang="en-US" sz="3600" dirty="0"/>
              <a:t>1899</a:t>
            </a:r>
          </a:p>
        </p:txBody>
      </p:sp>
      <p:sp>
        <p:nvSpPr>
          <p:cNvPr id="13" name="Rectangle 12">
            <a:extLst>
              <a:ext uri="{FF2B5EF4-FFF2-40B4-BE49-F238E27FC236}">
                <a16:creationId xmlns:a16="http://schemas.microsoft.com/office/drawing/2014/main" id="{EED3E380-707C-430E-9C1D-CAF53835B656}"/>
              </a:ext>
            </a:extLst>
          </p:cNvPr>
          <p:cNvSpPr/>
          <p:nvPr/>
        </p:nvSpPr>
        <p:spPr>
          <a:xfrm rot="382730">
            <a:off x="2386361" y="3111190"/>
            <a:ext cx="1616927" cy="182880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6EC8E50-72DE-4708-8617-DF724168035A}"/>
              </a:ext>
            </a:extLst>
          </p:cNvPr>
          <p:cNvSpPr/>
          <p:nvPr/>
        </p:nvSpPr>
        <p:spPr>
          <a:xfrm rot="288630">
            <a:off x="4344302" y="1788619"/>
            <a:ext cx="1616927" cy="385773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BF698FE-160A-4DC3-A949-7785D285EDC5}"/>
              </a:ext>
            </a:extLst>
          </p:cNvPr>
          <p:cNvSpPr/>
          <p:nvPr/>
        </p:nvSpPr>
        <p:spPr>
          <a:xfrm rot="214407">
            <a:off x="6608956" y="4622248"/>
            <a:ext cx="1983641" cy="143286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DE2C65-CA13-4809-9F02-9652C7CECB6E}"/>
              </a:ext>
            </a:extLst>
          </p:cNvPr>
          <p:cNvSpPr/>
          <p:nvPr/>
        </p:nvSpPr>
        <p:spPr>
          <a:xfrm rot="336333">
            <a:off x="8377354" y="2555194"/>
            <a:ext cx="1259640" cy="109415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9FDE293-7C56-47F4-9E42-0449E728CA82}"/>
              </a:ext>
            </a:extLst>
          </p:cNvPr>
          <p:cNvSpPr txBox="1"/>
          <p:nvPr/>
        </p:nvSpPr>
        <p:spPr>
          <a:xfrm>
            <a:off x="307975" y="1941011"/>
            <a:ext cx="2548070" cy="830997"/>
          </a:xfrm>
          <a:prstGeom prst="rect">
            <a:avLst/>
          </a:prstGeom>
          <a:solidFill>
            <a:srgbClr val="ECDBBF"/>
          </a:solidFill>
          <a:ln w="25400">
            <a:solidFill>
              <a:srgbClr val="C00000"/>
            </a:solidFill>
          </a:ln>
          <a:effectLst>
            <a:outerShdw blurRad="50800" dist="38100" dir="2700000" algn="tl" rotWithShape="0">
              <a:prstClr val="black">
                <a:alpha val="40000"/>
              </a:prstClr>
            </a:outerShdw>
          </a:effectLst>
        </p:spPr>
        <p:txBody>
          <a:bodyPr wrap="none" rtlCol="0">
            <a:spAutoFit/>
          </a:bodyPr>
          <a:lstStyle/>
          <a:p>
            <a:pPr algn="ctr"/>
            <a:r>
              <a:rPr lang="en-US" sz="2400" dirty="0"/>
              <a:t>“Female Boarding”</a:t>
            </a:r>
          </a:p>
          <a:p>
            <a:pPr algn="ctr"/>
            <a:r>
              <a:rPr lang="en-US" sz="2400" dirty="0"/>
              <a:t>or “F.B.” = brothels</a:t>
            </a:r>
          </a:p>
        </p:txBody>
      </p:sp>
      <p:sp>
        <p:nvSpPr>
          <p:cNvPr id="20" name="TextBox 19">
            <a:extLst>
              <a:ext uri="{FF2B5EF4-FFF2-40B4-BE49-F238E27FC236}">
                <a16:creationId xmlns:a16="http://schemas.microsoft.com/office/drawing/2014/main" id="{55FB650B-6F04-88DA-9E63-410D4771700E}"/>
              </a:ext>
            </a:extLst>
          </p:cNvPr>
          <p:cNvSpPr txBox="1"/>
          <p:nvPr/>
        </p:nvSpPr>
        <p:spPr>
          <a:xfrm>
            <a:off x="819398" y="6391636"/>
            <a:ext cx="3800104" cy="338554"/>
          </a:xfrm>
          <a:prstGeom prst="rect">
            <a:avLst/>
          </a:prstGeom>
          <a:noFill/>
        </p:spPr>
        <p:txBody>
          <a:bodyPr wrap="square" rtlCol="0">
            <a:spAutoFit/>
          </a:bodyPr>
          <a:lstStyle/>
          <a:p>
            <a:pPr algn="ctr"/>
            <a:r>
              <a:rPr lang="en-US" sz="1600" dirty="0"/>
              <a:t>Atlanta Studies 2022 Symposium | May 6</a:t>
            </a:r>
          </a:p>
        </p:txBody>
      </p:sp>
    </p:spTree>
    <p:extLst>
      <p:ext uri="{BB962C8B-B14F-4D97-AF65-F5344CB8AC3E}">
        <p14:creationId xmlns:p14="http://schemas.microsoft.com/office/powerpoint/2010/main" val="4172659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1000"/>
                                        <p:tgtEl>
                                          <p:spTgt spid="7"/>
                                        </p:tgtEl>
                                      </p:cBhvr>
                                    </p:animEffect>
                                    <p:set>
                                      <p:cBhvr>
                                        <p:cTn id="12" dur="1" fill="hold">
                                          <p:stCondLst>
                                            <p:cond delay="999"/>
                                          </p:stCondLst>
                                        </p:cTn>
                                        <p:tgtEl>
                                          <p:spTgt spid="7"/>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1000"/>
                                        <p:tgtEl>
                                          <p:spTgt spid="12"/>
                                        </p:tgtEl>
                                      </p:cBhvr>
                                    </p:animEffect>
                                    <p:set>
                                      <p:cBhvr>
                                        <p:cTn id="15" dur="1" fill="hold">
                                          <p:stCondLst>
                                            <p:cond delay="999"/>
                                          </p:stCondLst>
                                        </p:cTn>
                                        <p:tgtEl>
                                          <p:spTgt spid="12"/>
                                        </p:tgtEl>
                                        <p:attrNameLst>
                                          <p:attrName>style.visibility</p:attrName>
                                        </p:attrNameLst>
                                      </p:cBhvr>
                                      <p:to>
                                        <p:strVal val="hidden"/>
                                      </p:to>
                                    </p:set>
                                  </p:childTnLst>
                                </p:cTn>
                              </p:par>
                              <p:par>
                                <p:cTn id="16" presetID="10" presetClass="entr" presetSubtype="0"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lef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p:bldP spid="13" grpId="0" animBg="1"/>
      <p:bldP spid="23" grpId="0" animBg="1"/>
      <p:bldP spid="24" grpId="0" animBg="1"/>
      <p:bldP spid="2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C3F68B73-0505-DEA8-C0A7-053E7BE74509}"/>
              </a:ext>
            </a:extLst>
          </p:cNvPr>
          <p:cNvSpPr txBox="1"/>
          <p:nvPr/>
        </p:nvSpPr>
        <p:spPr>
          <a:xfrm>
            <a:off x="1" y="14349"/>
            <a:ext cx="12188178" cy="1015663"/>
          </a:xfrm>
          <a:prstGeom prst="rect">
            <a:avLst/>
          </a:prstGeom>
          <a:noFill/>
        </p:spPr>
        <p:txBody>
          <a:bodyPr wrap="square" rtlCol="0">
            <a:spAutoFit/>
          </a:bodyPr>
          <a:lstStyle/>
          <a:p>
            <a:pPr algn="ctr"/>
            <a:r>
              <a:rPr lang="en-US" sz="6000" dirty="0"/>
              <a:t>lib.gsu.edu/</a:t>
            </a:r>
            <a:r>
              <a:rPr lang="en-US" sz="6000" dirty="0" err="1"/>
              <a:t>historicharlots</a:t>
            </a:r>
            <a:endParaRPr lang="en-US" sz="6000" dirty="0"/>
          </a:p>
        </p:txBody>
      </p:sp>
      <p:pic>
        <p:nvPicPr>
          <p:cNvPr id="37" name="Picture 36" descr="Text&#10;&#10;Description automatically generated">
            <a:extLst>
              <a:ext uri="{FF2B5EF4-FFF2-40B4-BE49-F238E27FC236}">
                <a16:creationId xmlns:a16="http://schemas.microsoft.com/office/drawing/2014/main" id="{CCB12A7D-C86C-16F5-D469-41B4C51317B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03414" y="1044360"/>
            <a:ext cx="4541180" cy="3405885"/>
          </a:xfrm>
          <a:prstGeom prst="rect">
            <a:avLst/>
          </a:prstGeom>
          <a:effectLst>
            <a:outerShdw blurRad="50800" dist="38100" dir="2700000" algn="tl" rotWithShape="0">
              <a:prstClr val="black">
                <a:alpha val="40000"/>
              </a:prstClr>
            </a:outerShdw>
          </a:effectLst>
        </p:spPr>
      </p:pic>
      <p:pic>
        <p:nvPicPr>
          <p:cNvPr id="39" name="Picture 38" descr="Text&#10;&#10;Description automatically generated">
            <a:extLst>
              <a:ext uri="{FF2B5EF4-FFF2-40B4-BE49-F238E27FC236}">
                <a16:creationId xmlns:a16="http://schemas.microsoft.com/office/drawing/2014/main" id="{0CF9E305-B474-7D52-67E7-1A1DB71B7A0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47406" y="1044360"/>
            <a:ext cx="4541180" cy="3405885"/>
          </a:xfrm>
          <a:prstGeom prst="rect">
            <a:avLst/>
          </a:prstGeom>
          <a:effectLst>
            <a:outerShdw blurRad="50800" dist="38100" dir="2700000" algn="tl" rotWithShape="0">
              <a:prstClr val="black">
                <a:alpha val="40000"/>
              </a:prstClr>
            </a:outerShdw>
          </a:effectLst>
        </p:spPr>
      </p:pic>
      <p:pic>
        <p:nvPicPr>
          <p:cNvPr id="41" name="Picture 40" descr="A picture containing text, newspaper, receipt&#10;&#10;Description automatically generated">
            <a:extLst>
              <a:ext uri="{FF2B5EF4-FFF2-40B4-BE49-F238E27FC236}">
                <a16:creationId xmlns:a16="http://schemas.microsoft.com/office/drawing/2014/main" id="{0D9580B1-73AE-3E24-9908-41D4841B06F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1608" y="2810309"/>
            <a:ext cx="4541180" cy="3405885"/>
          </a:xfrm>
          <a:prstGeom prst="rect">
            <a:avLst/>
          </a:prstGeom>
          <a:effectLst>
            <a:outerShdw blurRad="50800" dist="38100" dir="2700000" algn="tl" rotWithShape="0">
              <a:prstClr val="black">
                <a:alpha val="40000"/>
              </a:prstClr>
            </a:outerShdw>
          </a:effectLst>
        </p:spPr>
      </p:pic>
      <p:pic>
        <p:nvPicPr>
          <p:cNvPr id="45" name="Picture 44" descr="A picture containing text, newspaper, receipt&#10;&#10;Description automatically generated">
            <a:extLst>
              <a:ext uri="{FF2B5EF4-FFF2-40B4-BE49-F238E27FC236}">
                <a16:creationId xmlns:a16="http://schemas.microsoft.com/office/drawing/2014/main" id="{A71DF03B-55EE-EDA7-6854-66E5C5FCA3E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59212" y="2810309"/>
            <a:ext cx="4541180" cy="3405885"/>
          </a:xfrm>
          <a:prstGeom prst="rect">
            <a:avLst/>
          </a:prstGeom>
          <a:effectLst>
            <a:outerShdw blurRad="50800" dist="38100" dir="2700000" algn="tl" rotWithShape="0">
              <a:prstClr val="black">
                <a:alpha val="40000"/>
              </a:prstClr>
            </a:outerShdw>
          </a:effectLst>
        </p:spPr>
      </p:pic>
      <p:pic>
        <p:nvPicPr>
          <p:cNvPr id="57" name="Picture 56" descr="Qr code&#10;&#10;Description automatically generated">
            <a:extLst>
              <a:ext uri="{FF2B5EF4-FFF2-40B4-BE49-F238E27FC236}">
                <a16:creationId xmlns:a16="http://schemas.microsoft.com/office/drawing/2014/main" id="{0E1F0E66-9DA7-3B33-FC1D-01723A53479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12130" y="4594709"/>
            <a:ext cx="1574827" cy="1571633"/>
          </a:xfrm>
          <a:prstGeom prst="rect">
            <a:avLst/>
          </a:prstGeom>
        </p:spPr>
      </p:pic>
      <p:sp>
        <p:nvSpPr>
          <p:cNvPr id="13" name="TextBox 12">
            <a:extLst>
              <a:ext uri="{FF2B5EF4-FFF2-40B4-BE49-F238E27FC236}">
                <a16:creationId xmlns:a16="http://schemas.microsoft.com/office/drawing/2014/main" id="{861D356D-1E2C-83D9-2B6E-348EB7EF7D50}"/>
              </a:ext>
            </a:extLst>
          </p:cNvPr>
          <p:cNvSpPr txBox="1"/>
          <p:nvPr/>
        </p:nvSpPr>
        <p:spPr>
          <a:xfrm>
            <a:off x="819398" y="6391636"/>
            <a:ext cx="3800104" cy="338554"/>
          </a:xfrm>
          <a:prstGeom prst="rect">
            <a:avLst/>
          </a:prstGeom>
          <a:noFill/>
        </p:spPr>
        <p:txBody>
          <a:bodyPr wrap="square" rtlCol="0">
            <a:spAutoFit/>
          </a:bodyPr>
          <a:lstStyle/>
          <a:p>
            <a:pPr algn="ctr"/>
            <a:r>
              <a:rPr lang="en-US" sz="1600" dirty="0"/>
              <a:t>Atlanta Studies 2022 Symposium | May 6</a:t>
            </a:r>
          </a:p>
        </p:txBody>
      </p:sp>
    </p:spTree>
    <p:extLst>
      <p:ext uri="{BB962C8B-B14F-4D97-AF65-F5344CB8AC3E}">
        <p14:creationId xmlns:p14="http://schemas.microsoft.com/office/powerpoint/2010/main" val="540377598"/>
      </p:ext>
    </p:extLst>
  </p:cSld>
  <p:clrMapOvr>
    <a:masterClrMapping/>
  </p:clrMapOvr>
  <mc:AlternateContent xmlns:mc="http://schemas.openxmlformats.org/markup-compatibility/2006" xmlns:p14="http://schemas.microsoft.com/office/powerpoint/2010/main">
    <mc:Choice Requires="p14">
      <p:transition spd="slow" p14:dur="1500" advClick="0" advTm="5000"/>
    </mc:Choice>
    <mc:Fallback xmlns="">
      <p:transition spd="slow" advClick="0"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1000"/>
                                        <p:tgtEl>
                                          <p:spTgt spid="3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1000"/>
                                        <p:tgtEl>
                                          <p:spTgt spid="41"/>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C3F68B73-0505-DEA8-C0A7-053E7BE74509}"/>
              </a:ext>
            </a:extLst>
          </p:cNvPr>
          <p:cNvSpPr txBox="1"/>
          <p:nvPr/>
        </p:nvSpPr>
        <p:spPr>
          <a:xfrm>
            <a:off x="1" y="14349"/>
            <a:ext cx="12188178" cy="1015663"/>
          </a:xfrm>
          <a:prstGeom prst="rect">
            <a:avLst/>
          </a:prstGeom>
          <a:noFill/>
        </p:spPr>
        <p:txBody>
          <a:bodyPr wrap="square" rtlCol="0">
            <a:spAutoFit/>
          </a:bodyPr>
          <a:lstStyle/>
          <a:p>
            <a:pPr algn="ctr"/>
            <a:r>
              <a:rPr lang="en-US" sz="6000" dirty="0"/>
              <a:t>lib.gsu.edu/</a:t>
            </a:r>
            <a:r>
              <a:rPr lang="en-US" sz="6000" dirty="0" err="1"/>
              <a:t>historicharlots</a:t>
            </a:r>
            <a:endParaRPr lang="en-US" sz="6000" dirty="0"/>
          </a:p>
        </p:txBody>
      </p:sp>
      <p:pic>
        <p:nvPicPr>
          <p:cNvPr id="52" name="Picture 51" descr="A picture containing engineering drawing&#10;&#10;Description automatically generated">
            <a:extLst>
              <a:ext uri="{FF2B5EF4-FFF2-40B4-BE49-F238E27FC236}">
                <a16:creationId xmlns:a16="http://schemas.microsoft.com/office/drawing/2014/main" id="{52D931C0-DD0B-43C9-9AC8-9D6A10EF71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99006" y="1019544"/>
            <a:ext cx="4541180" cy="3405885"/>
          </a:xfrm>
          <a:prstGeom prst="rect">
            <a:avLst/>
          </a:prstGeom>
          <a:effectLst>
            <a:outerShdw blurRad="50800" dist="38100" dir="2700000" algn="tl" rotWithShape="0">
              <a:prstClr val="black">
                <a:alpha val="40000"/>
              </a:prstClr>
            </a:outerShdw>
          </a:effectLst>
        </p:spPr>
      </p:pic>
      <p:pic>
        <p:nvPicPr>
          <p:cNvPr id="54" name="Picture 53" descr="Diagram&#10;&#10;Description automatically generated">
            <a:extLst>
              <a:ext uri="{FF2B5EF4-FFF2-40B4-BE49-F238E27FC236}">
                <a16:creationId xmlns:a16="http://schemas.microsoft.com/office/drawing/2014/main" id="{BC3BBCC1-69BE-1A3F-62BF-940E72A4E78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1816" y="1019543"/>
            <a:ext cx="4541180" cy="3405885"/>
          </a:xfrm>
          <a:prstGeom prst="rect">
            <a:avLst/>
          </a:prstGeom>
          <a:effectLst>
            <a:outerShdw blurRad="50800" dist="38100" dir="2700000" algn="tl" rotWithShape="0">
              <a:prstClr val="black">
                <a:alpha val="40000"/>
              </a:prstClr>
            </a:outerShdw>
          </a:effectLst>
        </p:spPr>
      </p:pic>
      <p:pic>
        <p:nvPicPr>
          <p:cNvPr id="3" name="Picture 2" descr="A picture containing calendar&#10;&#10;Description automatically generated">
            <a:extLst>
              <a:ext uri="{FF2B5EF4-FFF2-40B4-BE49-F238E27FC236}">
                <a16:creationId xmlns:a16="http://schemas.microsoft.com/office/drawing/2014/main" id="{30DD244B-E5DE-D7BF-EE05-00547BE08DB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95741" y="2859348"/>
            <a:ext cx="4561449" cy="3421087"/>
          </a:xfrm>
          <a:prstGeom prst="rect">
            <a:avLst/>
          </a:prstGeom>
          <a:effectLst>
            <a:outerShdw blurRad="50800" dist="38100" dir="2700000" algn="tl" rotWithShape="0">
              <a:prstClr val="black">
                <a:alpha val="40000"/>
              </a:prstClr>
            </a:outerShdw>
          </a:effectLst>
        </p:spPr>
      </p:pic>
      <p:pic>
        <p:nvPicPr>
          <p:cNvPr id="56" name="Picture 55" descr="A picture containing text, newspaper, receipt&#10;&#10;Description automatically generated">
            <a:extLst>
              <a:ext uri="{FF2B5EF4-FFF2-40B4-BE49-F238E27FC236}">
                <a16:creationId xmlns:a16="http://schemas.microsoft.com/office/drawing/2014/main" id="{9BD86565-86BD-485F-6282-9EE682AD635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4810" y="2877894"/>
            <a:ext cx="4541180" cy="3405885"/>
          </a:xfrm>
          <a:prstGeom prst="rect">
            <a:avLst/>
          </a:prstGeom>
          <a:effectLst>
            <a:outerShdw blurRad="50800" dist="38100" dir="2700000" algn="tl" rotWithShape="0">
              <a:prstClr val="black">
                <a:alpha val="40000"/>
              </a:prstClr>
            </a:outerShdw>
          </a:effectLst>
        </p:spPr>
      </p:pic>
      <p:sp>
        <p:nvSpPr>
          <p:cNvPr id="13" name="TextBox 12">
            <a:extLst>
              <a:ext uri="{FF2B5EF4-FFF2-40B4-BE49-F238E27FC236}">
                <a16:creationId xmlns:a16="http://schemas.microsoft.com/office/drawing/2014/main" id="{8541F42F-DC2E-0E7B-A941-D2D1466E1667}"/>
              </a:ext>
            </a:extLst>
          </p:cNvPr>
          <p:cNvSpPr txBox="1"/>
          <p:nvPr/>
        </p:nvSpPr>
        <p:spPr>
          <a:xfrm>
            <a:off x="819398" y="6391636"/>
            <a:ext cx="3800104" cy="338554"/>
          </a:xfrm>
          <a:prstGeom prst="rect">
            <a:avLst/>
          </a:prstGeom>
          <a:noFill/>
        </p:spPr>
        <p:txBody>
          <a:bodyPr wrap="square" rtlCol="0">
            <a:spAutoFit/>
          </a:bodyPr>
          <a:lstStyle/>
          <a:p>
            <a:pPr algn="ctr"/>
            <a:r>
              <a:rPr lang="en-US" sz="1600" dirty="0"/>
              <a:t>Atlanta Studies 2022 Symposium | May 6</a:t>
            </a:r>
          </a:p>
        </p:txBody>
      </p:sp>
      <p:pic>
        <p:nvPicPr>
          <p:cNvPr id="15" name="Picture 14" descr="Qr code&#10;&#10;Description automatically generated">
            <a:extLst>
              <a:ext uri="{FF2B5EF4-FFF2-40B4-BE49-F238E27FC236}">
                <a16:creationId xmlns:a16="http://schemas.microsoft.com/office/drawing/2014/main" id="{65F75201-3620-4D43-B6FD-A616FC23869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12130" y="4594709"/>
            <a:ext cx="1574827" cy="1571633"/>
          </a:xfrm>
          <a:prstGeom prst="rect">
            <a:avLst/>
          </a:prstGeom>
        </p:spPr>
      </p:pic>
    </p:spTree>
    <p:extLst>
      <p:ext uri="{BB962C8B-B14F-4D97-AF65-F5344CB8AC3E}">
        <p14:creationId xmlns:p14="http://schemas.microsoft.com/office/powerpoint/2010/main" val="2271390880"/>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1000"/>
                                        <p:tgtEl>
                                          <p:spTgt spid="54"/>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1000"/>
                                        <p:tgtEl>
                                          <p:spTgt spid="56"/>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TextBox 15"/>
          <p:cNvSpPr txBox="1"/>
          <p:nvPr/>
        </p:nvSpPr>
        <p:spPr>
          <a:xfrm>
            <a:off x="1482413" y="993083"/>
            <a:ext cx="9223354" cy="954107"/>
          </a:xfrm>
          <a:prstGeom prst="rect">
            <a:avLst/>
          </a:prstGeom>
          <a:noFill/>
        </p:spPr>
        <p:txBody>
          <a:bodyPr wrap="square" rtlCol="0">
            <a:spAutoFit/>
          </a:bodyPr>
          <a:lstStyle/>
          <a:p>
            <a:r>
              <a:rPr lang="en-US" sz="2800" b="1" dirty="0"/>
              <a:t>ATL US Census: </a:t>
            </a:r>
            <a:r>
              <a:rPr lang="en-US" sz="2800" dirty="0"/>
              <a:t>Houses with women residents w/ Occupation of “Prostitute” &amp; “Landlady” (aka Madam)</a:t>
            </a:r>
          </a:p>
        </p:txBody>
      </p:sp>
      <p:pic>
        <p:nvPicPr>
          <p:cNvPr id="15" name="Picture 14">
            <a:extLst>
              <a:ext uri="{FF2B5EF4-FFF2-40B4-BE49-F238E27FC236}">
                <a16:creationId xmlns:a16="http://schemas.microsoft.com/office/drawing/2014/main" id="{E75873DF-BE4A-4460-88B1-67F5A2EF3304}"/>
              </a:ext>
            </a:extLst>
          </p:cNvPr>
          <p:cNvPicPr/>
          <p:nvPr/>
        </p:nvPicPr>
        <p:blipFill rotWithShape="1">
          <a:blip r:embed="rId4" cstate="print">
            <a:extLst>
              <a:ext uri="{28A0092B-C50C-407E-A947-70E740481C1C}">
                <a14:useLocalDpi xmlns:a14="http://schemas.microsoft.com/office/drawing/2010/main" val="0"/>
              </a:ext>
            </a:extLst>
          </a:blip>
          <a:srcRect l="3811" t="15703" r="10464" b="44147"/>
          <a:stretch/>
        </p:blipFill>
        <p:spPr>
          <a:xfrm>
            <a:off x="2515399" y="1945904"/>
            <a:ext cx="9223354" cy="4306020"/>
          </a:xfrm>
          <a:prstGeom prst="rect">
            <a:avLst/>
          </a:prstGeom>
          <a:effectLst>
            <a:outerShdw blurRad="50800" dist="38100" dir="2700000" algn="tl" rotWithShape="0">
              <a:prstClr val="black">
                <a:alpha val="40000"/>
              </a:prstClr>
            </a:outerShdw>
          </a:effectLst>
        </p:spPr>
      </p:pic>
      <p:sp>
        <p:nvSpPr>
          <p:cNvPr id="11" name="Rectangle 10">
            <a:extLst>
              <a:ext uri="{FF2B5EF4-FFF2-40B4-BE49-F238E27FC236}">
                <a16:creationId xmlns:a16="http://schemas.microsoft.com/office/drawing/2014/main" id="{0897A114-A8A5-49E9-9EB7-FF25D8AB7C03}"/>
              </a:ext>
            </a:extLst>
          </p:cNvPr>
          <p:cNvSpPr/>
          <p:nvPr/>
        </p:nvSpPr>
        <p:spPr>
          <a:xfrm>
            <a:off x="9714484" y="2878507"/>
            <a:ext cx="1073426" cy="339684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975E7EC-EED8-21AB-CEB3-5454C66CAA13}"/>
              </a:ext>
            </a:extLst>
          </p:cNvPr>
          <p:cNvSpPr txBox="1"/>
          <p:nvPr/>
        </p:nvSpPr>
        <p:spPr>
          <a:xfrm>
            <a:off x="1" y="14349"/>
            <a:ext cx="12188178" cy="1107996"/>
          </a:xfrm>
          <a:prstGeom prst="rect">
            <a:avLst/>
          </a:prstGeom>
          <a:noFill/>
        </p:spPr>
        <p:txBody>
          <a:bodyPr wrap="square" rtlCol="0">
            <a:spAutoFit/>
          </a:bodyPr>
          <a:lstStyle/>
          <a:p>
            <a:pPr algn="ctr"/>
            <a:r>
              <a:rPr lang="en-US" sz="6600" dirty="0"/>
              <a:t>Madam? Prostitute…?</a:t>
            </a:r>
          </a:p>
        </p:txBody>
      </p:sp>
      <p:pic>
        <p:nvPicPr>
          <p:cNvPr id="13" name="Picture 12" descr="C:\Users\Mandy1\AppData\Local\Microsoft\Windows\INetCache\Content.MSO\D8845D3F.tmp">
            <a:extLst>
              <a:ext uri="{FF2B5EF4-FFF2-40B4-BE49-F238E27FC236}">
                <a16:creationId xmlns:a16="http://schemas.microsoft.com/office/drawing/2014/main" id="{BA05DB03-E630-4E28-896B-C4099C8E11DD}"/>
              </a:ext>
            </a:extLst>
          </p:cNvPr>
          <p:cNvPicPr/>
          <p:nvPr/>
        </p:nvPicPr>
        <p:blipFill rotWithShape="1">
          <a:blip r:embed="rId5">
            <a:extLst>
              <a:ext uri="{28A0092B-C50C-407E-A947-70E740481C1C}">
                <a14:useLocalDpi xmlns:a14="http://schemas.microsoft.com/office/drawing/2010/main" val="0"/>
              </a:ext>
            </a:extLst>
          </a:blip>
          <a:srcRect l="14802" t="27076" r="43124" b="29511"/>
          <a:stretch/>
        </p:blipFill>
        <p:spPr bwMode="auto">
          <a:xfrm>
            <a:off x="412885" y="2790196"/>
            <a:ext cx="4926960" cy="2292138"/>
          </a:xfrm>
          <a:prstGeom prst="rect">
            <a:avLst/>
          </a:prstGeom>
          <a:noFill/>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sp>
        <p:nvSpPr>
          <p:cNvPr id="2" name="Rectangle 1">
            <a:extLst>
              <a:ext uri="{FF2B5EF4-FFF2-40B4-BE49-F238E27FC236}">
                <a16:creationId xmlns:a16="http://schemas.microsoft.com/office/drawing/2014/main" id="{DC6BE892-49E9-0AFE-EAF4-B67409550576}"/>
              </a:ext>
            </a:extLst>
          </p:cNvPr>
          <p:cNvSpPr/>
          <p:nvPr/>
        </p:nvSpPr>
        <p:spPr>
          <a:xfrm>
            <a:off x="4018245" y="2890564"/>
            <a:ext cx="1073426" cy="154312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F93D2F1E-70A7-48AE-A2AF-49DC23F06C95}"/>
              </a:ext>
            </a:extLst>
          </p:cNvPr>
          <p:cNvSpPr/>
          <p:nvPr/>
        </p:nvSpPr>
        <p:spPr>
          <a:xfrm>
            <a:off x="412885" y="2469270"/>
            <a:ext cx="2071016" cy="369332"/>
          </a:xfrm>
          <a:prstGeom prst="rect">
            <a:avLst/>
          </a:prstGeom>
        </p:spPr>
        <p:txBody>
          <a:bodyPr wrap="none">
            <a:spAutoFit/>
          </a:bodyPr>
          <a:lstStyle/>
          <a:p>
            <a:r>
              <a:rPr lang="en-US" b="1" dirty="0"/>
              <a:t>ATL 1880 US Census</a:t>
            </a:r>
            <a:endParaRPr lang="en-US" dirty="0"/>
          </a:p>
        </p:txBody>
      </p:sp>
      <p:sp>
        <p:nvSpPr>
          <p:cNvPr id="18" name="Rectangle 17">
            <a:extLst>
              <a:ext uri="{FF2B5EF4-FFF2-40B4-BE49-F238E27FC236}">
                <a16:creationId xmlns:a16="http://schemas.microsoft.com/office/drawing/2014/main" id="{04CFCDDC-4AA2-42A0-93B0-DFF0F6610BD1}"/>
              </a:ext>
            </a:extLst>
          </p:cNvPr>
          <p:cNvSpPr/>
          <p:nvPr/>
        </p:nvSpPr>
        <p:spPr>
          <a:xfrm>
            <a:off x="8643615" y="1604580"/>
            <a:ext cx="2062152" cy="382454"/>
          </a:xfrm>
          <a:prstGeom prst="rect">
            <a:avLst/>
          </a:prstGeom>
        </p:spPr>
        <p:txBody>
          <a:bodyPr wrap="square">
            <a:spAutoFit/>
          </a:bodyPr>
          <a:lstStyle/>
          <a:p>
            <a:r>
              <a:rPr lang="en-US" b="1" dirty="0"/>
              <a:t>ATL 1900 US Census</a:t>
            </a:r>
            <a:endParaRPr lang="en-US" dirty="0"/>
          </a:p>
        </p:txBody>
      </p:sp>
    </p:spTree>
    <p:extLst>
      <p:ext uri="{BB962C8B-B14F-4D97-AF65-F5344CB8AC3E}">
        <p14:creationId xmlns:p14="http://schemas.microsoft.com/office/powerpoint/2010/main" val="3115670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1" fill="hold" grpId="0" nodeType="afterEffect">
                                  <p:stCondLst>
                                    <p:cond delay="10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2000"/>
                            </p:stCondLst>
                            <p:childTnLst>
                              <p:par>
                                <p:cTn id="13" presetID="22" presetClass="entr" presetSubtype="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1000"/>
                                        <p:tgtEl>
                                          <p:spTgt spid="13"/>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1000"/>
                                        <p:tgtEl>
                                          <p:spTgt spid="2"/>
                                        </p:tgtEl>
                                      </p:cBhvr>
                                    </p:animEffect>
                                  </p:childTnLst>
                                </p:cTn>
                              </p:par>
                            </p:childTnLst>
                          </p:cTn>
                        </p:par>
                        <p:par>
                          <p:cTn id="20" fill="hold">
                            <p:stCondLst>
                              <p:cond delay="4000"/>
                            </p:stCondLst>
                            <p:childTnLst>
                              <p:par>
                                <p:cTn id="21" presetID="22" presetClass="entr" presetSubtype="1" fill="hold" grpId="0" nodeType="afterEffect">
                                  <p:stCondLst>
                                    <p:cond delay="100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childTnLst>
                          </p:cTn>
                        </p:par>
                        <p:par>
                          <p:cTn id="24" fill="hold">
                            <p:stCondLst>
                              <p:cond delay="5500"/>
                            </p:stCondLst>
                            <p:childTnLst>
                              <p:par>
                                <p:cTn id="25" presetID="22"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1000"/>
                                        <p:tgtEl>
                                          <p:spTgt spid="15"/>
                                        </p:tgtEl>
                                      </p:cBhvr>
                                    </p:animEffect>
                                  </p:childTnLst>
                                </p:cTn>
                              </p:par>
                            </p:childTnLst>
                          </p:cTn>
                        </p:par>
                        <p:par>
                          <p:cTn id="28" fill="hold">
                            <p:stCondLst>
                              <p:cond delay="65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1" grpId="0" animBg="1"/>
      <p:bldP spid="2" grpId="0" animBg="1"/>
      <p:bldP spid="3"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TextBox 15"/>
          <p:cNvSpPr txBox="1"/>
          <p:nvPr/>
        </p:nvSpPr>
        <p:spPr>
          <a:xfrm>
            <a:off x="1157217" y="1727615"/>
            <a:ext cx="4563358" cy="2246769"/>
          </a:xfrm>
          <a:prstGeom prst="rect">
            <a:avLst/>
          </a:prstGeom>
          <a:noFill/>
        </p:spPr>
        <p:txBody>
          <a:bodyPr wrap="square" rtlCol="0">
            <a:spAutoFit/>
          </a:bodyPr>
          <a:lstStyle/>
          <a:p>
            <a:r>
              <a:rPr lang="en-US" sz="2800" b="1" dirty="0"/>
              <a:t>ATL 1910 US Census: </a:t>
            </a:r>
          </a:p>
          <a:p>
            <a:pPr marL="457200" indent="-457200">
              <a:buFont typeface="Arial" panose="020B0604020202020204" pitchFamily="34" charset="0"/>
              <a:buChar char="•"/>
            </a:pPr>
            <a:r>
              <a:rPr lang="en-US" sz="2800" dirty="0"/>
              <a:t>Madam = “Keeper”</a:t>
            </a:r>
          </a:p>
          <a:p>
            <a:pPr marL="457200" indent="-457200">
              <a:buFont typeface="Arial" panose="020B0604020202020204" pitchFamily="34" charset="0"/>
              <a:buChar char="•"/>
            </a:pPr>
            <a:r>
              <a:rPr lang="en-US" sz="2800" dirty="0"/>
              <a:t>Prostitute = “Demirep”</a:t>
            </a:r>
          </a:p>
          <a:p>
            <a:pPr marL="457200" indent="-457200">
              <a:buFont typeface="Arial" panose="020B0604020202020204" pitchFamily="34" charset="0"/>
              <a:buChar char="•"/>
            </a:pPr>
            <a:r>
              <a:rPr lang="en-US" sz="2800" dirty="0"/>
              <a:t>“Lewd House” = “general nature of industry”</a:t>
            </a:r>
          </a:p>
        </p:txBody>
      </p:sp>
      <p:pic>
        <p:nvPicPr>
          <p:cNvPr id="13" name="Picture 12">
            <a:extLst>
              <a:ext uri="{FF2B5EF4-FFF2-40B4-BE49-F238E27FC236}">
                <a16:creationId xmlns:a16="http://schemas.microsoft.com/office/drawing/2014/main" id="{BA05DB03-E630-4E28-896B-C4099C8E11DD}"/>
              </a:ext>
            </a:extLst>
          </p:cNvPr>
          <p:cNvPicPr/>
          <p:nvPr/>
        </p:nvPicPr>
        <p:blipFill rotWithShape="1">
          <a:blip r:embed="rId4">
            <a:extLst>
              <a:ext uri="{28A0092B-C50C-407E-A947-70E740481C1C}">
                <a14:useLocalDpi xmlns:a14="http://schemas.microsoft.com/office/drawing/2010/main" val="0"/>
              </a:ext>
            </a:extLst>
          </a:blip>
          <a:srcRect l="56375" t="13761" r="24322" b="57128"/>
          <a:stretch/>
        </p:blipFill>
        <p:spPr bwMode="auto">
          <a:xfrm>
            <a:off x="5720575" y="1120477"/>
            <a:ext cx="5005911" cy="5166360"/>
          </a:xfrm>
          <a:prstGeom prst="rect">
            <a:avLst/>
          </a:prstGeom>
          <a:noFill/>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pic>
        <p:nvPicPr>
          <p:cNvPr id="2" name="Picture 1">
            <a:extLst>
              <a:ext uri="{FF2B5EF4-FFF2-40B4-BE49-F238E27FC236}">
                <a16:creationId xmlns:a16="http://schemas.microsoft.com/office/drawing/2014/main" id="{34A71D2C-9256-4607-AB3B-061E902606DC}"/>
              </a:ext>
            </a:extLst>
          </p:cNvPr>
          <p:cNvPicPr>
            <a:picLocks noChangeAspect="1"/>
          </p:cNvPicPr>
          <p:nvPr/>
        </p:nvPicPr>
        <p:blipFill>
          <a:blip r:embed="rId5"/>
          <a:stretch>
            <a:fillRect/>
          </a:stretch>
        </p:blipFill>
        <p:spPr>
          <a:xfrm>
            <a:off x="1157217" y="4273249"/>
            <a:ext cx="4000500" cy="1524000"/>
          </a:xfrm>
          <a:prstGeom prst="rect">
            <a:avLst/>
          </a:prstGeom>
          <a:effectLst>
            <a:outerShdw blurRad="50800" dist="38100" dir="2700000" algn="tl" rotWithShape="0">
              <a:prstClr val="black">
                <a:alpha val="40000"/>
              </a:prstClr>
            </a:outerShdw>
          </a:effectLst>
        </p:spPr>
      </p:pic>
      <p:sp>
        <p:nvSpPr>
          <p:cNvPr id="12" name="TextBox 11">
            <a:extLst>
              <a:ext uri="{FF2B5EF4-FFF2-40B4-BE49-F238E27FC236}">
                <a16:creationId xmlns:a16="http://schemas.microsoft.com/office/drawing/2014/main" id="{9B4FD180-F724-86B9-7C0F-8E7EADCCEC89}"/>
              </a:ext>
            </a:extLst>
          </p:cNvPr>
          <p:cNvSpPr txBox="1"/>
          <p:nvPr/>
        </p:nvSpPr>
        <p:spPr>
          <a:xfrm>
            <a:off x="1" y="14349"/>
            <a:ext cx="12188178" cy="1107996"/>
          </a:xfrm>
          <a:prstGeom prst="rect">
            <a:avLst/>
          </a:prstGeom>
          <a:noFill/>
        </p:spPr>
        <p:txBody>
          <a:bodyPr wrap="square" rtlCol="0">
            <a:spAutoFit/>
          </a:bodyPr>
          <a:lstStyle/>
          <a:p>
            <a:pPr algn="ctr"/>
            <a:r>
              <a:rPr lang="en-US" sz="6600" dirty="0"/>
              <a:t>Madam? Prostitute…?</a:t>
            </a:r>
          </a:p>
        </p:txBody>
      </p:sp>
    </p:spTree>
    <p:extLst>
      <p:ext uri="{BB962C8B-B14F-4D97-AF65-F5344CB8AC3E}">
        <p14:creationId xmlns:p14="http://schemas.microsoft.com/office/powerpoint/2010/main" val="4108197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1000"/>
                                        <p:tgtEl>
                                          <p:spTgt spid="13"/>
                                        </p:tgtEl>
                                      </p:cBhvr>
                                    </p:animEffect>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TextBox 15"/>
          <p:cNvSpPr txBox="1"/>
          <p:nvPr/>
        </p:nvSpPr>
        <p:spPr>
          <a:xfrm>
            <a:off x="265111" y="4985840"/>
            <a:ext cx="11679238" cy="954107"/>
          </a:xfrm>
          <a:prstGeom prst="rect">
            <a:avLst/>
          </a:prstGeom>
          <a:noFill/>
        </p:spPr>
        <p:txBody>
          <a:bodyPr wrap="square" rtlCol="0">
            <a:spAutoFit/>
          </a:bodyPr>
          <a:lstStyle/>
          <a:p>
            <a:r>
              <a:rPr lang="en-US" sz="2800" dirty="0">
                <a:sym typeface="Wingdings" panose="05000000000000000000" pitchFamily="2" charset="2"/>
              </a:rPr>
              <a:t> cross-check household head name and street address against listing in the City Directory* to see if indicated as “Madam” or “Mad.”</a:t>
            </a:r>
            <a:endParaRPr lang="en-US" sz="2800" b="1" dirty="0"/>
          </a:p>
        </p:txBody>
      </p:sp>
      <p:sp>
        <p:nvSpPr>
          <p:cNvPr id="12" name="TextBox 11">
            <a:extLst>
              <a:ext uri="{FF2B5EF4-FFF2-40B4-BE49-F238E27FC236}">
                <a16:creationId xmlns:a16="http://schemas.microsoft.com/office/drawing/2014/main" id="{C17BDE69-9187-10BB-CC04-5B07179BC886}"/>
              </a:ext>
            </a:extLst>
          </p:cNvPr>
          <p:cNvSpPr txBox="1"/>
          <p:nvPr/>
        </p:nvSpPr>
        <p:spPr>
          <a:xfrm>
            <a:off x="1" y="14349"/>
            <a:ext cx="12188178" cy="1107996"/>
          </a:xfrm>
          <a:prstGeom prst="rect">
            <a:avLst/>
          </a:prstGeom>
          <a:noFill/>
        </p:spPr>
        <p:txBody>
          <a:bodyPr wrap="square" rtlCol="0">
            <a:spAutoFit/>
          </a:bodyPr>
          <a:lstStyle/>
          <a:p>
            <a:pPr algn="ctr"/>
            <a:r>
              <a:rPr lang="en-US" sz="6600" dirty="0"/>
              <a:t>Madam? Prostitute…?</a:t>
            </a:r>
          </a:p>
        </p:txBody>
      </p:sp>
      <p:pic>
        <p:nvPicPr>
          <p:cNvPr id="7" name="Picture 6" descr="A picture containing diagram&#10;&#10;Description automatically generated">
            <a:extLst>
              <a:ext uri="{FF2B5EF4-FFF2-40B4-BE49-F238E27FC236}">
                <a16:creationId xmlns:a16="http://schemas.microsoft.com/office/drawing/2014/main" id="{80E0A53A-1209-0218-9266-6538F27761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299" t="38788" r="22549" b="39566"/>
          <a:stretch/>
        </p:blipFill>
        <p:spPr>
          <a:xfrm>
            <a:off x="328228" y="2472300"/>
            <a:ext cx="11531724" cy="2485284"/>
          </a:xfrm>
          <a:prstGeom prst="rect">
            <a:avLst/>
          </a:prstGeom>
          <a:effectLst>
            <a:outerShdw blurRad="50800" dist="38100" dir="2700000" algn="tl" rotWithShape="0">
              <a:prstClr val="black">
                <a:alpha val="40000"/>
              </a:prstClr>
            </a:outerShdw>
          </a:effectLst>
        </p:spPr>
      </p:pic>
      <p:sp>
        <p:nvSpPr>
          <p:cNvPr id="15" name="Rectangle 14">
            <a:extLst>
              <a:ext uri="{FF2B5EF4-FFF2-40B4-BE49-F238E27FC236}">
                <a16:creationId xmlns:a16="http://schemas.microsoft.com/office/drawing/2014/main" id="{83FED022-3835-89C8-9121-1ACFF4C5A874}"/>
              </a:ext>
            </a:extLst>
          </p:cNvPr>
          <p:cNvSpPr/>
          <p:nvPr/>
        </p:nvSpPr>
        <p:spPr>
          <a:xfrm>
            <a:off x="9565519" y="2492066"/>
            <a:ext cx="2104428" cy="201090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B6378DB-A5CF-6A1B-8575-4751FD338CCF}"/>
              </a:ext>
            </a:extLst>
          </p:cNvPr>
          <p:cNvSpPr/>
          <p:nvPr/>
        </p:nvSpPr>
        <p:spPr>
          <a:xfrm>
            <a:off x="729566" y="2492067"/>
            <a:ext cx="4337700" cy="201090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C849884B-9917-46BF-AE9D-C39A2630417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129914" y="6126218"/>
            <a:ext cx="3760381" cy="338554"/>
          </a:xfrm>
          <a:prstGeom prst="rect">
            <a:avLst/>
          </a:prstGeom>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411A8CF7-9015-E706-B251-AE13471B5858}"/>
              </a:ext>
            </a:extLst>
          </p:cNvPr>
          <p:cNvSpPr txBox="1"/>
          <p:nvPr/>
        </p:nvSpPr>
        <p:spPr>
          <a:xfrm>
            <a:off x="1464940" y="1070707"/>
            <a:ext cx="9258300" cy="1384995"/>
          </a:xfrm>
          <a:prstGeom prst="rect">
            <a:avLst/>
          </a:prstGeom>
          <a:noFill/>
        </p:spPr>
        <p:txBody>
          <a:bodyPr wrap="square" rtlCol="0">
            <a:spAutoFit/>
          </a:bodyPr>
          <a:lstStyle/>
          <a:p>
            <a:r>
              <a:rPr lang="en-US" sz="2800" b="1" dirty="0"/>
              <a:t>ATL 1900 &amp; 1910 US Census: </a:t>
            </a:r>
            <a:r>
              <a:rPr lang="en-US" sz="2800" dirty="0"/>
              <a:t>Woman “Keeper” or “Proprietor” of “Boarding” or “Lodging House” w/ multiple young women boarders/lodgers indicating an occupation of “None”…</a:t>
            </a:r>
            <a:r>
              <a:rPr lang="en-US" sz="2800" dirty="0">
                <a:sym typeface="Wingdings" panose="05000000000000000000" pitchFamily="2" charset="2"/>
              </a:rPr>
              <a:t> </a:t>
            </a:r>
            <a:endParaRPr lang="en-US" sz="2800" dirty="0"/>
          </a:p>
        </p:txBody>
      </p:sp>
      <p:sp>
        <p:nvSpPr>
          <p:cNvPr id="8" name="TextBox 7">
            <a:extLst>
              <a:ext uri="{FF2B5EF4-FFF2-40B4-BE49-F238E27FC236}">
                <a16:creationId xmlns:a16="http://schemas.microsoft.com/office/drawing/2014/main" id="{CA6CAFAF-F3D7-26EF-A046-88905700FF66}"/>
              </a:ext>
            </a:extLst>
          </p:cNvPr>
          <p:cNvSpPr txBox="1"/>
          <p:nvPr/>
        </p:nvSpPr>
        <p:spPr>
          <a:xfrm>
            <a:off x="7510074" y="6182944"/>
            <a:ext cx="4043670" cy="523220"/>
          </a:xfrm>
          <a:prstGeom prst="rect">
            <a:avLst/>
          </a:prstGeom>
          <a:noFill/>
        </p:spPr>
        <p:txBody>
          <a:bodyPr wrap="square" rtlCol="0">
            <a:spAutoFit/>
          </a:bodyPr>
          <a:lstStyle/>
          <a:p>
            <a:r>
              <a:rPr lang="en-US" sz="1400" dirty="0"/>
              <a:t>*1880 Atlanta city directory not yet indicating if a woman was a madam.</a:t>
            </a:r>
          </a:p>
        </p:txBody>
      </p:sp>
      <p:sp>
        <p:nvSpPr>
          <p:cNvPr id="3" name="Arrow: Bent-Up 2">
            <a:extLst>
              <a:ext uri="{FF2B5EF4-FFF2-40B4-BE49-F238E27FC236}">
                <a16:creationId xmlns:a16="http://schemas.microsoft.com/office/drawing/2014/main" id="{C37C1D13-24B7-745C-6C0A-3C9E8599150E}"/>
              </a:ext>
            </a:extLst>
          </p:cNvPr>
          <p:cNvSpPr/>
          <p:nvPr/>
        </p:nvSpPr>
        <p:spPr>
          <a:xfrm rot="5400000">
            <a:off x="618206" y="5906898"/>
            <a:ext cx="531758" cy="491657"/>
          </a:xfrm>
          <a:prstGeom prst="bentUp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0042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1" fill="hold" nodeType="afterEffect">
                                  <p:stCondLst>
                                    <p:cond delay="50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1000"/>
                                        <p:tgtEl>
                                          <p:spTgt spid="18"/>
                                        </p:tgtEl>
                                      </p:cBhvr>
                                    </p:animEffec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10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up)">
                                      <p:cBhvr>
                                        <p:cTn id="24" dur="500"/>
                                        <p:tgtEl>
                                          <p:spTgt spid="16"/>
                                        </p:tgtEl>
                                      </p:cBhvr>
                                    </p:animEffect>
                                  </p:childTnLst>
                                </p:cTn>
                              </p:par>
                              <p:par>
                                <p:cTn id="25" presetID="22" presetClass="entr" presetSubtype="1" fill="hold" grpId="0" nodeType="with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par>
                          <p:cTn id="28" fill="hold">
                            <p:stCondLst>
                              <p:cond delay="1000"/>
                            </p:stCondLst>
                            <p:childTnLst>
                              <p:par>
                                <p:cTn id="29" presetID="22" presetClass="entr" presetSubtype="8" fill="hold" grpId="0" nodeType="after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5" grpId="0" animBg="1"/>
      <p:bldP spid="18" grpId="0" animBg="1"/>
      <p:bldP spid="5" grpId="0"/>
      <p:bldP spid="8" grpId="0"/>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1" y="1"/>
            <a:ext cx="12188179" cy="6865158"/>
          </a:xfrm>
          <a:prstGeom prst="rect">
            <a:avLst/>
          </a:prstGeom>
        </p:spPr>
      </p:pic>
      <p:sp>
        <p:nvSpPr>
          <p:cNvPr id="6" name="TextBox 5"/>
          <p:cNvSpPr txBox="1"/>
          <p:nvPr/>
        </p:nvSpPr>
        <p:spPr>
          <a:xfrm>
            <a:off x="2769833" y="1358283"/>
            <a:ext cx="184731" cy="369332"/>
          </a:xfrm>
          <a:prstGeom prst="rect">
            <a:avLst/>
          </a:prstGeom>
          <a:noFill/>
        </p:spPr>
        <p:txBody>
          <a:bodyPr wrap="none" rtlCol="0">
            <a:spAutoFit/>
          </a:bodyPr>
          <a:lstStyle/>
          <a:p>
            <a:endParaRPr lang="en-US"/>
          </a:p>
        </p:txBody>
      </p:sp>
      <p:sp>
        <p:nvSpPr>
          <p:cNvPr id="14" name="TextBox 13"/>
          <p:cNvSpPr txBox="1"/>
          <p:nvPr/>
        </p:nvSpPr>
        <p:spPr>
          <a:xfrm>
            <a:off x="3710866" y="3018408"/>
            <a:ext cx="184731" cy="369332"/>
          </a:xfrm>
          <a:prstGeom prst="rect">
            <a:avLst/>
          </a:prstGeom>
          <a:noFill/>
        </p:spPr>
        <p:txBody>
          <a:bodyPr wrap="none" rtlCol="0">
            <a:spAutoFit/>
          </a:bodyPr>
          <a:lstStyle/>
          <a:p>
            <a:endParaRPr lang="en-US" dirty="0"/>
          </a:p>
        </p:txBody>
      </p:sp>
      <p:sp>
        <p:nvSpPr>
          <p:cNvPr id="17" name="AutoShape 2" descr="Purdue University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8" name="Table 7">
            <a:extLst>
              <a:ext uri="{FF2B5EF4-FFF2-40B4-BE49-F238E27FC236}">
                <a16:creationId xmlns:a16="http://schemas.microsoft.com/office/drawing/2014/main" id="{377710C7-3E92-4062-8142-09E4D7B81193}"/>
              </a:ext>
            </a:extLst>
          </p:cNvPr>
          <p:cNvGraphicFramePr>
            <a:graphicFrameLocks noGrp="1"/>
          </p:cNvGraphicFramePr>
          <p:nvPr/>
        </p:nvGraphicFramePr>
        <p:xfrm>
          <a:off x="5882257" y="233382"/>
          <a:ext cx="6045297" cy="6014720"/>
        </p:xfrm>
        <a:graphic>
          <a:graphicData uri="http://schemas.openxmlformats.org/drawingml/2006/table">
            <a:tbl>
              <a:tblPr firstRow="1" bandRow="1">
                <a:effectLst>
                  <a:outerShdw blurRad="50800" dist="38100" dir="2700000" algn="tl" rotWithShape="0">
                    <a:prstClr val="black">
                      <a:alpha val="40000"/>
                    </a:prstClr>
                  </a:outerShdw>
                </a:effectLst>
                <a:tableStyleId>{073A0DAA-6AF3-43AB-8588-CEC1D06C72B9}</a:tableStyleId>
              </a:tblPr>
              <a:tblGrid>
                <a:gridCol w="3476058">
                  <a:extLst>
                    <a:ext uri="{9D8B030D-6E8A-4147-A177-3AD203B41FA5}">
                      <a16:colId xmlns:a16="http://schemas.microsoft.com/office/drawing/2014/main" val="1057786900"/>
                    </a:ext>
                  </a:extLst>
                </a:gridCol>
                <a:gridCol w="856413">
                  <a:extLst>
                    <a:ext uri="{9D8B030D-6E8A-4147-A177-3AD203B41FA5}">
                      <a16:colId xmlns:a16="http://schemas.microsoft.com/office/drawing/2014/main" val="3837750481"/>
                    </a:ext>
                  </a:extLst>
                </a:gridCol>
                <a:gridCol w="856413">
                  <a:extLst>
                    <a:ext uri="{9D8B030D-6E8A-4147-A177-3AD203B41FA5}">
                      <a16:colId xmlns:a16="http://schemas.microsoft.com/office/drawing/2014/main" val="3101796704"/>
                    </a:ext>
                  </a:extLst>
                </a:gridCol>
                <a:gridCol w="856413">
                  <a:extLst>
                    <a:ext uri="{9D8B030D-6E8A-4147-A177-3AD203B41FA5}">
                      <a16:colId xmlns:a16="http://schemas.microsoft.com/office/drawing/2014/main" val="843044215"/>
                    </a:ext>
                  </a:extLst>
                </a:gridCol>
              </a:tblGrid>
              <a:tr h="370840">
                <a:tc>
                  <a:txBody>
                    <a:bodyPr/>
                    <a:lstStyle/>
                    <a:p>
                      <a:r>
                        <a:rPr lang="en-US" sz="2400" dirty="0"/>
                        <a:t>US Federal Census – Information Collected*</a:t>
                      </a:r>
                    </a:p>
                  </a:txBody>
                  <a:tcPr>
                    <a:solidFill>
                      <a:srgbClr val="C00000"/>
                    </a:solidFill>
                  </a:tcPr>
                </a:tc>
                <a:tc>
                  <a:txBody>
                    <a:bodyPr/>
                    <a:lstStyle/>
                    <a:p>
                      <a:r>
                        <a:rPr lang="en-US" sz="2400" dirty="0"/>
                        <a:t>1880</a:t>
                      </a:r>
                    </a:p>
                  </a:txBody>
                  <a:tcPr>
                    <a:solidFill>
                      <a:srgbClr val="C00000"/>
                    </a:solidFill>
                  </a:tcPr>
                </a:tc>
                <a:tc>
                  <a:txBody>
                    <a:bodyPr/>
                    <a:lstStyle/>
                    <a:p>
                      <a:r>
                        <a:rPr lang="en-US" sz="2400" dirty="0"/>
                        <a:t>1900</a:t>
                      </a:r>
                    </a:p>
                  </a:txBody>
                  <a:tcPr>
                    <a:solidFill>
                      <a:srgbClr val="C00000"/>
                    </a:solidFill>
                  </a:tcPr>
                </a:tc>
                <a:tc>
                  <a:txBody>
                    <a:bodyPr/>
                    <a:lstStyle/>
                    <a:p>
                      <a:r>
                        <a:rPr lang="en-US" sz="2400" dirty="0"/>
                        <a:t>1910</a:t>
                      </a:r>
                    </a:p>
                  </a:txBody>
                  <a:tcPr>
                    <a:solidFill>
                      <a:srgbClr val="C00000"/>
                    </a:solidFill>
                  </a:tcPr>
                </a:tc>
                <a:extLst>
                  <a:ext uri="{0D108BD9-81ED-4DB2-BD59-A6C34878D82A}">
                    <a16:rowId xmlns:a16="http://schemas.microsoft.com/office/drawing/2014/main" val="2476787591"/>
                  </a:ext>
                </a:extLst>
              </a:tr>
              <a:tr h="370840">
                <a:tc>
                  <a:txBody>
                    <a:bodyPr/>
                    <a:lstStyle/>
                    <a:p>
                      <a:r>
                        <a:rPr lang="en-US" dirty="0"/>
                        <a:t>Street Name</a:t>
                      </a:r>
                    </a:p>
                  </a:txBody>
                  <a:tcPr>
                    <a:solidFill>
                      <a:srgbClr val="ECDBBF"/>
                    </a:solidFill>
                  </a:tcPr>
                </a:tc>
                <a:tc>
                  <a:txBody>
                    <a:bodyPr/>
                    <a:lstStyle/>
                    <a:p>
                      <a:pPr algn="ctr"/>
                      <a:endParaRPr lang="en-US" dirty="0"/>
                    </a:p>
                  </a:txBody>
                  <a:tcPr>
                    <a:solidFill>
                      <a:srgbClr val="ECDBBF"/>
                    </a:solidFill>
                  </a:tcPr>
                </a:tc>
                <a:tc>
                  <a:txBody>
                    <a:bodyPr/>
                    <a:lstStyle/>
                    <a:p>
                      <a:pPr algn="ctr"/>
                      <a:r>
                        <a:rPr lang="en-US" dirty="0"/>
                        <a:t>X</a:t>
                      </a:r>
                    </a:p>
                  </a:txBody>
                  <a:tcPr>
                    <a:solidFill>
                      <a:srgbClr val="ECDBBF"/>
                    </a:solidFill>
                  </a:tcPr>
                </a:tc>
                <a:tc>
                  <a:txBody>
                    <a:bodyPr/>
                    <a:lstStyle/>
                    <a:p>
                      <a:pPr algn="ctr"/>
                      <a:r>
                        <a:rPr lang="en-US" dirty="0"/>
                        <a:t>X</a:t>
                      </a:r>
                    </a:p>
                  </a:txBody>
                  <a:tcPr>
                    <a:solidFill>
                      <a:srgbClr val="ECDBBF"/>
                    </a:solidFill>
                  </a:tcPr>
                </a:tc>
                <a:extLst>
                  <a:ext uri="{0D108BD9-81ED-4DB2-BD59-A6C34878D82A}">
                    <a16:rowId xmlns:a16="http://schemas.microsoft.com/office/drawing/2014/main" val="1639428981"/>
                  </a:ext>
                </a:extLst>
              </a:tr>
              <a:tr h="370840">
                <a:tc>
                  <a:txBody>
                    <a:bodyPr/>
                    <a:lstStyle/>
                    <a:p>
                      <a:r>
                        <a:rPr lang="en-US" dirty="0"/>
                        <a:t>House No.</a:t>
                      </a:r>
                    </a:p>
                  </a:txBody>
                  <a:tcPr>
                    <a:solidFill>
                      <a:srgbClr val="F4EBDC"/>
                    </a:solidFill>
                  </a:tcPr>
                </a:tc>
                <a:tc>
                  <a:txBody>
                    <a:bodyPr/>
                    <a:lstStyle/>
                    <a:p>
                      <a:pPr algn="ctr"/>
                      <a:r>
                        <a:rPr lang="en-US" dirty="0"/>
                        <a:t>X</a:t>
                      </a:r>
                    </a:p>
                  </a:txBody>
                  <a:tcPr>
                    <a:solidFill>
                      <a:srgbClr val="F4EBDC"/>
                    </a:solidFill>
                  </a:tcPr>
                </a:tc>
                <a:tc>
                  <a:txBody>
                    <a:bodyPr/>
                    <a:lstStyle/>
                    <a:p>
                      <a:pPr algn="ctr"/>
                      <a:r>
                        <a:rPr lang="en-US" dirty="0"/>
                        <a:t>X</a:t>
                      </a:r>
                    </a:p>
                  </a:txBody>
                  <a:tcPr>
                    <a:solidFill>
                      <a:srgbClr val="F4EBDC"/>
                    </a:solidFill>
                  </a:tcPr>
                </a:tc>
                <a:tc>
                  <a:txBody>
                    <a:bodyPr/>
                    <a:lstStyle/>
                    <a:p>
                      <a:pPr algn="ctr"/>
                      <a:r>
                        <a:rPr lang="en-US" dirty="0"/>
                        <a:t>X</a:t>
                      </a:r>
                    </a:p>
                  </a:txBody>
                  <a:tcPr>
                    <a:solidFill>
                      <a:srgbClr val="F4EBDC"/>
                    </a:solidFill>
                  </a:tcPr>
                </a:tc>
                <a:extLst>
                  <a:ext uri="{0D108BD9-81ED-4DB2-BD59-A6C34878D82A}">
                    <a16:rowId xmlns:a16="http://schemas.microsoft.com/office/drawing/2014/main" val="2562368908"/>
                  </a:ext>
                </a:extLst>
              </a:tr>
              <a:tr h="370840">
                <a:tc>
                  <a:txBody>
                    <a:bodyPr/>
                    <a:lstStyle/>
                    <a:p>
                      <a:r>
                        <a:rPr lang="en-US" dirty="0"/>
                        <a:t>Race</a:t>
                      </a:r>
                    </a:p>
                  </a:txBody>
                  <a:tcPr>
                    <a:solidFill>
                      <a:srgbClr val="ECDBBF"/>
                    </a:solidFill>
                  </a:tcPr>
                </a:tc>
                <a:tc>
                  <a:txBody>
                    <a:bodyPr/>
                    <a:lstStyle/>
                    <a:p>
                      <a:pPr algn="ctr"/>
                      <a:r>
                        <a:rPr lang="en-US" dirty="0"/>
                        <a:t>X</a:t>
                      </a:r>
                    </a:p>
                  </a:txBody>
                  <a:tcPr>
                    <a:solidFill>
                      <a:srgbClr val="ECDBBF"/>
                    </a:solidFill>
                  </a:tcPr>
                </a:tc>
                <a:tc>
                  <a:txBody>
                    <a:bodyPr/>
                    <a:lstStyle/>
                    <a:p>
                      <a:pPr algn="ctr"/>
                      <a:r>
                        <a:rPr lang="en-US" dirty="0"/>
                        <a:t>X</a:t>
                      </a:r>
                    </a:p>
                  </a:txBody>
                  <a:tcPr>
                    <a:solidFill>
                      <a:srgbClr val="ECDBBF"/>
                    </a:solidFill>
                  </a:tcPr>
                </a:tc>
                <a:tc>
                  <a:txBody>
                    <a:bodyPr/>
                    <a:lstStyle/>
                    <a:p>
                      <a:pPr algn="ctr"/>
                      <a:r>
                        <a:rPr lang="en-US" dirty="0"/>
                        <a:t>X</a:t>
                      </a:r>
                    </a:p>
                  </a:txBody>
                  <a:tcPr>
                    <a:solidFill>
                      <a:srgbClr val="ECDBBF"/>
                    </a:solidFill>
                  </a:tcPr>
                </a:tc>
                <a:extLst>
                  <a:ext uri="{0D108BD9-81ED-4DB2-BD59-A6C34878D82A}">
                    <a16:rowId xmlns:a16="http://schemas.microsoft.com/office/drawing/2014/main" val="2329755941"/>
                  </a:ext>
                </a:extLst>
              </a:tr>
              <a:tr h="370840">
                <a:tc>
                  <a:txBody>
                    <a:bodyPr/>
                    <a:lstStyle/>
                    <a:p>
                      <a:r>
                        <a:rPr lang="en-US" dirty="0"/>
                        <a:t>Sex</a:t>
                      </a:r>
                    </a:p>
                  </a:txBody>
                  <a:tcPr>
                    <a:solidFill>
                      <a:srgbClr val="F4EBDC"/>
                    </a:solidFill>
                  </a:tcPr>
                </a:tc>
                <a:tc>
                  <a:txBody>
                    <a:bodyPr/>
                    <a:lstStyle/>
                    <a:p>
                      <a:pPr algn="ctr"/>
                      <a:r>
                        <a:rPr lang="en-US" dirty="0"/>
                        <a:t>X</a:t>
                      </a:r>
                    </a:p>
                  </a:txBody>
                  <a:tcPr>
                    <a:solidFill>
                      <a:srgbClr val="F4EBDC"/>
                    </a:solidFill>
                  </a:tcPr>
                </a:tc>
                <a:tc>
                  <a:txBody>
                    <a:bodyPr/>
                    <a:lstStyle/>
                    <a:p>
                      <a:pPr algn="ctr"/>
                      <a:r>
                        <a:rPr lang="en-US" dirty="0"/>
                        <a:t>X</a:t>
                      </a:r>
                    </a:p>
                  </a:txBody>
                  <a:tcPr>
                    <a:solidFill>
                      <a:srgbClr val="F4EBDC"/>
                    </a:solidFill>
                  </a:tcPr>
                </a:tc>
                <a:tc>
                  <a:txBody>
                    <a:bodyPr/>
                    <a:lstStyle/>
                    <a:p>
                      <a:pPr algn="ctr"/>
                      <a:r>
                        <a:rPr lang="en-US" dirty="0"/>
                        <a:t>X</a:t>
                      </a:r>
                    </a:p>
                  </a:txBody>
                  <a:tcPr>
                    <a:solidFill>
                      <a:srgbClr val="F4EBDC"/>
                    </a:solidFill>
                  </a:tcPr>
                </a:tc>
                <a:extLst>
                  <a:ext uri="{0D108BD9-81ED-4DB2-BD59-A6C34878D82A}">
                    <a16:rowId xmlns:a16="http://schemas.microsoft.com/office/drawing/2014/main" val="2387508518"/>
                  </a:ext>
                </a:extLst>
              </a:tr>
              <a:tr h="370840">
                <a:tc>
                  <a:txBody>
                    <a:bodyPr/>
                    <a:lstStyle/>
                    <a:p>
                      <a:r>
                        <a:rPr lang="en-US" dirty="0"/>
                        <a:t>Age</a:t>
                      </a:r>
                    </a:p>
                  </a:txBody>
                  <a:tcPr>
                    <a:solidFill>
                      <a:srgbClr val="ECDBBF"/>
                    </a:solidFill>
                  </a:tcPr>
                </a:tc>
                <a:tc>
                  <a:txBody>
                    <a:bodyPr/>
                    <a:lstStyle/>
                    <a:p>
                      <a:pPr algn="ctr"/>
                      <a:r>
                        <a:rPr lang="en-US" dirty="0"/>
                        <a:t>X</a:t>
                      </a:r>
                    </a:p>
                  </a:txBody>
                  <a:tcPr>
                    <a:solidFill>
                      <a:srgbClr val="ECDBBF"/>
                    </a:solidFill>
                  </a:tcPr>
                </a:tc>
                <a:tc>
                  <a:txBody>
                    <a:bodyPr/>
                    <a:lstStyle/>
                    <a:p>
                      <a:pPr algn="ctr"/>
                      <a:r>
                        <a:rPr lang="en-US" dirty="0"/>
                        <a:t>X</a:t>
                      </a:r>
                    </a:p>
                  </a:txBody>
                  <a:tcPr>
                    <a:solidFill>
                      <a:srgbClr val="ECDBBF"/>
                    </a:solidFill>
                  </a:tcPr>
                </a:tc>
                <a:tc>
                  <a:txBody>
                    <a:bodyPr/>
                    <a:lstStyle/>
                    <a:p>
                      <a:pPr algn="ctr"/>
                      <a:r>
                        <a:rPr lang="en-US" dirty="0"/>
                        <a:t>X</a:t>
                      </a:r>
                    </a:p>
                  </a:txBody>
                  <a:tcPr>
                    <a:solidFill>
                      <a:srgbClr val="ECDBBF"/>
                    </a:solidFill>
                  </a:tcPr>
                </a:tc>
                <a:extLst>
                  <a:ext uri="{0D108BD9-81ED-4DB2-BD59-A6C34878D82A}">
                    <a16:rowId xmlns:a16="http://schemas.microsoft.com/office/drawing/2014/main" val="1465766949"/>
                  </a:ext>
                </a:extLst>
              </a:tr>
              <a:tr h="370840">
                <a:tc>
                  <a:txBody>
                    <a:bodyPr/>
                    <a:lstStyle/>
                    <a:p>
                      <a:r>
                        <a:rPr lang="en-US" dirty="0"/>
                        <a:t>Marital Status</a:t>
                      </a:r>
                    </a:p>
                  </a:txBody>
                  <a:tcPr>
                    <a:solidFill>
                      <a:srgbClr val="F4EBDC"/>
                    </a:solidFill>
                  </a:tcPr>
                </a:tc>
                <a:tc>
                  <a:txBody>
                    <a:bodyPr/>
                    <a:lstStyle/>
                    <a:p>
                      <a:pPr algn="ctr"/>
                      <a:r>
                        <a:rPr lang="en-US" dirty="0"/>
                        <a:t>X</a:t>
                      </a:r>
                    </a:p>
                  </a:txBody>
                  <a:tcPr>
                    <a:solidFill>
                      <a:srgbClr val="F4EBDC"/>
                    </a:solidFill>
                  </a:tcPr>
                </a:tc>
                <a:tc>
                  <a:txBody>
                    <a:bodyPr/>
                    <a:lstStyle/>
                    <a:p>
                      <a:pPr algn="ctr"/>
                      <a:r>
                        <a:rPr lang="en-US" dirty="0"/>
                        <a:t>X</a:t>
                      </a:r>
                    </a:p>
                  </a:txBody>
                  <a:tcPr>
                    <a:solidFill>
                      <a:srgbClr val="F4EBDC"/>
                    </a:solidFill>
                  </a:tcPr>
                </a:tc>
                <a:tc>
                  <a:txBody>
                    <a:bodyPr/>
                    <a:lstStyle/>
                    <a:p>
                      <a:pPr algn="ctr"/>
                      <a:r>
                        <a:rPr lang="en-US" dirty="0"/>
                        <a:t>X</a:t>
                      </a:r>
                    </a:p>
                  </a:txBody>
                  <a:tcPr>
                    <a:solidFill>
                      <a:srgbClr val="F4EBDC"/>
                    </a:solidFill>
                  </a:tcPr>
                </a:tc>
                <a:extLst>
                  <a:ext uri="{0D108BD9-81ED-4DB2-BD59-A6C34878D82A}">
                    <a16:rowId xmlns:a16="http://schemas.microsoft.com/office/drawing/2014/main" val="2249581261"/>
                  </a:ext>
                </a:extLst>
              </a:tr>
              <a:tr h="370840">
                <a:tc>
                  <a:txBody>
                    <a:bodyPr/>
                    <a:lstStyle/>
                    <a:p>
                      <a:r>
                        <a:rPr lang="en-US" dirty="0"/>
                        <a:t>Years Married</a:t>
                      </a:r>
                    </a:p>
                  </a:txBody>
                  <a:tcPr>
                    <a:solidFill>
                      <a:srgbClr val="ECDBBF"/>
                    </a:solidFill>
                  </a:tcPr>
                </a:tc>
                <a:tc>
                  <a:txBody>
                    <a:bodyPr/>
                    <a:lstStyle/>
                    <a:p>
                      <a:pPr algn="ctr"/>
                      <a:endParaRPr lang="en-US" dirty="0"/>
                    </a:p>
                  </a:txBody>
                  <a:tcPr>
                    <a:solidFill>
                      <a:srgbClr val="ECDBBF"/>
                    </a:solidFill>
                  </a:tcPr>
                </a:tc>
                <a:tc>
                  <a:txBody>
                    <a:bodyPr/>
                    <a:lstStyle/>
                    <a:p>
                      <a:pPr algn="ctr"/>
                      <a:r>
                        <a:rPr lang="en-US" dirty="0"/>
                        <a:t>X</a:t>
                      </a:r>
                    </a:p>
                  </a:txBody>
                  <a:tcPr>
                    <a:solidFill>
                      <a:srgbClr val="ECDBBF"/>
                    </a:solidFill>
                  </a:tcPr>
                </a:tc>
                <a:tc>
                  <a:txBody>
                    <a:bodyPr/>
                    <a:lstStyle/>
                    <a:p>
                      <a:pPr algn="ctr"/>
                      <a:r>
                        <a:rPr lang="en-US" dirty="0"/>
                        <a:t>X</a:t>
                      </a:r>
                    </a:p>
                  </a:txBody>
                  <a:tcPr>
                    <a:solidFill>
                      <a:srgbClr val="ECDBBF"/>
                    </a:solidFill>
                  </a:tcPr>
                </a:tc>
                <a:extLst>
                  <a:ext uri="{0D108BD9-81ED-4DB2-BD59-A6C34878D82A}">
                    <a16:rowId xmlns:a16="http://schemas.microsoft.com/office/drawing/2014/main" val="3491987238"/>
                  </a:ext>
                </a:extLst>
              </a:tr>
              <a:tr h="370840">
                <a:tc>
                  <a:txBody>
                    <a:bodyPr/>
                    <a:lstStyle/>
                    <a:p>
                      <a:r>
                        <a:rPr lang="en-US" dirty="0"/>
                        <a:t>Children – Births</a:t>
                      </a:r>
                    </a:p>
                  </a:txBody>
                  <a:tcPr>
                    <a:solidFill>
                      <a:srgbClr val="F4EBDC"/>
                    </a:solidFill>
                  </a:tcPr>
                </a:tc>
                <a:tc>
                  <a:txBody>
                    <a:bodyPr/>
                    <a:lstStyle/>
                    <a:p>
                      <a:pPr algn="ctr"/>
                      <a:endParaRPr lang="en-US" dirty="0"/>
                    </a:p>
                  </a:txBody>
                  <a:tcPr>
                    <a:solidFill>
                      <a:srgbClr val="F4EBDC"/>
                    </a:solidFill>
                  </a:tcPr>
                </a:tc>
                <a:tc>
                  <a:txBody>
                    <a:bodyPr/>
                    <a:lstStyle/>
                    <a:p>
                      <a:pPr algn="ctr"/>
                      <a:r>
                        <a:rPr lang="en-US" dirty="0"/>
                        <a:t>X</a:t>
                      </a:r>
                    </a:p>
                  </a:txBody>
                  <a:tcPr>
                    <a:solidFill>
                      <a:srgbClr val="F4EBDC"/>
                    </a:solidFill>
                  </a:tcPr>
                </a:tc>
                <a:tc>
                  <a:txBody>
                    <a:bodyPr/>
                    <a:lstStyle/>
                    <a:p>
                      <a:pPr algn="ctr"/>
                      <a:r>
                        <a:rPr lang="en-US" dirty="0"/>
                        <a:t>X</a:t>
                      </a:r>
                    </a:p>
                  </a:txBody>
                  <a:tcPr>
                    <a:solidFill>
                      <a:srgbClr val="F4EBDC"/>
                    </a:solidFill>
                  </a:tcPr>
                </a:tc>
                <a:extLst>
                  <a:ext uri="{0D108BD9-81ED-4DB2-BD59-A6C34878D82A}">
                    <a16:rowId xmlns:a16="http://schemas.microsoft.com/office/drawing/2014/main" val="660506787"/>
                  </a:ext>
                </a:extLst>
              </a:tr>
              <a:tr h="370840">
                <a:tc>
                  <a:txBody>
                    <a:bodyPr/>
                    <a:lstStyle/>
                    <a:p>
                      <a:r>
                        <a:rPr lang="en-US" dirty="0"/>
                        <a:t>Children – Living</a:t>
                      </a:r>
                    </a:p>
                  </a:txBody>
                  <a:tcPr>
                    <a:solidFill>
                      <a:srgbClr val="ECDBBF"/>
                    </a:solidFill>
                  </a:tcPr>
                </a:tc>
                <a:tc>
                  <a:txBody>
                    <a:bodyPr/>
                    <a:lstStyle/>
                    <a:p>
                      <a:pPr algn="ctr"/>
                      <a:endParaRPr lang="en-US" dirty="0"/>
                    </a:p>
                  </a:txBody>
                  <a:tcPr>
                    <a:solidFill>
                      <a:srgbClr val="ECDBBF"/>
                    </a:solidFill>
                  </a:tcPr>
                </a:tc>
                <a:tc>
                  <a:txBody>
                    <a:bodyPr/>
                    <a:lstStyle/>
                    <a:p>
                      <a:pPr algn="ctr"/>
                      <a:r>
                        <a:rPr lang="en-US" dirty="0"/>
                        <a:t>X</a:t>
                      </a:r>
                    </a:p>
                  </a:txBody>
                  <a:tcPr>
                    <a:solidFill>
                      <a:srgbClr val="ECDBBF"/>
                    </a:solidFill>
                  </a:tcPr>
                </a:tc>
                <a:tc>
                  <a:txBody>
                    <a:bodyPr/>
                    <a:lstStyle/>
                    <a:p>
                      <a:pPr algn="ctr"/>
                      <a:r>
                        <a:rPr lang="en-US" dirty="0"/>
                        <a:t>X</a:t>
                      </a:r>
                    </a:p>
                  </a:txBody>
                  <a:tcPr>
                    <a:solidFill>
                      <a:srgbClr val="ECDBBF"/>
                    </a:solidFill>
                  </a:tcPr>
                </a:tc>
                <a:extLst>
                  <a:ext uri="{0D108BD9-81ED-4DB2-BD59-A6C34878D82A}">
                    <a16:rowId xmlns:a16="http://schemas.microsoft.com/office/drawing/2014/main" val="2053112534"/>
                  </a:ext>
                </a:extLst>
              </a:tr>
              <a:tr h="370840">
                <a:tc>
                  <a:txBody>
                    <a:bodyPr/>
                    <a:lstStyle/>
                    <a:p>
                      <a:r>
                        <a:rPr lang="en-US" dirty="0"/>
                        <a:t>Place of Birth – Self, Father, Mother</a:t>
                      </a:r>
                    </a:p>
                  </a:txBody>
                  <a:tcPr>
                    <a:solidFill>
                      <a:srgbClr val="F4EBDC"/>
                    </a:solidFill>
                  </a:tcPr>
                </a:tc>
                <a:tc>
                  <a:txBody>
                    <a:bodyPr/>
                    <a:lstStyle/>
                    <a:p>
                      <a:pPr algn="ctr"/>
                      <a:r>
                        <a:rPr lang="en-US" dirty="0"/>
                        <a:t>X</a:t>
                      </a:r>
                    </a:p>
                  </a:txBody>
                  <a:tcPr>
                    <a:solidFill>
                      <a:srgbClr val="F4EBDC"/>
                    </a:solidFill>
                  </a:tcPr>
                </a:tc>
                <a:tc>
                  <a:txBody>
                    <a:bodyPr/>
                    <a:lstStyle/>
                    <a:p>
                      <a:pPr algn="ctr"/>
                      <a:r>
                        <a:rPr lang="en-US" dirty="0"/>
                        <a:t>X</a:t>
                      </a:r>
                    </a:p>
                  </a:txBody>
                  <a:tcPr>
                    <a:solidFill>
                      <a:srgbClr val="F4EBDC"/>
                    </a:solidFill>
                  </a:tcPr>
                </a:tc>
                <a:tc>
                  <a:txBody>
                    <a:bodyPr/>
                    <a:lstStyle/>
                    <a:p>
                      <a:pPr algn="ctr"/>
                      <a:r>
                        <a:rPr lang="en-US" dirty="0"/>
                        <a:t>X</a:t>
                      </a:r>
                    </a:p>
                  </a:txBody>
                  <a:tcPr>
                    <a:solidFill>
                      <a:srgbClr val="F4EBDC"/>
                    </a:solidFill>
                  </a:tcPr>
                </a:tc>
                <a:extLst>
                  <a:ext uri="{0D108BD9-81ED-4DB2-BD59-A6C34878D82A}">
                    <a16:rowId xmlns:a16="http://schemas.microsoft.com/office/drawing/2014/main" val="914768730"/>
                  </a:ext>
                </a:extLst>
              </a:tr>
              <a:tr h="370840">
                <a:tc>
                  <a:txBody>
                    <a:bodyPr/>
                    <a:lstStyle/>
                    <a:p>
                      <a:r>
                        <a:rPr lang="en-US" dirty="0"/>
                        <a:t>Occupation</a:t>
                      </a:r>
                    </a:p>
                  </a:txBody>
                  <a:tcPr>
                    <a:solidFill>
                      <a:srgbClr val="ECDBBF"/>
                    </a:solidFill>
                  </a:tcPr>
                </a:tc>
                <a:tc>
                  <a:txBody>
                    <a:bodyPr/>
                    <a:lstStyle/>
                    <a:p>
                      <a:pPr algn="ctr"/>
                      <a:r>
                        <a:rPr lang="en-US" dirty="0"/>
                        <a:t>X</a:t>
                      </a:r>
                    </a:p>
                  </a:txBody>
                  <a:tcPr>
                    <a:solidFill>
                      <a:srgbClr val="ECDBBF"/>
                    </a:solidFill>
                  </a:tcPr>
                </a:tc>
                <a:tc>
                  <a:txBody>
                    <a:bodyPr/>
                    <a:lstStyle/>
                    <a:p>
                      <a:pPr algn="ctr"/>
                      <a:r>
                        <a:rPr lang="en-US" dirty="0"/>
                        <a:t>X</a:t>
                      </a:r>
                    </a:p>
                  </a:txBody>
                  <a:tcPr>
                    <a:solidFill>
                      <a:srgbClr val="ECDBBF"/>
                    </a:solidFill>
                  </a:tcPr>
                </a:tc>
                <a:tc>
                  <a:txBody>
                    <a:bodyPr/>
                    <a:lstStyle/>
                    <a:p>
                      <a:pPr algn="ctr"/>
                      <a:r>
                        <a:rPr lang="en-US" dirty="0"/>
                        <a:t>X</a:t>
                      </a:r>
                    </a:p>
                  </a:txBody>
                  <a:tcPr>
                    <a:solidFill>
                      <a:srgbClr val="ECDBBF"/>
                    </a:solidFill>
                  </a:tcPr>
                </a:tc>
                <a:extLst>
                  <a:ext uri="{0D108BD9-81ED-4DB2-BD59-A6C34878D82A}">
                    <a16:rowId xmlns:a16="http://schemas.microsoft.com/office/drawing/2014/main" val="1696883194"/>
                  </a:ext>
                </a:extLst>
              </a:tr>
              <a:tr h="370840">
                <a:tc>
                  <a:txBody>
                    <a:bodyPr/>
                    <a:lstStyle/>
                    <a:p>
                      <a:r>
                        <a:rPr lang="en-US" dirty="0"/>
                        <a:t>Industry</a:t>
                      </a:r>
                    </a:p>
                  </a:txBody>
                  <a:tcPr>
                    <a:solidFill>
                      <a:srgbClr val="F4EBDC"/>
                    </a:solidFill>
                  </a:tcPr>
                </a:tc>
                <a:tc>
                  <a:txBody>
                    <a:bodyPr/>
                    <a:lstStyle/>
                    <a:p>
                      <a:pPr algn="ctr"/>
                      <a:endParaRPr lang="en-US" dirty="0"/>
                    </a:p>
                  </a:txBody>
                  <a:tcPr>
                    <a:solidFill>
                      <a:srgbClr val="F4EBDC"/>
                    </a:solidFill>
                  </a:tcPr>
                </a:tc>
                <a:tc>
                  <a:txBody>
                    <a:bodyPr/>
                    <a:lstStyle/>
                    <a:p>
                      <a:pPr algn="ctr"/>
                      <a:r>
                        <a:rPr lang="en-US" dirty="0"/>
                        <a:t>X</a:t>
                      </a:r>
                    </a:p>
                  </a:txBody>
                  <a:tcPr>
                    <a:solidFill>
                      <a:srgbClr val="F4EBDC"/>
                    </a:solidFill>
                  </a:tcPr>
                </a:tc>
                <a:tc>
                  <a:txBody>
                    <a:bodyPr/>
                    <a:lstStyle/>
                    <a:p>
                      <a:pPr algn="ctr"/>
                      <a:r>
                        <a:rPr lang="en-US" dirty="0"/>
                        <a:t>X</a:t>
                      </a:r>
                    </a:p>
                  </a:txBody>
                  <a:tcPr>
                    <a:solidFill>
                      <a:srgbClr val="F4EBDC"/>
                    </a:solidFill>
                  </a:tcPr>
                </a:tc>
                <a:extLst>
                  <a:ext uri="{0D108BD9-81ED-4DB2-BD59-A6C34878D82A}">
                    <a16:rowId xmlns:a16="http://schemas.microsoft.com/office/drawing/2014/main" val="433064062"/>
                  </a:ext>
                </a:extLst>
              </a:tr>
              <a:tr h="370840">
                <a:tc>
                  <a:txBody>
                    <a:bodyPr/>
                    <a:lstStyle/>
                    <a:p>
                      <a:r>
                        <a:rPr lang="en-US" dirty="0"/>
                        <a:t>Can Read? Can Write?</a:t>
                      </a:r>
                    </a:p>
                  </a:txBody>
                  <a:tcPr>
                    <a:solidFill>
                      <a:srgbClr val="ECDBBF"/>
                    </a:solidFill>
                  </a:tcPr>
                </a:tc>
                <a:tc>
                  <a:txBody>
                    <a:bodyPr/>
                    <a:lstStyle/>
                    <a:p>
                      <a:pPr algn="ctr"/>
                      <a:r>
                        <a:rPr lang="en-US" dirty="0"/>
                        <a:t>X</a:t>
                      </a:r>
                    </a:p>
                  </a:txBody>
                  <a:tcPr>
                    <a:solidFill>
                      <a:srgbClr val="ECDBBF"/>
                    </a:solidFill>
                  </a:tcPr>
                </a:tc>
                <a:tc>
                  <a:txBody>
                    <a:bodyPr/>
                    <a:lstStyle/>
                    <a:p>
                      <a:pPr algn="ctr"/>
                      <a:r>
                        <a:rPr lang="en-US" dirty="0"/>
                        <a:t>X</a:t>
                      </a:r>
                    </a:p>
                  </a:txBody>
                  <a:tcPr>
                    <a:solidFill>
                      <a:srgbClr val="ECDBBF"/>
                    </a:solidFill>
                  </a:tcPr>
                </a:tc>
                <a:tc>
                  <a:txBody>
                    <a:bodyPr/>
                    <a:lstStyle/>
                    <a:p>
                      <a:pPr algn="ctr"/>
                      <a:r>
                        <a:rPr lang="en-US" dirty="0"/>
                        <a:t>X</a:t>
                      </a:r>
                    </a:p>
                  </a:txBody>
                  <a:tcPr>
                    <a:solidFill>
                      <a:srgbClr val="ECDBBF"/>
                    </a:solidFill>
                  </a:tcPr>
                </a:tc>
                <a:extLst>
                  <a:ext uri="{0D108BD9-81ED-4DB2-BD59-A6C34878D82A}">
                    <a16:rowId xmlns:a16="http://schemas.microsoft.com/office/drawing/2014/main" val="2761494284"/>
                  </a:ext>
                </a:extLst>
              </a:tr>
              <a:tr h="370840">
                <a:tc>
                  <a:txBody>
                    <a:bodyPr/>
                    <a:lstStyle/>
                    <a:p>
                      <a:r>
                        <a:rPr lang="en-US" dirty="0"/>
                        <a:t>Home Owned or Rented</a:t>
                      </a:r>
                    </a:p>
                  </a:txBody>
                  <a:tcPr>
                    <a:solidFill>
                      <a:srgbClr val="F4EBDC"/>
                    </a:solidFill>
                  </a:tcPr>
                </a:tc>
                <a:tc>
                  <a:txBody>
                    <a:bodyPr/>
                    <a:lstStyle/>
                    <a:p>
                      <a:pPr algn="ctr"/>
                      <a:endParaRPr lang="en-US" dirty="0"/>
                    </a:p>
                  </a:txBody>
                  <a:tcPr>
                    <a:solidFill>
                      <a:srgbClr val="F4EBDC"/>
                    </a:solidFill>
                  </a:tcPr>
                </a:tc>
                <a:tc>
                  <a:txBody>
                    <a:bodyPr/>
                    <a:lstStyle/>
                    <a:p>
                      <a:pPr algn="ctr"/>
                      <a:r>
                        <a:rPr lang="en-US" dirty="0"/>
                        <a:t>X</a:t>
                      </a:r>
                    </a:p>
                  </a:txBody>
                  <a:tcPr>
                    <a:solidFill>
                      <a:srgbClr val="F4EBDC"/>
                    </a:solidFill>
                  </a:tcPr>
                </a:tc>
                <a:tc>
                  <a:txBody>
                    <a:bodyPr/>
                    <a:lstStyle/>
                    <a:p>
                      <a:pPr algn="ctr"/>
                      <a:r>
                        <a:rPr lang="en-US" dirty="0"/>
                        <a:t>X</a:t>
                      </a:r>
                    </a:p>
                  </a:txBody>
                  <a:tcPr>
                    <a:solidFill>
                      <a:srgbClr val="F4EBDC"/>
                    </a:solidFill>
                  </a:tcPr>
                </a:tc>
                <a:extLst>
                  <a:ext uri="{0D108BD9-81ED-4DB2-BD59-A6C34878D82A}">
                    <a16:rowId xmlns:a16="http://schemas.microsoft.com/office/drawing/2014/main" val="3678583323"/>
                  </a:ext>
                </a:extLst>
              </a:tr>
            </a:tbl>
          </a:graphicData>
        </a:graphic>
      </p:graphicFrame>
      <p:sp>
        <p:nvSpPr>
          <p:cNvPr id="15" name="TextBox 14">
            <a:extLst>
              <a:ext uri="{FF2B5EF4-FFF2-40B4-BE49-F238E27FC236}">
                <a16:creationId xmlns:a16="http://schemas.microsoft.com/office/drawing/2014/main" id="{014644A7-A521-43E1-B15B-2BB314AEEBD3}"/>
              </a:ext>
            </a:extLst>
          </p:cNvPr>
          <p:cNvSpPr txBox="1"/>
          <p:nvPr/>
        </p:nvSpPr>
        <p:spPr>
          <a:xfrm>
            <a:off x="460375" y="1843671"/>
            <a:ext cx="5297488" cy="4278094"/>
          </a:xfrm>
          <a:prstGeom prst="rect">
            <a:avLst/>
          </a:prstGeom>
          <a:noFill/>
        </p:spPr>
        <p:txBody>
          <a:bodyPr wrap="square" lIns="91440" tIns="45720" rIns="91440" bIns="45720" rtlCol="0" anchor="t">
            <a:spAutoFit/>
          </a:bodyPr>
          <a:lstStyle/>
          <a:p>
            <a:r>
              <a:rPr lang="en-US" sz="2400" b="1" u="sng" dirty="0">
                <a:cs typeface="Calibri" panose="020F0502020204030204"/>
              </a:rPr>
              <a:t>RACE</a:t>
            </a:r>
          </a:p>
          <a:p>
            <a:pPr marL="233363" indent="-233363">
              <a:buFont typeface="Arial" panose="020B0604020202020204" pitchFamily="34" charset="0"/>
              <a:buChar char="•"/>
            </a:pPr>
            <a:r>
              <a:rPr lang="en-US" sz="2000" b="1" dirty="0">
                <a:cs typeface="Calibri" panose="020F0502020204030204"/>
              </a:rPr>
              <a:t>1880 &amp; 1910: </a:t>
            </a:r>
            <a:r>
              <a:rPr lang="en-US" sz="2000" dirty="0">
                <a:cs typeface="Calibri" panose="020F0502020204030204"/>
              </a:rPr>
              <a:t>Black recorded as Black (B) or “Mulatto” (M); </a:t>
            </a:r>
            <a:r>
              <a:rPr lang="en-US" sz="2000" b="1" dirty="0">
                <a:cs typeface="Calibri" panose="020F0502020204030204"/>
              </a:rPr>
              <a:t>1900: </a:t>
            </a:r>
            <a:r>
              <a:rPr lang="en-US" sz="2000" dirty="0">
                <a:cs typeface="Calibri" panose="020F0502020204030204"/>
              </a:rPr>
              <a:t>Only recorded Black (B)</a:t>
            </a:r>
          </a:p>
          <a:p>
            <a:pPr marL="233363" indent="-233363">
              <a:buFont typeface="Arial" panose="020B0604020202020204" pitchFamily="34" charset="0"/>
              <a:buChar char="•"/>
            </a:pPr>
            <a:r>
              <a:rPr lang="en-US" sz="2000" dirty="0">
                <a:cs typeface="Calibri" panose="020F0502020204030204"/>
              </a:rPr>
              <a:t>Race could be decided by census enumerator, not necessarily self-reported</a:t>
            </a:r>
          </a:p>
          <a:p>
            <a:r>
              <a:rPr lang="en-US" sz="2400" b="1" u="sng" dirty="0">
                <a:cs typeface="Calibri" panose="020F0502020204030204"/>
              </a:rPr>
              <a:t>MARITAL STATUS</a:t>
            </a:r>
          </a:p>
          <a:p>
            <a:pPr marL="233363" indent="-233363">
              <a:buFont typeface="Arial" panose="020B0604020202020204" pitchFamily="34" charset="0"/>
              <a:buChar char="•"/>
            </a:pPr>
            <a:r>
              <a:rPr lang="en-US" sz="2000" b="1" dirty="0">
                <a:cs typeface="Calibri" panose="020F0502020204030204"/>
              </a:rPr>
              <a:t>1880: </a:t>
            </a:r>
            <a:r>
              <a:rPr lang="en-US" sz="2000" dirty="0">
                <a:cs typeface="Calibri" panose="020F0502020204030204"/>
              </a:rPr>
              <a:t>Widowed and Divorced collapsed; </a:t>
            </a:r>
            <a:r>
              <a:rPr lang="en-US" sz="2000" b="1" dirty="0">
                <a:cs typeface="Calibri" panose="020F0502020204030204"/>
              </a:rPr>
              <a:t>1900 &amp; 1910: </a:t>
            </a:r>
            <a:r>
              <a:rPr lang="en-US" sz="2000" dirty="0">
                <a:cs typeface="Calibri" panose="020F0502020204030204"/>
              </a:rPr>
              <a:t>Widowed and Divorced recorded separately – Single (S), Married (M), Divorced (D), Widowed (Wd) </a:t>
            </a:r>
          </a:p>
          <a:p>
            <a:r>
              <a:rPr lang="en-US" sz="2400" b="1" u="sng" dirty="0">
                <a:cs typeface="Calibri" panose="020F0502020204030204"/>
              </a:rPr>
              <a:t>READ/WRITE</a:t>
            </a:r>
          </a:p>
          <a:p>
            <a:pPr marL="233363" indent="-233363">
              <a:buFont typeface="Arial" panose="020B0604020202020204" pitchFamily="34" charset="0"/>
              <a:buChar char="•"/>
            </a:pPr>
            <a:r>
              <a:rPr lang="en-US" sz="2000" b="1" dirty="0">
                <a:cs typeface="Calibri" panose="020F0502020204030204"/>
              </a:rPr>
              <a:t>1880: </a:t>
            </a:r>
            <a:r>
              <a:rPr lang="en-US" sz="2000" dirty="0">
                <a:cs typeface="Calibri" panose="020F0502020204030204"/>
              </a:rPr>
              <a:t>Tick mark if Can</a:t>
            </a:r>
            <a:r>
              <a:rPr lang="en-US" sz="2000" u="sng" dirty="0">
                <a:cs typeface="Calibri" panose="020F0502020204030204"/>
              </a:rPr>
              <a:t>not</a:t>
            </a:r>
            <a:r>
              <a:rPr lang="en-US" sz="2000" dirty="0">
                <a:cs typeface="Calibri" panose="020F0502020204030204"/>
              </a:rPr>
              <a:t> Read/Write; </a:t>
            </a:r>
            <a:r>
              <a:rPr lang="en-US" sz="2000" b="1" dirty="0">
                <a:cs typeface="Calibri" panose="020F0502020204030204"/>
              </a:rPr>
              <a:t>1900 &amp; 1910: </a:t>
            </a:r>
            <a:r>
              <a:rPr lang="en-US" sz="2000" dirty="0">
                <a:cs typeface="Calibri" panose="020F0502020204030204"/>
              </a:rPr>
              <a:t>Recorded as </a:t>
            </a:r>
            <a:r>
              <a:rPr lang="en-US" sz="2000" u="sng" dirty="0">
                <a:cs typeface="Calibri" panose="020F0502020204030204"/>
              </a:rPr>
              <a:t>Can</a:t>
            </a:r>
            <a:r>
              <a:rPr lang="en-US" sz="2000" dirty="0">
                <a:cs typeface="Calibri" panose="020F0502020204030204"/>
              </a:rPr>
              <a:t> Read/Write? Yes or No</a:t>
            </a:r>
          </a:p>
        </p:txBody>
      </p:sp>
      <p:sp>
        <p:nvSpPr>
          <p:cNvPr id="18" name="TextBox 17">
            <a:extLst>
              <a:ext uri="{FF2B5EF4-FFF2-40B4-BE49-F238E27FC236}">
                <a16:creationId xmlns:a16="http://schemas.microsoft.com/office/drawing/2014/main" id="{08627D4E-BBA3-4635-8095-86AB91F28D31}"/>
              </a:ext>
            </a:extLst>
          </p:cNvPr>
          <p:cNvSpPr txBox="1"/>
          <p:nvPr/>
        </p:nvSpPr>
        <p:spPr>
          <a:xfrm>
            <a:off x="1485900" y="397121"/>
            <a:ext cx="4396357" cy="1446550"/>
          </a:xfrm>
          <a:prstGeom prst="rect">
            <a:avLst/>
          </a:prstGeom>
          <a:noFill/>
        </p:spPr>
        <p:txBody>
          <a:bodyPr wrap="square" rtlCol="0">
            <a:spAutoFit/>
          </a:bodyPr>
          <a:lstStyle/>
          <a:p>
            <a:r>
              <a:rPr lang="en-US" sz="4400" dirty="0"/>
              <a:t>Harmonizing Data </a:t>
            </a:r>
            <a:r>
              <a:rPr lang="en-US" sz="3600" dirty="0"/>
              <a:t>across</a:t>
            </a:r>
            <a:r>
              <a:rPr lang="en-US" sz="4400" dirty="0"/>
              <a:t> Census Years</a:t>
            </a:r>
          </a:p>
        </p:txBody>
      </p:sp>
      <p:sp>
        <p:nvSpPr>
          <p:cNvPr id="2" name="TextBox 1">
            <a:extLst>
              <a:ext uri="{FF2B5EF4-FFF2-40B4-BE49-F238E27FC236}">
                <a16:creationId xmlns:a16="http://schemas.microsoft.com/office/drawing/2014/main" id="{00FBBD0A-B7C7-07A6-CCF3-957966C47098}"/>
              </a:ext>
            </a:extLst>
          </p:cNvPr>
          <p:cNvSpPr txBox="1"/>
          <p:nvPr/>
        </p:nvSpPr>
        <p:spPr>
          <a:xfrm>
            <a:off x="7447338" y="6387353"/>
            <a:ext cx="4043670" cy="338554"/>
          </a:xfrm>
          <a:prstGeom prst="rect">
            <a:avLst/>
          </a:prstGeom>
          <a:noFill/>
        </p:spPr>
        <p:txBody>
          <a:bodyPr wrap="square" rtlCol="0">
            <a:spAutoFit/>
          </a:bodyPr>
          <a:lstStyle/>
          <a:p>
            <a:r>
              <a:rPr lang="en-US" sz="1600" dirty="0"/>
              <a:t>*X = data collected; blank = not collected</a:t>
            </a:r>
          </a:p>
        </p:txBody>
      </p:sp>
    </p:spTree>
    <p:extLst>
      <p:ext uri="{BB962C8B-B14F-4D97-AF65-F5344CB8AC3E}">
        <p14:creationId xmlns:p14="http://schemas.microsoft.com/office/powerpoint/2010/main" val="3395407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1000"/>
                                        <p:tgtEl>
                                          <p:spTgt spid="8"/>
                                        </p:tgtEl>
                                      </p:cBhvr>
                                    </p:animEffect>
                                  </p:childTnLst>
                                </p:cTn>
                              </p:par>
                            </p:childTnLst>
                          </p:cTn>
                        </p:par>
                        <p:par>
                          <p:cTn id="8" fill="hold">
                            <p:stCondLst>
                              <p:cond delay="1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15">
                                            <p:txEl>
                                              <p:pRg st="0" end="0"/>
                                            </p:txEl>
                                          </p:spTgt>
                                        </p:tgtEl>
                                        <p:attrNameLst>
                                          <p:attrName>style.visibility</p:attrName>
                                        </p:attrNameLst>
                                      </p:cBhvr>
                                      <p:to>
                                        <p:strVal val="visible"/>
                                      </p:to>
                                    </p:set>
                                    <p:animEffect transition="in" filter="wipe(left)">
                                      <p:cBhvr>
                                        <p:cTn id="16" dur="500"/>
                                        <p:tgtEl>
                                          <p:spTgt spid="15">
                                            <p:txEl>
                                              <p:pRg st="0" end="0"/>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5">
                                            <p:txEl>
                                              <p:pRg st="1" end="1"/>
                                            </p:txEl>
                                          </p:spTgt>
                                        </p:tgtEl>
                                        <p:attrNameLst>
                                          <p:attrName>style.visibility</p:attrName>
                                        </p:attrNameLst>
                                      </p:cBhvr>
                                      <p:to>
                                        <p:strVal val="visible"/>
                                      </p:to>
                                    </p:set>
                                    <p:animEffect transition="in" filter="wipe(left)">
                                      <p:cBhvr>
                                        <p:cTn id="20" dur="500"/>
                                        <p:tgtEl>
                                          <p:spTgt spid="1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5">
                                            <p:txEl>
                                              <p:pRg st="2" end="2"/>
                                            </p:txEl>
                                          </p:spTgt>
                                        </p:tgtEl>
                                        <p:attrNameLst>
                                          <p:attrName>style.visibility</p:attrName>
                                        </p:attrNameLst>
                                      </p:cBhvr>
                                      <p:to>
                                        <p:strVal val="visible"/>
                                      </p:to>
                                    </p:set>
                                    <p:animEffect transition="in" filter="wipe(left)">
                                      <p:cBhvr>
                                        <p:cTn id="25" dur="500"/>
                                        <p:tgtEl>
                                          <p:spTgt spid="15">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5">
                                            <p:txEl>
                                              <p:pRg st="3" end="3"/>
                                            </p:txEl>
                                          </p:spTgt>
                                        </p:tgtEl>
                                        <p:attrNameLst>
                                          <p:attrName>style.visibility</p:attrName>
                                        </p:attrNameLst>
                                      </p:cBhvr>
                                      <p:to>
                                        <p:strVal val="visible"/>
                                      </p:to>
                                    </p:set>
                                    <p:animEffect transition="in" filter="wipe(left)">
                                      <p:cBhvr>
                                        <p:cTn id="30" dur="500"/>
                                        <p:tgtEl>
                                          <p:spTgt spid="15">
                                            <p:txEl>
                                              <p:pRg st="3" end="3"/>
                                            </p:txEl>
                                          </p:spTgt>
                                        </p:tgtEl>
                                      </p:cBhvr>
                                    </p:animEffect>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15">
                                            <p:txEl>
                                              <p:pRg st="4" end="4"/>
                                            </p:txEl>
                                          </p:spTgt>
                                        </p:tgtEl>
                                        <p:attrNameLst>
                                          <p:attrName>style.visibility</p:attrName>
                                        </p:attrNameLst>
                                      </p:cBhvr>
                                      <p:to>
                                        <p:strVal val="visible"/>
                                      </p:to>
                                    </p:set>
                                    <p:animEffect transition="in" filter="wipe(left)">
                                      <p:cBhvr>
                                        <p:cTn id="34" dur="500"/>
                                        <p:tgtEl>
                                          <p:spTgt spid="15">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5">
                                            <p:txEl>
                                              <p:pRg st="5" end="5"/>
                                            </p:txEl>
                                          </p:spTgt>
                                        </p:tgtEl>
                                        <p:attrNameLst>
                                          <p:attrName>style.visibility</p:attrName>
                                        </p:attrNameLst>
                                      </p:cBhvr>
                                      <p:to>
                                        <p:strVal val="visible"/>
                                      </p:to>
                                    </p:set>
                                    <p:animEffect transition="in" filter="wipe(left)">
                                      <p:cBhvr>
                                        <p:cTn id="39" dur="500"/>
                                        <p:tgtEl>
                                          <p:spTgt spid="15">
                                            <p:txEl>
                                              <p:pRg st="5" end="5"/>
                                            </p:txEl>
                                          </p:spTgt>
                                        </p:tgtEl>
                                      </p:cBhvr>
                                    </p:animEffect>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15">
                                            <p:txEl>
                                              <p:pRg st="6" end="6"/>
                                            </p:txEl>
                                          </p:spTgt>
                                        </p:tgtEl>
                                        <p:attrNameLst>
                                          <p:attrName>style.visibility</p:attrName>
                                        </p:attrNameLst>
                                      </p:cBhvr>
                                      <p:to>
                                        <p:strVal val="visible"/>
                                      </p:to>
                                    </p:set>
                                    <p:animEffect transition="in" filter="wipe(left)">
                                      <p:cBhvr>
                                        <p:cTn id="43" dur="500"/>
                                        <p:tgtEl>
                                          <p:spTgt spid="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uiExpand="1" build="p"/>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AC9BF353EBC024793C97D1F9996D17F" ma:contentTypeVersion="12" ma:contentTypeDescription="Create a new document." ma:contentTypeScope="" ma:versionID="67b32be6299c2b01dad6a51bd33e28cb">
  <xsd:schema xmlns:xsd="http://www.w3.org/2001/XMLSchema" xmlns:xs="http://www.w3.org/2001/XMLSchema" xmlns:p="http://schemas.microsoft.com/office/2006/metadata/properties" xmlns:ns3="a4f8a344-5629-4131-b55f-9108f709f3c2" xmlns:ns4="fb7d8d47-f0b0-4259-8d9d-093a752a3e22" targetNamespace="http://schemas.microsoft.com/office/2006/metadata/properties" ma:root="true" ma:fieldsID="095aaf715de4295813ae02f0121d7130" ns3:_="" ns4:_="">
    <xsd:import namespace="a4f8a344-5629-4131-b55f-9108f709f3c2"/>
    <xsd:import namespace="fb7d8d47-f0b0-4259-8d9d-093a752a3e22"/>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AutoKeyPoints" minOccurs="0"/>
                <xsd:element ref="ns4:MediaServiceKeyPoints"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8a344-5629-4131-b55f-9108f709f3c2"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7d8d47-f0b0-4259-8d9d-093a752a3e22"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3E8C093-00C2-4971-8DEF-A0A58E008ECA}">
  <ds:schemaRefs>
    <ds:schemaRef ds:uri="http://schemas.microsoft.com/sharepoint/v3/contenttype/forms"/>
  </ds:schemaRefs>
</ds:datastoreItem>
</file>

<file path=customXml/itemProps2.xml><?xml version="1.0" encoding="utf-8"?>
<ds:datastoreItem xmlns:ds="http://schemas.openxmlformats.org/officeDocument/2006/customXml" ds:itemID="{A4A2C959-88FB-49D0-A2D2-0CCAC30D345E}">
  <ds:schemaRefs>
    <ds:schemaRef ds:uri="http://schemas.microsoft.com/office/2006/documentManagement/types"/>
    <ds:schemaRef ds:uri="http://purl.org/dc/terms/"/>
    <ds:schemaRef ds:uri="http://purl.org/dc/elements/1.1/"/>
    <ds:schemaRef ds:uri="http://schemas.microsoft.com/office/2006/metadata/properties"/>
    <ds:schemaRef ds:uri="http://purl.org/dc/dcmitype/"/>
    <ds:schemaRef ds:uri="http://www.w3.org/XML/1998/namespace"/>
    <ds:schemaRef ds:uri="http://schemas.microsoft.com/office/infopath/2007/PartnerControls"/>
    <ds:schemaRef ds:uri="http://schemas.openxmlformats.org/package/2006/metadata/core-properties"/>
    <ds:schemaRef ds:uri="fb7d8d47-f0b0-4259-8d9d-093a752a3e22"/>
    <ds:schemaRef ds:uri="a4f8a344-5629-4131-b55f-9108f709f3c2"/>
  </ds:schemaRefs>
</ds:datastoreItem>
</file>

<file path=customXml/itemProps3.xml><?xml version="1.0" encoding="utf-8"?>
<ds:datastoreItem xmlns:ds="http://schemas.openxmlformats.org/officeDocument/2006/customXml" ds:itemID="{141D051E-087A-48AF-9329-69796D841A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8a344-5629-4131-b55f-9108f709f3c2"/>
    <ds:schemaRef ds:uri="fb7d8d47-f0b0-4259-8d9d-093a752a3e2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4039</TotalTime>
  <Words>3405</Words>
  <Application>Microsoft Office PowerPoint</Application>
  <PresentationFormat>Widescreen</PresentationFormat>
  <Paragraphs>546</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Wingdings</vt:lpstr>
      <vt:lpstr>Arial</vt:lpstr>
      <vt:lpstr>Roboto</vt:lpstr>
      <vt:lpstr>Calibri Light</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Georgia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Mandy Swygart-Hobaugh</dc:creator>
  <cp:lastModifiedBy>Mandy Swygart-Hobaugh</cp:lastModifiedBy>
  <cp:revision>586</cp:revision>
  <dcterms:created xsi:type="dcterms:W3CDTF">2021-08-07T21:13:09Z</dcterms:created>
  <dcterms:modified xsi:type="dcterms:W3CDTF">2022-12-02T19:19:10Z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0x0101002AC9BF353EBC024793C97D1F9996D17F</vt:lpwstr>
  </property>
</Properties>
</file>