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56" r:id="rId2"/>
    <p:sldId id="258" r:id="rId3"/>
    <p:sldId id="275" r:id="rId4"/>
    <p:sldId id="270" r:id="rId5"/>
    <p:sldId id="260" r:id="rId6"/>
    <p:sldId id="279" r:id="rId7"/>
    <p:sldId id="281" r:id="rId8"/>
    <p:sldId id="280" r:id="rId9"/>
    <p:sldId id="276" r:id="rId10"/>
    <p:sldId id="259" r:id="rId11"/>
    <p:sldId id="261" r:id="rId12"/>
    <p:sldId id="272" r:id="rId13"/>
    <p:sldId id="282" r:id="rId14"/>
    <p:sldId id="271" r:id="rId15"/>
    <p:sldId id="274" r:id="rId16"/>
    <p:sldId id="283" r:id="rId17"/>
    <p:sldId id="273" r:id="rId18"/>
    <p:sldId id="262" r:id="rId19"/>
    <p:sldId id="263" r:id="rId20"/>
    <p:sldId id="264" r:id="rId21"/>
    <p:sldId id="265" r:id="rId22"/>
    <p:sldId id="278" r:id="rId23"/>
    <p:sldId id="266" r:id="rId24"/>
    <p:sldId id="269" r:id="rId25"/>
    <p:sldId id="267" r:id="rId26"/>
    <p:sldId id="26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6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9EBBA-996F-894A-B54A-D6246ED52CEA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54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2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48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7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86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6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1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4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7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3573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2018-06-07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62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768" y="4960137"/>
            <a:ext cx="8110211" cy="1463040"/>
          </a:xfrm>
        </p:spPr>
        <p:txBody>
          <a:bodyPr>
            <a:noAutofit/>
          </a:bodyPr>
          <a:lstStyle/>
          <a:p>
            <a:r>
              <a:rPr lang="en-CA" sz="3600" dirty="0" smtClean="0"/>
              <a:t>Archivists and Technological Competencies: </a:t>
            </a:r>
            <a:br>
              <a:rPr lang="en-CA" sz="3600" dirty="0" smtClean="0"/>
            </a:br>
            <a:r>
              <a:rPr lang="en-CA" sz="3600" dirty="0" smtClean="0"/>
              <a:t>A conversation about Archival Education  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Amanda Oliver</a:t>
            </a:r>
          </a:p>
          <a:p>
            <a:r>
              <a:rPr lang="en-CA" dirty="0" smtClean="0"/>
              <a:t>Amanda Jamieson</a:t>
            </a:r>
          </a:p>
          <a:p>
            <a:r>
              <a:rPr lang="en-CA" dirty="0" smtClean="0"/>
              <a:t>Anne Daniel </a:t>
            </a:r>
            <a:endParaRPr lang="en-CA" dirty="0"/>
          </a:p>
        </p:txBody>
      </p:sp>
      <p:pic>
        <p:nvPicPr>
          <p:cNvPr id="4" name="Picture 3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E0C68B72-9064-4E84-9444-79820994F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042" y="5520134"/>
            <a:ext cx="1434283" cy="34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#1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457199" y="946484"/>
            <a:ext cx="1135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Reflecting upon the competency profiles for information </a:t>
            </a:r>
            <a:r>
              <a:rPr lang="en-US" sz="4000" dirty="0" smtClean="0"/>
              <a:t>professionals and </a:t>
            </a:r>
            <a:r>
              <a:rPr lang="en-US" sz="4000" dirty="0"/>
              <a:t>reflecting upon your experience, discuss the technological competencies that are core to the role of an </a:t>
            </a:r>
            <a:r>
              <a:rPr lang="en-US" sz="4000" dirty="0" smtClean="0"/>
              <a:t>archivist.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5411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Graduate Education:  Methodology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10 information science related graduate programs in Canada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</a:t>
            </a:r>
            <a:r>
              <a:rPr lang="en-CA" dirty="0"/>
              <a:t>L</a:t>
            </a:r>
            <a:r>
              <a:rPr lang="en-CA" dirty="0" smtClean="0"/>
              <a:t>earning outcomes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 R</a:t>
            </a:r>
            <a:r>
              <a:rPr lang="en-CA" dirty="0" smtClean="0"/>
              <a:t>equired </a:t>
            </a:r>
            <a:r>
              <a:rPr lang="en-CA" dirty="0" smtClean="0"/>
              <a:t>courses </a:t>
            </a:r>
          </a:p>
        </p:txBody>
      </p:sp>
    </p:spTree>
    <p:extLst>
      <p:ext uri="{BB962C8B-B14F-4D97-AF65-F5344CB8AC3E}">
        <p14:creationId xmlns:p14="http://schemas.microsoft.com/office/powerpoint/2010/main" val="164652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Education: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“to prepare graduates to select, evaluate and use current and emerging information and communication technologies in constantly changing information workplaces”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“apply knowledge of current and emerging technologies to real world situations”</a:t>
            </a:r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93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EDUCATION:  REQUIRED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59 required courses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Fall 2016 to 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87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education: syllabi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21 syllabi contained 0 </a:t>
            </a:r>
            <a:r>
              <a:rPr lang="en-US" dirty="0"/>
              <a:t>references to technology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7  syllabi contained 1 reference</a:t>
            </a:r>
            <a:r>
              <a:rPr lang="en-US" dirty="0"/>
              <a:t> </a:t>
            </a:r>
            <a:r>
              <a:rPr lang="en-US" dirty="0" smtClean="0"/>
              <a:t>to technology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4 syllabi contained 2 references to technology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8 syllabi contained </a:t>
            </a:r>
            <a:r>
              <a:rPr lang="en-US" dirty="0"/>
              <a:t>10+ references to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31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Education: Themes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Data – 37 references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Application of archival principles – 14 references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Digital preservation – 14 references</a:t>
            </a:r>
          </a:p>
        </p:txBody>
      </p:sp>
    </p:spTree>
    <p:extLst>
      <p:ext uri="{BB962C8B-B14F-4D97-AF65-F5344CB8AC3E}">
        <p14:creationId xmlns:p14="http://schemas.microsoft.com/office/powerpoint/2010/main" val="2544021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Education – SAA Digital Archivist Specialist certificate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Preservation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Retrieval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Electronic records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Digital Archives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Appraisal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1356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836695" cy="1499616"/>
          </a:xfrm>
        </p:spPr>
        <p:txBody>
          <a:bodyPr/>
          <a:lstStyle/>
          <a:p>
            <a:r>
              <a:rPr lang="en-US" dirty="0" smtClean="0"/>
              <a:t>Graduate Education – SAA Digital Archivist Specialist certificate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Preservation – 12 instances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Retrieval – 9 instances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Electronic Records – 8 instances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Digital Archives – 7 instances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Appraisal – 7 instances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62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Professional Development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50 workshops across the country from 2016-2018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CA" sz="2000" dirty="0" smtClean="0"/>
              <a:t> 6 workshops online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CA" sz="2000" dirty="0" smtClean="0"/>
              <a:t> 44 workshops in-person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CA" sz="2000" dirty="0" smtClean="0"/>
              <a:t> Average duration was 1.18 days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CA" sz="2000" dirty="0" smtClean="0"/>
              <a:t> 50% of the workshops were held in-person in Ontario and Quebec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CA" sz="2000" dirty="0" smtClean="0"/>
              <a:t> But, zero workshops were held in the territories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716695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#2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49987"/>
            <a:ext cx="1135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Reflect upon these findings. Did you find anything surprising? </a:t>
            </a:r>
            <a:endParaRPr lang="en-US" sz="4000" dirty="0" smtClean="0"/>
          </a:p>
          <a:p>
            <a:r>
              <a:rPr lang="en-US" sz="4000" dirty="0" smtClean="0"/>
              <a:t>Are there </a:t>
            </a:r>
            <a:r>
              <a:rPr lang="en-US" sz="4000" dirty="0"/>
              <a:t>any gaps in your knowledge? If you have these skills, how did you get them?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9575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The </a:t>
            </a:r>
            <a:r>
              <a:rPr lang="en-US" dirty="0"/>
              <a:t>objective of today's session is </a:t>
            </a:r>
            <a:r>
              <a:rPr lang="en-US" dirty="0" smtClean="0"/>
              <a:t>to share results from our research and to foster discussion on what technological competencies might be expected of </a:t>
            </a:r>
            <a:r>
              <a:rPr lang="en-US" dirty="0"/>
              <a:t>archivists and the role that </a:t>
            </a:r>
            <a:r>
              <a:rPr lang="en-US" dirty="0" smtClean="0"/>
              <a:t>these </a:t>
            </a:r>
            <a:r>
              <a:rPr lang="en-US" dirty="0"/>
              <a:t>play in </a:t>
            </a:r>
            <a:r>
              <a:rPr lang="en-US" dirty="0" smtClean="0"/>
              <a:t>education </a:t>
            </a:r>
            <a:r>
              <a:rPr lang="en-US" dirty="0"/>
              <a:t>and professional practice</a:t>
            </a:r>
            <a:r>
              <a:rPr lang="en-US" dirty="0" smtClean="0"/>
              <a:t>.</a:t>
            </a:r>
          </a:p>
          <a:p>
            <a:pPr marL="128016" lvl="1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Content Placeholder 4" descr="memebetter.com-201706220945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992" y="2084832"/>
            <a:ext cx="4754562" cy="356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68033" y="5758961"/>
            <a:ext cx="40575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1000" dirty="0">
                <a:latin typeface="Old Standard TT"/>
                <a:ea typeface="Old Standard TT"/>
                <a:cs typeface="Old Standard TT"/>
                <a:sym typeface="Old Standard TT"/>
              </a:rPr>
              <a:t>https://saaers.wordpress.com/2017/07/11/digital-archivist-in-disguise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21031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Job postings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Methodology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Disclaimer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Fast facts: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67% of the jobs were located in either British Columbia or Ontario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38% of the jobs were with the government, 29% with an academic institution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Most of the jobs required between 1-4 years of experience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87% of the positions were full-time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56% of the positions were permanent, 44% of the positions were contract </a:t>
            </a:r>
          </a:p>
        </p:txBody>
      </p:sp>
    </p:spTree>
    <p:extLst>
      <p:ext uri="{BB962C8B-B14F-4D97-AF65-F5344CB8AC3E}">
        <p14:creationId xmlns:p14="http://schemas.microsoft.com/office/powerpoint/2010/main" val="1710698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Trends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Education requirements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Very basic technological skills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Microsoft Office Suite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“at ease in a computerized environment”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 Most common technological competencies: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Databases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Digitization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/>
              <a:t> Digital preservation 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No standard or core technological competencies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CA" dirty="0"/>
          </a:p>
          <a:p>
            <a:pPr marL="128016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221870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77" y="234933"/>
            <a:ext cx="10093569" cy="6539786"/>
          </a:xfrm>
        </p:spPr>
      </p:pic>
    </p:spTree>
    <p:extLst>
      <p:ext uri="{BB962C8B-B14F-4D97-AF65-F5344CB8AC3E}">
        <p14:creationId xmlns:p14="http://schemas.microsoft.com/office/powerpoint/2010/main" val="2520931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Education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Expectations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Competency Framework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Accessibility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Shape 222"/>
          <p:cNvPicPr preferRelativeResize="0">
            <a:picLocks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77304" y="2013438"/>
            <a:ext cx="6024096" cy="373752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6078515" y="5829022"/>
            <a:ext cx="42216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000" dirty="0">
                <a:latin typeface="Old Standard TT"/>
                <a:ea typeface="Old Standard TT"/>
                <a:cs typeface="Old Standard TT"/>
                <a:sym typeface="Old Standard TT"/>
              </a:rPr>
              <a:t>https://saaers.wordpress.com/2017/07/11/digital-archivist-in-disguise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1387627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Conversation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Partners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Certification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Self-examination </a:t>
            </a:r>
            <a:endParaRPr lang="en-US" dirty="0"/>
          </a:p>
        </p:txBody>
      </p:sp>
      <p:pic>
        <p:nvPicPr>
          <p:cNvPr id="4" name="Picture 2" descr="https://tr2.cbsistatic.com/hub/i/2017/03/23/e9249908-d3e2-4ae0-bda8-40f2f11bc692/45eba5716e7aeda3b263dab2ec5f8f2a/c6gpmznwmaqhw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06" y="1891401"/>
            <a:ext cx="5199503" cy="31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323291" y="5120358"/>
            <a:ext cx="40415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000" dirty="0">
                <a:latin typeface="Old Standard TT"/>
                <a:ea typeface="Old Standard TT"/>
                <a:cs typeface="Old Standard TT"/>
                <a:sym typeface="Old Standard TT"/>
              </a:rPr>
              <a:t>https://saaers.wordpress.com/2017/07/11/digital-archivist-in-disguise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3464197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#3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90862"/>
            <a:ext cx="1135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Where do we go from here? </a:t>
            </a:r>
            <a:endParaRPr lang="en-US" sz="4000" dirty="0" smtClean="0"/>
          </a:p>
          <a:p>
            <a:r>
              <a:rPr lang="en-US" sz="4000" dirty="0"/>
              <a:t>T</a:t>
            </a:r>
            <a:r>
              <a:rPr lang="en-US" sz="4000" dirty="0" smtClean="0"/>
              <a:t>echnology is a </a:t>
            </a:r>
            <a:r>
              <a:rPr lang="en-US" sz="4000" dirty="0"/>
              <a:t>core aspect of our professional </a:t>
            </a:r>
            <a:r>
              <a:rPr lang="en-US" sz="4000" dirty="0" smtClean="0"/>
              <a:t>practice. </a:t>
            </a:r>
            <a:r>
              <a:rPr lang="en-US" sz="4000" dirty="0"/>
              <a:t>H</a:t>
            </a:r>
            <a:r>
              <a:rPr lang="en-US" sz="4000" dirty="0" smtClean="0"/>
              <a:t>ow </a:t>
            </a:r>
            <a:r>
              <a:rPr lang="en-US" sz="4000" dirty="0"/>
              <a:t>do we ensure that our profession evolves as technology evolves?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199898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837769" y="6018238"/>
            <a:ext cx="409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1000" dirty="0" smtClean="0">
                <a:latin typeface="Old Standard TT"/>
                <a:ea typeface="Old Standard TT"/>
                <a:cs typeface="Old Standard TT"/>
                <a:sym typeface="Old Standard TT"/>
              </a:rPr>
              <a:t>https://saaers.wordpress.com/2017/07/11/digital-archivist-in-disguise/</a:t>
            </a:r>
            <a:endParaRPr lang="en" sz="1000" dirty="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endParaRPr lang="en-CA" dirty="0"/>
          </a:p>
        </p:txBody>
      </p:sp>
      <p:pic>
        <p:nvPicPr>
          <p:cNvPr id="7" name="Content Placeholder 6" descr="memebetter.com-201706220955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383" y="1899139"/>
            <a:ext cx="549956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64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Competency </a:t>
            </a:r>
            <a:r>
              <a:rPr lang="en-CA" dirty="0"/>
              <a:t>p</a:t>
            </a:r>
            <a:r>
              <a:rPr lang="en-CA" dirty="0" smtClean="0"/>
              <a:t>rofiles </a:t>
            </a:r>
            <a:r>
              <a:rPr lang="en-CA" dirty="0"/>
              <a:t>and literature </a:t>
            </a:r>
            <a:r>
              <a:rPr lang="en-CA" dirty="0" smtClean="0"/>
              <a:t>review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Technological </a:t>
            </a:r>
            <a:r>
              <a:rPr lang="en-CA" dirty="0"/>
              <a:t>competencies: r</a:t>
            </a:r>
            <a:r>
              <a:rPr lang="en-CA" dirty="0" smtClean="0"/>
              <a:t>eflection </a:t>
            </a:r>
            <a:r>
              <a:rPr lang="en-CA" dirty="0"/>
              <a:t>exercise  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Graduate </a:t>
            </a:r>
            <a:r>
              <a:rPr lang="en-CA" dirty="0"/>
              <a:t>education 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Professional </a:t>
            </a:r>
            <a:r>
              <a:rPr lang="en-CA" dirty="0"/>
              <a:t>development opportunities 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Education: reflection exercise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Job </a:t>
            </a:r>
            <a:r>
              <a:rPr lang="en-CA" dirty="0"/>
              <a:t>postings </a:t>
            </a: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Challenges </a:t>
            </a:r>
            <a:r>
              <a:rPr lang="en-CA" dirty="0"/>
              <a:t>and opportunities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The future: reflection exercise and discussion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501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Alternative titles for this session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The Struggle is Real: Archivists and Technological Competencies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What would Nancy McGovern do?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Did </a:t>
            </a:r>
            <a:r>
              <a:rPr lang="en-CA" dirty="0"/>
              <a:t>you try unplugging it</a:t>
            </a:r>
            <a:r>
              <a:rPr lang="en-CA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We’re experiencing technical difficulties…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68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Competency Profiles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2400" dirty="0" smtClean="0"/>
              <a:t> Australia </a:t>
            </a:r>
            <a:r>
              <a:rPr lang="en-CA" sz="2400" dirty="0"/>
              <a:t>(ALIA): </a:t>
            </a:r>
            <a:r>
              <a:rPr lang="en-CA" sz="2400" i="1" dirty="0"/>
              <a:t>The library and information sector: Core Knowledge, skills and attitudes, and work level guidelines 2005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Australia (ASA; RMSAA):</a:t>
            </a:r>
            <a:r>
              <a:rPr lang="en-CA" sz="2400" i="1" dirty="0"/>
              <a:t> Statement of knowledge for Recordkeeping Professionals, 2005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Canada (CARL): </a:t>
            </a:r>
            <a:r>
              <a:rPr lang="en-CA" sz="2400" i="1" dirty="0"/>
              <a:t>Core Competencies for 21</a:t>
            </a:r>
            <a:r>
              <a:rPr lang="en-CA" sz="2400" i="1" baseline="30000" dirty="0"/>
              <a:t>st</a:t>
            </a:r>
            <a:r>
              <a:rPr lang="en-CA" sz="2400" i="1" dirty="0"/>
              <a:t> Century </a:t>
            </a:r>
            <a:r>
              <a:rPr lang="en-CA" sz="2400" i="1" dirty="0" smtClean="0"/>
              <a:t>Librarians, 2010</a:t>
            </a:r>
            <a:endParaRPr lang="en-CA" sz="24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United States (SAA): </a:t>
            </a:r>
            <a:r>
              <a:rPr lang="en-CA" sz="2400" i="1" dirty="0"/>
              <a:t>Guidelines for a Graduate Program in Archival Studies; Digital Archives Specialist Curriculum Structure </a:t>
            </a:r>
            <a:r>
              <a:rPr lang="en-CA" sz="2400" i="1"/>
              <a:t>Core </a:t>
            </a:r>
            <a:r>
              <a:rPr lang="en-CA" sz="2400" i="1" smtClean="0"/>
              <a:t>Competencies, 2018</a:t>
            </a:r>
            <a:endParaRPr lang="en-CA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2400" i="1" dirty="0"/>
              <a:t> </a:t>
            </a:r>
            <a:r>
              <a:rPr lang="en-CA" sz="2400" dirty="0" smtClean="0"/>
              <a:t>United States (ARMA International): Records and Information Management Core Competencies, 2007</a:t>
            </a:r>
            <a:endParaRPr lang="en-CA" sz="2400" dirty="0"/>
          </a:p>
          <a:p>
            <a:endParaRPr lang="en-CA" sz="2400" i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66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242" y="585216"/>
            <a:ext cx="11074087" cy="1499616"/>
          </a:xfrm>
        </p:spPr>
        <p:txBody>
          <a:bodyPr>
            <a:normAutofit/>
          </a:bodyPr>
          <a:lstStyle/>
          <a:p>
            <a:r>
              <a:rPr lang="en-CA" sz="4700" dirty="0" smtClean="0"/>
              <a:t>CARL: Core competencies for 21</a:t>
            </a:r>
            <a:r>
              <a:rPr lang="en-CA" sz="4700" baseline="30000" dirty="0" smtClean="0"/>
              <a:t>st</a:t>
            </a:r>
            <a:r>
              <a:rPr lang="en-CA" sz="4700" dirty="0" smtClean="0"/>
              <a:t> Century librarians   </a:t>
            </a:r>
            <a:endParaRPr lang="en-CA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243" y="1960685"/>
            <a:ext cx="11074086" cy="482803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Integrated </a:t>
            </a:r>
            <a:r>
              <a:rPr lang="en-US" b="1" dirty="0"/>
              <a:t>library systems (ILS) </a:t>
            </a:r>
            <a:r>
              <a:rPr lang="en-US" dirty="0"/>
              <a:t>– knowledge of basic structure, content and use of an integrated library </a:t>
            </a:r>
            <a:r>
              <a:rPr lang="en-US" dirty="0" smtClean="0"/>
              <a:t>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Emerging </a:t>
            </a:r>
            <a:r>
              <a:rPr lang="en-US" b="1" dirty="0"/>
              <a:t>web technology </a:t>
            </a:r>
            <a:r>
              <a:rPr lang="en-US" dirty="0"/>
              <a:t>– knowledge of major trends in web development including online social networking tools (as of 2010, would include Twitter, Facebook, </a:t>
            </a:r>
            <a:r>
              <a:rPr lang="en-US" dirty="0" err="1"/>
              <a:t>MySpace</a:t>
            </a:r>
            <a:r>
              <a:rPr lang="en-US" dirty="0"/>
              <a:t>, etc</a:t>
            </a:r>
            <a:r>
              <a:rPr lang="en-US" dirty="0" smtClean="0"/>
              <a:t>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Electronic </a:t>
            </a:r>
            <a:r>
              <a:rPr lang="en-US" b="1" dirty="0"/>
              <a:t>resources management </a:t>
            </a:r>
            <a:r>
              <a:rPr lang="en-US" dirty="0"/>
              <a:t>– knowledge of how digital resources are acquired, managed and </a:t>
            </a:r>
            <a:r>
              <a:rPr lang="en-US" dirty="0" smtClean="0"/>
              <a:t>accessed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Web </a:t>
            </a:r>
            <a:r>
              <a:rPr lang="en-US" b="1" dirty="0"/>
              <a:t>page development </a:t>
            </a:r>
            <a:r>
              <a:rPr lang="en-US" dirty="0"/>
              <a:t>– understanding of principles of web page design and </a:t>
            </a:r>
            <a:r>
              <a:rPr lang="en-US" dirty="0" smtClean="0"/>
              <a:t>maintenance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Institutional </a:t>
            </a:r>
            <a:r>
              <a:rPr lang="en-US" b="1" dirty="0"/>
              <a:t>repositories </a:t>
            </a:r>
            <a:r>
              <a:rPr lang="en-US" dirty="0"/>
              <a:t>– Understanding the basic structure, content and use of campus institutional </a:t>
            </a:r>
            <a:r>
              <a:rPr lang="en-US" dirty="0" smtClean="0"/>
              <a:t>repositories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Learning </a:t>
            </a:r>
            <a:r>
              <a:rPr lang="en-US" b="1" dirty="0"/>
              <a:t>management system (LMS / CMS) </a:t>
            </a:r>
            <a:r>
              <a:rPr lang="en-US" dirty="0"/>
              <a:t>– knowledge of the structure and the use of campus LMS / </a:t>
            </a:r>
            <a:r>
              <a:rPr lang="en-US" dirty="0" smtClean="0"/>
              <a:t>CMS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Database </a:t>
            </a:r>
            <a:r>
              <a:rPr lang="en-US" b="1" dirty="0"/>
              <a:t>management </a:t>
            </a:r>
            <a:r>
              <a:rPr lang="en-US" dirty="0"/>
              <a:t>– understanding how databases are designed and structured for convenient data and/or information retrieval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358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Saa</a:t>
            </a:r>
            <a:r>
              <a:rPr lang="en-US" dirty="0" smtClean="0"/>
              <a:t>: Guidelines for a graduate program in Archival Studies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Core archival knowledge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Knowledge of archival material and functions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Knowledge of the profession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Contextual knowledge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Complementary knowledge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Information technology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Allied professions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9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810318" cy="1499616"/>
          </a:xfrm>
        </p:spPr>
        <p:txBody>
          <a:bodyPr/>
          <a:lstStyle/>
          <a:p>
            <a:r>
              <a:rPr lang="en-CA" dirty="0" smtClean="0"/>
              <a:t>SAA: Digital Archives Specialist Curriculum Core Competencies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810318" cy="448407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Understand </a:t>
            </a:r>
            <a:r>
              <a:rPr lang="en-US" dirty="0"/>
              <a:t>the nature of records in electronic form, including the functions of various storage media, the nature of system dependence, and the effect on integrity of records over time.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Communicate </a:t>
            </a:r>
            <a:r>
              <a:rPr lang="en-US" dirty="0"/>
              <a:t>and define requirements, roles, and responsibilities related to digital archives to a variety of partners and audiences.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Formulate </a:t>
            </a:r>
            <a:r>
              <a:rPr lang="en-US" dirty="0"/>
              <a:t>strategies and tactics for appraising, describing, managing, organizing, and preserving digital archives.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Integrate </a:t>
            </a:r>
            <a:r>
              <a:rPr lang="en-US" dirty="0"/>
              <a:t>technologies, tools, software, and media within existing functions for appraising, capturing, preserving, and providing access to digital collections.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Plan </a:t>
            </a:r>
            <a:r>
              <a:rPr lang="en-US" dirty="0"/>
              <a:t>for the integration of new tools or successive generations of emerging technologies, software, and media.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Curate</a:t>
            </a:r>
            <a:r>
              <a:rPr lang="en-US" dirty="0"/>
              <a:t>, store, and retrieve original masters and access copies of digital archives.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Provide </a:t>
            </a:r>
            <a:r>
              <a:rPr lang="en-US" dirty="0"/>
              <a:t>dependable organization and service to designated communities across networks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2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Literature 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 Literature on emerging roles for information professionals is predominately from the library community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Focus on curriculum of archival graduate education, with very little written about professional development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dirty="0" smtClean="0"/>
              <a:t>Discussion about redefining the role of archivists in the digital age, with little emphasis on the necessary skills required in this new environment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67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2639</TotalTime>
  <Words>1105</Words>
  <Application>Microsoft Office PowerPoint</Application>
  <PresentationFormat>Widescreen</PresentationFormat>
  <Paragraphs>138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Old Standard TT</vt:lpstr>
      <vt:lpstr>Tw Cen MT</vt:lpstr>
      <vt:lpstr>Tw Cen MT Condensed</vt:lpstr>
      <vt:lpstr>Wingdings</vt:lpstr>
      <vt:lpstr>Wingdings 3</vt:lpstr>
      <vt:lpstr>Integral</vt:lpstr>
      <vt:lpstr>Archivists and Technological Competencies:  A conversation about Archival Education  </vt:lpstr>
      <vt:lpstr>Objective </vt:lpstr>
      <vt:lpstr>Outline </vt:lpstr>
      <vt:lpstr>Alternative titles for this session</vt:lpstr>
      <vt:lpstr>Competency Profiles</vt:lpstr>
      <vt:lpstr>CARL: Core competencies for 21st Century librarians   </vt:lpstr>
      <vt:lpstr>Saa: Guidelines for a graduate program in Archival Studies </vt:lpstr>
      <vt:lpstr>SAA: Digital Archives Specialist Curriculum Core Competencies </vt:lpstr>
      <vt:lpstr>Literature Review</vt:lpstr>
      <vt:lpstr>Discussion</vt:lpstr>
      <vt:lpstr>Graduate Education:  Methodology</vt:lpstr>
      <vt:lpstr>Graduate Education: Learning outcomes</vt:lpstr>
      <vt:lpstr>GRADUATE EDUCATION:  REQUIRED COURSES</vt:lpstr>
      <vt:lpstr>Graduate education: syllabi </vt:lpstr>
      <vt:lpstr>Graduate Education: Themes </vt:lpstr>
      <vt:lpstr>Graduate Education – SAA Digital Archivist Specialist certificate </vt:lpstr>
      <vt:lpstr>Graduate Education – SAA Digital Archivist Specialist certificate </vt:lpstr>
      <vt:lpstr>Professional Development </vt:lpstr>
      <vt:lpstr>Discussion</vt:lpstr>
      <vt:lpstr>Job postings</vt:lpstr>
      <vt:lpstr>Trends </vt:lpstr>
      <vt:lpstr>PowerPoint Presentation</vt:lpstr>
      <vt:lpstr>Challenges</vt:lpstr>
      <vt:lpstr>Opportunities</vt:lpstr>
      <vt:lpstr>Discussion</vt:lpstr>
      <vt:lpstr>Conclusion </vt:lpstr>
    </vt:vector>
  </TitlesOfParts>
  <Company>Western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Archivists and Technological Competencies</dc:title>
  <dc:creator>Amanda Oliver</dc:creator>
  <cp:lastModifiedBy>Anne Daniel</cp:lastModifiedBy>
  <cp:revision>54</cp:revision>
  <dcterms:created xsi:type="dcterms:W3CDTF">2018-05-29T17:14:37Z</dcterms:created>
  <dcterms:modified xsi:type="dcterms:W3CDTF">2018-06-09T03:44:06Z</dcterms:modified>
</cp:coreProperties>
</file>