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70"/>
  </p:notesMasterIdLst>
  <p:handoutMasterIdLst>
    <p:handoutMasterId r:id="rId71"/>
  </p:handoutMasterIdLst>
  <p:sldIdLst>
    <p:sldId id="886" r:id="rId2"/>
    <p:sldId id="801" r:id="rId3"/>
    <p:sldId id="802" r:id="rId4"/>
    <p:sldId id="819" r:id="rId5"/>
    <p:sldId id="880" r:id="rId6"/>
    <p:sldId id="803" r:id="rId7"/>
    <p:sldId id="870" r:id="rId8"/>
    <p:sldId id="872" r:id="rId9"/>
    <p:sldId id="873" r:id="rId10"/>
    <p:sldId id="804" r:id="rId11"/>
    <p:sldId id="805" r:id="rId12"/>
    <p:sldId id="806" r:id="rId13"/>
    <p:sldId id="882" r:id="rId14"/>
    <p:sldId id="807" r:id="rId15"/>
    <p:sldId id="874" r:id="rId16"/>
    <p:sldId id="808" r:id="rId17"/>
    <p:sldId id="265" r:id="rId18"/>
    <p:sldId id="266" r:id="rId19"/>
    <p:sldId id="267" r:id="rId20"/>
    <p:sldId id="881" r:id="rId21"/>
    <p:sldId id="271" r:id="rId22"/>
    <p:sldId id="269" r:id="rId23"/>
    <p:sldId id="866" r:id="rId24"/>
    <p:sldId id="810" r:id="rId25"/>
    <p:sldId id="811" r:id="rId26"/>
    <p:sldId id="812" r:id="rId27"/>
    <p:sldId id="813" r:id="rId28"/>
    <p:sldId id="814" r:id="rId29"/>
    <p:sldId id="871" r:id="rId30"/>
    <p:sldId id="869" r:id="rId31"/>
    <p:sldId id="817" r:id="rId32"/>
    <p:sldId id="818" r:id="rId33"/>
    <p:sldId id="815" r:id="rId34"/>
    <p:sldId id="816" r:id="rId35"/>
    <p:sldId id="875" r:id="rId36"/>
    <p:sldId id="862" r:id="rId37"/>
    <p:sldId id="863" r:id="rId38"/>
    <p:sldId id="861" r:id="rId39"/>
    <p:sldId id="849" r:id="rId40"/>
    <p:sldId id="828" r:id="rId41"/>
    <p:sldId id="829" r:id="rId42"/>
    <p:sldId id="830" r:id="rId43"/>
    <p:sldId id="888" r:id="rId44"/>
    <p:sldId id="833" r:id="rId45"/>
    <p:sldId id="298" r:id="rId46"/>
    <p:sldId id="850" r:id="rId47"/>
    <p:sldId id="839" r:id="rId48"/>
    <p:sldId id="840" r:id="rId49"/>
    <p:sldId id="841" r:id="rId50"/>
    <p:sldId id="842" r:id="rId51"/>
    <p:sldId id="843" r:id="rId52"/>
    <p:sldId id="851" r:id="rId53"/>
    <p:sldId id="852" r:id="rId54"/>
    <p:sldId id="876" r:id="rId55"/>
    <p:sldId id="877" r:id="rId56"/>
    <p:sldId id="878" r:id="rId57"/>
    <p:sldId id="879" r:id="rId58"/>
    <p:sldId id="846" r:id="rId59"/>
    <p:sldId id="845" r:id="rId60"/>
    <p:sldId id="847" r:id="rId61"/>
    <p:sldId id="848" r:id="rId62"/>
    <p:sldId id="883" r:id="rId63"/>
    <p:sldId id="856" r:id="rId64"/>
    <p:sldId id="627" r:id="rId65"/>
    <p:sldId id="555" r:id="rId66"/>
    <p:sldId id="601" r:id="rId67"/>
    <p:sldId id="887" r:id="rId68"/>
    <p:sldId id="738" r:id="rId6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10" autoAdjust="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09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844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44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48D799C8-F204-433F-A361-3FDCC0FF47EB}" type="slidenum">
              <a:rPr lang="ar-SA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BF8EA364-80C5-4ABE-9EA3-43534D91A6A7}" type="slidenum">
              <a:rPr lang="ar-SA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F96802-4C72-4D5A-8A9B-AADBA219A090}" type="slidenum">
              <a:rPr lang="ar-SA"/>
              <a:pPr/>
              <a:t>1</a:t>
            </a:fld>
            <a:endParaRPr lang="en-MY"/>
          </a:p>
        </p:txBody>
      </p:sp>
      <p:sp>
        <p:nvSpPr>
          <p:cNvPr id="99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D56B80-CCC2-4434-8470-AA821416A0E6}" type="slidenum">
              <a:rPr lang="ar-SA"/>
              <a:pPr/>
              <a:t>27</a:t>
            </a:fld>
            <a:endParaRPr lang="en-MY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D5188C-49CC-4042-A7F6-AC34053597BB}" type="slidenum">
              <a:rPr lang="ar-SA"/>
              <a:pPr/>
              <a:t>28</a:t>
            </a:fld>
            <a:endParaRPr lang="en-MY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381000"/>
            <a:ext cx="4267200" cy="32004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886200"/>
            <a:ext cx="5029200" cy="4572000"/>
          </a:xfrm>
        </p:spPr>
        <p:txBody>
          <a:bodyPr/>
          <a:lstStyle/>
          <a:p>
            <a:r>
              <a:rPr lang="en-GB"/>
              <a:t>I can illustrate the difference between a mechanical view and a systemic view by an example first used by Richard Dawkins. It involves throwing objects to land at a specified location.</a:t>
            </a:r>
          </a:p>
          <a:p>
            <a:r>
              <a:rPr lang="en-GB"/>
              <a:t>Newton’s Laws of gravitation and motion can be used to calculate the exact force and angle required to get a rock to the required destination. But these calculations fail totally when you want to throw a bird - even though it is subject to exactly the same laws of physics. This highlights the real difference between mechanical systems and complex adaptive systems. </a:t>
            </a:r>
          </a:p>
          <a:p>
            <a:r>
              <a:rPr lang="en-GB"/>
              <a:t>When they are presented with this example control freaks say “I know how to get the bird to the final location” and contemplate tying it up with a brick on its back. This works - but of course it kills the bird! The system is completely disabled by this control freakery.</a:t>
            </a:r>
          </a:p>
          <a:p>
            <a:r>
              <a:rPr lang="en-GB"/>
              <a:t>There is actually a way to get the bird to a desired location …</a:t>
            </a:r>
          </a:p>
          <a:p>
            <a:r>
              <a:rPr lang="en-GB"/>
              <a:t>one of the better strategies is to build a bird table there and place its favourite food on the table. This is an attractor and is a good strategy for a lot of complex systems.</a:t>
            </a:r>
          </a:p>
          <a:p>
            <a:endParaRPr lang="en-GB"/>
          </a:p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4D2E36-E387-4DFA-99AA-69794EC7503B}" type="slidenum">
              <a:rPr lang="ar-SA"/>
              <a:pPr/>
              <a:t>37</a:t>
            </a:fld>
            <a:endParaRPr lang="en-MY"/>
          </a:p>
        </p:txBody>
      </p:sp>
      <p:sp>
        <p:nvSpPr>
          <p:cNvPr id="941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ln/>
        </p:spPr>
        <p:txBody>
          <a:bodyPr lIns="90479" tIns="44445" rIns="90479" bIns="44445"/>
          <a:lstStyle/>
          <a:p>
            <a:endParaRPr lang="en-AU"/>
          </a:p>
        </p:txBody>
      </p:sp>
      <p:sp>
        <p:nvSpPr>
          <p:cNvPr id="9410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6925"/>
            <a:ext cx="4275137" cy="32067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5B0CFF-9071-47AD-BB1A-0934A92ABF14}" type="slidenum">
              <a:rPr lang="ar-SA"/>
              <a:pPr/>
              <a:t>39</a:t>
            </a:fld>
            <a:endParaRPr lang="en-MY"/>
          </a:p>
        </p:txBody>
      </p:sp>
      <p:sp>
        <p:nvSpPr>
          <p:cNvPr id="91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67877-ED9C-4AD3-A1CD-957C6609EB7B}" type="slidenum">
              <a:rPr lang="ar-SA"/>
              <a:pPr/>
              <a:t>40</a:t>
            </a:fld>
            <a:endParaRPr lang="en-MY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495800"/>
            <a:ext cx="60960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BAF3D0-527A-4A2A-9284-DF74A155282A}" type="slidenum">
              <a:rPr lang="ar-SA"/>
              <a:pPr/>
              <a:t>41</a:t>
            </a:fld>
            <a:endParaRPr lang="en-MY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495800"/>
            <a:ext cx="60960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0DC742-0D22-4E04-A288-0D6970D633BF}" type="slidenum">
              <a:rPr lang="ar-SA"/>
              <a:pPr/>
              <a:t>42</a:t>
            </a:fld>
            <a:endParaRPr lang="en-MY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495800"/>
            <a:ext cx="60960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C833B1-709E-45AB-AF96-597221420686}" type="slidenum">
              <a:rPr lang="ar-SA"/>
              <a:pPr/>
              <a:t>43</a:t>
            </a:fld>
            <a:endParaRPr lang="en-MY"/>
          </a:p>
        </p:txBody>
      </p:sp>
      <p:sp>
        <p:nvSpPr>
          <p:cNvPr id="99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2B4E6A-CE04-453D-B5BB-1B9903713751}" type="slidenum">
              <a:rPr lang="ar-SA"/>
              <a:pPr/>
              <a:t>44</a:t>
            </a:fld>
            <a:endParaRPr lang="en-MY"/>
          </a:p>
        </p:txBody>
      </p:sp>
      <p:sp>
        <p:nvSpPr>
          <p:cNvPr id="89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98DB55-AD8F-4A8E-899E-901C85CD44AF}" type="slidenum">
              <a:rPr lang="ar-SA"/>
              <a:pPr/>
              <a:t>46</a:t>
            </a:fld>
            <a:endParaRPr lang="en-MY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BA167B-C81A-4176-AD00-935F301A0A43}" type="slidenum">
              <a:rPr lang="ar-SA"/>
              <a:pPr/>
              <a:t>5</a:t>
            </a:fld>
            <a:endParaRPr lang="en-MY"/>
          </a:p>
        </p:txBody>
      </p:sp>
      <p:sp>
        <p:nvSpPr>
          <p:cNvPr id="964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4110038"/>
          </a:xfrm>
          <a:ln/>
        </p:spPr>
        <p:txBody>
          <a:bodyPr lIns="92419" tIns="45399" rIns="92419" bIns="45399"/>
          <a:lstStyle/>
          <a:p>
            <a:endParaRPr lang="en-AU"/>
          </a:p>
        </p:txBody>
      </p:sp>
      <p:sp>
        <p:nvSpPr>
          <p:cNvPr id="9646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98513"/>
            <a:ext cx="4275138" cy="32067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1542DD-29A3-420C-87AD-631475E239EB}" type="slidenum">
              <a:rPr lang="ar-SA"/>
              <a:pPr/>
              <a:t>47</a:t>
            </a:fld>
            <a:endParaRPr lang="en-MY"/>
          </a:p>
        </p:txBody>
      </p:sp>
      <p:sp>
        <p:nvSpPr>
          <p:cNvPr id="90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135B6-EDFD-4340-BFCD-F67131FC99D4}" type="slidenum">
              <a:rPr lang="ar-SA"/>
              <a:pPr/>
              <a:t>48</a:t>
            </a:fld>
            <a:endParaRPr lang="en-MY"/>
          </a:p>
        </p:txBody>
      </p:sp>
      <p:sp>
        <p:nvSpPr>
          <p:cNvPr id="90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66750"/>
            <a:ext cx="4648200" cy="3486150"/>
          </a:xfrm>
          <a:ln/>
        </p:spPr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375150"/>
            <a:ext cx="5048250" cy="4076700"/>
          </a:xfrm>
        </p:spPr>
        <p:txBody>
          <a:bodyPr/>
          <a:lstStyle/>
          <a:p>
            <a:r>
              <a:rPr lang="en-US"/>
              <a:t>These loops are powerful.  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7C6D1-528C-46BA-B941-252E02A16B64}" type="slidenum">
              <a:rPr lang="ar-SA"/>
              <a:pPr/>
              <a:t>49</a:t>
            </a:fld>
            <a:endParaRPr lang="en-MY"/>
          </a:p>
        </p:txBody>
      </p:sp>
      <p:sp>
        <p:nvSpPr>
          <p:cNvPr id="90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66750"/>
            <a:ext cx="4648200" cy="3486150"/>
          </a:xfrm>
          <a:ln/>
        </p:spPr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375150"/>
            <a:ext cx="5048250" cy="4076700"/>
          </a:xfrm>
        </p:spPr>
        <p:txBody>
          <a:bodyPr/>
          <a:lstStyle/>
          <a:p>
            <a:r>
              <a:rPr lang="en-US"/>
              <a:t>Something always happens…..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F1F38E-1E73-4633-BC35-1EBA6DA036A4}" type="slidenum">
              <a:rPr lang="ar-SA"/>
              <a:pPr/>
              <a:t>56</a:t>
            </a:fld>
            <a:endParaRPr lang="en-MY"/>
          </a:p>
        </p:txBody>
      </p:sp>
      <p:sp>
        <p:nvSpPr>
          <p:cNvPr id="96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9BD086-94D8-47F6-8DF2-1F6BE7308FAC}" type="slidenum">
              <a:rPr lang="ar-SA"/>
              <a:pPr/>
              <a:t>63</a:t>
            </a:fld>
            <a:endParaRPr lang="en-MY"/>
          </a:p>
        </p:txBody>
      </p:sp>
      <p:sp>
        <p:nvSpPr>
          <p:cNvPr id="92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172F90-C42B-4CC2-905E-30E21E6C2D2A}" type="slidenum">
              <a:rPr lang="ar-SA"/>
              <a:pPr/>
              <a:t>6</a:t>
            </a:fld>
            <a:endParaRPr lang="en-MY"/>
          </a:p>
        </p:txBody>
      </p:sp>
      <p:sp>
        <p:nvSpPr>
          <p:cNvPr id="849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4110038"/>
          </a:xfrm>
          <a:noFill/>
          <a:ln/>
        </p:spPr>
        <p:txBody>
          <a:bodyPr lIns="92419" tIns="45399" rIns="92419" bIns="45399"/>
          <a:lstStyle/>
          <a:p>
            <a:r>
              <a:rPr lang="en-US"/>
              <a:t>A vast body of experimental work demonstrates that individuals make significant, systematic errors in divers problems of judgement and choice (Kahneman et al 1982, Hogarth 1987).</a:t>
            </a:r>
          </a:p>
          <a:p>
            <a:endParaRPr lang="en-US"/>
          </a:p>
          <a:p>
            <a:r>
              <a:rPr lang="en-US"/>
              <a:t>In these studies performance deteriorates markedly as the time delays grow longer. market mechanism and financial incentives do not eliminate the errors. Experience and training  do not solve the problem. </a:t>
            </a:r>
          </a:p>
        </p:txBody>
      </p:sp>
      <p:sp>
        <p:nvSpPr>
          <p:cNvPr id="84992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98513"/>
            <a:ext cx="4275138" cy="32067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4B0A39-11F7-4513-B496-E2DA9313C4A4}" type="slidenum">
              <a:rPr lang="ar-SA"/>
              <a:pPr/>
              <a:t>10</a:t>
            </a:fld>
            <a:endParaRPr lang="en-MY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6925"/>
            <a:ext cx="4275137" cy="320675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87008B-0A0A-4CEB-9D2F-7AAE3F72CB03}" type="slidenum">
              <a:rPr lang="ar-SA"/>
              <a:pPr/>
              <a:t>22</a:t>
            </a:fld>
            <a:endParaRPr lang="en-MY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People daily work can be a strong force in framing problems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F66930-B4DD-43C4-9CEE-1E9FFDCB4081}" type="slidenum">
              <a:rPr lang="ar-SA"/>
              <a:pPr/>
              <a:t>23</a:t>
            </a:fld>
            <a:endParaRPr lang="en-MY"/>
          </a:p>
        </p:txBody>
      </p:sp>
      <p:sp>
        <p:nvSpPr>
          <p:cNvPr id="94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35744B-C8FA-4DBC-8EFB-BA8404F33C16}" type="slidenum">
              <a:rPr lang="ar-SA"/>
              <a:pPr/>
              <a:t>24</a:t>
            </a:fld>
            <a:endParaRPr lang="en-MY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495800"/>
            <a:ext cx="60960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7F22F6-F4E3-4D44-8C20-4EFA5DCD4D1E}" type="slidenum">
              <a:rPr lang="ar-SA"/>
              <a:pPr/>
              <a:t>25</a:t>
            </a:fld>
            <a:endParaRPr lang="en-MY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B21D8D-030F-4F8F-9E96-6FD0F69B8FDE}" type="slidenum">
              <a:rPr lang="ar-SA"/>
              <a:pPr/>
              <a:t>26</a:t>
            </a:fld>
            <a:endParaRPr lang="en-MY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099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98099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099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099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099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099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0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rtl="0"/>
              <a:endParaRPr lang="en-US"/>
            </a:p>
          </p:txBody>
        </p:sp>
        <p:sp>
          <p:nvSpPr>
            <p:cNvPr id="98101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rtl="0"/>
              <a:endParaRPr lang="en-US"/>
            </a:p>
          </p:txBody>
        </p:sp>
        <p:sp>
          <p:nvSpPr>
            <p:cNvPr id="98101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1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1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1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1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1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1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1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1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2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2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/>
            </a:p>
          </p:txBody>
        </p:sp>
        <p:sp>
          <p:nvSpPr>
            <p:cNvPr id="98102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2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2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2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2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/>
            </a:p>
          </p:txBody>
        </p:sp>
        <p:sp>
          <p:nvSpPr>
            <p:cNvPr id="98102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2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2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3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4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5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6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7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8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09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0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1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2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3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4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5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6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7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8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19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120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</p:grpSp>
      <p:sp>
        <p:nvSpPr>
          <p:cNvPr id="981210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MY"/>
              <a:t>Click to edit Master title style</a:t>
            </a:r>
          </a:p>
        </p:txBody>
      </p:sp>
      <p:sp>
        <p:nvSpPr>
          <p:cNvPr id="981211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MY"/>
              <a:t>Click to edit Master subtitle style</a:t>
            </a:r>
          </a:p>
        </p:txBody>
      </p:sp>
      <p:sp>
        <p:nvSpPr>
          <p:cNvPr id="981212" name="Rectangle 220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981213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81214" name="Rectangle 2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C834A54-6E6C-4648-97B1-D129AE1D6A5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182CAD-2C12-488E-8B52-4B372C2FDA6F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FDA484-2FCA-42B4-A4CA-68543BB4D740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6D12B-7CA2-4D36-84EB-6E27CC571315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ED8EB1-AC04-4A77-A2D4-02A0FEAB895E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FCB9F7-80F3-442E-8D29-54F5F787D9E8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106A8A-233D-4603-B3A7-B2C306B68AB8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268980-43AF-4533-A96D-975F818F8E62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15BD8A-FE2E-4110-B117-A6BFE3FBCC27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BEF0C0-9FEA-41DC-A3D9-3288A5F5FD7E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E45E67-A445-410E-9F82-8504A7DBA5D6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System Dynamics for R&amp;D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9970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979971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72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73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74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75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76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77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78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79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0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1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2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3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4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5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6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7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8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89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0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1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2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3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4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5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6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7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8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9999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0000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0001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0002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0003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04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05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06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07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08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09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0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1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2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3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4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5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6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7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8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19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0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1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2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3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4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5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6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7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8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29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0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1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2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3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4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5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6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7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8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39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0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1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2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3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4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5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6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7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8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49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0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1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2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3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4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5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6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7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8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59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0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1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2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3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4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5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6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7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8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69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0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1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2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3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4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5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6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7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8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79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0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1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2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3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4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5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6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7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8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89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0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1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2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3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4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5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6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7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8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099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0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1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2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3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4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5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6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7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8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09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0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1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2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3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4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5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6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7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8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19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0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1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2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3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4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5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6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7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8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29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0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1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2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3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4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5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6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7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8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39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0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1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2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3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4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5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6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7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8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49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0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1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2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3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4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5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6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7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8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59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0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1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2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3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4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5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6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7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8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69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0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1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2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3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4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5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6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7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8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79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80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81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82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83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84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80185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</p:grpSp>
      <p:sp>
        <p:nvSpPr>
          <p:cNvPr id="980186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335CE00-8BC9-4A15-9CE5-303180470230}" type="slidenum">
              <a:rPr lang="ar-SA"/>
              <a:pPr/>
              <a:t>‹#›</a:t>
            </a:fld>
            <a:endParaRPr lang="en-MY"/>
          </a:p>
        </p:txBody>
      </p:sp>
      <p:sp>
        <p:nvSpPr>
          <p:cNvPr id="980187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Nov, 23, 05</a:t>
            </a:r>
          </a:p>
        </p:txBody>
      </p:sp>
      <p:sp>
        <p:nvSpPr>
          <p:cNvPr id="980188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System Dynamics for R&amp;D</a:t>
            </a:r>
          </a:p>
        </p:txBody>
      </p:sp>
      <p:sp>
        <p:nvSpPr>
          <p:cNvPr id="980189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Click to edit Master text styles</a:t>
            </a:r>
          </a:p>
          <a:p>
            <a:pPr lvl="1"/>
            <a:r>
              <a:rPr lang="en-MY" smtClean="0"/>
              <a:t>Second level</a:t>
            </a:r>
          </a:p>
          <a:p>
            <a:pPr lvl="2"/>
            <a:r>
              <a:rPr lang="en-MY" smtClean="0"/>
              <a:t>Third level</a:t>
            </a:r>
          </a:p>
          <a:p>
            <a:pPr lvl="3"/>
            <a:r>
              <a:rPr lang="en-MY" smtClean="0"/>
              <a:t>Fourth level</a:t>
            </a:r>
          </a:p>
          <a:p>
            <a:pPr lvl="4"/>
            <a:r>
              <a:rPr lang="en-MY" smtClean="0"/>
              <a:t>Fifth level</a:t>
            </a:r>
          </a:p>
        </p:txBody>
      </p:sp>
      <p:sp>
        <p:nvSpPr>
          <p:cNvPr id="980190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Click to edit Master title style</a:t>
            </a:r>
          </a:p>
        </p:txBody>
      </p:sp>
      <p:sp>
        <p:nvSpPr>
          <p:cNvPr id="980191" name="Line 223"/>
          <p:cNvSpPr>
            <a:spLocks noChangeShapeType="1"/>
          </p:cNvSpPr>
          <p:nvPr userDrawn="1"/>
        </p:nvSpPr>
        <p:spPr bwMode="auto">
          <a:xfrm>
            <a:off x="381000" y="1143000"/>
            <a:ext cx="8382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ctr" rtl="1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651B5C0-D705-41E6-B179-91B05C97DCA7}" type="slidenum">
              <a:rPr lang="ar-SA"/>
              <a:pPr/>
              <a:t>1</a:t>
            </a:fld>
            <a:endParaRPr lang="en-US"/>
          </a:p>
        </p:txBody>
      </p:sp>
      <p:sp>
        <p:nvSpPr>
          <p:cNvPr id="988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04800"/>
            <a:ext cx="8610600" cy="1981200"/>
          </a:xfrm>
        </p:spPr>
        <p:txBody>
          <a:bodyPr/>
          <a:lstStyle/>
          <a:p>
            <a:pPr algn="l"/>
            <a:r>
              <a:rPr lang="en-US" sz="3200" dirty="0"/>
              <a:t>Applying System Dynamics to Confront Complex Decision Making in R&amp;D Systems</a:t>
            </a:r>
            <a:br>
              <a:rPr lang="en-US" sz="3200" dirty="0"/>
            </a:br>
            <a:r>
              <a:rPr lang="en-US" sz="3200" dirty="0">
                <a:solidFill>
                  <a:schemeClr val="hlink"/>
                </a:solidFill>
              </a:rPr>
              <a:t/>
            </a:r>
            <a:br>
              <a:rPr lang="en-US" sz="3200" dirty="0">
                <a:solidFill>
                  <a:schemeClr val="hlink"/>
                </a:solidFill>
              </a:rPr>
            </a:br>
            <a:r>
              <a:rPr lang="en-US" sz="2800" dirty="0">
                <a:solidFill>
                  <a:schemeClr val="hlink"/>
                </a:solidFill>
              </a:rPr>
              <a:t>A Knowledge Based Approach</a:t>
            </a:r>
          </a:p>
        </p:txBody>
      </p:sp>
      <p:sp>
        <p:nvSpPr>
          <p:cNvPr id="9881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400" b="1" dirty="0">
                <a:solidFill>
                  <a:srgbClr val="FFFF00"/>
                </a:solidFill>
              </a:rPr>
              <a:t> Arash Golnam, Nader </a:t>
            </a:r>
            <a:r>
              <a:rPr lang="de-DE" sz="2400" b="1" dirty="0" smtClean="0">
                <a:solidFill>
                  <a:srgbClr val="FFFF00"/>
                </a:solidFill>
              </a:rPr>
              <a:t>Ale Ebrahim</a:t>
            </a:r>
            <a:endParaRPr lang="de-DE" sz="24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de-DE" sz="2400" b="1" dirty="0">
                <a:solidFill>
                  <a:srgbClr val="FFFF00"/>
                </a:solidFill>
              </a:rPr>
              <a:t>Iran Khodro Diesel Co.</a:t>
            </a:r>
            <a:endParaRPr lang="en-US" sz="24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FFFF00"/>
                </a:solidFill>
              </a:rPr>
              <a:t>14th Km, </a:t>
            </a:r>
            <a:r>
              <a:rPr lang="en-US" sz="2400" b="1" dirty="0" err="1">
                <a:solidFill>
                  <a:srgbClr val="FFFF00"/>
                </a:solidFill>
              </a:rPr>
              <a:t>Azadegan</a:t>
            </a:r>
            <a:r>
              <a:rPr lang="en-US" sz="2400" b="1" dirty="0">
                <a:solidFill>
                  <a:srgbClr val="FFFF00"/>
                </a:solidFill>
              </a:rPr>
              <a:t> High Way, Tehran, Iran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FFFF00"/>
                </a:solidFill>
              </a:rPr>
              <a:t>a.golnam@ikd-co.com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FFFF00"/>
                </a:solidFill>
              </a:rPr>
              <a:t>al_e_ebrahim@ikd-co.com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AF309-D955-430E-BD89-33781B2A16E8}" type="slidenum">
              <a:rPr lang="ar-SA"/>
              <a:pPr/>
              <a:t>10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020762"/>
          </a:xfrm>
          <a:noFill/>
          <a:ln/>
        </p:spPr>
        <p:txBody>
          <a:bodyPr lIns="90488" tIns="44450" rIns="90488" bIns="44450" anchor="b"/>
          <a:lstStyle/>
          <a:p>
            <a:r>
              <a:rPr lang="en-US"/>
              <a:t>What is a System ?</a:t>
            </a:r>
            <a:br>
              <a:rPr lang="en-US"/>
            </a:br>
            <a:endParaRPr lang="en-US" sz="1400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783638" cy="5257800"/>
          </a:xfrm>
          <a:noFill/>
          <a:ln/>
        </p:spPr>
        <p:txBody>
          <a:bodyPr lIns="90488" tIns="44450" rIns="90488" bIns="44450"/>
          <a:lstStyle/>
          <a:p>
            <a:pPr algn="l" rtl="0">
              <a:lnSpc>
                <a:spcPct val="80000"/>
              </a:lnSpc>
            </a:pPr>
            <a:r>
              <a:rPr lang="en-US" sz="3400" b="1"/>
              <a:t>A system is “a group or combination of </a:t>
            </a:r>
            <a:r>
              <a:rPr lang="en-US" sz="3400" b="1" i="1">
                <a:solidFill>
                  <a:srgbClr val="FFFF00"/>
                </a:solidFill>
              </a:rPr>
              <a:t>inter-related</a:t>
            </a:r>
            <a:r>
              <a:rPr lang="en-US" sz="3400" b="1"/>
              <a:t>, </a:t>
            </a:r>
            <a:r>
              <a:rPr lang="en-US" sz="3400" b="1" i="1">
                <a:solidFill>
                  <a:srgbClr val="FFFF00"/>
                </a:solidFill>
              </a:rPr>
              <a:t>interdependent</a:t>
            </a:r>
            <a:r>
              <a:rPr lang="en-US" sz="3400" b="1"/>
              <a:t>, or </a:t>
            </a:r>
            <a:r>
              <a:rPr lang="en-US" sz="3400" b="1" i="1">
                <a:solidFill>
                  <a:srgbClr val="FFFF00"/>
                </a:solidFill>
              </a:rPr>
              <a:t>interacting</a:t>
            </a:r>
            <a:r>
              <a:rPr lang="en-US" sz="3400" b="1"/>
              <a:t> elements forming a collective entity” 	</a:t>
            </a:r>
            <a:r>
              <a:rPr lang="en-US" sz="2800" b="1"/>
              <a:t>										</a:t>
            </a:r>
            <a:r>
              <a:rPr lang="en-US" sz="1600" b="1"/>
              <a:t>Collins dictionary	</a:t>
            </a:r>
          </a:p>
          <a:p>
            <a:pPr algn="l" rtl="0">
              <a:lnSpc>
                <a:spcPct val="80000"/>
              </a:lnSpc>
            </a:pPr>
            <a:r>
              <a:rPr lang="en-US" sz="3400" b="1"/>
              <a:t> System is a </a:t>
            </a:r>
            <a:r>
              <a:rPr lang="en-US" sz="3400" b="1" i="1">
                <a:solidFill>
                  <a:srgbClr val="FFFF00"/>
                </a:solidFill>
              </a:rPr>
              <a:t>‘whole’</a:t>
            </a:r>
            <a:r>
              <a:rPr lang="en-US" sz="3400" b="1"/>
              <a:t> which is greater than the sum of its parts.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3400" b="1"/>
              <a:t>	When a system is taken apart, it loses its essential properties,so do the parts.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							</a:t>
            </a:r>
            <a:r>
              <a:rPr lang="en-US" sz="1600" b="1"/>
              <a:t>Russell Ackoff</a:t>
            </a:r>
          </a:p>
          <a:p>
            <a:pPr algn="l" rtl="0">
              <a:lnSpc>
                <a:spcPct val="80000"/>
              </a:lnSpc>
            </a:pPr>
            <a:endParaRPr lang="en-US" sz="2800" b="1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 							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5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5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5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5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5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BC997-915F-4AD9-BD20-F99E5CABD8AF}" type="slidenum">
              <a:rPr lang="ar-SA"/>
              <a:pPr/>
              <a:t>11</a:t>
            </a:fld>
            <a:endParaRPr lang="en-MY"/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pic>
        <p:nvPicPr>
          <p:cNvPr id="852994" name="Picture 2" descr="ckenembryo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905625"/>
          </a:xfrm>
          <a:noFill/>
          <a:ln/>
        </p:spPr>
      </p:pic>
      <p:sp>
        <p:nvSpPr>
          <p:cNvPr id="852995" name="Text Box 3"/>
          <p:cNvSpPr txBox="1">
            <a:spLocks noChangeArrowheads="1"/>
          </p:cNvSpPr>
          <p:nvPr/>
        </p:nvSpPr>
        <p:spPr bwMode="auto">
          <a:xfrm>
            <a:off x="838200" y="333375"/>
            <a:ext cx="7391400" cy="6715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sv-SE" sz="3800" b="1">
                <a:solidFill>
                  <a:schemeClr val="bg1"/>
                </a:solidFill>
              </a:rPr>
              <a:t>A chicken embryo is a system</a:t>
            </a:r>
          </a:p>
        </p:txBody>
      </p:sp>
      <p:sp>
        <p:nvSpPr>
          <p:cNvPr id="852996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962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sv-SE" sz="3200" b="1">
                <a:solidFill>
                  <a:srgbClr val="000000"/>
                </a:solidFill>
              </a:rPr>
              <a:t>Its purpose is to continue chicken life.</a:t>
            </a:r>
          </a:p>
        </p:txBody>
      </p:sp>
      <p:sp>
        <p:nvSpPr>
          <p:cNvPr id="852997" name="Text Box 5"/>
          <p:cNvSpPr txBox="1">
            <a:spLocks noChangeArrowheads="1"/>
          </p:cNvSpPr>
          <p:nvPr/>
        </p:nvSpPr>
        <p:spPr bwMode="auto">
          <a:xfrm>
            <a:off x="609600" y="3124200"/>
            <a:ext cx="5257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sv-SE" sz="3200" b="1">
                <a:solidFill>
                  <a:srgbClr val="000000"/>
                </a:solidFill>
              </a:rPr>
              <a:t>It is highly organized,.</a:t>
            </a:r>
          </a:p>
        </p:txBody>
      </p:sp>
      <p:sp>
        <p:nvSpPr>
          <p:cNvPr id="852998" name="Text Box 6"/>
          <p:cNvSpPr txBox="1">
            <a:spLocks noChangeArrowheads="1"/>
          </p:cNvSpPr>
          <p:nvPr/>
        </p:nvSpPr>
        <p:spPr bwMode="auto">
          <a:xfrm>
            <a:off x="609600" y="4114800"/>
            <a:ext cx="6324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sv-SE" sz="3200" b="1">
                <a:solidFill>
                  <a:srgbClr val="000000"/>
                </a:solidFill>
              </a:rPr>
              <a:t>The subsystems are </a:t>
            </a:r>
            <a:r>
              <a:rPr lang="sv-SE" sz="3200" b="1" i="1">
                <a:solidFill>
                  <a:srgbClr val="000000"/>
                </a:solidFill>
              </a:rPr>
              <a:t>related</a:t>
            </a:r>
            <a:r>
              <a:rPr lang="sv-SE" sz="3200" b="1">
                <a:solidFill>
                  <a:srgbClr val="000000"/>
                </a:solidFill>
              </a:rPr>
              <a:t> to each other </a:t>
            </a:r>
          </a:p>
        </p:txBody>
      </p:sp>
      <p:sp>
        <p:nvSpPr>
          <p:cNvPr id="853000" name="Text Box 8"/>
          <p:cNvSpPr txBox="1">
            <a:spLocks noChangeArrowheads="1"/>
          </p:cNvSpPr>
          <p:nvPr/>
        </p:nvSpPr>
        <p:spPr bwMode="auto">
          <a:xfrm>
            <a:off x="762000" y="57912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sv-SE" sz="2400" b="1"/>
              <a:t>A </a:t>
            </a:r>
            <a:r>
              <a:rPr lang="sv-SE" sz="3600" b="1"/>
              <a:t>chicken embryo is a whole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2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5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52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52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53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2995" grpId="0" animBg="1" autoUpdateAnimBg="0"/>
      <p:bldP spid="85299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B9703-7F3A-48C9-8C15-D74B24B5A98C}" type="slidenum">
              <a:rPr lang="ar-SA"/>
              <a:pPr/>
              <a:t>12</a:t>
            </a:fld>
            <a:endParaRPr lang="en-MY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5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9438"/>
            <a:ext cx="8229600" cy="639762"/>
          </a:xfrm>
        </p:spPr>
        <p:txBody>
          <a:bodyPr/>
          <a:lstStyle/>
          <a:p>
            <a:r>
              <a:rPr lang="en-US"/>
              <a:t>Examples of  Systems</a:t>
            </a:r>
          </a:p>
        </p:txBody>
      </p:sp>
      <p:pic>
        <p:nvPicPr>
          <p:cNvPr id="854019" name="Picture 3" descr="solarhom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46200"/>
            <a:ext cx="3962400" cy="2844800"/>
          </a:xfrm>
          <a:noFill/>
          <a:ln/>
        </p:spPr>
      </p:pic>
      <p:sp>
        <p:nvSpPr>
          <p:cNvPr id="854020" name="Rectangle 4"/>
          <p:cNvSpPr>
            <a:spLocks noChangeArrowheads="1"/>
          </p:cNvSpPr>
          <p:nvPr/>
        </p:nvSpPr>
        <p:spPr bwMode="auto">
          <a:xfrm>
            <a:off x="4038600" y="1219200"/>
            <a:ext cx="365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l" rtl="0" eaLnBrk="0" hangingPunct="0">
              <a:buFontTx/>
              <a:buChar char="•"/>
            </a:pPr>
            <a:r>
              <a:rPr lang="en-US" sz="3600" b="1"/>
              <a:t> It has purpose</a:t>
            </a:r>
          </a:p>
        </p:txBody>
      </p:sp>
      <p:pic>
        <p:nvPicPr>
          <p:cNvPr id="854021" name="Picture 5" descr="clockwork"/>
          <p:cNvPicPr>
            <a:picLocks noChangeAspect="1" noChangeArrowheads="1"/>
          </p:cNvPicPr>
          <p:nvPr/>
        </p:nvPicPr>
        <p:blipFill>
          <a:blip r:embed="rId3" cstate="print"/>
          <a:srcRect b="4060"/>
          <a:stretch>
            <a:fillRect/>
          </a:stretch>
        </p:blipFill>
        <p:spPr bwMode="auto">
          <a:xfrm>
            <a:off x="3962400" y="3008313"/>
            <a:ext cx="2562225" cy="3316287"/>
          </a:xfrm>
          <a:prstGeom prst="rect">
            <a:avLst/>
          </a:prstGeom>
          <a:noFill/>
        </p:spPr>
      </p:pic>
      <p:sp>
        <p:nvSpPr>
          <p:cNvPr id="854022" name="Rectangle 6"/>
          <p:cNvSpPr>
            <a:spLocks noChangeArrowheads="1"/>
          </p:cNvSpPr>
          <p:nvPr/>
        </p:nvSpPr>
        <p:spPr bwMode="auto">
          <a:xfrm>
            <a:off x="685800" y="4648200"/>
            <a:ext cx="304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l" rtl="0" eaLnBrk="0" hangingPunct="0">
              <a:buFontTx/>
              <a:buChar char="•"/>
            </a:pPr>
            <a:r>
              <a:rPr lang="en-US" sz="3600" b="1"/>
              <a:t>Its parts are interrelated</a:t>
            </a:r>
          </a:p>
        </p:txBody>
      </p:sp>
      <p:sp>
        <p:nvSpPr>
          <p:cNvPr id="854023" name="Rectangle 7"/>
          <p:cNvSpPr>
            <a:spLocks noChangeArrowheads="1"/>
          </p:cNvSpPr>
          <p:nvPr/>
        </p:nvSpPr>
        <p:spPr bwMode="auto">
          <a:xfrm>
            <a:off x="4953000" y="2438400"/>
            <a:ext cx="419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l" rtl="0" eaLnBrk="0" hangingPunct="0">
              <a:buFontTx/>
              <a:buChar char="•"/>
            </a:pPr>
            <a:r>
              <a:rPr lang="en-US" sz="3600" b="1"/>
              <a:t>It is organized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A73CC-4EEF-4494-B479-F2D15DDE30D8}" type="slidenum">
              <a:rPr lang="ar-SA"/>
              <a:pPr/>
              <a:t>13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181600"/>
          </a:xfrm>
        </p:spPr>
        <p:txBody>
          <a:bodyPr/>
          <a:lstStyle/>
          <a:p>
            <a:pPr algn="l" rtl="0">
              <a:buFont typeface="Wingdings" pitchFamily="2" charset="2"/>
              <a:buNone/>
            </a:pPr>
            <a:r>
              <a:rPr lang="en-US" sz="3600" b="1"/>
              <a:t>	</a:t>
            </a:r>
            <a:r>
              <a:rPr lang="en-US" sz="3400" b="1">
                <a:solidFill>
                  <a:srgbClr val="FFFF00"/>
                </a:solidFill>
              </a:rPr>
              <a:t>The R&amp;D Department</a:t>
            </a:r>
            <a:r>
              <a:rPr lang="en-US" sz="3400" b="1"/>
              <a:t> is also a system because it is </a:t>
            </a:r>
            <a:r>
              <a:rPr lang="en-US" sz="3400" b="1" i="1">
                <a:solidFill>
                  <a:srgbClr val="FFFF00"/>
                </a:solidFill>
              </a:rPr>
              <a:t>organized</a:t>
            </a:r>
            <a:r>
              <a:rPr lang="en-US" sz="3400" b="1"/>
              <a:t> Its parts are </a:t>
            </a:r>
            <a:r>
              <a:rPr lang="en-US" sz="3400" b="1" i="1">
                <a:solidFill>
                  <a:srgbClr val="FFFF00"/>
                </a:solidFill>
              </a:rPr>
              <a:t>interrelated</a:t>
            </a:r>
            <a:r>
              <a:rPr lang="en-US" sz="3400" b="1">
                <a:solidFill>
                  <a:srgbClr val="FFFF00"/>
                </a:solidFill>
              </a:rPr>
              <a:t> </a:t>
            </a:r>
            <a:r>
              <a:rPr lang="en-US" sz="3400" b="1"/>
              <a:t>and its </a:t>
            </a:r>
            <a:r>
              <a:rPr lang="en-US" sz="3400" b="1">
                <a:solidFill>
                  <a:srgbClr val="FFFF00"/>
                </a:solidFill>
              </a:rPr>
              <a:t>Purposes</a:t>
            </a:r>
            <a:r>
              <a:rPr lang="en-US" sz="3400" b="1"/>
              <a:t> are as follows:</a:t>
            </a:r>
          </a:p>
          <a:p>
            <a:pPr algn="l" rtl="0"/>
            <a:r>
              <a:rPr lang="en-US" sz="3600" b="1"/>
              <a:t>To defend, support, and expand existing business</a:t>
            </a:r>
          </a:p>
          <a:p>
            <a:pPr algn="l" rtl="0"/>
            <a:r>
              <a:rPr lang="en-US" sz="3600" b="1"/>
              <a:t>To drive new business</a:t>
            </a:r>
          </a:p>
          <a:p>
            <a:pPr algn="l" rtl="0"/>
            <a:r>
              <a:rPr lang="en-US" sz="3600" b="1"/>
              <a:t>To broaden and deepen a company’s technological capabilities</a:t>
            </a:r>
          </a:p>
          <a:p>
            <a:pPr algn="l" rtl="0"/>
            <a:endParaRPr lang="en-US" sz="3600" b="1"/>
          </a:p>
        </p:txBody>
      </p:sp>
      <p:sp>
        <p:nvSpPr>
          <p:cNvPr id="96666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Examples of 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6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96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966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40EAC-90AA-4E08-BE1C-B348F151C0AC}" type="slidenum">
              <a:rPr lang="ar-SA"/>
              <a:pPr/>
              <a:t>14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914400"/>
          </a:xfrm>
        </p:spPr>
        <p:txBody>
          <a:bodyPr/>
          <a:lstStyle/>
          <a:p>
            <a:r>
              <a:rPr lang="en-US" sz="3600"/>
              <a:t>A pile of stuff is not a whole,  but a “heap”</a:t>
            </a:r>
          </a:p>
        </p:txBody>
      </p:sp>
      <p:pic>
        <p:nvPicPr>
          <p:cNvPr id="8550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8763000" cy="478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8AEE0-A1E7-4882-A900-563D7F823CFA}" type="slidenum">
              <a:rPr lang="ar-SA"/>
              <a:pPr/>
              <a:t>15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55396" name="Picture 4" descr="cs_ch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A6D30-609D-4F32-86E1-EB57A5B6C06A}" type="slidenum">
              <a:rPr lang="ar-SA"/>
              <a:pPr/>
              <a:t>16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69900"/>
            <a:ext cx="8915400" cy="596900"/>
          </a:xfrm>
        </p:spPr>
        <p:txBody>
          <a:bodyPr/>
          <a:lstStyle/>
          <a:p>
            <a:r>
              <a:rPr lang="en-US" sz="3800"/>
              <a:t>Characteristics of Complex Systems</a:t>
            </a:r>
          </a:p>
        </p:txBody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8991600" cy="5410200"/>
          </a:xfrm>
        </p:spPr>
        <p:txBody>
          <a:bodyPr/>
          <a:lstStyle/>
          <a:p>
            <a:pPr algn="l" rtl="0"/>
            <a:r>
              <a:rPr lang="en-US" b="1"/>
              <a:t>Tightly Coupled</a:t>
            </a:r>
            <a:r>
              <a:rPr lang="en-US" sz="3600"/>
              <a:t/>
            </a:r>
            <a:br>
              <a:rPr lang="en-US" sz="3600"/>
            </a:br>
            <a:r>
              <a:rPr lang="en-US" sz="2400" i="1"/>
              <a:t>“Everything influences everything else”</a:t>
            </a:r>
            <a:br>
              <a:rPr lang="en-US" sz="2400" i="1"/>
            </a:br>
            <a:r>
              <a:rPr lang="en-US" sz="2400" i="1"/>
              <a:t>“You can’t just do one thing</a:t>
            </a:r>
            <a:r>
              <a:rPr lang="en-US" sz="2400"/>
              <a:t>”</a:t>
            </a:r>
          </a:p>
          <a:p>
            <a:pPr algn="l" rtl="0"/>
            <a:r>
              <a:rPr lang="en-US" b="1"/>
              <a:t>Dynamic</a:t>
            </a:r>
            <a:r>
              <a:rPr lang="en-US"/>
              <a:t/>
            </a:r>
            <a:br>
              <a:rPr lang="en-US"/>
            </a:br>
            <a:r>
              <a:rPr lang="en-US" sz="2400" i="1"/>
              <a:t>Change occurs at many time scales</a:t>
            </a:r>
            <a:endParaRPr lang="en-US"/>
          </a:p>
          <a:p>
            <a:pPr algn="l" rtl="0"/>
            <a:r>
              <a:rPr lang="en-US" b="1"/>
              <a:t>Policy Resistant</a:t>
            </a:r>
            <a:r>
              <a:rPr lang="en-US"/>
              <a:t/>
            </a:r>
            <a:br>
              <a:rPr lang="en-US"/>
            </a:br>
            <a:r>
              <a:rPr lang="en-US" sz="2400" i="1"/>
              <a:t>Many obvious solutions to problems fail or actually worsen the situation</a:t>
            </a:r>
            <a:r>
              <a:rPr lang="en-US" sz="2400"/>
              <a:t>.</a:t>
            </a:r>
            <a:endParaRPr lang="en-US"/>
          </a:p>
          <a:p>
            <a:pPr algn="l" rtl="0"/>
            <a:r>
              <a:rPr lang="en-US" b="1"/>
              <a:t>Counterintuitive</a:t>
            </a:r>
            <a:r>
              <a:rPr lang="en-US"/>
              <a:t/>
            </a:r>
            <a:br>
              <a:rPr lang="en-US"/>
            </a:br>
            <a:r>
              <a:rPr lang="en-US" sz="2400" i="1"/>
              <a:t>Cause and effect are distant in time and space</a:t>
            </a:r>
            <a:endParaRPr lang="en-US"/>
          </a:p>
          <a:p>
            <a:pPr algn="l" rtl="0"/>
            <a:r>
              <a:rPr lang="en-US" b="1"/>
              <a:t>Exhibit Tradeoffs</a:t>
            </a:r>
            <a:br>
              <a:rPr lang="en-US" b="1"/>
            </a:br>
            <a:r>
              <a:rPr lang="en-US" sz="2400" i="1"/>
              <a:t>Long term behavior is often different from short term behavior</a:t>
            </a:r>
            <a:endParaRPr 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5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5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56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56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56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56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4E194-02AD-4249-A8AD-64483FC318C4}" type="slidenum">
              <a:rPr lang="ar-SA"/>
              <a:pPr/>
              <a:t>17</a:t>
            </a:fld>
            <a:endParaRPr lang="en-MY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219200" y="0"/>
          <a:ext cx="7924800" cy="6858000"/>
        </p:xfrm>
        <a:graphic>
          <a:graphicData uri="http://schemas.openxmlformats.org/presentationml/2006/ole">
            <p:oleObj spid="_x0000_s13314" name="Photo Editor Photo" r:id="rId3" imgW="5180952" imgH="7078063" progId="">
              <p:embed/>
            </p:oleObj>
          </a:graphicData>
        </a:graphic>
      </p:graphicFrame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447800" y="1905000"/>
            <a:ext cx="6019800" cy="4953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 rot="-5400000">
            <a:off x="-1902618" y="3285331"/>
            <a:ext cx="5346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en-US" sz="3200" b="1"/>
              <a:t>Understanding Systems</a:t>
            </a:r>
            <a:endParaRPr lang="en-US" sz="2400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1206500" y="584200"/>
            <a:ext cx="0" cy="5334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524000" y="4572000"/>
            <a:ext cx="7391400" cy="15875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20000"/>
              </a:spcBef>
              <a:buFontTx/>
              <a:buChar char="•"/>
            </a:pPr>
            <a:r>
              <a:rPr lang="en-US" sz="2800" b="1">
                <a:solidFill>
                  <a:srgbClr val="000000"/>
                </a:solidFill>
              </a:rPr>
              <a:t>We sometimes fixate on our part of the system, and miss the whole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5670-A5FC-4AD3-AA94-AA25977C4BA7}" type="slidenum">
              <a:rPr lang="ar-SA"/>
              <a:pPr/>
              <a:t>18</a:t>
            </a:fld>
            <a:endParaRPr lang="en-MY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990600" y="0"/>
          <a:ext cx="8153400" cy="6858000"/>
        </p:xfrm>
        <a:graphic>
          <a:graphicData uri="http://schemas.openxmlformats.org/presentationml/2006/ole">
            <p:oleObj spid="_x0000_s14338" name="Photo Editor Photo" r:id="rId3" imgW="5180952" imgH="7078063" progId="">
              <p:embed/>
            </p:oleObj>
          </a:graphicData>
        </a:graphic>
      </p:graphicFrame>
      <p:sp>
        <p:nvSpPr>
          <p:cNvPr id="14339" name="Rectangle 3"/>
          <p:cNvSpPr>
            <a:spLocks noChangeArrowheads="1"/>
          </p:cNvSpPr>
          <p:nvPr/>
        </p:nvSpPr>
        <p:spPr bwMode="auto">
          <a:xfrm rot="-5400000">
            <a:off x="-1750219" y="3239294"/>
            <a:ext cx="48291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3200" b="1"/>
              <a:t>Understanding Systems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990600" y="469900"/>
            <a:ext cx="0" cy="5651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524000" y="3886200"/>
            <a:ext cx="6019800" cy="28829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447800" y="4572000"/>
            <a:ext cx="7467600" cy="15875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20000"/>
              </a:spcBef>
              <a:buFontTx/>
              <a:buChar char="•"/>
            </a:pPr>
            <a:r>
              <a:rPr lang="en-US" sz="2800" b="1">
                <a:solidFill>
                  <a:srgbClr val="000000"/>
                </a:solidFill>
              </a:rPr>
              <a:t>We sometimes fixate on our part of the system, and miss the whole</a:t>
            </a: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1F738-2FFA-451C-B1D8-D533190C6A46}" type="slidenum">
              <a:rPr lang="ar-SA"/>
              <a:pPr/>
              <a:t>19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014413" y="0"/>
          <a:ext cx="8129587" cy="6858000"/>
        </p:xfrm>
        <a:graphic>
          <a:graphicData uri="http://schemas.openxmlformats.org/presentationml/2006/ole">
            <p:oleObj spid="_x0000_s15362" name="Photo Editor Photo" r:id="rId3" imgW="5180952" imgH="7078063" progId="">
              <p:embed/>
            </p:oleObj>
          </a:graphicData>
        </a:graphic>
      </p:graphicFrame>
      <p:sp>
        <p:nvSpPr>
          <p:cNvPr id="15363" name="Rectangle 3"/>
          <p:cNvSpPr>
            <a:spLocks noChangeArrowheads="1"/>
          </p:cNvSpPr>
          <p:nvPr/>
        </p:nvSpPr>
        <p:spPr bwMode="auto">
          <a:xfrm rot="-5400000">
            <a:off x="-1801019" y="3229769"/>
            <a:ext cx="48291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3200" b="1"/>
              <a:t>Understanding Systems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990600" y="469900"/>
            <a:ext cx="0" cy="5651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EDCEC-1009-4FB9-85BC-53D444AB6D8B}" type="slidenum">
              <a:rPr lang="ar-SA"/>
              <a:pPr/>
              <a:t>2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5715000" cy="838200"/>
          </a:xfrm>
        </p:spPr>
        <p:txBody>
          <a:bodyPr/>
          <a:lstStyle/>
          <a:p>
            <a:r>
              <a:rPr lang="en-US"/>
              <a:t>Some Questions</a:t>
            </a:r>
          </a:p>
        </p:txBody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5334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3500">
                <a:cs typeface="TimesNewRoman" charset="-78"/>
              </a:rPr>
              <a:t>Why do so many business strategies fail? </a:t>
            </a:r>
          </a:p>
          <a:p>
            <a:pPr algn="l" rtl="0">
              <a:lnSpc>
                <a:spcPct val="90000"/>
              </a:lnSpc>
            </a:pPr>
            <a:r>
              <a:rPr lang="en-US" sz="3500">
                <a:cs typeface="TimesNewRoman" charset="-78"/>
              </a:rPr>
              <a:t>Why do many businesses suffer from periodic crises and fluctuating sales, earnings, and morale?</a:t>
            </a:r>
          </a:p>
          <a:p>
            <a:pPr algn="l" rtl="0">
              <a:lnSpc>
                <a:spcPct val="90000"/>
              </a:lnSpc>
            </a:pPr>
            <a:r>
              <a:rPr lang="en-US" sz="3500">
                <a:cs typeface="TimesNewRoman" charset="-78"/>
              </a:rPr>
              <a:t>Why do some firms grow while others stagnate? </a:t>
            </a:r>
          </a:p>
          <a:p>
            <a:pPr algn="l" rtl="0">
              <a:lnSpc>
                <a:spcPct val="90000"/>
              </a:lnSpc>
            </a:pPr>
            <a:r>
              <a:rPr lang="en-US" sz="3500">
                <a:cs typeface="TimesNewRoman" charset="-78"/>
              </a:rPr>
              <a:t>How do once-dominant firms lose their competitive edge? </a:t>
            </a:r>
          </a:p>
          <a:p>
            <a:pPr algn="l" rtl="0">
              <a:lnSpc>
                <a:spcPct val="90000"/>
              </a:lnSpc>
            </a:pPr>
            <a:r>
              <a:rPr lang="en-US" sz="3500">
                <a:cs typeface="TimesNewRoman" charset="-78"/>
              </a:rPr>
              <a:t>…?</a:t>
            </a:r>
            <a:endParaRPr lang="en-US" sz="35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4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4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10916-CCB1-4C35-AB76-502C1ED00981}" type="slidenum">
              <a:rPr lang="ar-SA"/>
              <a:pPr/>
              <a:t>20</a:t>
            </a:fld>
            <a:endParaRPr lang="en-MY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6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656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65638" name="Rectangle 6"/>
          <p:cNvSpPr>
            <a:spLocks noChangeArrowheads="1"/>
          </p:cNvSpPr>
          <p:nvPr/>
        </p:nvSpPr>
        <p:spPr bwMode="auto">
          <a:xfrm>
            <a:off x="1981200" y="457200"/>
            <a:ext cx="5410200" cy="17526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latin typeface="Times New Roman" pitchFamily="18" charset="0"/>
                <a:cs typeface="Times New Roman" pitchFamily="18" charset="0"/>
              </a:rPr>
              <a:t>Don’t worry, the hole is in</a:t>
            </a:r>
          </a:p>
          <a:p>
            <a:pPr algn="ctr"/>
            <a:r>
              <a:rPr lang="en-US" sz="3600">
                <a:latin typeface="Times New Roman" pitchFamily="18" charset="0"/>
                <a:cs typeface="Times New Roman" pitchFamily="18" charset="0"/>
              </a:rPr>
              <a:t> the other side of the boat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85FB9-5AB5-4C96-B4AF-A61B958F2CC2}" type="slidenum">
              <a:rPr lang="ar-SA"/>
              <a:pPr/>
              <a:t>21</a:t>
            </a:fld>
            <a:endParaRPr lang="en-MY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 rtl="0"/>
            <a:r>
              <a:rPr lang="en-US"/>
              <a:t>The Blind Men and the Elephant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5425" y="3873500"/>
            <a:ext cx="47148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" y="1219200"/>
            <a:ext cx="48196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69FC9-79C2-4D45-876E-4B89BDF3E7AD}" type="slidenum">
              <a:rPr lang="ar-SA"/>
              <a:pPr/>
              <a:t>22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5888"/>
            <a:ext cx="8135938" cy="1143000"/>
          </a:xfrm>
        </p:spPr>
        <p:txBody>
          <a:bodyPr/>
          <a:lstStyle/>
          <a:p>
            <a:r>
              <a:rPr lang="en-US" b="0"/>
              <a:t>“No Shared Understanding!”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4114800"/>
          </a:xfrm>
        </p:spPr>
        <p:txBody>
          <a:bodyPr/>
          <a:lstStyle/>
          <a:p>
            <a:pPr algn="l" rtl="0"/>
            <a:r>
              <a:rPr lang="en-US" sz="2800" b="1"/>
              <a:t>The </a:t>
            </a:r>
            <a:r>
              <a:rPr lang="en-US" sz="2800" b="1">
                <a:solidFill>
                  <a:srgbClr val="FFFF00"/>
                </a:solidFill>
              </a:rPr>
              <a:t>marketing group</a:t>
            </a:r>
            <a:r>
              <a:rPr lang="en-US" sz="2800" b="1"/>
              <a:t> thought the problem was due to lack of advertising and promotional support</a:t>
            </a:r>
          </a:p>
          <a:p>
            <a:pPr algn="l" rtl="0"/>
            <a:r>
              <a:rPr lang="en-US" sz="2800" b="1"/>
              <a:t>The </a:t>
            </a:r>
            <a:r>
              <a:rPr lang="en-US" sz="2800" b="1">
                <a:solidFill>
                  <a:srgbClr val="FFFF00"/>
                </a:solidFill>
              </a:rPr>
              <a:t>sales group</a:t>
            </a:r>
            <a:r>
              <a:rPr lang="en-US" sz="2800" b="1"/>
              <a:t> blamed lack of promotion and dealer support</a:t>
            </a:r>
          </a:p>
          <a:p>
            <a:pPr algn="l" rtl="0"/>
            <a:r>
              <a:rPr lang="en-US" sz="2800" b="1"/>
              <a:t>The </a:t>
            </a:r>
            <a:r>
              <a:rPr lang="en-US" sz="2800" b="1">
                <a:solidFill>
                  <a:srgbClr val="FFFF00"/>
                </a:solidFill>
              </a:rPr>
              <a:t>manufacturing and dist. group</a:t>
            </a:r>
            <a:r>
              <a:rPr lang="en-US" sz="2800" b="1"/>
              <a:t> blamed inaccurate forecasting by the marketing and sales groups, causing poor production planning and high cost</a:t>
            </a:r>
          </a:p>
          <a:p>
            <a:pPr algn="l" rtl="0"/>
            <a:r>
              <a:rPr lang="en-US" sz="2800" b="1"/>
              <a:t>The </a:t>
            </a:r>
            <a:r>
              <a:rPr lang="en-US" sz="2800" b="1">
                <a:solidFill>
                  <a:srgbClr val="FFFF00"/>
                </a:solidFill>
              </a:rPr>
              <a:t>Finance department</a:t>
            </a:r>
            <a:r>
              <a:rPr lang="en-US" sz="2800" b="1"/>
              <a:t> blamed budget overruns by all departments and unreliable forecasting from the marketing group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42900" y="1035050"/>
            <a:ext cx="8458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2600" b="1">
                <a:latin typeface="Times New Roman" pitchFamily="18" charset="0"/>
              </a:rPr>
              <a:t>A car company lost money  and went bankrupt:</a:t>
            </a:r>
            <a:r>
              <a:rPr lang="en-US" sz="24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0B4EA-8B0A-4FB6-BF98-496BEE12B0DB}" type="slidenum">
              <a:rPr lang="ar-SA"/>
              <a:pPr/>
              <a:t>23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45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92163"/>
          </a:xfrm>
        </p:spPr>
        <p:txBody>
          <a:bodyPr/>
          <a:lstStyle/>
          <a:p>
            <a:r>
              <a:rPr lang="en-US"/>
              <a:t>Connectedness</a:t>
            </a:r>
          </a:p>
        </p:txBody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5105400"/>
          </a:xfrm>
        </p:spPr>
        <p:txBody>
          <a:bodyPr/>
          <a:lstStyle/>
          <a:p>
            <a:pPr algn="l" rtl="0"/>
            <a:r>
              <a:rPr lang="en-US" sz="3600" b="1"/>
              <a:t>“If you wish to understand a system, and so be in a position to predict its behavior, it is necessary to </a:t>
            </a:r>
            <a:r>
              <a:rPr lang="en-US" sz="3600" b="1">
                <a:solidFill>
                  <a:srgbClr val="FFFF00"/>
                </a:solidFill>
              </a:rPr>
              <a:t>study the system as a whole</a:t>
            </a:r>
            <a:r>
              <a:rPr lang="en-US" sz="3600" b="1"/>
              <a:t>. </a:t>
            </a:r>
          </a:p>
          <a:p>
            <a:pPr algn="l" rtl="0"/>
            <a:r>
              <a:rPr lang="en-US" sz="3600" b="1">
                <a:solidFill>
                  <a:srgbClr val="FFFF00"/>
                </a:solidFill>
              </a:rPr>
              <a:t>Cutting it up into bits</a:t>
            </a:r>
            <a:r>
              <a:rPr lang="en-US" sz="3600" b="1"/>
              <a:t> for study is likely </a:t>
            </a:r>
            <a:r>
              <a:rPr lang="en-US" sz="3600" b="1">
                <a:solidFill>
                  <a:srgbClr val="FFFF00"/>
                </a:solidFill>
              </a:rPr>
              <a:t>to destroy</a:t>
            </a:r>
            <a:r>
              <a:rPr lang="en-US" sz="3600" b="1"/>
              <a:t> the system’s connectedness, and hence the system itself.</a:t>
            </a:r>
          </a:p>
          <a:p>
            <a:pPr algn="l" rtl="0">
              <a:buFont typeface="Wingdings" pitchFamily="2" charset="2"/>
              <a:buNone/>
            </a:pPr>
            <a:r>
              <a:rPr lang="en-US" sz="1800" b="1"/>
              <a:t>							(Sherwood)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D255-3FE1-478B-9699-D67785B16AC3}" type="slidenum">
              <a:rPr lang="ar-SA"/>
              <a:pPr/>
              <a:t>24</a:t>
            </a:fld>
            <a:endParaRPr lang="en-MY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020763"/>
          </a:xfrm>
        </p:spPr>
        <p:txBody>
          <a:bodyPr/>
          <a:lstStyle/>
          <a:p>
            <a:pPr algn="l"/>
            <a:r>
              <a:rPr lang="en-US" sz="3600"/>
              <a:t>A leverage point – </a:t>
            </a:r>
            <a:br>
              <a:rPr lang="en-US" sz="3600"/>
            </a:br>
            <a:r>
              <a:rPr lang="en-US" sz="3600"/>
              <a:t>where small action yields large results</a:t>
            </a:r>
          </a:p>
        </p:txBody>
      </p:sp>
      <p:sp>
        <p:nvSpPr>
          <p:cNvPr id="859139" name="Rectangle 3"/>
          <p:cNvSpPr>
            <a:spLocks noChangeArrowheads="1"/>
          </p:cNvSpPr>
          <p:nvPr/>
        </p:nvSpPr>
        <p:spPr bwMode="auto">
          <a:xfrm>
            <a:off x="0" y="1373188"/>
            <a:ext cx="9144000" cy="54848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grpSp>
        <p:nvGrpSpPr>
          <p:cNvPr id="859140" name="Group 4"/>
          <p:cNvGrpSpPr>
            <a:grpSpLocks/>
          </p:cNvGrpSpPr>
          <p:nvPr/>
        </p:nvGrpSpPr>
        <p:grpSpPr bwMode="auto">
          <a:xfrm>
            <a:off x="1676400" y="1331913"/>
            <a:ext cx="5943600" cy="5516562"/>
            <a:chOff x="1056" y="839"/>
            <a:chExt cx="3744" cy="3475"/>
          </a:xfrm>
        </p:grpSpPr>
        <p:pic>
          <p:nvPicPr>
            <p:cNvPr id="85914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60" y="839"/>
              <a:ext cx="2640" cy="3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859142" name="Rectangle 6"/>
            <p:cNvSpPr>
              <a:spLocks noChangeArrowheads="1"/>
            </p:cNvSpPr>
            <p:nvPr/>
          </p:nvSpPr>
          <p:spPr bwMode="auto">
            <a:xfrm>
              <a:off x="1056" y="3990"/>
              <a:ext cx="3744" cy="324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algn="l" rtl="0" eaLnBrk="0" hangingPunct="0"/>
              <a:r>
                <a:rPr lang="en-US" sz="2400">
                  <a:solidFill>
                    <a:srgbClr val="000000"/>
                  </a:solidFill>
                  <a:latin typeface="Comic Sans MS" pitchFamily="66" charset="0"/>
                </a:rPr>
                <a:t>“Maybe we should write that spot down.”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5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159A4-B718-4A89-8B07-7F504C436BDE}" type="slidenum">
              <a:rPr lang="ar-SA"/>
              <a:pPr/>
              <a:t>25</a:t>
            </a:fld>
            <a:endParaRPr lang="en-MY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838200"/>
          </a:xfrm>
        </p:spPr>
        <p:txBody>
          <a:bodyPr/>
          <a:lstStyle/>
          <a:p>
            <a:r>
              <a:rPr lang="en-US"/>
              <a:t>Behavior Over Time</a:t>
            </a:r>
          </a:p>
        </p:txBody>
      </p:sp>
      <p:pic>
        <p:nvPicPr>
          <p:cNvPr id="861187" name="Picture 3" descr="Domino Effec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238" y="866775"/>
            <a:ext cx="8899525" cy="5124450"/>
          </a:xfrm>
          <a:prstGeom prst="rect">
            <a:avLst/>
          </a:prstGeom>
          <a:noFill/>
        </p:spPr>
      </p:pic>
      <p:sp>
        <p:nvSpPr>
          <p:cNvPr id="861188" name="Rectangle 4"/>
          <p:cNvSpPr>
            <a:spLocks noChangeArrowheads="1"/>
          </p:cNvSpPr>
          <p:nvPr/>
        </p:nvSpPr>
        <p:spPr bwMode="auto">
          <a:xfrm>
            <a:off x="304800" y="914400"/>
            <a:ext cx="3352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861189" name="Rectangle 5"/>
          <p:cNvSpPr>
            <a:spLocks noChangeArrowheads="1"/>
          </p:cNvSpPr>
          <p:nvPr/>
        </p:nvSpPr>
        <p:spPr bwMode="auto">
          <a:xfrm rot="16200000">
            <a:off x="2971800" y="-381000"/>
            <a:ext cx="24384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861190" name="Rectangle 6"/>
          <p:cNvSpPr>
            <a:spLocks noChangeArrowheads="1"/>
          </p:cNvSpPr>
          <p:nvPr/>
        </p:nvSpPr>
        <p:spPr bwMode="auto">
          <a:xfrm>
            <a:off x="6705600" y="914400"/>
            <a:ext cx="2209800" cy="2209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861191" name="Text Box 7"/>
          <p:cNvSpPr txBox="1">
            <a:spLocks noChangeArrowheads="1"/>
          </p:cNvSpPr>
          <p:nvPr/>
        </p:nvSpPr>
        <p:spPr bwMode="auto">
          <a:xfrm>
            <a:off x="228600" y="990600"/>
            <a:ext cx="79248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3400" b="1">
                <a:solidFill>
                  <a:schemeClr val="accent2"/>
                </a:solidFill>
              </a:rPr>
              <a:t>In complex systems, cause and effect </a:t>
            </a:r>
            <a:br>
              <a:rPr lang="en-US" sz="3400" b="1">
                <a:solidFill>
                  <a:schemeClr val="accent2"/>
                </a:solidFill>
              </a:rPr>
            </a:br>
            <a:r>
              <a:rPr lang="en-US" sz="3400" b="1">
                <a:solidFill>
                  <a:schemeClr val="accent2"/>
                </a:solidFill>
              </a:rPr>
              <a:t>are distant in time and space</a:t>
            </a:r>
          </a:p>
        </p:txBody>
      </p:sp>
      <p:sp>
        <p:nvSpPr>
          <p:cNvPr id="861192" name="Line 8"/>
          <p:cNvSpPr>
            <a:spLocks noChangeShapeType="1"/>
          </p:cNvSpPr>
          <p:nvPr/>
        </p:nvSpPr>
        <p:spPr bwMode="auto">
          <a:xfrm>
            <a:off x="457200" y="762000"/>
            <a:ext cx="8153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0539F-8A14-4C0F-B957-2EFB3FC49D19}" type="slidenum">
              <a:rPr lang="ar-SA"/>
              <a:pPr/>
              <a:t>26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pic>
        <p:nvPicPr>
          <p:cNvPr id="863235" name="Picture 3" descr="Domino Effec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238" y="1047750"/>
            <a:ext cx="8899525" cy="5124450"/>
          </a:xfrm>
          <a:prstGeom prst="rect">
            <a:avLst/>
          </a:prstGeom>
          <a:noFill/>
        </p:spPr>
      </p:pic>
      <p:sp>
        <p:nvSpPr>
          <p:cNvPr id="863237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  <a:noFill/>
          <a:ln/>
        </p:spPr>
        <p:txBody>
          <a:bodyPr/>
          <a:lstStyle/>
          <a:p>
            <a:r>
              <a:rPr lang="en-US"/>
              <a:t>Behavior Over Time</a:t>
            </a:r>
          </a:p>
        </p:txBody>
      </p:sp>
      <p:sp>
        <p:nvSpPr>
          <p:cNvPr id="863238" name="Line 6"/>
          <p:cNvSpPr>
            <a:spLocks noChangeShapeType="1"/>
          </p:cNvSpPr>
          <p:nvPr/>
        </p:nvSpPr>
        <p:spPr bwMode="auto">
          <a:xfrm>
            <a:off x="457200" y="914400"/>
            <a:ext cx="8153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522E5-C4EE-4D32-9447-BA7258F8BD49}" type="slidenum">
              <a:rPr lang="ar-SA"/>
              <a:pPr/>
              <a:t>27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pic>
        <p:nvPicPr>
          <p:cNvPr id="865283" name="Picture 3" descr="bounce b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19200"/>
            <a:ext cx="4686300" cy="5562600"/>
          </a:xfrm>
          <a:prstGeom prst="rect">
            <a:avLst/>
          </a:prstGeom>
          <a:noFill/>
        </p:spPr>
      </p:pic>
      <p:pic>
        <p:nvPicPr>
          <p:cNvPr id="865284" name="Picture 4" descr="feedba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505200"/>
            <a:ext cx="2981325" cy="1524000"/>
          </a:xfrm>
          <a:prstGeom prst="rect">
            <a:avLst/>
          </a:prstGeom>
          <a:noFill/>
        </p:spPr>
      </p:pic>
      <p:sp>
        <p:nvSpPr>
          <p:cNvPr id="865285" name="Rectangle 5"/>
          <p:cNvSpPr>
            <a:spLocks noChangeArrowheads="1"/>
          </p:cNvSpPr>
          <p:nvPr/>
        </p:nvSpPr>
        <p:spPr bwMode="auto">
          <a:xfrm>
            <a:off x="3124200" y="76200"/>
            <a:ext cx="342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40E30-BBB1-4C91-8531-8DFA18BB4A71}" type="slidenum">
              <a:rPr lang="ar-SA"/>
              <a:pPr/>
              <a:t>28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GB"/>
              <a:t>Throwing things</a:t>
            </a:r>
          </a:p>
        </p:txBody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algn="l" rtl="0"/>
            <a:r>
              <a:rPr lang="en-GB" sz="2800" b="1"/>
              <a:t>If you want to throw an object to land in a particular place you can use </a:t>
            </a:r>
            <a:r>
              <a:rPr lang="en-GB" sz="2800" b="1">
                <a:solidFill>
                  <a:srgbClr val="FFFF00"/>
                </a:solidFill>
              </a:rPr>
              <a:t>Newton’s laws</a:t>
            </a:r>
            <a:r>
              <a:rPr lang="en-GB" sz="2800" b="1"/>
              <a:t> of motion to calculate how to do so</a:t>
            </a:r>
          </a:p>
          <a:p>
            <a:pPr lvl="1" algn="l" rtl="0"/>
            <a:r>
              <a:rPr lang="en-GB" b="1"/>
              <a:t>this works well for things like a rock</a:t>
            </a:r>
          </a:p>
          <a:p>
            <a:pPr algn="l" rtl="0"/>
            <a:r>
              <a:rPr lang="en-GB" sz="2800" b="1"/>
              <a:t>but it fails utterly if you are throwing a bird!</a:t>
            </a:r>
          </a:p>
          <a:p>
            <a:pPr lvl="1" algn="l" rtl="0"/>
            <a:r>
              <a:rPr lang="en-GB" b="1"/>
              <a:t>the </a:t>
            </a:r>
            <a:r>
              <a:rPr lang="en-GB" b="1">
                <a:solidFill>
                  <a:srgbClr val="FFFF00"/>
                </a:solidFill>
              </a:rPr>
              <a:t>bird is a complex adaptive system</a:t>
            </a:r>
          </a:p>
          <a:p>
            <a:pPr algn="l" rtl="0"/>
            <a:r>
              <a:rPr lang="en-GB" sz="2800" b="1"/>
              <a:t>even though the bird is subject to all the same laws of physics as the rock</a:t>
            </a:r>
          </a:p>
          <a:p>
            <a:pPr algn="l" rtl="0"/>
            <a:r>
              <a:rPr lang="en-GB" sz="2800" b="1"/>
              <a:t>Control freaks suggest tying the birds wings and a rock - to make it land at the right place!</a:t>
            </a:r>
          </a:p>
        </p:txBody>
      </p:sp>
      <p:graphicFrame>
        <p:nvGraphicFramePr>
          <p:cNvPr id="867333" name="Object 5"/>
          <p:cNvGraphicFramePr>
            <a:graphicFrameLocks noChangeAspect="1"/>
          </p:cNvGraphicFramePr>
          <p:nvPr/>
        </p:nvGraphicFramePr>
        <p:xfrm>
          <a:off x="7086600" y="0"/>
          <a:ext cx="1795463" cy="1660525"/>
        </p:xfrm>
        <a:graphic>
          <a:graphicData uri="http://schemas.openxmlformats.org/presentationml/2006/ole">
            <p:oleObj spid="_x0000_s867333" name="Clip" r:id="rId4" imgW="3286080" imgH="3038400" progId="">
              <p:embed/>
            </p:oleObj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6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6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6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6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7331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7A0D4-7F48-4529-89D6-B1FF0E79C09E}" type="slidenum">
              <a:rPr lang="ar-SA"/>
              <a:pPr/>
              <a:t>29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R&amp;D Management Systems</a:t>
            </a:r>
          </a:p>
        </p:txBody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372600" cy="5105400"/>
          </a:xfrm>
        </p:spPr>
        <p:txBody>
          <a:bodyPr/>
          <a:lstStyle/>
          <a:p>
            <a:pPr algn="l" rtl="0"/>
            <a:r>
              <a:rPr lang="en-US" sz="3600" b="1"/>
              <a:t>Similar to other business models, R&amp;D systems are characterized by </a:t>
            </a:r>
            <a:r>
              <a:rPr lang="en-US" sz="3600" b="1">
                <a:solidFill>
                  <a:srgbClr val="FFFF00"/>
                </a:solidFill>
              </a:rPr>
              <a:t>complex structure</a:t>
            </a:r>
            <a:r>
              <a:rPr lang="en-US" sz="3600" b="1"/>
              <a:t> and </a:t>
            </a:r>
            <a:r>
              <a:rPr lang="en-US" sz="3600" b="1">
                <a:solidFill>
                  <a:srgbClr val="FFFF00"/>
                </a:solidFill>
              </a:rPr>
              <a:t>dynamic behavior</a:t>
            </a:r>
            <a:r>
              <a:rPr lang="en-US" sz="3600" b="1"/>
              <a:t>.</a:t>
            </a:r>
          </a:p>
          <a:p>
            <a:pPr algn="l" rtl="0">
              <a:buFont typeface="Wingdings" pitchFamily="2" charset="2"/>
              <a:buNone/>
            </a:pPr>
            <a:endParaRPr lang="en-US" sz="3600" b="1"/>
          </a:p>
          <a:p>
            <a:pPr algn="l" rtl="0"/>
            <a:r>
              <a:rPr lang="en-US" sz="3600" b="1"/>
              <a:t>Sometimes the effect of making a decision in </a:t>
            </a:r>
            <a:r>
              <a:rPr lang="en-US" sz="3600" b="1">
                <a:solidFill>
                  <a:srgbClr val="FFFF00"/>
                </a:solidFill>
              </a:rPr>
              <a:t>one part of the R&amp;D</a:t>
            </a:r>
            <a:r>
              <a:rPr lang="en-US" sz="3600" b="1"/>
              <a:t> function can manifest itself in </a:t>
            </a:r>
            <a:r>
              <a:rPr lang="en-US" sz="3600" b="1">
                <a:solidFill>
                  <a:srgbClr val="FFFF00"/>
                </a:solidFill>
              </a:rPr>
              <a:t>another part of the business</a:t>
            </a:r>
            <a:r>
              <a:rPr lang="en-US" sz="3600" b="1"/>
              <a:t> system at an unexpected time.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D4CA8-D401-4A0C-BCB0-8907C6F31BE6}" type="slidenum">
              <a:rPr lang="ar-SA"/>
              <a:pPr/>
              <a:t>3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4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Need for new ways of thinking </a:t>
            </a:r>
            <a:endParaRPr lang="en-AU"/>
          </a:p>
        </p:txBody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5800" cy="1447800"/>
          </a:xfrm>
        </p:spPr>
        <p:txBody>
          <a:bodyPr/>
          <a:lstStyle/>
          <a:p>
            <a:pPr algn="l" rtl="0"/>
            <a:r>
              <a:rPr lang="en-US" sz="3400" b="1"/>
              <a:t>The human race has not yet started to </a:t>
            </a:r>
            <a:r>
              <a:rPr lang="en-US" sz="3400" b="1">
                <a:solidFill>
                  <a:srgbClr val="FFFF00"/>
                </a:solidFill>
              </a:rPr>
              <a:t>think</a:t>
            </a:r>
            <a:r>
              <a:rPr lang="en-US" sz="3400" b="1"/>
              <a:t>.												</a:t>
            </a:r>
            <a:r>
              <a:rPr lang="en-US" sz="1200" b="1"/>
              <a:t>Edward de Bono</a:t>
            </a:r>
            <a:endParaRPr lang="en-AU" sz="3400" b="1"/>
          </a:p>
        </p:txBody>
      </p:sp>
      <p:sp>
        <p:nvSpPr>
          <p:cNvPr id="847877" name="Rectangle 5"/>
          <p:cNvSpPr>
            <a:spLocks noChangeArrowheads="1"/>
          </p:cNvSpPr>
          <p:nvPr/>
        </p:nvSpPr>
        <p:spPr bwMode="auto">
          <a:xfrm>
            <a:off x="533400" y="2895600"/>
            <a:ext cx="8305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The way organizations are is product of how we think and how we interact; they cannot change in any fundamental way unless we can change our basic patterns of thinking and interacting.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Peter Senge</a:t>
            </a:r>
          </a:p>
          <a:p>
            <a:pPr marL="342900" indent="-342900" algn="l" rtl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AU" sz="3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7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7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7875" grpId="0" uiExpand="1" build="p"/>
      <p:bldP spid="84787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2B22B-BA88-43B7-A645-4902BB5058AB}" type="slidenum">
              <a:rPr lang="ar-SA"/>
              <a:pPr/>
              <a:t>30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/>
              <a:t>What are the origins of decision making complexity in R&amp;D?</a:t>
            </a:r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algn="l" rtl="0"/>
            <a:r>
              <a:rPr lang="en-US" sz="2800" b="1">
                <a:solidFill>
                  <a:srgbClr val="FFFF00"/>
                </a:solidFill>
              </a:rPr>
              <a:t>Organizational complexity-intra</a:t>
            </a:r>
            <a:r>
              <a:rPr lang="en-US" sz="2800" b="1"/>
              <a:t> and inter  complexity has implications for how R&amp;D policies are developed and aligned with broader organizational objectives and </a:t>
            </a:r>
            <a:r>
              <a:rPr lang="en-US" sz="2800" b="1">
                <a:solidFill>
                  <a:srgbClr val="FFFF00"/>
                </a:solidFill>
              </a:rPr>
              <a:t>market dynamics.</a:t>
            </a:r>
          </a:p>
          <a:p>
            <a:pPr algn="l" rtl="0"/>
            <a:r>
              <a:rPr lang="en-US" sz="2800" b="1">
                <a:solidFill>
                  <a:srgbClr val="FFFF00"/>
                </a:solidFill>
              </a:rPr>
              <a:t>Resource complexity</a:t>
            </a:r>
            <a:r>
              <a:rPr lang="en-US" sz="2800" b="1"/>
              <a:t>-volume or scale of human, capital and </a:t>
            </a:r>
            <a:r>
              <a:rPr lang="en-US" sz="2800" b="1">
                <a:solidFill>
                  <a:srgbClr val="FFFF00"/>
                </a:solidFill>
              </a:rPr>
              <a:t>technological resources</a:t>
            </a:r>
            <a:r>
              <a:rPr lang="en-US" sz="2800" b="1"/>
              <a:t> required to move projects along an R&amp;D pipeline through to commercialization.</a:t>
            </a:r>
          </a:p>
          <a:p>
            <a:pPr algn="l" rtl="0"/>
            <a:r>
              <a:rPr lang="en-US" sz="2800" b="1">
                <a:solidFill>
                  <a:srgbClr val="FFFF00"/>
                </a:solidFill>
              </a:rPr>
              <a:t>Technological complexity-</a:t>
            </a:r>
            <a:r>
              <a:rPr lang="en-US" sz="2800" b="1"/>
              <a:t> level of innovation involved in the product or process.</a:t>
            </a:r>
          </a:p>
          <a:p>
            <a:pPr algn="l" rtl="0"/>
            <a:endParaRPr lang="en-US" sz="2800" b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6583B-75F4-4024-AD0A-87728B918814}" type="slidenum">
              <a:rPr lang="ar-SA"/>
              <a:pPr/>
              <a:t>31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/>
              <a:t>Dealing with Complexities</a:t>
            </a:r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3600" b="1">
                <a:solidFill>
                  <a:srgbClr val="FFFF00"/>
                </a:solidFill>
              </a:rPr>
              <a:t>Effective learning</a:t>
            </a:r>
            <a:r>
              <a:rPr lang="en-US" sz="3600" b="1"/>
              <a:t> in such environments </a:t>
            </a:r>
            <a:r>
              <a:rPr lang="en-US" sz="3600" b="1">
                <a:solidFill>
                  <a:srgbClr val="FFFF00"/>
                </a:solidFill>
              </a:rPr>
              <a:t>requires methods and tools</a:t>
            </a:r>
            <a:r>
              <a:rPr lang="en-US" sz="3600" b="1"/>
              <a:t> to represent and assess such </a:t>
            </a:r>
            <a:r>
              <a:rPr lang="en-US" sz="3600" b="1" i="1"/>
              <a:t>dynamic complexity </a:t>
            </a:r>
            <a:r>
              <a:rPr lang="en-US" sz="3600" b="1"/>
              <a:t>and tools managers can use to accelerate learning throughout an organization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3A1D9-7BC5-4D9F-BF94-938CA98F4FB0}" type="slidenum">
              <a:rPr lang="ar-SA"/>
              <a:pPr/>
              <a:t>32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/>
          <a:lstStyle/>
          <a:p>
            <a:r>
              <a:rPr lang="en-US"/>
              <a:t>Learning is a Must!</a:t>
            </a:r>
          </a:p>
        </p:txBody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33900"/>
          </a:xfrm>
        </p:spPr>
        <p:txBody>
          <a:bodyPr/>
          <a:lstStyle/>
          <a:p>
            <a:pPr algn="l" rtl="0"/>
            <a:r>
              <a:rPr lang="en-US" sz="3600" b="1"/>
              <a:t>We must increasingly </a:t>
            </a:r>
            <a:r>
              <a:rPr lang="en-US" sz="3600" b="1">
                <a:solidFill>
                  <a:srgbClr val="FFFF00"/>
                </a:solidFill>
              </a:rPr>
              <a:t>learn</a:t>
            </a:r>
            <a:r>
              <a:rPr lang="en-US" sz="3600" b="1"/>
              <a:t> how to design and manage complex systems with multiple feedback effects, long time delays, and nonlinear responses to our decisions.</a:t>
            </a:r>
          </a:p>
          <a:p>
            <a:pPr algn="l" rtl="0">
              <a:buFont typeface="Wingdings" pitchFamily="2" charset="2"/>
              <a:buNone/>
            </a:pPr>
            <a:endParaRPr lang="en-US" sz="3600" b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44AD-FB07-444D-BC6D-173C1318FFFB}" type="slidenum">
              <a:rPr lang="ar-SA"/>
              <a:pPr/>
              <a:t>33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pic>
        <p:nvPicPr>
          <p:cNvPr id="869379" name="Picture 3" descr="msotw9_temp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74638"/>
            <a:ext cx="6400800" cy="1143000"/>
          </a:xfrm>
          <a:solidFill>
            <a:srgbClr val="FFFF00"/>
          </a:solidFill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We need new tools!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00274-3812-421F-87F6-8FF355467EF0}" type="slidenum">
              <a:rPr lang="ar-SA"/>
              <a:pPr/>
              <a:t>34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7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70404" name="Picture 4" descr="mit_sys_dyn_480x3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0FF6B-246D-4888-A285-660CEF94D89A}" type="slidenum">
              <a:rPr lang="ar-SA"/>
              <a:pPr/>
              <a:t>35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56420" name="Picture 4" descr="state_s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C187E-83C9-4E8A-BE3C-D820B9667548}" type="slidenum">
              <a:rPr lang="ar-SA"/>
              <a:pPr/>
              <a:t>36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3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What is Systems Thinking?</a:t>
            </a:r>
            <a:endParaRPr lang="en-AU" sz="4800"/>
          </a:p>
        </p:txBody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275" y="1600200"/>
            <a:ext cx="8010525" cy="3595688"/>
          </a:xfrm>
        </p:spPr>
        <p:txBody>
          <a:bodyPr/>
          <a:lstStyle/>
          <a:p>
            <a:pPr algn="l" rtl="0">
              <a:lnSpc>
                <a:spcPct val="120000"/>
              </a:lnSpc>
              <a:buFont typeface="Wingdings" pitchFamily="2" charset="2"/>
              <a:buNone/>
            </a:pPr>
            <a:r>
              <a:rPr lang="en-US" sz="4000" b="1" i="1"/>
              <a:t>	</a:t>
            </a:r>
            <a:r>
              <a:rPr lang="en-US" sz="4000" b="1"/>
              <a:t>Systems Thinking is a </a:t>
            </a:r>
            <a:r>
              <a:rPr lang="en-US" sz="4000" b="1">
                <a:solidFill>
                  <a:srgbClr val="FFFF00"/>
                </a:solidFill>
              </a:rPr>
              <a:t>language</a:t>
            </a:r>
            <a:r>
              <a:rPr lang="en-US" sz="4000" b="1"/>
              <a:t> for understanding change, uncertainty and complexity and creating harmony of thoughts and actions.</a:t>
            </a:r>
            <a:r>
              <a:rPr lang="en-US" sz="4000" b="1" i="1"/>
              <a:t> </a:t>
            </a:r>
            <a:endParaRPr lang="en-AU" sz="40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3AF1F-426D-4707-AC8F-5BF796EA50BF}" type="slidenum">
              <a:rPr lang="ar-SA"/>
              <a:pPr/>
              <a:t>37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53400" cy="639762"/>
          </a:xfrm>
          <a:noFill/>
          <a:ln/>
        </p:spPr>
        <p:txBody>
          <a:bodyPr lIns="90488" tIns="44450" rIns="90488" bIns="44450"/>
          <a:lstStyle/>
          <a:p>
            <a:r>
              <a:rPr lang="en-US" sz="4000"/>
              <a:t>Why do we need </a:t>
            </a:r>
            <a:br>
              <a:rPr lang="en-US" sz="4000"/>
            </a:br>
            <a:r>
              <a:rPr lang="en-US" sz="4000"/>
              <a:t>Systems Thinking ?</a:t>
            </a:r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4953000"/>
          </a:xfrm>
          <a:noFill/>
          <a:ln/>
        </p:spPr>
        <p:txBody>
          <a:bodyPr lIns="90488" tIns="44450" rIns="90488" bIns="44450"/>
          <a:lstStyle/>
          <a:p>
            <a:pPr algn="l" rtl="0"/>
            <a:r>
              <a:rPr lang="en-US" b="1"/>
              <a:t>Increasing interdependence and complexity of the World. </a:t>
            </a:r>
          </a:p>
          <a:p>
            <a:pPr algn="l" rtl="0"/>
            <a:r>
              <a:rPr lang="en-US" b="1"/>
              <a:t>Need for leadership and decision-making at all levels of work.</a:t>
            </a:r>
          </a:p>
          <a:p>
            <a:pPr algn="l" rtl="0"/>
            <a:r>
              <a:rPr lang="en-US" b="1"/>
              <a:t>Need for shared vision and alignment  of thoughts and action.</a:t>
            </a:r>
          </a:p>
          <a:p>
            <a:pPr algn="l" rtl="0"/>
            <a:r>
              <a:rPr lang="en-US" b="1"/>
              <a:t>Need for a common </a:t>
            </a:r>
            <a:r>
              <a:rPr lang="en-US" b="1" i="1">
                <a:solidFill>
                  <a:srgbClr val="FFFF00"/>
                </a:solidFill>
              </a:rPr>
              <a:t>language</a:t>
            </a:r>
            <a:r>
              <a:rPr lang="en-US" b="1"/>
              <a:t> for understanding uncertainty and complexity.</a:t>
            </a:r>
          </a:p>
          <a:p>
            <a:pPr algn="l" rtl="0"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0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0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0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0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0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0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0035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1B200-9313-4427-9F50-C2003C392EC6}" type="slidenum">
              <a:rPr lang="ar-SA"/>
              <a:pPr/>
              <a:t>38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55688" y="304800"/>
            <a:ext cx="7772400" cy="990600"/>
          </a:xfrm>
        </p:spPr>
        <p:txBody>
          <a:bodyPr/>
          <a:lstStyle/>
          <a:p>
            <a:r>
              <a:rPr lang="en-NZ"/>
              <a:t>Systems Thinking helps</a:t>
            </a:r>
            <a:endParaRPr lang="en-AU"/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105400"/>
          </a:xfrm>
        </p:spPr>
        <p:txBody>
          <a:bodyPr/>
          <a:lstStyle/>
          <a:p>
            <a:pPr algn="l" rtl="0"/>
            <a:r>
              <a:rPr lang="en-US" b="1"/>
              <a:t>Surface </a:t>
            </a:r>
            <a:r>
              <a:rPr lang="en-US" b="1">
                <a:solidFill>
                  <a:srgbClr val="FFFF00"/>
                </a:solidFill>
              </a:rPr>
              <a:t>unseen &amp; unintended</a:t>
            </a:r>
            <a:r>
              <a:rPr lang="en-US" b="1"/>
              <a:t> consequences</a:t>
            </a:r>
          </a:p>
          <a:p>
            <a:pPr algn="l" rtl="0"/>
            <a:r>
              <a:rPr lang="en-US" b="1">
                <a:solidFill>
                  <a:srgbClr val="FFFF00"/>
                </a:solidFill>
              </a:rPr>
              <a:t>Challenge</a:t>
            </a:r>
            <a:r>
              <a:rPr lang="en-US" b="1"/>
              <a:t> individual and organizational mental models</a:t>
            </a:r>
          </a:p>
          <a:p>
            <a:pPr algn="l" rtl="0"/>
            <a:r>
              <a:rPr lang="en-US" b="1"/>
              <a:t>Identify </a:t>
            </a:r>
            <a:r>
              <a:rPr lang="en-US" b="1">
                <a:solidFill>
                  <a:srgbClr val="FFFF00"/>
                </a:solidFill>
              </a:rPr>
              <a:t>dynamic behavior</a:t>
            </a:r>
            <a:r>
              <a:rPr lang="en-US" b="1"/>
              <a:t> </a:t>
            </a:r>
          </a:p>
          <a:p>
            <a:pPr algn="l" rtl="0"/>
            <a:r>
              <a:rPr lang="en-US" b="1"/>
              <a:t>Identify and </a:t>
            </a:r>
            <a:r>
              <a:rPr lang="en-US" b="1">
                <a:solidFill>
                  <a:srgbClr val="FFFF00"/>
                </a:solidFill>
              </a:rPr>
              <a:t>highlight hidden delays</a:t>
            </a:r>
          </a:p>
          <a:p>
            <a:pPr algn="l" rtl="0"/>
            <a:r>
              <a:rPr lang="en-US" b="1"/>
              <a:t>Identify key </a:t>
            </a:r>
            <a:r>
              <a:rPr lang="en-US" sz="3600" b="1">
                <a:solidFill>
                  <a:srgbClr val="FFFF00"/>
                </a:solidFill>
              </a:rPr>
              <a:t>leverage points</a:t>
            </a:r>
            <a:r>
              <a:rPr lang="en-US" b="1"/>
              <a:t> for intervention</a:t>
            </a:r>
          </a:p>
          <a:p>
            <a:pPr algn="l" rtl="0"/>
            <a:r>
              <a:rPr lang="en-US" b="1"/>
              <a:t>Help </a:t>
            </a:r>
            <a:r>
              <a:rPr lang="en-US" b="1">
                <a:solidFill>
                  <a:srgbClr val="FFFF00"/>
                </a:solidFill>
              </a:rPr>
              <a:t>improve</a:t>
            </a:r>
            <a:r>
              <a:rPr lang="en-US" b="1"/>
              <a:t> group dynamics and </a:t>
            </a:r>
            <a:r>
              <a:rPr lang="en-US" b="1">
                <a:solidFill>
                  <a:srgbClr val="FFFF00"/>
                </a:solidFill>
              </a:rPr>
              <a:t>team learning</a:t>
            </a:r>
            <a:endParaRPr lang="en-AU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3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D9B15-7BFC-4EB4-93A3-D4A9594E298B}" type="slidenum">
              <a:rPr lang="ar-SA"/>
              <a:pPr/>
              <a:t>39</a:t>
            </a:fld>
            <a:endParaRPr lang="en-MY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1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Systems Thinkers</a:t>
            </a:r>
            <a:r>
              <a:rPr lang="en-US" sz="5400"/>
              <a:t> </a:t>
            </a:r>
          </a:p>
        </p:txBody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31242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zh-CN" sz="2800" b="1">
                <a:ea typeface="SimSun" pitchFamily="2" charset="-122"/>
              </a:rPr>
              <a:t>System Thinkers study things in a </a:t>
            </a:r>
            <a:r>
              <a:rPr lang="en-US" altLang="zh-CN" sz="2800" b="1" u="sng">
                <a:ea typeface="SimSun" pitchFamily="2" charset="-122"/>
              </a:rPr>
              <a:t>holistic</a:t>
            </a:r>
            <a:r>
              <a:rPr lang="en-US" altLang="zh-CN" sz="2800" b="1">
                <a:ea typeface="SimSun" pitchFamily="2" charset="-122"/>
              </a:rPr>
              <a:t> way.</a:t>
            </a:r>
          </a:p>
          <a:p>
            <a:pPr lvl="1" algn="l" rtl="0">
              <a:lnSpc>
                <a:spcPct val="90000"/>
              </a:lnSpc>
            </a:pPr>
            <a:r>
              <a:rPr lang="en-US" altLang="zh-CN" b="1">
                <a:solidFill>
                  <a:srgbClr val="FFFF00"/>
                </a:solidFill>
                <a:ea typeface="SimSun" pitchFamily="2" charset="-122"/>
                <a:sym typeface="Wingdings" pitchFamily="2" charset="2"/>
              </a:rPr>
              <a:t>Reductionist</a:t>
            </a:r>
            <a:r>
              <a:rPr lang="en-US" altLang="zh-CN" b="1">
                <a:ea typeface="SimSun" pitchFamily="2" charset="-122"/>
                <a:sym typeface="Wingdings" pitchFamily="2" charset="2"/>
              </a:rPr>
              <a:t> seeks to understand </a:t>
            </a:r>
            <a:r>
              <a:rPr lang="en-US" altLang="zh-CN" b="1">
                <a:solidFill>
                  <a:srgbClr val="FFFF00"/>
                </a:solidFill>
                <a:ea typeface="SimSun" pitchFamily="2" charset="-122"/>
                <a:sym typeface="Wingdings" pitchFamily="2" charset="2"/>
              </a:rPr>
              <a:t>the parts</a:t>
            </a:r>
            <a:r>
              <a:rPr lang="en-US" altLang="zh-CN" b="1">
                <a:ea typeface="SimSun" pitchFamily="2" charset="-122"/>
                <a:sym typeface="Wingdings" pitchFamily="2" charset="2"/>
              </a:rPr>
              <a:t>.</a:t>
            </a:r>
          </a:p>
          <a:p>
            <a:pPr lvl="1" algn="l" rtl="0">
              <a:lnSpc>
                <a:spcPct val="90000"/>
              </a:lnSpc>
            </a:pPr>
            <a:r>
              <a:rPr lang="en-US" altLang="zh-CN" b="1">
                <a:solidFill>
                  <a:srgbClr val="FFFF00"/>
                </a:solidFill>
                <a:ea typeface="SimSun" pitchFamily="2" charset="-122"/>
                <a:sym typeface="Wingdings" pitchFamily="2" charset="2"/>
              </a:rPr>
              <a:t>Constructivist</a:t>
            </a:r>
            <a:r>
              <a:rPr lang="en-US" altLang="zh-CN" b="1">
                <a:ea typeface="SimSun" pitchFamily="2" charset="-122"/>
                <a:sym typeface="Wingdings" pitchFamily="2" charset="2"/>
              </a:rPr>
              <a:t> seeks to understand </a:t>
            </a:r>
            <a:r>
              <a:rPr lang="en-US" altLang="zh-CN" b="1">
                <a:solidFill>
                  <a:srgbClr val="FFFF00"/>
                </a:solidFill>
                <a:ea typeface="SimSun" pitchFamily="2" charset="-122"/>
                <a:sym typeface="Wingdings" pitchFamily="2" charset="2"/>
              </a:rPr>
              <a:t>the wholes</a:t>
            </a:r>
            <a:r>
              <a:rPr lang="en-US" altLang="zh-CN" b="1">
                <a:ea typeface="SimSun" pitchFamily="2" charset="-122"/>
                <a:sym typeface="Wingdings" pitchFamily="2" charset="2"/>
              </a:rPr>
              <a:t>.</a:t>
            </a:r>
          </a:p>
          <a:p>
            <a:pPr lvl="1" algn="l" rtl="0">
              <a:lnSpc>
                <a:spcPct val="90000"/>
              </a:lnSpc>
            </a:pPr>
            <a:r>
              <a:rPr lang="en-US" altLang="zh-CN" b="1">
                <a:solidFill>
                  <a:srgbClr val="FFFF00"/>
                </a:solidFill>
                <a:ea typeface="SimSun" pitchFamily="2" charset="-122"/>
              </a:rPr>
              <a:t>System Thinkers</a:t>
            </a:r>
            <a:r>
              <a:rPr lang="en-US" altLang="zh-CN" b="1">
                <a:ea typeface="SimSun" pitchFamily="2" charset="-122"/>
              </a:rPr>
              <a:t> seeks to </a:t>
            </a:r>
            <a:r>
              <a:rPr lang="en-US" altLang="zh-CN" b="1">
                <a:ea typeface="SimSun" pitchFamily="2" charset="-122"/>
                <a:sym typeface="Wingdings" pitchFamily="2" charset="2"/>
              </a:rPr>
              <a:t>understand </a:t>
            </a:r>
            <a:r>
              <a:rPr lang="en-US" altLang="zh-CN" b="1">
                <a:solidFill>
                  <a:srgbClr val="FFFF00"/>
                </a:solidFill>
                <a:ea typeface="SimSun" pitchFamily="2" charset="-122"/>
                <a:sym typeface="Wingdings" pitchFamily="2" charset="2"/>
              </a:rPr>
              <a:t>the parts, the wholes, and more so</a:t>
            </a:r>
            <a:r>
              <a:rPr lang="en-US" altLang="zh-CN" b="1">
                <a:ea typeface="SimSun" pitchFamily="2" charset="-122"/>
                <a:sym typeface="Wingdings" pitchFamily="2" charset="2"/>
              </a:rPr>
              <a:t>, </a:t>
            </a:r>
            <a:r>
              <a:rPr lang="en-US" b="1">
                <a:sym typeface="Wingdings" pitchFamily="2" charset="2"/>
              </a:rPr>
              <a:t>the complex relationships that enable </a:t>
            </a:r>
            <a:r>
              <a:rPr lang="en-US" altLang="zh-CN" b="1">
                <a:ea typeface="SimSun" pitchFamily="2" charset="-122"/>
                <a:sym typeface="Wingdings" pitchFamily="2" charset="2"/>
              </a:rPr>
              <a:t>the </a:t>
            </a:r>
            <a:r>
              <a:rPr lang="en-US" altLang="zh-CN" b="1">
                <a:latin typeface="Tahoma"/>
                <a:ea typeface="SimSun" pitchFamily="2" charset="-122"/>
                <a:sym typeface="Wingdings" pitchFamily="2" charset="2"/>
              </a:rPr>
              <a:t>‘</a:t>
            </a:r>
            <a:r>
              <a:rPr lang="en-US" b="1">
                <a:sym typeface="Wingdings" pitchFamily="2" charset="2"/>
              </a:rPr>
              <a:t>parts</a:t>
            </a:r>
            <a:r>
              <a:rPr lang="en-US" altLang="zh-CN" b="1">
                <a:latin typeface="Tahoma"/>
                <a:ea typeface="SimSun" pitchFamily="2" charset="-122"/>
                <a:sym typeface="Wingdings" pitchFamily="2" charset="2"/>
              </a:rPr>
              <a:t>’</a:t>
            </a:r>
            <a:r>
              <a:rPr lang="en-US" b="1">
                <a:sym typeface="Wingdings" pitchFamily="2" charset="2"/>
              </a:rPr>
              <a:t> to become </a:t>
            </a:r>
            <a:r>
              <a:rPr lang="en-US" altLang="zh-CN" b="1">
                <a:ea typeface="SimSun" pitchFamily="2" charset="-122"/>
                <a:sym typeface="Wingdings" pitchFamily="2" charset="2"/>
              </a:rPr>
              <a:t>the </a:t>
            </a:r>
            <a:r>
              <a:rPr lang="en-US" altLang="zh-CN" b="1">
                <a:latin typeface="Tahoma"/>
                <a:ea typeface="SimSun" pitchFamily="2" charset="-122"/>
                <a:sym typeface="Wingdings" pitchFamily="2" charset="2"/>
              </a:rPr>
              <a:t>‘</a:t>
            </a:r>
            <a:r>
              <a:rPr lang="en-US" b="1">
                <a:sym typeface="Wingdings" pitchFamily="2" charset="2"/>
              </a:rPr>
              <a:t>wholes</a:t>
            </a:r>
            <a:r>
              <a:rPr lang="en-US" altLang="zh-CN" b="1">
                <a:latin typeface="Tahoma"/>
                <a:ea typeface="SimSun" pitchFamily="2" charset="-122"/>
                <a:sym typeface="Wingdings" pitchFamily="2" charset="2"/>
              </a:rPr>
              <a:t>’</a:t>
            </a:r>
            <a:r>
              <a:rPr lang="en-US" altLang="zh-CN" b="1">
                <a:ea typeface="SimSun" pitchFamily="2" charset="-122"/>
                <a:sym typeface="Wingdings" pitchFamily="2" charset="2"/>
              </a:rPr>
              <a:t>.</a:t>
            </a:r>
            <a:endParaRPr lang="en-US" sz="3600" b="1">
              <a:sym typeface="Wingdings" pitchFamily="2" charset="2"/>
            </a:endParaRPr>
          </a:p>
        </p:txBody>
      </p:sp>
      <p:sp>
        <p:nvSpPr>
          <p:cNvPr id="917508" name="Text Box 4"/>
          <p:cNvSpPr txBox="1">
            <a:spLocks noChangeArrowheads="1"/>
          </p:cNvSpPr>
          <p:nvPr/>
        </p:nvSpPr>
        <p:spPr bwMode="auto">
          <a:xfrm>
            <a:off x="2700338" y="4267200"/>
            <a:ext cx="38830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altLang="zh-CN" sz="8000" b="1">
                <a:latin typeface="Times New Roman" pitchFamily="18" charset="0"/>
                <a:ea typeface="SimSun" pitchFamily="2" charset="-122"/>
              </a:rPr>
              <a:t>2 &gt; 1 + 1</a:t>
            </a:r>
            <a:endParaRPr lang="en-US" sz="8000" b="1">
              <a:latin typeface="Times New Roman" pitchFamily="18" charset="0"/>
            </a:endParaRPr>
          </a:p>
        </p:txBody>
      </p:sp>
      <p:sp>
        <p:nvSpPr>
          <p:cNvPr id="917509" name="Text Box 5"/>
          <p:cNvSpPr txBox="1">
            <a:spLocks noChangeArrowheads="1"/>
          </p:cNvSpPr>
          <p:nvPr/>
        </p:nvSpPr>
        <p:spPr bwMode="auto">
          <a:xfrm>
            <a:off x="1219200" y="5438775"/>
            <a:ext cx="7177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altLang="zh-CN" sz="3200" i="1">
                <a:latin typeface="Times New Roman" pitchFamily="18" charset="0"/>
                <a:ea typeface="SimSun" pitchFamily="2" charset="-122"/>
              </a:rPr>
              <a:t>The whole is greater than the sum of parts.</a:t>
            </a:r>
            <a:endParaRPr lang="en-US" sz="3200" i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A94BD-5407-4742-B11C-C17742ACBA45}" type="slidenum">
              <a:rPr lang="ar-SA"/>
              <a:pPr/>
              <a:t>4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Organizations Fail?</a:t>
            </a:r>
            <a:endParaRPr lang="en-AU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3400" b="1"/>
              <a:t>The McKinsey Study (2001)</a:t>
            </a:r>
          </a:p>
          <a:p>
            <a:pPr algn="l" rtl="0">
              <a:buFont typeface="Wingdings" pitchFamily="2" charset="2"/>
              <a:buNone/>
            </a:pPr>
            <a:r>
              <a:rPr lang="en-US" sz="3400" b="1"/>
              <a:t>	In 25 years, they predict,two-thirds of today’s most prominent corporations will have died or been acquired. </a:t>
            </a:r>
            <a:r>
              <a:rPr lang="en-US" sz="3400" b="1">
                <a:solidFill>
                  <a:srgbClr val="FFFF00"/>
                </a:solidFill>
              </a:rPr>
              <a:t>“They are too damn slow to keep pace with changes in the markets.”</a:t>
            </a:r>
            <a:r>
              <a:rPr lang="en-US" b="1">
                <a:solidFill>
                  <a:srgbClr val="FFFF00"/>
                </a:solidFill>
              </a:rPr>
              <a:t> </a:t>
            </a:r>
          </a:p>
          <a:p>
            <a:pPr algn="l" rtl="0">
              <a:buFont typeface="Wingdings" pitchFamily="2" charset="2"/>
              <a:buNone/>
            </a:pPr>
            <a:r>
              <a:rPr lang="en-US" sz="3600" b="1"/>
              <a:t>					</a:t>
            </a:r>
            <a:r>
              <a:rPr lang="en-US" sz="2000" b="1"/>
              <a:t>The New Your Times, </a:t>
            </a:r>
            <a:endParaRPr lang="en-AU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00506-9131-4078-975C-CD95101FF7B9}" type="slidenum">
              <a:rPr lang="ar-SA"/>
              <a:pPr/>
              <a:t>40</a:t>
            </a:fld>
            <a:endParaRPr lang="en-MY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85762" name="Freeform 2"/>
          <p:cNvSpPr>
            <a:spLocks/>
          </p:cNvSpPr>
          <p:nvPr/>
        </p:nvSpPr>
        <p:spPr bwMode="auto">
          <a:xfrm>
            <a:off x="-69850" y="2352675"/>
            <a:ext cx="9247188" cy="4589463"/>
          </a:xfrm>
          <a:custGeom>
            <a:avLst/>
            <a:gdLst/>
            <a:ahLst/>
            <a:cxnLst>
              <a:cxn ang="0">
                <a:pos x="193" y="70"/>
              </a:cxn>
              <a:cxn ang="0">
                <a:pos x="255" y="101"/>
              </a:cxn>
              <a:cxn ang="0">
                <a:pos x="427" y="31"/>
              </a:cxn>
              <a:cxn ang="0">
                <a:pos x="590" y="31"/>
              </a:cxn>
              <a:cxn ang="0">
                <a:pos x="777" y="70"/>
              </a:cxn>
              <a:cxn ang="0">
                <a:pos x="910" y="101"/>
              </a:cxn>
              <a:cxn ang="0">
                <a:pos x="1136" y="93"/>
              </a:cxn>
              <a:cxn ang="0">
                <a:pos x="1307" y="148"/>
              </a:cxn>
              <a:cxn ang="0">
                <a:pos x="1471" y="132"/>
              </a:cxn>
              <a:cxn ang="0">
                <a:pos x="1634" y="101"/>
              </a:cxn>
              <a:cxn ang="0">
                <a:pos x="1712" y="70"/>
              </a:cxn>
              <a:cxn ang="0">
                <a:pos x="1783" y="23"/>
              </a:cxn>
              <a:cxn ang="0">
                <a:pos x="1884" y="93"/>
              </a:cxn>
              <a:cxn ang="0">
                <a:pos x="2055" y="109"/>
              </a:cxn>
              <a:cxn ang="0">
                <a:pos x="2141" y="148"/>
              </a:cxn>
              <a:cxn ang="0">
                <a:pos x="2281" y="93"/>
              </a:cxn>
              <a:cxn ang="0">
                <a:pos x="2473" y="69"/>
              </a:cxn>
              <a:cxn ang="0">
                <a:pos x="2764" y="148"/>
              </a:cxn>
              <a:cxn ang="0">
                <a:pos x="2897" y="117"/>
              </a:cxn>
              <a:cxn ang="0">
                <a:pos x="3045" y="101"/>
              </a:cxn>
              <a:cxn ang="0">
                <a:pos x="3092" y="39"/>
              </a:cxn>
              <a:cxn ang="0">
                <a:pos x="3294" y="47"/>
              </a:cxn>
              <a:cxn ang="0">
                <a:pos x="3380" y="101"/>
              </a:cxn>
              <a:cxn ang="0">
                <a:pos x="3489" y="47"/>
              </a:cxn>
              <a:cxn ang="0">
                <a:pos x="3536" y="70"/>
              </a:cxn>
              <a:cxn ang="0">
                <a:pos x="3676" y="70"/>
              </a:cxn>
              <a:cxn ang="0">
                <a:pos x="3848" y="62"/>
              </a:cxn>
              <a:cxn ang="0">
                <a:pos x="3894" y="109"/>
              </a:cxn>
              <a:cxn ang="0">
                <a:pos x="4003" y="70"/>
              </a:cxn>
              <a:cxn ang="0">
                <a:pos x="4167" y="109"/>
              </a:cxn>
              <a:cxn ang="0">
                <a:pos x="4268" y="132"/>
              </a:cxn>
              <a:cxn ang="0">
                <a:pos x="4510" y="101"/>
              </a:cxn>
              <a:cxn ang="0">
                <a:pos x="4689" y="117"/>
              </a:cxn>
              <a:cxn ang="0">
                <a:pos x="4907" y="86"/>
              </a:cxn>
              <a:cxn ang="0">
                <a:pos x="4939" y="47"/>
              </a:cxn>
              <a:cxn ang="0">
                <a:pos x="5009" y="93"/>
              </a:cxn>
              <a:cxn ang="0">
                <a:pos x="5196" y="62"/>
              </a:cxn>
              <a:cxn ang="0">
                <a:pos x="5328" y="54"/>
              </a:cxn>
              <a:cxn ang="0">
                <a:pos x="5453" y="93"/>
              </a:cxn>
              <a:cxn ang="0">
                <a:pos x="5500" y="101"/>
              </a:cxn>
              <a:cxn ang="0">
                <a:pos x="5601" y="93"/>
              </a:cxn>
              <a:cxn ang="0">
                <a:pos x="5648" y="86"/>
              </a:cxn>
              <a:cxn ang="0">
                <a:pos x="5817" y="101"/>
              </a:cxn>
              <a:cxn ang="0">
                <a:pos x="0" y="2872"/>
              </a:cxn>
              <a:cxn ang="0">
                <a:pos x="121" y="125"/>
              </a:cxn>
            </a:cxnLst>
            <a:rect l="0" t="0" r="r" b="b"/>
            <a:pathLst>
              <a:path w="5825" h="2891">
                <a:moveTo>
                  <a:pt x="121" y="125"/>
                </a:moveTo>
                <a:cubicBezTo>
                  <a:pt x="205" y="113"/>
                  <a:pt x="140" y="121"/>
                  <a:pt x="193" y="70"/>
                </a:cubicBezTo>
                <a:cubicBezTo>
                  <a:pt x="196" y="62"/>
                  <a:pt x="193" y="50"/>
                  <a:pt x="201" y="47"/>
                </a:cubicBezTo>
                <a:cubicBezTo>
                  <a:pt x="241" y="30"/>
                  <a:pt x="242" y="85"/>
                  <a:pt x="255" y="101"/>
                </a:cubicBezTo>
                <a:cubicBezTo>
                  <a:pt x="261" y="108"/>
                  <a:pt x="271" y="112"/>
                  <a:pt x="279" y="117"/>
                </a:cubicBezTo>
                <a:cubicBezTo>
                  <a:pt x="338" y="105"/>
                  <a:pt x="371" y="59"/>
                  <a:pt x="427" y="31"/>
                </a:cubicBezTo>
                <a:cubicBezTo>
                  <a:pt x="435" y="58"/>
                  <a:pt x="449" y="82"/>
                  <a:pt x="458" y="109"/>
                </a:cubicBezTo>
                <a:cubicBezTo>
                  <a:pt x="528" y="97"/>
                  <a:pt x="537" y="70"/>
                  <a:pt x="590" y="31"/>
                </a:cubicBezTo>
                <a:cubicBezTo>
                  <a:pt x="641" y="57"/>
                  <a:pt x="645" y="95"/>
                  <a:pt x="676" y="140"/>
                </a:cubicBezTo>
                <a:cubicBezTo>
                  <a:pt x="763" y="108"/>
                  <a:pt x="720" y="127"/>
                  <a:pt x="777" y="70"/>
                </a:cubicBezTo>
                <a:cubicBezTo>
                  <a:pt x="792" y="28"/>
                  <a:pt x="803" y="48"/>
                  <a:pt x="816" y="0"/>
                </a:cubicBezTo>
                <a:cubicBezTo>
                  <a:pt x="882" y="17"/>
                  <a:pt x="877" y="53"/>
                  <a:pt x="910" y="101"/>
                </a:cubicBezTo>
                <a:cubicBezTo>
                  <a:pt x="921" y="133"/>
                  <a:pt x="933" y="137"/>
                  <a:pt x="964" y="148"/>
                </a:cubicBezTo>
                <a:cubicBezTo>
                  <a:pt x="1088" y="137"/>
                  <a:pt x="1052" y="149"/>
                  <a:pt x="1136" y="93"/>
                </a:cubicBezTo>
                <a:cubicBezTo>
                  <a:pt x="1193" y="113"/>
                  <a:pt x="1121" y="84"/>
                  <a:pt x="1183" y="125"/>
                </a:cubicBezTo>
                <a:cubicBezTo>
                  <a:pt x="1212" y="144"/>
                  <a:pt x="1283" y="146"/>
                  <a:pt x="1307" y="148"/>
                </a:cubicBezTo>
                <a:cubicBezTo>
                  <a:pt x="1344" y="136"/>
                  <a:pt x="1338" y="121"/>
                  <a:pt x="1377" y="101"/>
                </a:cubicBezTo>
                <a:cubicBezTo>
                  <a:pt x="1405" y="143"/>
                  <a:pt x="1421" y="140"/>
                  <a:pt x="1471" y="132"/>
                </a:cubicBezTo>
                <a:cubicBezTo>
                  <a:pt x="1509" y="117"/>
                  <a:pt x="1526" y="111"/>
                  <a:pt x="1549" y="78"/>
                </a:cubicBezTo>
                <a:cubicBezTo>
                  <a:pt x="1579" y="84"/>
                  <a:pt x="1605" y="91"/>
                  <a:pt x="1634" y="101"/>
                </a:cubicBezTo>
                <a:cubicBezTo>
                  <a:pt x="1655" y="98"/>
                  <a:pt x="1677" y="101"/>
                  <a:pt x="1697" y="93"/>
                </a:cubicBezTo>
                <a:cubicBezTo>
                  <a:pt x="1706" y="90"/>
                  <a:pt x="1706" y="76"/>
                  <a:pt x="1712" y="70"/>
                </a:cubicBezTo>
                <a:cubicBezTo>
                  <a:pt x="1728" y="54"/>
                  <a:pt x="1739" y="53"/>
                  <a:pt x="1759" y="47"/>
                </a:cubicBezTo>
                <a:cubicBezTo>
                  <a:pt x="1767" y="39"/>
                  <a:pt x="1772" y="26"/>
                  <a:pt x="1783" y="23"/>
                </a:cubicBezTo>
                <a:cubicBezTo>
                  <a:pt x="1814" y="14"/>
                  <a:pt x="1822" y="47"/>
                  <a:pt x="1837" y="62"/>
                </a:cubicBezTo>
                <a:cubicBezTo>
                  <a:pt x="1849" y="74"/>
                  <a:pt x="1871" y="82"/>
                  <a:pt x="1884" y="93"/>
                </a:cubicBezTo>
                <a:cubicBezTo>
                  <a:pt x="1919" y="122"/>
                  <a:pt x="1923" y="130"/>
                  <a:pt x="1970" y="140"/>
                </a:cubicBezTo>
                <a:cubicBezTo>
                  <a:pt x="2035" y="117"/>
                  <a:pt x="1928" y="155"/>
                  <a:pt x="2055" y="109"/>
                </a:cubicBezTo>
                <a:cubicBezTo>
                  <a:pt x="2063" y="106"/>
                  <a:pt x="2079" y="101"/>
                  <a:pt x="2079" y="101"/>
                </a:cubicBezTo>
                <a:cubicBezTo>
                  <a:pt x="2119" y="115"/>
                  <a:pt x="2101" y="134"/>
                  <a:pt x="2141" y="148"/>
                </a:cubicBezTo>
                <a:cubicBezTo>
                  <a:pt x="2193" y="134"/>
                  <a:pt x="2188" y="102"/>
                  <a:pt x="2242" y="86"/>
                </a:cubicBezTo>
                <a:cubicBezTo>
                  <a:pt x="2255" y="88"/>
                  <a:pt x="2269" y="88"/>
                  <a:pt x="2281" y="93"/>
                </a:cubicBezTo>
                <a:cubicBezTo>
                  <a:pt x="2293" y="98"/>
                  <a:pt x="2299" y="115"/>
                  <a:pt x="2312" y="117"/>
                </a:cubicBezTo>
                <a:cubicBezTo>
                  <a:pt x="2404" y="219"/>
                  <a:pt x="2436" y="0"/>
                  <a:pt x="2473" y="69"/>
                </a:cubicBezTo>
                <a:cubicBezTo>
                  <a:pt x="2612" y="181"/>
                  <a:pt x="2583" y="131"/>
                  <a:pt x="2640" y="93"/>
                </a:cubicBezTo>
                <a:cubicBezTo>
                  <a:pt x="2692" y="108"/>
                  <a:pt x="2736" y="105"/>
                  <a:pt x="2764" y="148"/>
                </a:cubicBezTo>
                <a:cubicBezTo>
                  <a:pt x="2794" y="138"/>
                  <a:pt x="2809" y="118"/>
                  <a:pt x="2835" y="101"/>
                </a:cubicBezTo>
                <a:cubicBezTo>
                  <a:pt x="2856" y="33"/>
                  <a:pt x="2873" y="81"/>
                  <a:pt x="2897" y="117"/>
                </a:cubicBezTo>
                <a:cubicBezTo>
                  <a:pt x="2901" y="124"/>
                  <a:pt x="2912" y="122"/>
                  <a:pt x="2920" y="125"/>
                </a:cubicBezTo>
                <a:cubicBezTo>
                  <a:pt x="2962" y="118"/>
                  <a:pt x="3015" y="131"/>
                  <a:pt x="3045" y="101"/>
                </a:cubicBezTo>
                <a:cubicBezTo>
                  <a:pt x="3056" y="90"/>
                  <a:pt x="3059" y="74"/>
                  <a:pt x="3068" y="62"/>
                </a:cubicBezTo>
                <a:cubicBezTo>
                  <a:pt x="3075" y="53"/>
                  <a:pt x="3084" y="47"/>
                  <a:pt x="3092" y="39"/>
                </a:cubicBezTo>
                <a:cubicBezTo>
                  <a:pt x="3125" y="50"/>
                  <a:pt x="3137" y="77"/>
                  <a:pt x="3162" y="101"/>
                </a:cubicBezTo>
                <a:cubicBezTo>
                  <a:pt x="3281" y="92"/>
                  <a:pt x="3244" y="121"/>
                  <a:pt x="3294" y="47"/>
                </a:cubicBezTo>
                <a:cubicBezTo>
                  <a:pt x="3315" y="17"/>
                  <a:pt x="3301" y="42"/>
                  <a:pt x="3337" y="37"/>
                </a:cubicBezTo>
                <a:cubicBezTo>
                  <a:pt x="3348" y="50"/>
                  <a:pt x="3368" y="93"/>
                  <a:pt x="3380" y="101"/>
                </a:cubicBezTo>
                <a:cubicBezTo>
                  <a:pt x="3426" y="88"/>
                  <a:pt x="3441" y="110"/>
                  <a:pt x="3474" y="78"/>
                </a:cubicBezTo>
                <a:cubicBezTo>
                  <a:pt x="3479" y="68"/>
                  <a:pt x="3481" y="55"/>
                  <a:pt x="3489" y="47"/>
                </a:cubicBezTo>
                <a:cubicBezTo>
                  <a:pt x="3495" y="41"/>
                  <a:pt x="3505" y="35"/>
                  <a:pt x="3512" y="39"/>
                </a:cubicBezTo>
                <a:cubicBezTo>
                  <a:pt x="3524" y="45"/>
                  <a:pt x="3527" y="61"/>
                  <a:pt x="3536" y="70"/>
                </a:cubicBezTo>
                <a:cubicBezTo>
                  <a:pt x="3542" y="76"/>
                  <a:pt x="3576" y="97"/>
                  <a:pt x="3583" y="101"/>
                </a:cubicBezTo>
                <a:cubicBezTo>
                  <a:pt x="3623" y="94"/>
                  <a:pt x="3644" y="92"/>
                  <a:pt x="3676" y="70"/>
                </a:cubicBezTo>
                <a:cubicBezTo>
                  <a:pt x="3733" y="124"/>
                  <a:pt x="3741" y="107"/>
                  <a:pt x="3832" y="93"/>
                </a:cubicBezTo>
                <a:cubicBezTo>
                  <a:pt x="3837" y="83"/>
                  <a:pt x="3836" y="62"/>
                  <a:pt x="3848" y="62"/>
                </a:cubicBezTo>
                <a:cubicBezTo>
                  <a:pt x="3861" y="62"/>
                  <a:pt x="3862" y="84"/>
                  <a:pt x="3871" y="93"/>
                </a:cubicBezTo>
                <a:cubicBezTo>
                  <a:pt x="3878" y="100"/>
                  <a:pt x="3886" y="104"/>
                  <a:pt x="3894" y="109"/>
                </a:cubicBezTo>
                <a:cubicBezTo>
                  <a:pt x="3915" y="106"/>
                  <a:pt x="3937" y="108"/>
                  <a:pt x="3957" y="101"/>
                </a:cubicBezTo>
                <a:cubicBezTo>
                  <a:pt x="3974" y="95"/>
                  <a:pt x="4003" y="70"/>
                  <a:pt x="4003" y="70"/>
                </a:cubicBezTo>
                <a:cubicBezTo>
                  <a:pt x="4026" y="104"/>
                  <a:pt x="4060" y="107"/>
                  <a:pt x="4097" y="117"/>
                </a:cubicBezTo>
                <a:cubicBezTo>
                  <a:pt x="4120" y="114"/>
                  <a:pt x="4144" y="114"/>
                  <a:pt x="4167" y="109"/>
                </a:cubicBezTo>
                <a:cubicBezTo>
                  <a:pt x="4178" y="106"/>
                  <a:pt x="4186" y="92"/>
                  <a:pt x="4198" y="93"/>
                </a:cubicBezTo>
                <a:cubicBezTo>
                  <a:pt x="4212" y="94"/>
                  <a:pt x="4252" y="121"/>
                  <a:pt x="4268" y="132"/>
                </a:cubicBezTo>
                <a:cubicBezTo>
                  <a:pt x="4316" y="118"/>
                  <a:pt x="4359" y="105"/>
                  <a:pt x="4401" y="78"/>
                </a:cubicBezTo>
                <a:cubicBezTo>
                  <a:pt x="4439" y="91"/>
                  <a:pt x="4468" y="96"/>
                  <a:pt x="4510" y="101"/>
                </a:cubicBezTo>
                <a:cubicBezTo>
                  <a:pt x="4548" y="127"/>
                  <a:pt x="4585" y="115"/>
                  <a:pt x="4627" y="101"/>
                </a:cubicBezTo>
                <a:cubicBezTo>
                  <a:pt x="4664" y="64"/>
                  <a:pt x="4664" y="78"/>
                  <a:pt x="4689" y="117"/>
                </a:cubicBezTo>
                <a:cubicBezTo>
                  <a:pt x="4730" y="109"/>
                  <a:pt x="4768" y="104"/>
                  <a:pt x="4806" y="86"/>
                </a:cubicBezTo>
                <a:cubicBezTo>
                  <a:pt x="4871" y="107"/>
                  <a:pt x="4837" y="105"/>
                  <a:pt x="4907" y="86"/>
                </a:cubicBezTo>
                <a:cubicBezTo>
                  <a:pt x="4915" y="81"/>
                  <a:pt x="4925" y="77"/>
                  <a:pt x="4931" y="70"/>
                </a:cubicBezTo>
                <a:cubicBezTo>
                  <a:pt x="4936" y="64"/>
                  <a:pt x="4931" y="44"/>
                  <a:pt x="4939" y="47"/>
                </a:cubicBezTo>
                <a:cubicBezTo>
                  <a:pt x="4954" y="53"/>
                  <a:pt x="4956" y="77"/>
                  <a:pt x="4970" y="86"/>
                </a:cubicBezTo>
                <a:cubicBezTo>
                  <a:pt x="4981" y="93"/>
                  <a:pt x="4996" y="91"/>
                  <a:pt x="5009" y="93"/>
                </a:cubicBezTo>
                <a:cubicBezTo>
                  <a:pt x="5066" y="91"/>
                  <a:pt x="5124" y="95"/>
                  <a:pt x="5180" y="86"/>
                </a:cubicBezTo>
                <a:cubicBezTo>
                  <a:pt x="5189" y="84"/>
                  <a:pt x="5187" y="59"/>
                  <a:pt x="5196" y="62"/>
                </a:cubicBezTo>
                <a:cubicBezTo>
                  <a:pt x="5210" y="67"/>
                  <a:pt x="5211" y="88"/>
                  <a:pt x="5219" y="101"/>
                </a:cubicBezTo>
                <a:cubicBezTo>
                  <a:pt x="5298" y="91"/>
                  <a:pt x="5273" y="92"/>
                  <a:pt x="5328" y="54"/>
                </a:cubicBezTo>
                <a:cubicBezTo>
                  <a:pt x="5359" y="73"/>
                  <a:pt x="5387" y="89"/>
                  <a:pt x="5422" y="101"/>
                </a:cubicBezTo>
                <a:cubicBezTo>
                  <a:pt x="5432" y="98"/>
                  <a:pt x="5443" y="97"/>
                  <a:pt x="5453" y="93"/>
                </a:cubicBezTo>
                <a:cubicBezTo>
                  <a:pt x="5461" y="89"/>
                  <a:pt x="5467" y="76"/>
                  <a:pt x="5476" y="78"/>
                </a:cubicBezTo>
                <a:cubicBezTo>
                  <a:pt x="5487" y="80"/>
                  <a:pt x="5491" y="94"/>
                  <a:pt x="5500" y="101"/>
                </a:cubicBezTo>
                <a:cubicBezTo>
                  <a:pt x="5507" y="107"/>
                  <a:pt x="5515" y="112"/>
                  <a:pt x="5523" y="117"/>
                </a:cubicBezTo>
                <a:cubicBezTo>
                  <a:pt x="5580" y="98"/>
                  <a:pt x="5554" y="105"/>
                  <a:pt x="5601" y="93"/>
                </a:cubicBezTo>
                <a:cubicBezTo>
                  <a:pt x="5609" y="88"/>
                  <a:pt x="5615" y="79"/>
                  <a:pt x="5624" y="78"/>
                </a:cubicBezTo>
                <a:cubicBezTo>
                  <a:pt x="5632" y="77"/>
                  <a:pt x="5640" y="86"/>
                  <a:pt x="5648" y="86"/>
                </a:cubicBezTo>
                <a:cubicBezTo>
                  <a:pt x="5679" y="86"/>
                  <a:pt x="5710" y="81"/>
                  <a:pt x="5741" y="78"/>
                </a:cubicBezTo>
                <a:cubicBezTo>
                  <a:pt x="5782" y="16"/>
                  <a:pt x="5773" y="69"/>
                  <a:pt x="5817" y="101"/>
                </a:cubicBezTo>
                <a:cubicBezTo>
                  <a:pt x="5823" y="597"/>
                  <a:pt x="5825" y="2483"/>
                  <a:pt x="5817" y="2875"/>
                </a:cubicBezTo>
                <a:cubicBezTo>
                  <a:pt x="4633" y="2891"/>
                  <a:pt x="1080" y="2864"/>
                  <a:pt x="0" y="2872"/>
                </a:cubicBezTo>
                <a:cubicBezTo>
                  <a:pt x="12" y="2416"/>
                  <a:pt x="28" y="555"/>
                  <a:pt x="31" y="155"/>
                </a:cubicBezTo>
                <a:cubicBezTo>
                  <a:pt x="39" y="107"/>
                  <a:pt x="71" y="37"/>
                  <a:pt x="121" y="125"/>
                </a:cubicBezTo>
                <a:close/>
              </a:path>
            </a:pathLst>
          </a:custGeom>
          <a:solidFill>
            <a:srgbClr val="F3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885763" name="Freeform 3"/>
          <p:cNvSpPr>
            <a:spLocks/>
          </p:cNvSpPr>
          <p:nvPr/>
        </p:nvSpPr>
        <p:spPr bwMode="auto">
          <a:xfrm>
            <a:off x="685800" y="1447800"/>
            <a:ext cx="6096000" cy="4724400"/>
          </a:xfrm>
          <a:custGeom>
            <a:avLst/>
            <a:gdLst/>
            <a:ahLst/>
            <a:cxnLst>
              <a:cxn ang="0">
                <a:pos x="0" y="2880"/>
              </a:cxn>
              <a:cxn ang="0">
                <a:pos x="96" y="2352"/>
              </a:cxn>
              <a:cxn ang="0">
                <a:pos x="432" y="1824"/>
              </a:cxn>
              <a:cxn ang="0">
                <a:pos x="480" y="1392"/>
              </a:cxn>
              <a:cxn ang="0">
                <a:pos x="768" y="1104"/>
              </a:cxn>
              <a:cxn ang="0">
                <a:pos x="1104" y="624"/>
              </a:cxn>
              <a:cxn ang="0">
                <a:pos x="1104" y="336"/>
              </a:cxn>
              <a:cxn ang="0">
                <a:pos x="1200" y="48"/>
              </a:cxn>
              <a:cxn ang="0">
                <a:pos x="1296" y="144"/>
              </a:cxn>
              <a:cxn ang="0">
                <a:pos x="1584" y="0"/>
              </a:cxn>
              <a:cxn ang="0">
                <a:pos x="1728" y="144"/>
              </a:cxn>
              <a:cxn ang="0">
                <a:pos x="2352" y="48"/>
              </a:cxn>
              <a:cxn ang="0">
                <a:pos x="2592" y="192"/>
              </a:cxn>
              <a:cxn ang="0">
                <a:pos x="2784" y="336"/>
              </a:cxn>
              <a:cxn ang="0">
                <a:pos x="2928" y="624"/>
              </a:cxn>
              <a:cxn ang="0">
                <a:pos x="2784" y="960"/>
              </a:cxn>
              <a:cxn ang="0">
                <a:pos x="2976" y="1248"/>
              </a:cxn>
              <a:cxn ang="0">
                <a:pos x="3216" y="1488"/>
              </a:cxn>
              <a:cxn ang="0">
                <a:pos x="3216" y="1920"/>
              </a:cxn>
              <a:cxn ang="0">
                <a:pos x="3696" y="2352"/>
              </a:cxn>
              <a:cxn ang="0">
                <a:pos x="3696" y="2592"/>
              </a:cxn>
              <a:cxn ang="0">
                <a:pos x="3840" y="2736"/>
              </a:cxn>
              <a:cxn ang="0">
                <a:pos x="3744" y="2976"/>
              </a:cxn>
              <a:cxn ang="0">
                <a:pos x="3168" y="2784"/>
              </a:cxn>
              <a:cxn ang="0">
                <a:pos x="2496" y="2736"/>
              </a:cxn>
              <a:cxn ang="0">
                <a:pos x="2016" y="2880"/>
              </a:cxn>
              <a:cxn ang="0">
                <a:pos x="1632" y="2688"/>
              </a:cxn>
              <a:cxn ang="0">
                <a:pos x="1200" y="2832"/>
              </a:cxn>
              <a:cxn ang="0">
                <a:pos x="720" y="2736"/>
              </a:cxn>
              <a:cxn ang="0">
                <a:pos x="576" y="2832"/>
              </a:cxn>
              <a:cxn ang="0">
                <a:pos x="0" y="2880"/>
              </a:cxn>
            </a:cxnLst>
            <a:rect l="0" t="0" r="r" b="b"/>
            <a:pathLst>
              <a:path w="3840" h="2976">
                <a:moveTo>
                  <a:pt x="0" y="2880"/>
                </a:moveTo>
                <a:lnTo>
                  <a:pt x="96" y="2352"/>
                </a:lnTo>
                <a:lnTo>
                  <a:pt x="432" y="1824"/>
                </a:lnTo>
                <a:lnTo>
                  <a:pt x="480" y="1392"/>
                </a:lnTo>
                <a:lnTo>
                  <a:pt x="768" y="1104"/>
                </a:lnTo>
                <a:lnTo>
                  <a:pt x="1104" y="624"/>
                </a:lnTo>
                <a:lnTo>
                  <a:pt x="1104" y="336"/>
                </a:lnTo>
                <a:lnTo>
                  <a:pt x="1200" y="48"/>
                </a:lnTo>
                <a:lnTo>
                  <a:pt x="1296" y="144"/>
                </a:lnTo>
                <a:lnTo>
                  <a:pt x="1584" y="0"/>
                </a:lnTo>
                <a:lnTo>
                  <a:pt x="1728" y="144"/>
                </a:lnTo>
                <a:lnTo>
                  <a:pt x="2352" y="48"/>
                </a:lnTo>
                <a:lnTo>
                  <a:pt x="2592" y="192"/>
                </a:lnTo>
                <a:lnTo>
                  <a:pt x="2784" y="336"/>
                </a:lnTo>
                <a:lnTo>
                  <a:pt x="2928" y="624"/>
                </a:lnTo>
                <a:lnTo>
                  <a:pt x="2784" y="960"/>
                </a:lnTo>
                <a:lnTo>
                  <a:pt x="2976" y="1248"/>
                </a:lnTo>
                <a:lnTo>
                  <a:pt x="3216" y="1488"/>
                </a:lnTo>
                <a:lnTo>
                  <a:pt x="3216" y="1920"/>
                </a:lnTo>
                <a:lnTo>
                  <a:pt x="3696" y="2352"/>
                </a:lnTo>
                <a:lnTo>
                  <a:pt x="3696" y="2592"/>
                </a:lnTo>
                <a:lnTo>
                  <a:pt x="3840" y="2736"/>
                </a:lnTo>
                <a:lnTo>
                  <a:pt x="3744" y="2976"/>
                </a:lnTo>
                <a:lnTo>
                  <a:pt x="3168" y="2784"/>
                </a:lnTo>
                <a:lnTo>
                  <a:pt x="2496" y="2736"/>
                </a:lnTo>
                <a:lnTo>
                  <a:pt x="2016" y="2880"/>
                </a:lnTo>
                <a:lnTo>
                  <a:pt x="1632" y="2688"/>
                </a:lnTo>
                <a:lnTo>
                  <a:pt x="1200" y="2832"/>
                </a:lnTo>
                <a:lnTo>
                  <a:pt x="720" y="2736"/>
                </a:lnTo>
                <a:lnTo>
                  <a:pt x="576" y="2832"/>
                </a:lnTo>
                <a:lnTo>
                  <a:pt x="0" y="288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885764" name="Text Box 4"/>
          <p:cNvSpPr txBox="1">
            <a:spLocks noChangeArrowheads="1"/>
          </p:cNvSpPr>
          <p:nvPr/>
        </p:nvSpPr>
        <p:spPr bwMode="auto">
          <a:xfrm>
            <a:off x="2819400" y="1676400"/>
            <a:ext cx="20177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4400" b="1"/>
              <a:t>Events</a:t>
            </a:r>
            <a:endParaRPr lang="en-US" sz="2400" b="1"/>
          </a:p>
        </p:txBody>
      </p:sp>
      <p:sp>
        <p:nvSpPr>
          <p:cNvPr id="885765" name="Text Box 5"/>
          <p:cNvSpPr txBox="1">
            <a:spLocks noChangeArrowheads="1"/>
          </p:cNvSpPr>
          <p:nvPr/>
        </p:nvSpPr>
        <p:spPr bwMode="auto">
          <a:xfrm>
            <a:off x="2087563" y="2667000"/>
            <a:ext cx="32591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Patterns</a:t>
            </a:r>
          </a:p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of Behavior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885766" name="Text Box 6"/>
          <p:cNvSpPr txBox="1">
            <a:spLocks noChangeArrowheads="1"/>
          </p:cNvSpPr>
          <p:nvPr/>
        </p:nvSpPr>
        <p:spPr bwMode="auto">
          <a:xfrm>
            <a:off x="2382838" y="4267200"/>
            <a:ext cx="266858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Systemic</a:t>
            </a:r>
          </a:p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Structure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885767" name="Line 7"/>
          <p:cNvSpPr>
            <a:spLocks noChangeShapeType="1"/>
          </p:cNvSpPr>
          <p:nvPr/>
        </p:nvSpPr>
        <p:spPr bwMode="auto">
          <a:xfrm>
            <a:off x="1371600" y="4267200"/>
            <a:ext cx="44196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grpSp>
        <p:nvGrpSpPr>
          <p:cNvPr id="885768" name="Group 8"/>
          <p:cNvGrpSpPr>
            <a:grpSpLocks/>
          </p:cNvGrpSpPr>
          <p:nvPr/>
        </p:nvGrpSpPr>
        <p:grpSpPr bwMode="auto">
          <a:xfrm>
            <a:off x="6311900" y="1295400"/>
            <a:ext cx="2470150" cy="4648200"/>
            <a:chOff x="3976" y="816"/>
            <a:chExt cx="1556" cy="2928"/>
          </a:xfrm>
        </p:grpSpPr>
        <p:sp>
          <p:nvSpPr>
            <p:cNvPr id="885769" name="Text Box 9"/>
            <p:cNvSpPr txBox="1">
              <a:spLocks noChangeArrowheads="1"/>
            </p:cNvSpPr>
            <p:nvPr/>
          </p:nvSpPr>
          <p:spPr bwMode="auto">
            <a:xfrm>
              <a:off x="3976" y="816"/>
              <a:ext cx="155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rtl="0" eaLnBrk="0" hangingPunct="0"/>
              <a:r>
                <a:rPr lang="en-US" sz="3600" b="1" i="1"/>
                <a:t>Increasing</a:t>
              </a:r>
            </a:p>
            <a:p>
              <a:pPr algn="ctr" rtl="0" eaLnBrk="0" hangingPunct="0"/>
              <a:r>
                <a:rPr lang="en-US" sz="3600" b="1" i="1"/>
                <a:t>Leverage</a:t>
              </a:r>
              <a:endParaRPr lang="en-US" sz="2400" b="1"/>
            </a:p>
          </p:txBody>
        </p:sp>
        <p:sp>
          <p:nvSpPr>
            <p:cNvPr id="885770" name="AutoShape 10"/>
            <p:cNvSpPr>
              <a:spLocks noChangeArrowheads="1"/>
            </p:cNvSpPr>
            <p:nvPr/>
          </p:nvSpPr>
          <p:spPr bwMode="auto">
            <a:xfrm>
              <a:off x="4464" y="1632"/>
              <a:ext cx="528" cy="2112"/>
            </a:xfrm>
            <a:prstGeom prst="downArrow">
              <a:avLst>
                <a:gd name="adj1" fmla="val 59852"/>
                <a:gd name="adj2" fmla="val 101130"/>
              </a:avLst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5400000" scaled="1"/>
            </a:gradFill>
            <a:ln w="508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</p:grpSp>
      <p:sp>
        <p:nvSpPr>
          <p:cNvPr id="885771" name="Text Box 11"/>
          <p:cNvSpPr txBox="1">
            <a:spLocks noChangeArrowheads="1"/>
          </p:cNvSpPr>
          <p:nvPr/>
        </p:nvSpPr>
        <p:spPr bwMode="auto">
          <a:xfrm>
            <a:off x="1708150" y="6096000"/>
            <a:ext cx="4035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Mental Models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88577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Four levels of seeing reality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85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85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85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85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85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5764" grpId="0" autoUpdateAnimBg="0"/>
      <p:bldP spid="885765" grpId="0" autoUpdateAnimBg="0"/>
      <p:bldP spid="885766" grpId="0" autoUpdateAnimBg="0"/>
      <p:bldP spid="885771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FC37A-3399-494F-BDC2-273BF5EF4EC1}" type="slidenum">
              <a:rPr lang="ar-SA"/>
              <a:pPr/>
              <a:t>41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Some Definitions 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10600" cy="5334000"/>
          </a:xfrm>
        </p:spPr>
        <p:txBody>
          <a:bodyPr/>
          <a:lstStyle/>
          <a:p>
            <a:pPr algn="l" rtl="0">
              <a:spcBef>
                <a:spcPct val="80000"/>
              </a:spcBef>
            </a:pPr>
            <a:r>
              <a:rPr lang="en-US" sz="2600" b="1"/>
              <a:t>Events. </a:t>
            </a:r>
            <a:r>
              <a:rPr lang="en-US" sz="2600"/>
              <a:t>The things we see happening (and sometimes wonder why).</a:t>
            </a:r>
          </a:p>
          <a:p>
            <a:pPr algn="l" rtl="0">
              <a:spcBef>
                <a:spcPct val="80000"/>
              </a:spcBef>
            </a:pPr>
            <a:r>
              <a:rPr lang="en-US" sz="2600" b="1"/>
              <a:t>Patterns of Behavior.</a:t>
            </a:r>
            <a:r>
              <a:rPr lang="en-US" sz="2600">
                <a:solidFill>
                  <a:schemeClr val="hlink"/>
                </a:solidFill>
              </a:rPr>
              <a:t>  </a:t>
            </a:r>
            <a:r>
              <a:rPr lang="en-US" sz="2600"/>
              <a:t>Consistent and regular actions or events over space and/or time.</a:t>
            </a:r>
          </a:p>
          <a:p>
            <a:pPr algn="l" rtl="0">
              <a:spcBef>
                <a:spcPct val="80000"/>
              </a:spcBef>
            </a:pPr>
            <a:r>
              <a:rPr lang="en-US" sz="2600" b="1"/>
              <a:t>Systemic Structure</a:t>
            </a:r>
            <a:r>
              <a:rPr lang="en-US" sz="2600"/>
              <a:t>. “Permanent” relationships and flows of information between parts of the system.  Such as roads, policies, laws, organizations, buildings, classroom set up.</a:t>
            </a:r>
          </a:p>
          <a:p>
            <a:pPr algn="l" rtl="0">
              <a:spcBef>
                <a:spcPct val="80000"/>
              </a:spcBef>
            </a:pPr>
            <a:r>
              <a:rPr lang="en-US" sz="2600" b="1"/>
              <a:t>Mental Models</a:t>
            </a:r>
            <a:r>
              <a:rPr lang="en-US" sz="2600"/>
              <a:t>.</a:t>
            </a:r>
            <a:r>
              <a:rPr lang="en-US" sz="2600">
                <a:solidFill>
                  <a:schemeClr val="hlink"/>
                </a:solidFill>
              </a:rPr>
              <a:t>  </a:t>
            </a:r>
            <a:r>
              <a:rPr lang="en-US" sz="2600"/>
              <a:t>The shared belief systems, ideas, assumptions and goals of a system.  Usually unstated but universally understood.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72817-7839-46D2-8CC4-0163BE99027B}" type="slidenum">
              <a:rPr lang="ar-SA"/>
              <a:pPr/>
              <a:t>42</a:t>
            </a:fld>
            <a:endParaRPr lang="en-MY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89858" name="Freeform 2"/>
          <p:cNvSpPr>
            <a:spLocks/>
          </p:cNvSpPr>
          <p:nvPr/>
        </p:nvSpPr>
        <p:spPr bwMode="auto">
          <a:xfrm>
            <a:off x="-69850" y="2352675"/>
            <a:ext cx="9247188" cy="4589463"/>
          </a:xfrm>
          <a:custGeom>
            <a:avLst/>
            <a:gdLst/>
            <a:ahLst/>
            <a:cxnLst>
              <a:cxn ang="0">
                <a:pos x="193" y="70"/>
              </a:cxn>
              <a:cxn ang="0">
                <a:pos x="255" y="101"/>
              </a:cxn>
              <a:cxn ang="0">
                <a:pos x="427" y="31"/>
              </a:cxn>
              <a:cxn ang="0">
                <a:pos x="590" y="31"/>
              </a:cxn>
              <a:cxn ang="0">
                <a:pos x="777" y="70"/>
              </a:cxn>
              <a:cxn ang="0">
                <a:pos x="910" y="101"/>
              </a:cxn>
              <a:cxn ang="0">
                <a:pos x="1136" y="93"/>
              </a:cxn>
              <a:cxn ang="0">
                <a:pos x="1307" y="148"/>
              </a:cxn>
              <a:cxn ang="0">
                <a:pos x="1471" y="132"/>
              </a:cxn>
              <a:cxn ang="0">
                <a:pos x="1634" y="101"/>
              </a:cxn>
              <a:cxn ang="0">
                <a:pos x="1712" y="70"/>
              </a:cxn>
              <a:cxn ang="0">
                <a:pos x="1783" y="23"/>
              </a:cxn>
              <a:cxn ang="0">
                <a:pos x="1884" y="93"/>
              </a:cxn>
              <a:cxn ang="0">
                <a:pos x="2055" y="109"/>
              </a:cxn>
              <a:cxn ang="0">
                <a:pos x="2141" y="148"/>
              </a:cxn>
              <a:cxn ang="0">
                <a:pos x="2281" y="93"/>
              </a:cxn>
              <a:cxn ang="0">
                <a:pos x="2473" y="69"/>
              </a:cxn>
              <a:cxn ang="0">
                <a:pos x="2764" y="148"/>
              </a:cxn>
              <a:cxn ang="0">
                <a:pos x="2897" y="117"/>
              </a:cxn>
              <a:cxn ang="0">
                <a:pos x="3045" y="101"/>
              </a:cxn>
              <a:cxn ang="0">
                <a:pos x="3092" y="39"/>
              </a:cxn>
              <a:cxn ang="0">
                <a:pos x="3294" y="47"/>
              </a:cxn>
              <a:cxn ang="0">
                <a:pos x="3380" y="101"/>
              </a:cxn>
              <a:cxn ang="0">
                <a:pos x="3489" y="47"/>
              </a:cxn>
              <a:cxn ang="0">
                <a:pos x="3536" y="70"/>
              </a:cxn>
              <a:cxn ang="0">
                <a:pos x="3676" y="70"/>
              </a:cxn>
              <a:cxn ang="0">
                <a:pos x="3848" y="62"/>
              </a:cxn>
              <a:cxn ang="0">
                <a:pos x="3894" y="109"/>
              </a:cxn>
              <a:cxn ang="0">
                <a:pos x="4003" y="70"/>
              </a:cxn>
              <a:cxn ang="0">
                <a:pos x="4167" y="109"/>
              </a:cxn>
              <a:cxn ang="0">
                <a:pos x="4268" y="132"/>
              </a:cxn>
              <a:cxn ang="0">
                <a:pos x="4510" y="101"/>
              </a:cxn>
              <a:cxn ang="0">
                <a:pos x="4689" y="117"/>
              </a:cxn>
              <a:cxn ang="0">
                <a:pos x="4907" y="86"/>
              </a:cxn>
              <a:cxn ang="0">
                <a:pos x="4939" y="47"/>
              </a:cxn>
              <a:cxn ang="0">
                <a:pos x="5009" y="93"/>
              </a:cxn>
              <a:cxn ang="0">
                <a:pos x="5196" y="62"/>
              </a:cxn>
              <a:cxn ang="0">
                <a:pos x="5328" y="54"/>
              </a:cxn>
              <a:cxn ang="0">
                <a:pos x="5453" y="93"/>
              </a:cxn>
              <a:cxn ang="0">
                <a:pos x="5500" y="101"/>
              </a:cxn>
              <a:cxn ang="0">
                <a:pos x="5601" y="93"/>
              </a:cxn>
              <a:cxn ang="0">
                <a:pos x="5648" y="86"/>
              </a:cxn>
              <a:cxn ang="0">
                <a:pos x="5817" y="101"/>
              </a:cxn>
              <a:cxn ang="0">
                <a:pos x="0" y="2872"/>
              </a:cxn>
              <a:cxn ang="0">
                <a:pos x="121" y="125"/>
              </a:cxn>
            </a:cxnLst>
            <a:rect l="0" t="0" r="r" b="b"/>
            <a:pathLst>
              <a:path w="5825" h="2891">
                <a:moveTo>
                  <a:pt x="121" y="125"/>
                </a:moveTo>
                <a:cubicBezTo>
                  <a:pt x="205" y="113"/>
                  <a:pt x="140" y="121"/>
                  <a:pt x="193" y="70"/>
                </a:cubicBezTo>
                <a:cubicBezTo>
                  <a:pt x="196" y="62"/>
                  <a:pt x="193" y="50"/>
                  <a:pt x="201" y="47"/>
                </a:cubicBezTo>
                <a:cubicBezTo>
                  <a:pt x="241" y="30"/>
                  <a:pt x="242" y="85"/>
                  <a:pt x="255" y="101"/>
                </a:cubicBezTo>
                <a:cubicBezTo>
                  <a:pt x="261" y="108"/>
                  <a:pt x="271" y="112"/>
                  <a:pt x="279" y="117"/>
                </a:cubicBezTo>
                <a:cubicBezTo>
                  <a:pt x="338" y="105"/>
                  <a:pt x="371" y="59"/>
                  <a:pt x="427" y="31"/>
                </a:cubicBezTo>
                <a:cubicBezTo>
                  <a:pt x="435" y="58"/>
                  <a:pt x="449" y="82"/>
                  <a:pt x="458" y="109"/>
                </a:cubicBezTo>
                <a:cubicBezTo>
                  <a:pt x="528" y="97"/>
                  <a:pt x="537" y="70"/>
                  <a:pt x="590" y="31"/>
                </a:cubicBezTo>
                <a:cubicBezTo>
                  <a:pt x="641" y="57"/>
                  <a:pt x="645" y="95"/>
                  <a:pt x="676" y="140"/>
                </a:cubicBezTo>
                <a:cubicBezTo>
                  <a:pt x="763" y="108"/>
                  <a:pt x="720" y="127"/>
                  <a:pt x="777" y="70"/>
                </a:cubicBezTo>
                <a:cubicBezTo>
                  <a:pt x="792" y="28"/>
                  <a:pt x="803" y="48"/>
                  <a:pt x="816" y="0"/>
                </a:cubicBezTo>
                <a:cubicBezTo>
                  <a:pt x="882" y="17"/>
                  <a:pt x="877" y="53"/>
                  <a:pt x="910" y="101"/>
                </a:cubicBezTo>
                <a:cubicBezTo>
                  <a:pt x="921" y="133"/>
                  <a:pt x="933" y="137"/>
                  <a:pt x="964" y="148"/>
                </a:cubicBezTo>
                <a:cubicBezTo>
                  <a:pt x="1088" y="137"/>
                  <a:pt x="1052" y="149"/>
                  <a:pt x="1136" y="93"/>
                </a:cubicBezTo>
                <a:cubicBezTo>
                  <a:pt x="1193" y="113"/>
                  <a:pt x="1121" y="84"/>
                  <a:pt x="1183" y="125"/>
                </a:cubicBezTo>
                <a:cubicBezTo>
                  <a:pt x="1212" y="144"/>
                  <a:pt x="1283" y="146"/>
                  <a:pt x="1307" y="148"/>
                </a:cubicBezTo>
                <a:cubicBezTo>
                  <a:pt x="1344" y="136"/>
                  <a:pt x="1338" y="121"/>
                  <a:pt x="1377" y="101"/>
                </a:cubicBezTo>
                <a:cubicBezTo>
                  <a:pt x="1405" y="143"/>
                  <a:pt x="1421" y="140"/>
                  <a:pt x="1471" y="132"/>
                </a:cubicBezTo>
                <a:cubicBezTo>
                  <a:pt x="1509" y="117"/>
                  <a:pt x="1526" y="111"/>
                  <a:pt x="1549" y="78"/>
                </a:cubicBezTo>
                <a:cubicBezTo>
                  <a:pt x="1579" y="84"/>
                  <a:pt x="1605" y="91"/>
                  <a:pt x="1634" y="101"/>
                </a:cubicBezTo>
                <a:cubicBezTo>
                  <a:pt x="1655" y="98"/>
                  <a:pt x="1677" y="101"/>
                  <a:pt x="1697" y="93"/>
                </a:cubicBezTo>
                <a:cubicBezTo>
                  <a:pt x="1706" y="90"/>
                  <a:pt x="1706" y="76"/>
                  <a:pt x="1712" y="70"/>
                </a:cubicBezTo>
                <a:cubicBezTo>
                  <a:pt x="1728" y="54"/>
                  <a:pt x="1739" y="53"/>
                  <a:pt x="1759" y="47"/>
                </a:cubicBezTo>
                <a:cubicBezTo>
                  <a:pt x="1767" y="39"/>
                  <a:pt x="1772" y="26"/>
                  <a:pt x="1783" y="23"/>
                </a:cubicBezTo>
                <a:cubicBezTo>
                  <a:pt x="1814" y="14"/>
                  <a:pt x="1822" y="47"/>
                  <a:pt x="1837" y="62"/>
                </a:cubicBezTo>
                <a:cubicBezTo>
                  <a:pt x="1849" y="74"/>
                  <a:pt x="1871" y="82"/>
                  <a:pt x="1884" y="93"/>
                </a:cubicBezTo>
                <a:cubicBezTo>
                  <a:pt x="1919" y="122"/>
                  <a:pt x="1923" y="130"/>
                  <a:pt x="1970" y="140"/>
                </a:cubicBezTo>
                <a:cubicBezTo>
                  <a:pt x="2035" y="117"/>
                  <a:pt x="1928" y="155"/>
                  <a:pt x="2055" y="109"/>
                </a:cubicBezTo>
                <a:cubicBezTo>
                  <a:pt x="2063" y="106"/>
                  <a:pt x="2079" y="101"/>
                  <a:pt x="2079" y="101"/>
                </a:cubicBezTo>
                <a:cubicBezTo>
                  <a:pt x="2119" y="115"/>
                  <a:pt x="2101" y="134"/>
                  <a:pt x="2141" y="148"/>
                </a:cubicBezTo>
                <a:cubicBezTo>
                  <a:pt x="2193" y="134"/>
                  <a:pt x="2188" y="102"/>
                  <a:pt x="2242" y="86"/>
                </a:cubicBezTo>
                <a:cubicBezTo>
                  <a:pt x="2255" y="88"/>
                  <a:pt x="2269" y="88"/>
                  <a:pt x="2281" y="93"/>
                </a:cubicBezTo>
                <a:cubicBezTo>
                  <a:pt x="2293" y="98"/>
                  <a:pt x="2299" y="115"/>
                  <a:pt x="2312" y="117"/>
                </a:cubicBezTo>
                <a:cubicBezTo>
                  <a:pt x="2404" y="219"/>
                  <a:pt x="2436" y="0"/>
                  <a:pt x="2473" y="69"/>
                </a:cubicBezTo>
                <a:cubicBezTo>
                  <a:pt x="2612" y="181"/>
                  <a:pt x="2583" y="131"/>
                  <a:pt x="2640" y="93"/>
                </a:cubicBezTo>
                <a:cubicBezTo>
                  <a:pt x="2692" y="108"/>
                  <a:pt x="2736" y="105"/>
                  <a:pt x="2764" y="148"/>
                </a:cubicBezTo>
                <a:cubicBezTo>
                  <a:pt x="2794" y="138"/>
                  <a:pt x="2809" y="118"/>
                  <a:pt x="2835" y="101"/>
                </a:cubicBezTo>
                <a:cubicBezTo>
                  <a:pt x="2856" y="33"/>
                  <a:pt x="2873" y="81"/>
                  <a:pt x="2897" y="117"/>
                </a:cubicBezTo>
                <a:cubicBezTo>
                  <a:pt x="2901" y="124"/>
                  <a:pt x="2912" y="122"/>
                  <a:pt x="2920" y="125"/>
                </a:cubicBezTo>
                <a:cubicBezTo>
                  <a:pt x="2962" y="118"/>
                  <a:pt x="3015" y="131"/>
                  <a:pt x="3045" y="101"/>
                </a:cubicBezTo>
                <a:cubicBezTo>
                  <a:pt x="3056" y="90"/>
                  <a:pt x="3059" y="74"/>
                  <a:pt x="3068" y="62"/>
                </a:cubicBezTo>
                <a:cubicBezTo>
                  <a:pt x="3075" y="53"/>
                  <a:pt x="3084" y="47"/>
                  <a:pt x="3092" y="39"/>
                </a:cubicBezTo>
                <a:cubicBezTo>
                  <a:pt x="3125" y="50"/>
                  <a:pt x="3137" y="77"/>
                  <a:pt x="3162" y="101"/>
                </a:cubicBezTo>
                <a:cubicBezTo>
                  <a:pt x="3281" y="92"/>
                  <a:pt x="3244" y="121"/>
                  <a:pt x="3294" y="47"/>
                </a:cubicBezTo>
                <a:cubicBezTo>
                  <a:pt x="3315" y="17"/>
                  <a:pt x="3301" y="42"/>
                  <a:pt x="3337" y="37"/>
                </a:cubicBezTo>
                <a:cubicBezTo>
                  <a:pt x="3348" y="50"/>
                  <a:pt x="3368" y="93"/>
                  <a:pt x="3380" y="101"/>
                </a:cubicBezTo>
                <a:cubicBezTo>
                  <a:pt x="3426" y="88"/>
                  <a:pt x="3441" y="110"/>
                  <a:pt x="3474" y="78"/>
                </a:cubicBezTo>
                <a:cubicBezTo>
                  <a:pt x="3479" y="68"/>
                  <a:pt x="3481" y="55"/>
                  <a:pt x="3489" y="47"/>
                </a:cubicBezTo>
                <a:cubicBezTo>
                  <a:pt x="3495" y="41"/>
                  <a:pt x="3505" y="35"/>
                  <a:pt x="3512" y="39"/>
                </a:cubicBezTo>
                <a:cubicBezTo>
                  <a:pt x="3524" y="45"/>
                  <a:pt x="3527" y="61"/>
                  <a:pt x="3536" y="70"/>
                </a:cubicBezTo>
                <a:cubicBezTo>
                  <a:pt x="3542" y="76"/>
                  <a:pt x="3576" y="97"/>
                  <a:pt x="3583" y="101"/>
                </a:cubicBezTo>
                <a:cubicBezTo>
                  <a:pt x="3623" y="94"/>
                  <a:pt x="3644" y="92"/>
                  <a:pt x="3676" y="70"/>
                </a:cubicBezTo>
                <a:cubicBezTo>
                  <a:pt x="3733" y="124"/>
                  <a:pt x="3741" y="107"/>
                  <a:pt x="3832" y="93"/>
                </a:cubicBezTo>
                <a:cubicBezTo>
                  <a:pt x="3837" y="83"/>
                  <a:pt x="3836" y="62"/>
                  <a:pt x="3848" y="62"/>
                </a:cubicBezTo>
                <a:cubicBezTo>
                  <a:pt x="3861" y="62"/>
                  <a:pt x="3862" y="84"/>
                  <a:pt x="3871" y="93"/>
                </a:cubicBezTo>
                <a:cubicBezTo>
                  <a:pt x="3878" y="100"/>
                  <a:pt x="3886" y="104"/>
                  <a:pt x="3894" y="109"/>
                </a:cubicBezTo>
                <a:cubicBezTo>
                  <a:pt x="3915" y="106"/>
                  <a:pt x="3937" y="108"/>
                  <a:pt x="3957" y="101"/>
                </a:cubicBezTo>
                <a:cubicBezTo>
                  <a:pt x="3974" y="95"/>
                  <a:pt x="4003" y="70"/>
                  <a:pt x="4003" y="70"/>
                </a:cubicBezTo>
                <a:cubicBezTo>
                  <a:pt x="4026" y="104"/>
                  <a:pt x="4060" y="107"/>
                  <a:pt x="4097" y="117"/>
                </a:cubicBezTo>
                <a:cubicBezTo>
                  <a:pt x="4120" y="114"/>
                  <a:pt x="4144" y="114"/>
                  <a:pt x="4167" y="109"/>
                </a:cubicBezTo>
                <a:cubicBezTo>
                  <a:pt x="4178" y="106"/>
                  <a:pt x="4186" y="92"/>
                  <a:pt x="4198" y="93"/>
                </a:cubicBezTo>
                <a:cubicBezTo>
                  <a:pt x="4212" y="94"/>
                  <a:pt x="4252" y="121"/>
                  <a:pt x="4268" y="132"/>
                </a:cubicBezTo>
                <a:cubicBezTo>
                  <a:pt x="4316" y="118"/>
                  <a:pt x="4359" y="105"/>
                  <a:pt x="4401" y="78"/>
                </a:cubicBezTo>
                <a:cubicBezTo>
                  <a:pt x="4439" y="91"/>
                  <a:pt x="4468" y="96"/>
                  <a:pt x="4510" y="101"/>
                </a:cubicBezTo>
                <a:cubicBezTo>
                  <a:pt x="4548" y="127"/>
                  <a:pt x="4585" y="115"/>
                  <a:pt x="4627" y="101"/>
                </a:cubicBezTo>
                <a:cubicBezTo>
                  <a:pt x="4664" y="64"/>
                  <a:pt x="4664" y="78"/>
                  <a:pt x="4689" y="117"/>
                </a:cubicBezTo>
                <a:cubicBezTo>
                  <a:pt x="4730" y="109"/>
                  <a:pt x="4768" y="104"/>
                  <a:pt x="4806" y="86"/>
                </a:cubicBezTo>
                <a:cubicBezTo>
                  <a:pt x="4871" y="107"/>
                  <a:pt x="4837" y="105"/>
                  <a:pt x="4907" y="86"/>
                </a:cubicBezTo>
                <a:cubicBezTo>
                  <a:pt x="4915" y="81"/>
                  <a:pt x="4925" y="77"/>
                  <a:pt x="4931" y="70"/>
                </a:cubicBezTo>
                <a:cubicBezTo>
                  <a:pt x="4936" y="64"/>
                  <a:pt x="4931" y="44"/>
                  <a:pt x="4939" y="47"/>
                </a:cubicBezTo>
                <a:cubicBezTo>
                  <a:pt x="4954" y="53"/>
                  <a:pt x="4956" y="77"/>
                  <a:pt x="4970" y="86"/>
                </a:cubicBezTo>
                <a:cubicBezTo>
                  <a:pt x="4981" y="93"/>
                  <a:pt x="4996" y="91"/>
                  <a:pt x="5009" y="93"/>
                </a:cubicBezTo>
                <a:cubicBezTo>
                  <a:pt x="5066" y="91"/>
                  <a:pt x="5124" y="95"/>
                  <a:pt x="5180" y="86"/>
                </a:cubicBezTo>
                <a:cubicBezTo>
                  <a:pt x="5189" y="84"/>
                  <a:pt x="5187" y="59"/>
                  <a:pt x="5196" y="62"/>
                </a:cubicBezTo>
                <a:cubicBezTo>
                  <a:pt x="5210" y="67"/>
                  <a:pt x="5211" y="88"/>
                  <a:pt x="5219" y="101"/>
                </a:cubicBezTo>
                <a:cubicBezTo>
                  <a:pt x="5298" y="91"/>
                  <a:pt x="5273" y="92"/>
                  <a:pt x="5328" y="54"/>
                </a:cubicBezTo>
                <a:cubicBezTo>
                  <a:pt x="5359" y="73"/>
                  <a:pt x="5387" y="89"/>
                  <a:pt x="5422" y="101"/>
                </a:cubicBezTo>
                <a:cubicBezTo>
                  <a:pt x="5432" y="98"/>
                  <a:pt x="5443" y="97"/>
                  <a:pt x="5453" y="93"/>
                </a:cubicBezTo>
                <a:cubicBezTo>
                  <a:pt x="5461" y="89"/>
                  <a:pt x="5467" y="76"/>
                  <a:pt x="5476" y="78"/>
                </a:cubicBezTo>
                <a:cubicBezTo>
                  <a:pt x="5487" y="80"/>
                  <a:pt x="5491" y="94"/>
                  <a:pt x="5500" y="101"/>
                </a:cubicBezTo>
                <a:cubicBezTo>
                  <a:pt x="5507" y="107"/>
                  <a:pt x="5515" y="112"/>
                  <a:pt x="5523" y="117"/>
                </a:cubicBezTo>
                <a:cubicBezTo>
                  <a:pt x="5580" y="98"/>
                  <a:pt x="5554" y="105"/>
                  <a:pt x="5601" y="93"/>
                </a:cubicBezTo>
                <a:cubicBezTo>
                  <a:pt x="5609" y="88"/>
                  <a:pt x="5615" y="79"/>
                  <a:pt x="5624" y="78"/>
                </a:cubicBezTo>
                <a:cubicBezTo>
                  <a:pt x="5632" y="77"/>
                  <a:pt x="5640" y="86"/>
                  <a:pt x="5648" y="86"/>
                </a:cubicBezTo>
                <a:cubicBezTo>
                  <a:pt x="5679" y="86"/>
                  <a:pt x="5710" y="81"/>
                  <a:pt x="5741" y="78"/>
                </a:cubicBezTo>
                <a:cubicBezTo>
                  <a:pt x="5782" y="16"/>
                  <a:pt x="5773" y="69"/>
                  <a:pt x="5817" y="101"/>
                </a:cubicBezTo>
                <a:cubicBezTo>
                  <a:pt x="5823" y="597"/>
                  <a:pt x="5825" y="2483"/>
                  <a:pt x="5817" y="2875"/>
                </a:cubicBezTo>
                <a:cubicBezTo>
                  <a:pt x="4633" y="2891"/>
                  <a:pt x="1080" y="2864"/>
                  <a:pt x="0" y="2872"/>
                </a:cubicBezTo>
                <a:cubicBezTo>
                  <a:pt x="12" y="2416"/>
                  <a:pt x="28" y="555"/>
                  <a:pt x="31" y="155"/>
                </a:cubicBezTo>
                <a:cubicBezTo>
                  <a:pt x="39" y="107"/>
                  <a:pt x="71" y="37"/>
                  <a:pt x="121" y="125"/>
                </a:cubicBezTo>
                <a:close/>
              </a:path>
            </a:pathLst>
          </a:custGeom>
          <a:solidFill>
            <a:srgbClr val="F3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889859" name="Freeform 3"/>
          <p:cNvSpPr>
            <a:spLocks/>
          </p:cNvSpPr>
          <p:nvPr/>
        </p:nvSpPr>
        <p:spPr bwMode="auto">
          <a:xfrm>
            <a:off x="685800" y="1447800"/>
            <a:ext cx="6096000" cy="4724400"/>
          </a:xfrm>
          <a:custGeom>
            <a:avLst/>
            <a:gdLst/>
            <a:ahLst/>
            <a:cxnLst>
              <a:cxn ang="0">
                <a:pos x="0" y="2880"/>
              </a:cxn>
              <a:cxn ang="0">
                <a:pos x="96" y="2352"/>
              </a:cxn>
              <a:cxn ang="0">
                <a:pos x="432" y="1824"/>
              </a:cxn>
              <a:cxn ang="0">
                <a:pos x="480" y="1392"/>
              </a:cxn>
              <a:cxn ang="0">
                <a:pos x="768" y="1104"/>
              </a:cxn>
              <a:cxn ang="0">
                <a:pos x="1104" y="624"/>
              </a:cxn>
              <a:cxn ang="0">
                <a:pos x="1104" y="336"/>
              </a:cxn>
              <a:cxn ang="0">
                <a:pos x="1200" y="48"/>
              </a:cxn>
              <a:cxn ang="0">
                <a:pos x="1296" y="144"/>
              </a:cxn>
              <a:cxn ang="0">
                <a:pos x="1584" y="0"/>
              </a:cxn>
              <a:cxn ang="0">
                <a:pos x="1728" y="144"/>
              </a:cxn>
              <a:cxn ang="0">
                <a:pos x="2352" y="48"/>
              </a:cxn>
              <a:cxn ang="0">
                <a:pos x="2592" y="192"/>
              </a:cxn>
              <a:cxn ang="0">
                <a:pos x="2784" y="336"/>
              </a:cxn>
              <a:cxn ang="0">
                <a:pos x="2928" y="624"/>
              </a:cxn>
              <a:cxn ang="0">
                <a:pos x="2784" y="960"/>
              </a:cxn>
              <a:cxn ang="0">
                <a:pos x="2976" y="1248"/>
              </a:cxn>
              <a:cxn ang="0">
                <a:pos x="3216" y="1488"/>
              </a:cxn>
              <a:cxn ang="0">
                <a:pos x="3216" y="1920"/>
              </a:cxn>
              <a:cxn ang="0">
                <a:pos x="3696" y="2352"/>
              </a:cxn>
              <a:cxn ang="0">
                <a:pos x="3696" y="2592"/>
              </a:cxn>
              <a:cxn ang="0">
                <a:pos x="3840" y="2736"/>
              </a:cxn>
              <a:cxn ang="0">
                <a:pos x="3744" y="2976"/>
              </a:cxn>
              <a:cxn ang="0">
                <a:pos x="3168" y="2784"/>
              </a:cxn>
              <a:cxn ang="0">
                <a:pos x="2496" y="2736"/>
              </a:cxn>
              <a:cxn ang="0">
                <a:pos x="2016" y="2880"/>
              </a:cxn>
              <a:cxn ang="0">
                <a:pos x="1632" y="2688"/>
              </a:cxn>
              <a:cxn ang="0">
                <a:pos x="1200" y="2832"/>
              </a:cxn>
              <a:cxn ang="0">
                <a:pos x="720" y="2736"/>
              </a:cxn>
              <a:cxn ang="0">
                <a:pos x="576" y="2832"/>
              </a:cxn>
              <a:cxn ang="0">
                <a:pos x="0" y="2880"/>
              </a:cxn>
            </a:cxnLst>
            <a:rect l="0" t="0" r="r" b="b"/>
            <a:pathLst>
              <a:path w="3840" h="2976">
                <a:moveTo>
                  <a:pt x="0" y="2880"/>
                </a:moveTo>
                <a:lnTo>
                  <a:pt x="96" y="2352"/>
                </a:lnTo>
                <a:lnTo>
                  <a:pt x="432" y="1824"/>
                </a:lnTo>
                <a:lnTo>
                  <a:pt x="480" y="1392"/>
                </a:lnTo>
                <a:lnTo>
                  <a:pt x="768" y="1104"/>
                </a:lnTo>
                <a:lnTo>
                  <a:pt x="1104" y="624"/>
                </a:lnTo>
                <a:lnTo>
                  <a:pt x="1104" y="336"/>
                </a:lnTo>
                <a:lnTo>
                  <a:pt x="1200" y="48"/>
                </a:lnTo>
                <a:lnTo>
                  <a:pt x="1296" y="144"/>
                </a:lnTo>
                <a:lnTo>
                  <a:pt x="1584" y="0"/>
                </a:lnTo>
                <a:lnTo>
                  <a:pt x="1728" y="144"/>
                </a:lnTo>
                <a:lnTo>
                  <a:pt x="2352" y="48"/>
                </a:lnTo>
                <a:lnTo>
                  <a:pt x="2592" y="192"/>
                </a:lnTo>
                <a:lnTo>
                  <a:pt x="2784" y="336"/>
                </a:lnTo>
                <a:lnTo>
                  <a:pt x="2928" y="624"/>
                </a:lnTo>
                <a:lnTo>
                  <a:pt x="2784" y="960"/>
                </a:lnTo>
                <a:lnTo>
                  <a:pt x="2976" y="1248"/>
                </a:lnTo>
                <a:lnTo>
                  <a:pt x="3216" y="1488"/>
                </a:lnTo>
                <a:lnTo>
                  <a:pt x="3216" y="1920"/>
                </a:lnTo>
                <a:lnTo>
                  <a:pt x="3696" y="2352"/>
                </a:lnTo>
                <a:lnTo>
                  <a:pt x="3696" y="2592"/>
                </a:lnTo>
                <a:lnTo>
                  <a:pt x="3840" y="2736"/>
                </a:lnTo>
                <a:lnTo>
                  <a:pt x="3744" y="2976"/>
                </a:lnTo>
                <a:lnTo>
                  <a:pt x="3168" y="2784"/>
                </a:lnTo>
                <a:lnTo>
                  <a:pt x="2496" y="2736"/>
                </a:lnTo>
                <a:lnTo>
                  <a:pt x="2016" y="2880"/>
                </a:lnTo>
                <a:lnTo>
                  <a:pt x="1632" y="2688"/>
                </a:lnTo>
                <a:lnTo>
                  <a:pt x="1200" y="2832"/>
                </a:lnTo>
                <a:lnTo>
                  <a:pt x="720" y="2736"/>
                </a:lnTo>
                <a:lnTo>
                  <a:pt x="576" y="2832"/>
                </a:lnTo>
                <a:lnTo>
                  <a:pt x="0" y="288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889860" name="Text Box 4"/>
          <p:cNvSpPr txBox="1">
            <a:spLocks noChangeArrowheads="1"/>
          </p:cNvSpPr>
          <p:nvPr/>
        </p:nvSpPr>
        <p:spPr bwMode="auto">
          <a:xfrm>
            <a:off x="2819400" y="1676400"/>
            <a:ext cx="20177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4400" b="1"/>
              <a:t>Events</a:t>
            </a:r>
            <a:endParaRPr lang="en-US" sz="2400" b="1"/>
          </a:p>
        </p:txBody>
      </p:sp>
      <p:sp>
        <p:nvSpPr>
          <p:cNvPr id="889861" name="Text Box 5"/>
          <p:cNvSpPr txBox="1">
            <a:spLocks noChangeArrowheads="1"/>
          </p:cNvSpPr>
          <p:nvPr/>
        </p:nvSpPr>
        <p:spPr bwMode="auto">
          <a:xfrm>
            <a:off x="2087563" y="2667000"/>
            <a:ext cx="32591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Patterns</a:t>
            </a:r>
          </a:p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of Behavior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889862" name="Text Box 6"/>
          <p:cNvSpPr txBox="1">
            <a:spLocks noChangeArrowheads="1"/>
          </p:cNvSpPr>
          <p:nvPr/>
        </p:nvSpPr>
        <p:spPr bwMode="auto">
          <a:xfrm>
            <a:off x="2382838" y="4267200"/>
            <a:ext cx="266858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Systemic</a:t>
            </a:r>
          </a:p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Structure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889863" name="Line 7"/>
          <p:cNvSpPr>
            <a:spLocks noChangeShapeType="1"/>
          </p:cNvSpPr>
          <p:nvPr/>
        </p:nvSpPr>
        <p:spPr bwMode="auto">
          <a:xfrm>
            <a:off x="1371600" y="4267200"/>
            <a:ext cx="44196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889864" name="Text Box 8"/>
          <p:cNvSpPr txBox="1">
            <a:spLocks noChangeArrowheads="1"/>
          </p:cNvSpPr>
          <p:nvPr/>
        </p:nvSpPr>
        <p:spPr bwMode="auto">
          <a:xfrm>
            <a:off x="1708150" y="6096000"/>
            <a:ext cx="4035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4400" b="1">
                <a:solidFill>
                  <a:srgbClr val="000000"/>
                </a:solidFill>
              </a:rPr>
              <a:t>Mental Models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889865" name="Rectangle 9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1066800"/>
          </a:xfrm>
        </p:spPr>
        <p:txBody>
          <a:bodyPr/>
          <a:lstStyle/>
          <a:p>
            <a:pPr rtl="0"/>
            <a:r>
              <a:rPr lang="en-US" sz="3600"/>
              <a:t>Systems thinking looks below events and patterns of behavior – </a:t>
            </a:r>
            <a:r>
              <a:rPr lang="en-US" sz="3600">
                <a:solidFill>
                  <a:srgbClr val="FFFF00"/>
                </a:solidFill>
              </a:rPr>
              <a:t>finding the mental models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8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89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89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89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9860" grpId="0" autoUpdateAnimBg="0"/>
      <p:bldP spid="889861" grpId="0" autoUpdateAnimBg="0"/>
      <p:bldP spid="889862" grpId="0" autoUpdateAnimBg="0"/>
      <p:bldP spid="889864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4B054-FD08-4B20-8E07-95DEFEA2B78C}" type="slidenum">
              <a:rPr lang="ar-SA"/>
              <a:pPr/>
              <a:t>43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92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/>
              <a:t>Laws of Systems Thinking</a:t>
            </a:r>
          </a:p>
        </p:txBody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1816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3400" b="1">
                <a:solidFill>
                  <a:srgbClr val="FFFF00"/>
                </a:solidFill>
              </a:rPr>
              <a:t>Today’s problems</a:t>
            </a:r>
            <a:r>
              <a:rPr lang="en-US" sz="3400" b="1"/>
              <a:t> come from </a:t>
            </a:r>
            <a:r>
              <a:rPr lang="en-US" sz="3400" b="1">
                <a:solidFill>
                  <a:srgbClr val="FFFF00"/>
                </a:solidFill>
              </a:rPr>
              <a:t>yesterday’s solutions.</a:t>
            </a:r>
          </a:p>
          <a:p>
            <a:pPr lvl="1" algn="l" rtl="0">
              <a:lnSpc>
                <a:spcPct val="80000"/>
              </a:lnSpc>
            </a:pPr>
            <a:r>
              <a:rPr lang="en-US" sz="3400" b="1"/>
              <a:t>Moving the problem around.</a:t>
            </a:r>
          </a:p>
          <a:p>
            <a:pPr algn="l" rtl="0"/>
            <a:r>
              <a:rPr lang="en-US" sz="3400" b="1"/>
              <a:t>The harder you </a:t>
            </a:r>
            <a:r>
              <a:rPr lang="en-US" sz="3400" b="1">
                <a:solidFill>
                  <a:srgbClr val="FFFF00"/>
                </a:solidFill>
              </a:rPr>
              <a:t>push</a:t>
            </a:r>
            <a:r>
              <a:rPr lang="en-US" sz="3400" b="1"/>
              <a:t>, the harder the system </a:t>
            </a:r>
            <a:r>
              <a:rPr lang="en-US" sz="3400" b="1">
                <a:solidFill>
                  <a:srgbClr val="FFFF00"/>
                </a:solidFill>
              </a:rPr>
              <a:t>pushes back</a:t>
            </a:r>
            <a:r>
              <a:rPr lang="en-US" sz="3400" b="1"/>
              <a:t>.</a:t>
            </a:r>
          </a:p>
          <a:p>
            <a:pPr lvl="1" algn="l" rtl="0">
              <a:lnSpc>
                <a:spcPct val="80000"/>
              </a:lnSpc>
            </a:pPr>
            <a:r>
              <a:rPr lang="en-US" sz="3400" b="1"/>
              <a:t>Compensating feedback.</a:t>
            </a:r>
          </a:p>
          <a:p>
            <a:pPr algn="l" rtl="0">
              <a:lnSpc>
                <a:spcPct val="80000"/>
              </a:lnSpc>
            </a:pPr>
            <a:r>
              <a:rPr lang="en-US" sz="3400" b="1"/>
              <a:t>Behavior grows better before it grows worse.</a:t>
            </a:r>
          </a:p>
          <a:p>
            <a:pPr algn="l" rtl="0">
              <a:lnSpc>
                <a:spcPct val="80000"/>
              </a:lnSpc>
            </a:pPr>
            <a:r>
              <a:rPr lang="en-US" sz="3400" b="1"/>
              <a:t>The </a:t>
            </a:r>
            <a:r>
              <a:rPr lang="en-US" sz="3400" b="1">
                <a:solidFill>
                  <a:srgbClr val="FFFF00"/>
                </a:solidFill>
              </a:rPr>
              <a:t>easy way out</a:t>
            </a:r>
            <a:r>
              <a:rPr lang="en-US" sz="3400" b="1"/>
              <a:t> usually leads </a:t>
            </a:r>
            <a:r>
              <a:rPr lang="en-US" sz="3400" b="1">
                <a:solidFill>
                  <a:srgbClr val="FFFF00"/>
                </a:solidFill>
              </a:rPr>
              <a:t>back in</a:t>
            </a:r>
            <a:r>
              <a:rPr lang="en-US" sz="3400" b="1"/>
              <a:t>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b="1"/>
              <a:t>							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b="1"/>
              <a:t>								Senge, 1990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5538-8B4C-462A-A959-32D9E331B04A}" type="slidenum">
              <a:rPr lang="ar-SA"/>
              <a:pPr/>
              <a:t>44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868362"/>
          </a:xfrm>
        </p:spPr>
        <p:txBody>
          <a:bodyPr/>
          <a:lstStyle/>
          <a:p>
            <a:r>
              <a:rPr lang="en-US"/>
              <a:t>Laws of Systems Thinking</a:t>
            </a:r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181600"/>
          </a:xfrm>
        </p:spPr>
        <p:txBody>
          <a:bodyPr/>
          <a:lstStyle/>
          <a:p>
            <a:pPr algn="l" rtl="0"/>
            <a:r>
              <a:rPr lang="en-US" sz="3400" b="1"/>
              <a:t>The </a:t>
            </a:r>
            <a:r>
              <a:rPr lang="en-US" sz="3400" b="1">
                <a:solidFill>
                  <a:srgbClr val="FFFF00"/>
                </a:solidFill>
              </a:rPr>
              <a:t>cure</a:t>
            </a:r>
            <a:r>
              <a:rPr lang="en-US" sz="3400" b="1"/>
              <a:t> can be worse than the </a:t>
            </a:r>
            <a:r>
              <a:rPr lang="en-US" sz="3400" b="1">
                <a:solidFill>
                  <a:srgbClr val="FFFF00"/>
                </a:solidFill>
              </a:rPr>
              <a:t>disease</a:t>
            </a:r>
            <a:r>
              <a:rPr lang="en-US" sz="3400" b="1"/>
              <a:t>.</a:t>
            </a:r>
          </a:p>
          <a:p>
            <a:pPr algn="l" rtl="0"/>
            <a:r>
              <a:rPr lang="en-US" sz="3400" b="1">
                <a:solidFill>
                  <a:srgbClr val="FFFF00"/>
                </a:solidFill>
              </a:rPr>
              <a:t>Faster</a:t>
            </a:r>
            <a:r>
              <a:rPr lang="en-US" sz="3400" b="1"/>
              <a:t> is many times </a:t>
            </a:r>
            <a:r>
              <a:rPr lang="en-US" sz="3400" b="1">
                <a:solidFill>
                  <a:srgbClr val="FFFF00"/>
                </a:solidFill>
              </a:rPr>
              <a:t>slower</a:t>
            </a:r>
            <a:r>
              <a:rPr lang="en-US" sz="3400" b="1"/>
              <a:t>.</a:t>
            </a:r>
          </a:p>
          <a:p>
            <a:pPr algn="l" rtl="0"/>
            <a:r>
              <a:rPr lang="en-US" sz="3400" b="1">
                <a:solidFill>
                  <a:srgbClr val="FFFF00"/>
                </a:solidFill>
              </a:rPr>
              <a:t>Cause</a:t>
            </a:r>
            <a:r>
              <a:rPr lang="en-US" sz="3400" b="1"/>
              <a:t> and </a:t>
            </a:r>
            <a:r>
              <a:rPr lang="en-US" sz="3400" b="1">
                <a:solidFill>
                  <a:srgbClr val="FFFF00"/>
                </a:solidFill>
              </a:rPr>
              <a:t>effect</a:t>
            </a:r>
            <a:r>
              <a:rPr lang="en-US" sz="3400" b="1"/>
              <a:t> are not closely related in time and space.</a:t>
            </a:r>
          </a:p>
          <a:p>
            <a:pPr algn="l" rtl="0"/>
            <a:r>
              <a:rPr lang="en-US" sz="3400" b="1">
                <a:solidFill>
                  <a:srgbClr val="FFFF00"/>
                </a:solidFill>
              </a:rPr>
              <a:t>Small changes</a:t>
            </a:r>
            <a:r>
              <a:rPr lang="en-US" sz="3400" b="1"/>
              <a:t> can produce </a:t>
            </a:r>
            <a:r>
              <a:rPr lang="en-US" sz="3400" b="1">
                <a:solidFill>
                  <a:srgbClr val="FFFF00"/>
                </a:solidFill>
              </a:rPr>
              <a:t>big results—but</a:t>
            </a:r>
            <a:r>
              <a:rPr lang="en-US" sz="3400" b="1"/>
              <a:t> the areas of highest leverage are often the least obvious.</a:t>
            </a:r>
          </a:p>
          <a:p>
            <a:pPr algn="l" rtl="0"/>
            <a:r>
              <a:rPr lang="en-US" sz="3400" b="1"/>
              <a:t>Dividing the elephant in half does not produce two small elephants.</a:t>
            </a:r>
          </a:p>
          <a:p>
            <a:pPr algn="l" rtl="0">
              <a:buFont typeface="Wingdings" pitchFamily="2" charset="2"/>
              <a:buNone/>
            </a:pPr>
            <a:r>
              <a:rPr lang="en-US" sz="1800" b="1"/>
              <a:t>								Senge, 1990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13A93-AE39-47CE-993D-1E63EC23B20B}" type="slidenum">
              <a:rPr lang="ar-SA"/>
              <a:pPr/>
              <a:t>45</a:t>
            </a:fld>
            <a:endParaRPr lang="en-MY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Archetypes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8" name="Picture 4" descr="img_phy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458200" cy="4800600"/>
          </a:xfrm>
          <a:prstGeom prst="rect">
            <a:avLst/>
          </a:prstGeom>
          <a:noFill/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524000" y="3810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7ECF7-19DC-422D-BA3B-4128AEFA4210}" type="slidenum">
              <a:rPr lang="ar-SA"/>
              <a:pPr/>
              <a:t>46</a:t>
            </a:fld>
            <a:endParaRPr lang="en-MY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z="3800"/>
              <a:t>The patterns that control events in Complex Systems</a:t>
            </a:r>
            <a:br>
              <a:rPr lang="en-US" sz="3800"/>
            </a:br>
            <a:r>
              <a:rPr lang="en-US" sz="3800"/>
              <a:t> </a:t>
            </a:r>
          </a:p>
        </p:txBody>
      </p:sp>
      <p:sp>
        <p:nvSpPr>
          <p:cNvPr id="919556" name="Rectangle 4"/>
          <p:cNvSpPr>
            <a:spLocks noChangeArrowheads="1"/>
          </p:cNvSpPr>
          <p:nvPr/>
        </p:nvSpPr>
        <p:spPr bwMode="auto">
          <a:xfrm>
            <a:off x="0" y="14478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3"/>
              </a:buBlip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Reinforcing Loops</a:t>
            </a:r>
          </a:p>
          <a:p>
            <a:pPr marL="742950" lvl="1" indent="-285750" algn="l" rtl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Engines of growth and decline (Feedback Structure)</a:t>
            </a:r>
          </a:p>
          <a:p>
            <a:pPr marL="342900" indent="-342900" algn="l" rtl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3"/>
              </a:buBlip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Balancing Loops</a:t>
            </a:r>
          </a:p>
          <a:p>
            <a:pPr marL="742950" lvl="1" indent="-285750" algn="l" rtl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Goal seeking processes and limits to growth</a:t>
            </a:r>
          </a:p>
          <a:p>
            <a:pPr marL="342900" indent="-342900" algn="l" rtl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3"/>
              </a:buBlip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Delays</a:t>
            </a:r>
          </a:p>
          <a:p>
            <a:pPr marL="742950" lvl="1" indent="-285750" algn="l" rtl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When results take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EF288-414B-4CAB-B747-0C6C02CB5C20}" type="slidenum">
              <a:rPr lang="ar-SA"/>
              <a:pPr/>
              <a:t>47</a:t>
            </a:fld>
            <a:endParaRPr lang="en-MY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0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4025"/>
            <a:ext cx="5181600" cy="609600"/>
          </a:xfrm>
          <a:noFill/>
          <a:ln/>
        </p:spPr>
        <p:txBody>
          <a:bodyPr/>
          <a:lstStyle/>
          <a:p>
            <a:r>
              <a:rPr lang="en-US"/>
              <a:t>Reinforcing Loops</a:t>
            </a:r>
          </a:p>
        </p:txBody>
      </p:sp>
      <p:graphicFrame>
        <p:nvGraphicFramePr>
          <p:cNvPr id="902147" name="Object 3"/>
          <p:cNvGraphicFramePr>
            <a:graphicFrameLocks noChangeAspect="1"/>
          </p:cNvGraphicFramePr>
          <p:nvPr/>
        </p:nvGraphicFramePr>
        <p:xfrm>
          <a:off x="5105400" y="2225675"/>
          <a:ext cx="3595688" cy="1965325"/>
        </p:xfrm>
        <a:graphic>
          <a:graphicData uri="http://schemas.openxmlformats.org/presentationml/2006/ole">
            <p:oleObj spid="_x0000_s902147" name="Visio" r:id="rId4" imgW="2236927" imgH="1222248" progId="">
              <p:embed/>
            </p:oleObj>
          </a:graphicData>
        </a:graphic>
      </p:graphicFrame>
      <p:sp>
        <p:nvSpPr>
          <p:cNvPr id="902149" name="Text Box 5"/>
          <p:cNvSpPr txBox="1">
            <a:spLocks noChangeArrowheads="1"/>
          </p:cNvSpPr>
          <p:nvPr/>
        </p:nvSpPr>
        <p:spPr bwMode="auto">
          <a:xfrm>
            <a:off x="5638800" y="6096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(Exponential Growth)</a:t>
            </a:r>
          </a:p>
        </p:txBody>
      </p:sp>
      <p:grpSp>
        <p:nvGrpSpPr>
          <p:cNvPr id="902150" name="Group 6"/>
          <p:cNvGrpSpPr>
            <a:grpSpLocks/>
          </p:cNvGrpSpPr>
          <p:nvPr/>
        </p:nvGrpSpPr>
        <p:grpSpPr bwMode="auto">
          <a:xfrm>
            <a:off x="609600" y="1676400"/>
            <a:ext cx="2433638" cy="1752600"/>
            <a:chOff x="1008" y="672"/>
            <a:chExt cx="960" cy="960"/>
          </a:xfrm>
        </p:grpSpPr>
        <p:sp>
          <p:nvSpPr>
            <p:cNvPr id="902151" name="Line 7"/>
            <p:cNvSpPr>
              <a:spLocks noChangeShapeType="1"/>
            </p:cNvSpPr>
            <p:nvPr/>
          </p:nvSpPr>
          <p:spPr bwMode="auto">
            <a:xfrm>
              <a:off x="1008" y="672"/>
              <a:ext cx="0" cy="96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02152" name="Line 8"/>
            <p:cNvSpPr>
              <a:spLocks noChangeShapeType="1"/>
            </p:cNvSpPr>
            <p:nvPr/>
          </p:nvSpPr>
          <p:spPr bwMode="auto">
            <a:xfrm rot="5400000">
              <a:off x="1488" y="1152"/>
              <a:ext cx="0" cy="96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</p:grpSp>
      <p:sp>
        <p:nvSpPr>
          <p:cNvPr id="902153" name="Arc 9"/>
          <p:cNvSpPr>
            <a:spLocks/>
          </p:cNvSpPr>
          <p:nvPr/>
        </p:nvSpPr>
        <p:spPr bwMode="auto">
          <a:xfrm flipV="1">
            <a:off x="609600" y="1752600"/>
            <a:ext cx="2357438" cy="1676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02154" name="Text Box 10"/>
          <p:cNvSpPr txBox="1">
            <a:spLocks noChangeArrowheads="1"/>
          </p:cNvSpPr>
          <p:nvPr/>
        </p:nvSpPr>
        <p:spPr bwMode="auto">
          <a:xfrm>
            <a:off x="3200400" y="3027363"/>
            <a:ext cx="900113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sz="2400"/>
              <a:t>Time</a:t>
            </a:r>
          </a:p>
        </p:txBody>
      </p:sp>
      <p:sp>
        <p:nvSpPr>
          <p:cNvPr id="902155" name="Arc 11"/>
          <p:cNvSpPr>
            <a:spLocks/>
          </p:cNvSpPr>
          <p:nvPr/>
        </p:nvSpPr>
        <p:spPr bwMode="auto">
          <a:xfrm rot="-23783628">
            <a:off x="1647825" y="3984625"/>
            <a:ext cx="1628775" cy="1250950"/>
          </a:xfrm>
          <a:custGeom>
            <a:avLst/>
            <a:gdLst>
              <a:gd name="G0" fmla="+- 10244 0 0"/>
              <a:gd name="G1" fmla="+- 21600 0 0"/>
              <a:gd name="G2" fmla="+- 21600 0 0"/>
              <a:gd name="T0" fmla="*/ 0 w 31844"/>
              <a:gd name="T1" fmla="*/ 2584 h 24567"/>
              <a:gd name="T2" fmla="*/ 31639 w 31844"/>
              <a:gd name="T3" fmla="*/ 24567 h 24567"/>
              <a:gd name="T4" fmla="*/ 10244 w 31844"/>
              <a:gd name="T5" fmla="*/ 21600 h 24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844" h="24567" fill="none" extrusionOk="0">
                <a:moveTo>
                  <a:pt x="-1" y="2583"/>
                </a:moveTo>
                <a:cubicBezTo>
                  <a:pt x="3148" y="887"/>
                  <a:pt x="6668" y="-1"/>
                  <a:pt x="10244" y="0"/>
                </a:cubicBezTo>
                <a:cubicBezTo>
                  <a:pt x="22173" y="0"/>
                  <a:pt x="31844" y="9670"/>
                  <a:pt x="31844" y="21600"/>
                </a:cubicBezTo>
                <a:cubicBezTo>
                  <a:pt x="31844" y="22592"/>
                  <a:pt x="31775" y="23583"/>
                  <a:pt x="31639" y="24567"/>
                </a:cubicBezTo>
              </a:path>
              <a:path w="31844" h="24567" stroke="0" extrusionOk="0">
                <a:moveTo>
                  <a:pt x="-1" y="2583"/>
                </a:moveTo>
                <a:cubicBezTo>
                  <a:pt x="3148" y="887"/>
                  <a:pt x="6668" y="-1"/>
                  <a:pt x="10244" y="0"/>
                </a:cubicBezTo>
                <a:cubicBezTo>
                  <a:pt x="22173" y="0"/>
                  <a:pt x="31844" y="9670"/>
                  <a:pt x="31844" y="21600"/>
                </a:cubicBezTo>
                <a:cubicBezTo>
                  <a:pt x="31844" y="22592"/>
                  <a:pt x="31775" y="23583"/>
                  <a:pt x="31639" y="24567"/>
                </a:cubicBezTo>
                <a:lnTo>
                  <a:pt x="10244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02156" name="Text Box 12"/>
          <p:cNvSpPr txBox="1">
            <a:spLocks noChangeArrowheads="1"/>
          </p:cNvSpPr>
          <p:nvPr/>
        </p:nvSpPr>
        <p:spPr bwMode="auto">
          <a:xfrm>
            <a:off x="2809875" y="4956175"/>
            <a:ext cx="1466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en-US" b="1"/>
              <a:t>State of </a:t>
            </a:r>
          </a:p>
          <a:p>
            <a:pPr algn="ctr" rtl="0"/>
            <a:r>
              <a:rPr lang="en-US" b="1"/>
              <a:t>The System</a:t>
            </a:r>
          </a:p>
        </p:txBody>
      </p:sp>
      <p:sp>
        <p:nvSpPr>
          <p:cNvPr id="902157" name="Text Box 13"/>
          <p:cNvSpPr txBox="1">
            <a:spLocks noChangeArrowheads="1"/>
          </p:cNvSpPr>
          <p:nvPr/>
        </p:nvSpPr>
        <p:spPr bwMode="auto">
          <a:xfrm>
            <a:off x="642938" y="4979988"/>
            <a:ext cx="1392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en-US" sz="1600" b="1"/>
              <a:t>Net Increase</a:t>
            </a:r>
          </a:p>
          <a:p>
            <a:pPr algn="ctr" rtl="0"/>
            <a:r>
              <a:rPr lang="en-US" sz="1600" b="1"/>
              <a:t>Rate</a:t>
            </a:r>
          </a:p>
        </p:txBody>
      </p:sp>
      <p:sp>
        <p:nvSpPr>
          <p:cNvPr id="902158" name="Text Box 14"/>
          <p:cNvSpPr txBox="1">
            <a:spLocks noChangeArrowheads="1"/>
          </p:cNvSpPr>
          <p:nvPr/>
        </p:nvSpPr>
        <p:spPr bwMode="auto">
          <a:xfrm>
            <a:off x="3378200" y="4257675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b="1"/>
              <a:t>+</a:t>
            </a:r>
          </a:p>
        </p:txBody>
      </p:sp>
      <p:sp>
        <p:nvSpPr>
          <p:cNvPr id="902159" name="Text Box 15"/>
          <p:cNvSpPr txBox="1">
            <a:spLocks noChangeArrowheads="1"/>
          </p:cNvSpPr>
          <p:nvPr/>
        </p:nvSpPr>
        <p:spPr bwMode="auto">
          <a:xfrm>
            <a:off x="1325563" y="58721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b="1"/>
              <a:t>+</a:t>
            </a:r>
          </a:p>
        </p:txBody>
      </p:sp>
      <p:grpSp>
        <p:nvGrpSpPr>
          <p:cNvPr id="902160" name="Group 16"/>
          <p:cNvGrpSpPr>
            <a:grpSpLocks/>
          </p:cNvGrpSpPr>
          <p:nvPr/>
        </p:nvGrpSpPr>
        <p:grpSpPr bwMode="auto">
          <a:xfrm>
            <a:off x="2281238" y="4978400"/>
            <a:ext cx="533400" cy="531813"/>
            <a:chOff x="3024" y="2497"/>
            <a:chExt cx="336" cy="335"/>
          </a:xfrm>
        </p:grpSpPr>
        <p:sp>
          <p:nvSpPr>
            <p:cNvPr id="902161" name="Arc 17"/>
            <p:cNvSpPr>
              <a:spLocks/>
            </p:cNvSpPr>
            <p:nvPr/>
          </p:nvSpPr>
          <p:spPr bwMode="auto">
            <a:xfrm>
              <a:off x="3024" y="2497"/>
              <a:ext cx="336" cy="335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43200"/>
                <a:gd name="T1" fmla="*/ 0 h 43200"/>
                <a:gd name="T2" fmla="*/ 7772 w 43200"/>
                <a:gd name="T3" fmla="*/ 500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5189"/>
                    <a:pt x="2847" y="9110"/>
                    <a:pt x="7772" y="5006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5189"/>
                    <a:pt x="2847" y="9110"/>
                    <a:pt x="7772" y="5006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902162" name="Text Box 18"/>
            <p:cNvSpPr txBox="1">
              <a:spLocks noChangeArrowheads="1"/>
            </p:cNvSpPr>
            <p:nvPr/>
          </p:nvSpPr>
          <p:spPr bwMode="auto">
            <a:xfrm>
              <a:off x="3086" y="2551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US"/>
                <a:t>R</a:t>
              </a:r>
            </a:p>
          </p:txBody>
        </p:sp>
      </p:grpSp>
      <p:sp>
        <p:nvSpPr>
          <p:cNvPr id="902163" name="Text Box 19"/>
          <p:cNvSpPr txBox="1">
            <a:spLocks noChangeArrowheads="1"/>
          </p:cNvSpPr>
          <p:nvPr/>
        </p:nvSpPr>
        <p:spPr bwMode="auto">
          <a:xfrm>
            <a:off x="762000" y="1524000"/>
            <a:ext cx="1657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en-US" sz="2400"/>
              <a:t>state of </a:t>
            </a:r>
          </a:p>
          <a:p>
            <a:pPr algn="ctr" rtl="0"/>
            <a:r>
              <a:rPr lang="en-US" sz="2400"/>
              <a:t>the system</a:t>
            </a:r>
          </a:p>
        </p:txBody>
      </p:sp>
      <p:sp>
        <p:nvSpPr>
          <p:cNvPr id="902164" name="Arc 20"/>
          <p:cNvSpPr>
            <a:spLocks/>
          </p:cNvSpPr>
          <p:nvPr/>
        </p:nvSpPr>
        <p:spPr bwMode="auto">
          <a:xfrm rot="-34601495">
            <a:off x="1752600" y="5276850"/>
            <a:ext cx="1628775" cy="1250950"/>
          </a:xfrm>
          <a:custGeom>
            <a:avLst/>
            <a:gdLst>
              <a:gd name="G0" fmla="+- 10244 0 0"/>
              <a:gd name="G1" fmla="+- 21600 0 0"/>
              <a:gd name="G2" fmla="+- 21600 0 0"/>
              <a:gd name="T0" fmla="*/ 0 w 31844"/>
              <a:gd name="T1" fmla="*/ 2584 h 24567"/>
              <a:gd name="T2" fmla="*/ 31639 w 31844"/>
              <a:gd name="T3" fmla="*/ 24567 h 24567"/>
              <a:gd name="T4" fmla="*/ 10244 w 31844"/>
              <a:gd name="T5" fmla="*/ 21600 h 24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844" h="24567" fill="none" extrusionOk="0">
                <a:moveTo>
                  <a:pt x="-1" y="2583"/>
                </a:moveTo>
                <a:cubicBezTo>
                  <a:pt x="3148" y="887"/>
                  <a:pt x="6668" y="-1"/>
                  <a:pt x="10244" y="0"/>
                </a:cubicBezTo>
                <a:cubicBezTo>
                  <a:pt x="22173" y="0"/>
                  <a:pt x="31844" y="9670"/>
                  <a:pt x="31844" y="21600"/>
                </a:cubicBezTo>
                <a:cubicBezTo>
                  <a:pt x="31844" y="22592"/>
                  <a:pt x="31775" y="23583"/>
                  <a:pt x="31639" y="24567"/>
                </a:cubicBezTo>
              </a:path>
              <a:path w="31844" h="24567" stroke="0" extrusionOk="0">
                <a:moveTo>
                  <a:pt x="-1" y="2583"/>
                </a:moveTo>
                <a:cubicBezTo>
                  <a:pt x="3148" y="887"/>
                  <a:pt x="6668" y="-1"/>
                  <a:pt x="10244" y="0"/>
                </a:cubicBezTo>
                <a:cubicBezTo>
                  <a:pt x="22173" y="0"/>
                  <a:pt x="31844" y="9670"/>
                  <a:pt x="31844" y="21600"/>
                </a:cubicBezTo>
                <a:cubicBezTo>
                  <a:pt x="31844" y="22592"/>
                  <a:pt x="31775" y="23583"/>
                  <a:pt x="31639" y="24567"/>
                </a:cubicBezTo>
                <a:lnTo>
                  <a:pt x="10244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C60F5-D267-4F65-AB83-8156A8F787C0}" type="slidenum">
              <a:rPr lang="ar-SA"/>
              <a:pPr/>
              <a:t>48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0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Reinforcing feedback loops are powerful</a:t>
            </a:r>
          </a:p>
        </p:txBody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7772400" cy="5043488"/>
          </a:xfrm>
          <a:noFill/>
          <a:ln/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z="3200" b="1" i="1">
                <a:solidFill>
                  <a:srgbClr val="FFFF00"/>
                </a:solidFill>
              </a:rPr>
              <a:t>				</a:t>
            </a:r>
          </a:p>
          <a:p>
            <a:pPr lvl="1">
              <a:buFont typeface="Wingdings" pitchFamily="2" charset="2"/>
              <a:buNone/>
            </a:pPr>
            <a:r>
              <a:rPr lang="en-US" sz="6600" b="1" i="1">
                <a:solidFill>
                  <a:srgbClr val="FFFF00"/>
                </a:solidFill>
              </a:rPr>
              <a:t>													</a:t>
            </a:r>
            <a:r>
              <a:rPr lang="en-US" sz="6600" b="1" i="1">
                <a:solidFill>
                  <a:srgbClr val="FF6600"/>
                </a:solidFill>
              </a:rPr>
              <a:t>But, with these loops…</a:t>
            </a:r>
          </a:p>
          <a:p>
            <a:pPr lvl="1">
              <a:buFont typeface="Wingdings" pitchFamily="2" charset="2"/>
              <a:buNone/>
            </a:pPr>
            <a:endParaRPr lang="en-US" sz="66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56AA-F4A4-4803-9D51-A26A8E7C08C9}" type="slidenum">
              <a:rPr lang="ar-SA"/>
              <a:pPr/>
              <a:t>49</a:t>
            </a:fld>
            <a:endParaRPr lang="en-MY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pic>
        <p:nvPicPr>
          <p:cNvPr id="906242" name="Picture 2" descr="Nebula M1-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906243" name="Rectangle 3"/>
          <p:cNvSpPr>
            <a:spLocks noChangeArrowheads="1"/>
          </p:cNvSpPr>
          <p:nvPr/>
        </p:nvSpPr>
        <p:spPr bwMode="auto">
          <a:xfrm>
            <a:off x="2936875" y="5984875"/>
            <a:ext cx="6207125" cy="641350"/>
          </a:xfrm>
          <a:prstGeom prst="rect">
            <a:avLst/>
          </a:prstGeom>
          <a:solidFill>
            <a:srgbClr val="FFFF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rtl="0" eaLnBrk="0" hangingPunct="0"/>
            <a:r>
              <a:rPr kumimoji="1" lang="en-US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 always happens…..</a:t>
            </a:r>
            <a:endParaRPr kumimoji="1" lang="en-US" sz="36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Click="0" advTm="5000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02193-ABD5-45D4-8730-2E87C7C11FA2}" type="slidenum">
              <a:rPr lang="ar-SA"/>
              <a:pPr/>
              <a:t>5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86800" cy="4876800"/>
          </a:xfrm>
          <a:noFill/>
          <a:ln/>
        </p:spPr>
        <p:txBody>
          <a:bodyPr lIns="90488" tIns="44450" rIns="90488" bIns="44450"/>
          <a:lstStyle/>
          <a:p>
            <a:pPr algn="l" rtl="0"/>
            <a:r>
              <a:rPr lang="en-US" sz="3600" b="1"/>
              <a:t>A typical organization uses only about </a:t>
            </a:r>
            <a:r>
              <a:rPr lang="en-US" sz="3600" b="1">
                <a:solidFill>
                  <a:srgbClr val="FFFF00"/>
                </a:solidFill>
              </a:rPr>
              <a:t>5%</a:t>
            </a:r>
            <a:r>
              <a:rPr lang="en-US" sz="3600" b="1"/>
              <a:t> of its potential.</a:t>
            </a:r>
          </a:p>
          <a:p>
            <a:pPr algn="l" rtl="0">
              <a:buFont typeface="Wingdings" pitchFamily="2" charset="2"/>
              <a:buNone/>
            </a:pPr>
            <a:r>
              <a:rPr lang="en-US" sz="1400" b="1"/>
              <a:t>						Jay Forrester (1993)</a:t>
            </a:r>
            <a:r>
              <a:rPr lang="en-US" b="1"/>
              <a:t> </a:t>
            </a:r>
          </a:p>
          <a:p>
            <a:pPr algn="l" rtl="0"/>
            <a:r>
              <a:rPr lang="en-US" sz="3600" b="1"/>
              <a:t>“The rate at which individuals and organizations learn may become the only sustainable competitive advantage.”</a:t>
            </a:r>
            <a:r>
              <a:rPr lang="en-US" b="1"/>
              <a:t> </a:t>
            </a:r>
          </a:p>
          <a:p>
            <a:pPr algn="l" rtl="0">
              <a:buFont typeface="Wingdings" pitchFamily="2" charset="2"/>
              <a:buNone/>
            </a:pPr>
            <a:r>
              <a:rPr lang="en-US" sz="1400" b="1"/>
              <a:t>							</a:t>
            </a:r>
          </a:p>
          <a:p>
            <a:pPr algn="l" rtl="0">
              <a:buFont typeface="Wingdings" pitchFamily="2" charset="2"/>
              <a:buNone/>
            </a:pPr>
            <a:r>
              <a:rPr lang="en-US" sz="1400" b="1"/>
              <a:t>						Ray Stata (1989)						</a:t>
            </a:r>
          </a:p>
        </p:txBody>
      </p:sp>
      <p:sp>
        <p:nvSpPr>
          <p:cNvPr id="963590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Why Organizations Fail?</a:t>
            </a:r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3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3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3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6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6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3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63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3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3587" grpId="0" uiExpand="1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00CF-0B10-4A66-A80D-6AD4CD038783}" type="slidenum">
              <a:rPr lang="ar-SA"/>
              <a:pPr/>
              <a:t>50</a:t>
            </a:fld>
            <a:endParaRPr lang="en-MY"/>
          </a:p>
        </p:txBody>
      </p:sp>
      <p:sp>
        <p:nvSpPr>
          <p:cNvPr id="24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25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0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R&amp;D Management Work Cycle </a:t>
            </a:r>
          </a:p>
        </p:txBody>
      </p:sp>
      <p:grpSp>
        <p:nvGrpSpPr>
          <p:cNvPr id="908292" name="Group 4"/>
          <p:cNvGrpSpPr>
            <a:grpSpLocks noChangeAspect="1"/>
          </p:cNvGrpSpPr>
          <p:nvPr/>
        </p:nvGrpSpPr>
        <p:grpSpPr bwMode="auto">
          <a:xfrm>
            <a:off x="0" y="1447800"/>
            <a:ext cx="9144000" cy="4987925"/>
            <a:chOff x="1764" y="5484"/>
            <a:chExt cx="7920" cy="4320"/>
          </a:xfrm>
        </p:grpSpPr>
        <p:sp>
          <p:nvSpPr>
            <p:cNvPr id="908293" name="AutoShape 5"/>
            <p:cNvSpPr>
              <a:spLocks noChangeAspect="1" noChangeArrowheads="1"/>
            </p:cNvSpPr>
            <p:nvPr/>
          </p:nvSpPr>
          <p:spPr bwMode="auto">
            <a:xfrm>
              <a:off x="1764" y="5484"/>
              <a:ext cx="7920" cy="4320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908294" name="Oval 6"/>
            <p:cNvSpPr>
              <a:spLocks noChangeArrowheads="1"/>
            </p:cNvSpPr>
            <p:nvPr/>
          </p:nvSpPr>
          <p:spPr bwMode="auto">
            <a:xfrm>
              <a:off x="3564" y="6204"/>
              <a:ext cx="3060" cy="2880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908295" name="Line 7"/>
            <p:cNvSpPr>
              <a:spLocks noChangeShapeType="1"/>
            </p:cNvSpPr>
            <p:nvPr/>
          </p:nvSpPr>
          <p:spPr bwMode="auto">
            <a:xfrm flipV="1">
              <a:off x="4104" y="6384"/>
              <a:ext cx="180" cy="18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908296" name="Line 8"/>
            <p:cNvSpPr>
              <a:spLocks noChangeShapeType="1"/>
            </p:cNvSpPr>
            <p:nvPr/>
          </p:nvSpPr>
          <p:spPr bwMode="auto">
            <a:xfrm flipH="1">
              <a:off x="5904" y="8724"/>
              <a:ext cx="180" cy="18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908297" name="Line 9"/>
            <p:cNvSpPr>
              <a:spLocks noChangeShapeType="1"/>
            </p:cNvSpPr>
            <p:nvPr/>
          </p:nvSpPr>
          <p:spPr bwMode="auto">
            <a:xfrm flipH="1" flipV="1">
              <a:off x="3564" y="7644"/>
              <a:ext cx="1" cy="18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908298" name="Text Box 10"/>
            <p:cNvSpPr txBox="1">
              <a:spLocks noChangeArrowheads="1"/>
            </p:cNvSpPr>
            <p:nvPr/>
          </p:nvSpPr>
          <p:spPr bwMode="auto">
            <a:xfrm>
              <a:off x="4284" y="8724"/>
              <a:ext cx="1440" cy="540"/>
            </a:xfrm>
            <a:prstGeom prst="rect">
              <a:avLst/>
            </a:prstGeom>
            <a:solidFill>
              <a:srgbClr val="FFFF00"/>
            </a:solidFill>
            <a:ln w="76200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2000" b="1">
                  <a:solidFill>
                    <a:srgbClr val="000000"/>
                  </a:solidFill>
                  <a:latin typeface="Times New Roman" pitchFamily="18" charset="0"/>
                </a:rPr>
                <a:t>Technology Stock</a:t>
              </a:r>
            </a:p>
          </p:txBody>
        </p:sp>
        <p:sp>
          <p:nvSpPr>
            <p:cNvPr id="908299" name="Text Box 11"/>
            <p:cNvSpPr txBox="1">
              <a:spLocks noChangeArrowheads="1"/>
            </p:cNvSpPr>
            <p:nvPr/>
          </p:nvSpPr>
          <p:spPr bwMode="auto">
            <a:xfrm>
              <a:off x="2844" y="7284"/>
              <a:ext cx="1260" cy="360"/>
            </a:xfrm>
            <a:prstGeom prst="rect">
              <a:avLst/>
            </a:prstGeom>
            <a:solidFill>
              <a:srgbClr val="FFFF00"/>
            </a:solidFill>
            <a:ln w="76200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2000" b="1">
                  <a:solidFill>
                    <a:srgbClr val="000000"/>
                  </a:solidFill>
                  <a:latin typeface="Times New Roman" pitchFamily="18" charset="0"/>
                </a:rPr>
                <a:t>Revenues</a:t>
              </a:r>
            </a:p>
          </p:txBody>
        </p:sp>
        <p:sp>
          <p:nvSpPr>
            <p:cNvPr id="908300" name="Text Box 12"/>
            <p:cNvSpPr txBox="1">
              <a:spLocks noChangeArrowheads="1"/>
            </p:cNvSpPr>
            <p:nvPr/>
          </p:nvSpPr>
          <p:spPr bwMode="auto">
            <a:xfrm>
              <a:off x="4284" y="6024"/>
              <a:ext cx="1440" cy="540"/>
            </a:xfrm>
            <a:prstGeom prst="rect">
              <a:avLst/>
            </a:prstGeom>
            <a:noFill/>
            <a:ln w="76200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2400" b="1">
                  <a:latin typeface="Times New Roman" pitchFamily="18" charset="0"/>
                </a:rPr>
                <a:t>R&amp;D</a:t>
              </a:r>
            </a:p>
            <a:p>
              <a:pPr algn="ctr"/>
              <a:r>
                <a:rPr lang="en-US" sz="2400" b="1">
                  <a:latin typeface="Times New Roman" pitchFamily="18" charset="0"/>
                </a:rPr>
                <a:t>Budget</a:t>
              </a:r>
            </a:p>
          </p:txBody>
        </p:sp>
        <p:cxnSp>
          <p:nvCxnSpPr>
            <p:cNvPr id="908301" name="AutoShape 13"/>
            <p:cNvCxnSpPr>
              <a:cxnSpLocks noChangeShapeType="1"/>
            </p:cNvCxnSpPr>
            <p:nvPr/>
          </p:nvCxnSpPr>
          <p:spPr bwMode="auto">
            <a:xfrm rot="5400000">
              <a:off x="6984" y="6564"/>
              <a:ext cx="1260" cy="900"/>
            </a:xfrm>
            <a:prstGeom prst="curvedConnector2">
              <a:avLst/>
            </a:prstGeom>
            <a:noFill/>
            <a:ln w="76200">
              <a:solidFill>
                <a:srgbClr val="00FF00"/>
              </a:solidFill>
              <a:round/>
              <a:headEnd/>
              <a:tailEnd type="triangle" w="med" len="med"/>
            </a:ln>
          </p:spPr>
        </p:cxnSp>
        <p:sp>
          <p:nvSpPr>
            <p:cNvPr id="908302" name="Oval 14"/>
            <p:cNvSpPr>
              <a:spLocks noChangeArrowheads="1"/>
            </p:cNvSpPr>
            <p:nvPr/>
          </p:nvSpPr>
          <p:spPr bwMode="auto">
            <a:xfrm>
              <a:off x="4824" y="7284"/>
              <a:ext cx="540" cy="540"/>
            </a:xfrm>
            <a:prstGeom prst="ellipse">
              <a:avLst/>
            </a:prstGeom>
            <a:noFill/>
            <a:ln w="76200" algn="ctr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2800" b="1">
                  <a:latin typeface="Times New Roman" pitchFamily="18" charset="0"/>
                </a:rPr>
                <a:t>R</a:t>
              </a:r>
            </a:p>
          </p:txBody>
        </p:sp>
        <p:sp>
          <p:nvSpPr>
            <p:cNvPr id="908303" name="Line 15"/>
            <p:cNvSpPr>
              <a:spLocks noChangeShapeType="1"/>
            </p:cNvSpPr>
            <p:nvPr/>
          </p:nvSpPr>
          <p:spPr bwMode="auto">
            <a:xfrm flipV="1">
              <a:off x="4824" y="7284"/>
              <a:ext cx="180" cy="18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908304" name="Text Box 16"/>
            <p:cNvSpPr txBox="1">
              <a:spLocks noChangeArrowheads="1"/>
            </p:cNvSpPr>
            <p:nvPr/>
          </p:nvSpPr>
          <p:spPr bwMode="auto">
            <a:xfrm>
              <a:off x="1764" y="6024"/>
              <a:ext cx="1080" cy="540"/>
            </a:xfrm>
            <a:prstGeom prst="rect">
              <a:avLst/>
            </a:prstGeom>
            <a:solidFill>
              <a:srgbClr val="FFFF00"/>
            </a:solidFill>
            <a:ln w="76200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b="1">
                  <a:solidFill>
                    <a:srgbClr val="000000"/>
                  </a:solidFill>
                  <a:latin typeface="Times New Roman" pitchFamily="18" charset="0"/>
                </a:rPr>
                <a:t>R&amp;D Intensity</a:t>
              </a:r>
            </a:p>
          </p:txBody>
        </p:sp>
        <p:sp>
          <p:nvSpPr>
            <p:cNvPr id="908305" name="Text Box 17"/>
            <p:cNvSpPr txBox="1">
              <a:spLocks noChangeArrowheads="1"/>
            </p:cNvSpPr>
            <p:nvPr/>
          </p:nvSpPr>
          <p:spPr bwMode="auto">
            <a:xfrm>
              <a:off x="6264" y="7284"/>
              <a:ext cx="900" cy="540"/>
            </a:xfrm>
            <a:prstGeom prst="rect">
              <a:avLst/>
            </a:prstGeom>
            <a:solidFill>
              <a:srgbClr val="FFFF00"/>
            </a:solidFill>
            <a:ln w="762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b="1">
                  <a:solidFill>
                    <a:srgbClr val="000000"/>
                  </a:solidFill>
                  <a:latin typeface="Times New Roman" pitchFamily="18" charset="0"/>
                </a:rPr>
                <a:t>R&amp;D  </a:t>
              </a:r>
            </a:p>
            <a:p>
              <a:pPr algn="ctr"/>
              <a:r>
                <a:rPr lang="en-US" b="1">
                  <a:solidFill>
                    <a:srgbClr val="000000"/>
                  </a:solidFill>
                  <a:latin typeface="Times New Roman" pitchFamily="18" charset="0"/>
                </a:rPr>
                <a:t>Activity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8306" name="Text Box 18"/>
            <p:cNvSpPr txBox="1">
              <a:spLocks noChangeArrowheads="1"/>
            </p:cNvSpPr>
            <p:nvPr/>
          </p:nvSpPr>
          <p:spPr bwMode="auto">
            <a:xfrm>
              <a:off x="7524" y="6024"/>
              <a:ext cx="1080" cy="540"/>
            </a:xfrm>
            <a:prstGeom prst="rect">
              <a:avLst/>
            </a:prstGeom>
            <a:solidFill>
              <a:srgbClr val="FFFF00"/>
            </a:solidFill>
            <a:ln w="76200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b="1">
                  <a:solidFill>
                    <a:srgbClr val="000000"/>
                  </a:solidFill>
                  <a:latin typeface="Times New Roman" pitchFamily="18" charset="0"/>
                </a:rPr>
                <a:t>Resource</a:t>
              </a:r>
            </a:p>
            <a:p>
              <a:pPr algn="ctr"/>
              <a:r>
                <a:rPr lang="en-US" b="1">
                  <a:solidFill>
                    <a:srgbClr val="000000"/>
                  </a:solidFill>
                  <a:latin typeface="Times New Roman" pitchFamily="18" charset="0"/>
                </a:rPr>
                <a:t>Allocation</a:t>
              </a:r>
            </a:p>
          </p:txBody>
        </p:sp>
        <p:sp>
          <p:nvSpPr>
            <p:cNvPr id="908307" name="Line 19"/>
            <p:cNvSpPr>
              <a:spLocks noChangeShapeType="1"/>
            </p:cNvSpPr>
            <p:nvPr/>
          </p:nvSpPr>
          <p:spPr bwMode="auto">
            <a:xfrm>
              <a:off x="6444" y="6924"/>
              <a:ext cx="180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908308" name="Text Box 20"/>
            <p:cNvSpPr txBox="1">
              <a:spLocks noChangeArrowheads="1"/>
            </p:cNvSpPr>
            <p:nvPr/>
          </p:nvSpPr>
          <p:spPr bwMode="auto">
            <a:xfrm>
              <a:off x="1764" y="9084"/>
              <a:ext cx="1080" cy="540"/>
            </a:xfrm>
            <a:prstGeom prst="rect">
              <a:avLst/>
            </a:prstGeom>
            <a:solidFill>
              <a:srgbClr val="FFFF00"/>
            </a:solidFill>
            <a:ln w="76200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2000" b="1">
                  <a:solidFill>
                    <a:srgbClr val="000000"/>
                  </a:solidFill>
                  <a:latin typeface="Times New Roman" pitchFamily="18" charset="0"/>
                </a:rPr>
                <a:t>Market</a:t>
              </a:r>
            </a:p>
            <a:p>
              <a:pPr algn="ctr"/>
              <a:r>
                <a:rPr lang="en-US" sz="2000" b="1">
                  <a:solidFill>
                    <a:srgbClr val="000000"/>
                  </a:solidFill>
                  <a:latin typeface="Times New Roman" pitchFamily="18" charset="0"/>
                </a:rPr>
                <a:t>Demand</a:t>
              </a:r>
            </a:p>
          </p:txBody>
        </p:sp>
        <p:sp>
          <p:nvSpPr>
            <p:cNvPr id="908309" name="Freeform 21"/>
            <p:cNvSpPr>
              <a:spLocks/>
            </p:cNvSpPr>
            <p:nvPr/>
          </p:nvSpPr>
          <p:spPr bwMode="auto">
            <a:xfrm>
              <a:off x="2664" y="5844"/>
              <a:ext cx="1800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540" y="0"/>
                </a:cxn>
                <a:cxn ang="0">
                  <a:pos x="1800" y="360"/>
                </a:cxn>
              </a:cxnLst>
              <a:rect l="0" t="0" r="r" b="b"/>
              <a:pathLst>
                <a:path w="1800" h="360">
                  <a:moveTo>
                    <a:pt x="0" y="360"/>
                  </a:moveTo>
                  <a:cubicBezTo>
                    <a:pt x="120" y="180"/>
                    <a:pt x="240" y="0"/>
                    <a:pt x="540" y="0"/>
                  </a:cubicBezTo>
                  <a:cubicBezTo>
                    <a:pt x="840" y="0"/>
                    <a:pt x="1320" y="180"/>
                    <a:pt x="1800" y="360"/>
                  </a:cubicBezTo>
                </a:path>
              </a:pathLst>
            </a:custGeom>
            <a:noFill/>
            <a:ln w="7620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908310" name="Freeform 22"/>
            <p:cNvSpPr>
              <a:spLocks/>
            </p:cNvSpPr>
            <p:nvPr/>
          </p:nvSpPr>
          <p:spPr bwMode="auto">
            <a:xfrm>
              <a:off x="2214" y="7464"/>
              <a:ext cx="810" cy="1620"/>
            </a:xfrm>
            <a:custGeom>
              <a:avLst/>
              <a:gdLst/>
              <a:ahLst/>
              <a:cxnLst>
                <a:cxn ang="0">
                  <a:pos x="90" y="1440"/>
                </a:cxn>
                <a:cxn ang="0">
                  <a:pos x="90" y="720"/>
                </a:cxn>
                <a:cxn ang="0">
                  <a:pos x="630" y="0"/>
                </a:cxn>
              </a:cxnLst>
              <a:rect l="0" t="0" r="r" b="b"/>
              <a:pathLst>
                <a:path w="630" h="1440">
                  <a:moveTo>
                    <a:pt x="90" y="1440"/>
                  </a:moveTo>
                  <a:cubicBezTo>
                    <a:pt x="45" y="1200"/>
                    <a:pt x="0" y="960"/>
                    <a:pt x="90" y="720"/>
                  </a:cubicBezTo>
                  <a:cubicBezTo>
                    <a:pt x="180" y="480"/>
                    <a:pt x="540" y="120"/>
                    <a:pt x="630" y="0"/>
                  </a:cubicBezTo>
                </a:path>
              </a:pathLst>
            </a:custGeom>
            <a:noFill/>
            <a:ln w="762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MY"/>
            </a:p>
          </p:txBody>
        </p:sp>
      </p:grpSp>
      <p:sp>
        <p:nvSpPr>
          <p:cNvPr id="908330" name="Oval 42"/>
          <p:cNvSpPr>
            <a:spLocks noChangeArrowheads="1"/>
          </p:cNvSpPr>
          <p:nvPr/>
        </p:nvSpPr>
        <p:spPr bwMode="auto">
          <a:xfrm>
            <a:off x="3505200" y="3657600"/>
            <a:ext cx="6096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EEDC-1BA0-4516-9281-720D9623EA64}" type="slidenum">
              <a:rPr lang="ar-SA"/>
              <a:pPr/>
              <a:t>51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0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R&amp;D Policy Settings		</a:t>
            </a:r>
          </a:p>
        </p:txBody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8700"/>
          </a:xfrm>
        </p:spPr>
        <p:txBody>
          <a:bodyPr/>
          <a:lstStyle/>
          <a:p>
            <a:pPr algn="l" rtl="0">
              <a:buFont typeface="Wingdings" pitchFamily="2" charset="2"/>
              <a:buNone/>
            </a:pPr>
            <a:r>
              <a:rPr lang="en-US" b="1">
                <a:solidFill>
                  <a:srgbClr val="FFFF00"/>
                </a:solidFill>
              </a:rPr>
              <a:t>Leverage Points</a:t>
            </a:r>
          </a:p>
          <a:p>
            <a:pPr algn="l" rtl="0"/>
            <a:r>
              <a:rPr lang="en-US" b="1"/>
              <a:t>R&amp;D Intensity</a:t>
            </a:r>
          </a:p>
          <a:p>
            <a:pPr algn="l" rtl="0"/>
            <a:r>
              <a:rPr lang="en-US" b="1"/>
              <a:t>Resource Allocation</a:t>
            </a:r>
          </a:p>
          <a:p>
            <a:pPr algn="l" rtl="0"/>
            <a:r>
              <a:rPr lang="en-US" b="1"/>
              <a:t>Market Demand</a:t>
            </a:r>
          </a:p>
          <a:p>
            <a:pPr algn="l" rtl="0">
              <a:buFont typeface="Wingdings" pitchFamily="2" charset="2"/>
              <a:buNone/>
            </a:pPr>
            <a:r>
              <a:rPr lang="en-US" b="1">
                <a:solidFill>
                  <a:srgbClr val="FFFF00"/>
                </a:solidFill>
              </a:rPr>
              <a:t>Other Leverage Points</a:t>
            </a:r>
          </a:p>
          <a:p>
            <a:pPr algn="l" rtl="0"/>
            <a:r>
              <a:rPr lang="en-US" b="1"/>
              <a:t>Incentive Schemes</a:t>
            </a:r>
          </a:p>
          <a:p>
            <a:pPr algn="l" rtl="0"/>
            <a:r>
              <a:rPr lang="en-US" b="1"/>
              <a:t>Investment in Training</a:t>
            </a:r>
          </a:p>
          <a:p>
            <a:pPr algn="l" rtl="0"/>
            <a:r>
              <a:rPr lang="en-US" b="1"/>
              <a:t>Job Security </a:t>
            </a:r>
          </a:p>
          <a:p>
            <a:pPr algn="l" rtl="0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0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9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9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09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09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09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9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9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9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C1D30-28B7-4B9D-B356-CC2E542D0667}" type="slidenum">
              <a:rPr lang="ar-SA"/>
              <a:pPr/>
              <a:t>52</a:t>
            </a:fld>
            <a:endParaRPr lang="en-MY"/>
          </a:p>
        </p:txBody>
      </p:sp>
      <p:sp>
        <p:nvSpPr>
          <p:cNvPr id="2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28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001000" cy="563563"/>
          </a:xfrm>
        </p:spPr>
        <p:txBody>
          <a:bodyPr/>
          <a:lstStyle/>
          <a:p>
            <a:r>
              <a:rPr lang="en-US" sz="4000"/>
              <a:t>Balancing Loop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(Goal Seeking)</a:t>
            </a:r>
          </a:p>
        </p:txBody>
      </p:sp>
      <p:grpSp>
        <p:nvGrpSpPr>
          <p:cNvPr id="921604" name="Group 4"/>
          <p:cNvGrpSpPr>
            <a:grpSpLocks/>
          </p:cNvGrpSpPr>
          <p:nvPr/>
        </p:nvGrpSpPr>
        <p:grpSpPr bwMode="auto">
          <a:xfrm>
            <a:off x="990600" y="1524000"/>
            <a:ext cx="2438400" cy="2438400"/>
            <a:chOff x="3648" y="768"/>
            <a:chExt cx="960" cy="960"/>
          </a:xfrm>
        </p:grpSpPr>
        <p:sp>
          <p:nvSpPr>
            <p:cNvPr id="921605" name="Line 5"/>
            <p:cNvSpPr>
              <a:spLocks noChangeShapeType="1"/>
            </p:cNvSpPr>
            <p:nvPr/>
          </p:nvSpPr>
          <p:spPr bwMode="auto">
            <a:xfrm rot="5400000">
              <a:off x="4128" y="1248"/>
              <a:ext cx="0" cy="96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  <p:sp>
          <p:nvSpPr>
            <p:cNvPr id="921606" name="Line 6"/>
            <p:cNvSpPr>
              <a:spLocks noChangeShapeType="1"/>
            </p:cNvSpPr>
            <p:nvPr/>
          </p:nvSpPr>
          <p:spPr bwMode="auto">
            <a:xfrm>
              <a:off x="3648" y="768"/>
              <a:ext cx="0" cy="960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MY"/>
            </a:p>
          </p:txBody>
        </p:sp>
      </p:grpSp>
      <p:sp>
        <p:nvSpPr>
          <p:cNvPr id="921607" name="Arc 7"/>
          <p:cNvSpPr>
            <a:spLocks/>
          </p:cNvSpPr>
          <p:nvPr/>
        </p:nvSpPr>
        <p:spPr bwMode="auto">
          <a:xfrm rot="10800000" flipV="1">
            <a:off x="1066800" y="2497138"/>
            <a:ext cx="1862138" cy="1447800"/>
          </a:xfrm>
          <a:custGeom>
            <a:avLst/>
            <a:gdLst>
              <a:gd name="G0" fmla="+- 4796 0 0"/>
              <a:gd name="G1" fmla="+- 21600 0 0"/>
              <a:gd name="G2" fmla="+- 21600 0 0"/>
              <a:gd name="T0" fmla="*/ 0 w 26396"/>
              <a:gd name="T1" fmla="*/ 539 h 21600"/>
              <a:gd name="T2" fmla="*/ 26396 w 26396"/>
              <a:gd name="T3" fmla="*/ 21600 h 21600"/>
              <a:gd name="T4" fmla="*/ 4796 w 263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396" h="21600" fill="none" extrusionOk="0">
                <a:moveTo>
                  <a:pt x="0" y="539"/>
                </a:moveTo>
                <a:cubicBezTo>
                  <a:pt x="1573" y="180"/>
                  <a:pt x="3182" y="-1"/>
                  <a:pt x="4796" y="0"/>
                </a:cubicBezTo>
                <a:cubicBezTo>
                  <a:pt x="16725" y="0"/>
                  <a:pt x="26396" y="9670"/>
                  <a:pt x="26396" y="21600"/>
                </a:cubicBezTo>
              </a:path>
              <a:path w="26396" h="21600" stroke="0" extrusionOk="0">
                <a:moveTo>
                  <a:pt x="0" y="539"/>
                </a:moveTo>
                <a:cubicBezTo>
                  <a:pt x="1573" y="180"/>
                  <a:pt x="3182" y="-1"/>
                  <a:pt x="4796" y="0"/>
                </a:cubicBezTo>
                <a:cubicBezTo>
                  <a:pt x="16725" y="0"/>
                  <a:pt x="26396" y="9670"/>
                  <a:pt x="26396" y="21600"/>
                </a:cubicBezTo>
                <a:lnTo>
                  <a:pt x="4796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1608" name="Text Box 8"/>
          <p:cNvSpPr txBox="1">
            <a:spLocks noChangeArrowheads="1"/>
          </p:cNvSpPr>
          <p:nvPr/>
        </p:nvSpPr>
        <p:spPr bwMode="auto">
          <a:xfrm>
            <a:off x="3556000" y="3657600"/>
            <a:ext cx="787400" cy="434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sz="2000"/>
              <a:t>Time</a:t>
            </a:r>
          </a:p>
        </p:txBody>
      </p:sp>
      <p:sp>
        <p:nvSpPr>
          <p:cNvPr id="921609" name="Line 9"/>
          <p:cNvSpPr>
            <a:spLocks noChangeShapeType="1"/>
          </p:cNvSpPr>
          <p:nvPr/>
        </p:nvSpPr>
        <p:spPr bwMode="auto">
          <a:xfrm flipH="1" flipV="1">
            <a:off x="1066800" y="2362200"/>
            <a:ext cx="1828800" cy="15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MY"/>
          </a:p>
        </p:txBody>
      </p:sp>
      <p:sp>
        <p:nvSpPr>
          <p:cNvPr id="921610" name="Text Box 10"/>
          <p:cNvSpPr txBox="1">
            <a:spLocks noChangeArrowheads="1"/>
          </p:cNvSpPr>
          <p:nvPr/>
        </p:nvSpPr>
        <p:spPr bwMode="auto">
          <a:xfrm>
            <a:off x="1828800" y="1774825"/>
            <a:ext cx="758825" cy="434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sz="2000"/>
              <a:t>Goal</a:t>
            </a:r>
          </a:p>
        </p:txBody>
      </p:sp>
      <p:grpSp>
        <p:nvGrpSpPr>
          <p:cNvPr id="921611" name="Group 11"/>
          <p:cNvGrpSpPr>
            <a:grpSpLocks/>
          </p:cNvGrpSpPr>
          <p:nvPr/>
        </p:nvGrpSpPr>
        <p:grpSpPr bwMode="auto">
          <a:xfrm>
            <a:off x="5991225" y="4191000"/>
            <a:ext cx="533400" cy="531813"/>
            <a:chOff x="4162" y="2538"/>
            <a:chExt cx="336" cy="335"/>
          </a:xfrm>
        </p:grpSpPr>
        <p:sp>
          <p:nvSpPr>
            <p:cNvPr id="921612" name="Arc 12"/>
            <p:cNvSpPr>
              <a:spLocks/>
            </p:cNvSpPr>
            <p:nvPr/>
          </p:nvSpPr>
          <p:spPr bwMode="auto">
            <a:xfrm>
              <a:off x="4162" y="2538"/>
              <a:ext cx="336" cy="335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43200"/>
                <a:gd name="T1" fmla="*/ 0 h 43200"/>
                <a:gd name="T2" fmla="*/ 7772 w 43200"/>
                <a:gd name="T3" fmla="*/ 500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5189"/>
                    <a:pt x="2847" y="9110"/>
                    <a:pt x="7772" y="5006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5189"/>
                    <a:pt x="2847" y="9110"/>
                    <a:pt x="7772" y="5006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921613" name="Text Box 13"/>
            <p:cNvSpPr txBox="1">
              <a:spLocks noChangeArrowheads="1"/>
            </p:cNvSpPr>
            <p:nvPr/>
          </p:nvSpPr>
          <p:spPr bwMode="auto">
            <a:xfrm>
              <a:off x="4224" y="2592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US"/>
                <a:t>B</a:t>
              </a:r>
            </a:p>
          </p:txBody>
        </p:sp>
      </p:grpSp>
      <p:sp>
        <p:nvSpPr>
          <p:cNvPr id="921614" name="Text Box 14"/>
          <p:cNvSpPr txBox="1">
            <a:spLocks noChangeArrowheads="1"/>
          </p:cNvSpPr>
          <p:nvPr/>
        </p:nvSpPr>
        <p:spPr bwMode="auto">
          <a:xfrm>
            <a:off x="1819275" y="2822575"/>
            <a:ext cx="1397000" cy="660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en-US" b="1"/>
              <a:t>state of </a:t>
            </a:r>
          </a:p>
          <a:p>
            <a:pPr algn="ctr" rtl="0"/>
            <a:r>
              <a:rPr lang="en-US" b="1"/>
              <a:t>the system</a:t>
            </a:r>
          </a:p>
        </p:txBody>
      </p:sp>
      <p:sp>
        <p:nvSpPr>
          <p:cNvPr id="921615" name="Text Box 15"/>
          <p:cNvSpPr txBox="1">
            <a:spLocks noChangeArrowheads="1"/>
          </p:cNvSpPr>
          <p:nvPr/>
        </p:nvSpPr>
        <p:spPr bwMode="auto">
          <a:xfrm>
            <a:off x="5334000" y="3025775"/>
            <a:ext cx="1509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en-US" sz="2000" b="1"/>
              <a:t>state of </a:t>
            </a:r>
          </a:p>
          <a:p>
            <a:pPr algn="ctr" rtl="0"/>
            <a:r>
              <a:rPr lang="en-US" sz="2000" b="1"/>
              <a:t>the system</a:t>
            </a:r>
          </a:p>
        </p:txBody>
      </p:sp>
      <p:sp>
        <p:nvSpPr>
          <p:cNvPr id="921616" name="Text Box 16"/>
          <p:cNvSpPr txBox="1">
            <a:spLocks noChangeArrowheads="1"/>
          </p:cNvSpPr>
          <p:nvPr/>
        </p:nvSpPr>
        <p:spPr bwMode="auto">
          <a:xfrm>
            <a:off x="5484813" y="5311775"/>
            <a:ext cx="1439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en-US" sz="2000" b="1"/>
              <a:t>Corrective</a:t>
            </a:r>
          </a:p>
          <a:p>
            <a:pPr algn="ctr" rtl="0"/>
            <a:r>
              <a:rPr lang="en-US" sz="2000" b="1"/>
              <a:t>action</a:t>
            </a:r>
          </a:p>
        </p:txBody>
      </p:sp>
      <p:sp>
        <p:nvSpPr>
          <p:cNvPr id="921617" name="Text Box 17"/>
          <p:cNvSpPr txBox="1">
            <a:spLocks noChangeArrowheads="1"/>
          </p:cNvSpPr>
          <p:nvPr/>
        </p:nvSpPr>
        <p:spPr bwMode="auto">
          <a:xfrm>
            <a:off x="6870700" y="4311650"/>
            <a:ext cx="136842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en-US" sz="1600" b="1"/>
              <a:t>discrepancy</a:t>
            </a:r>
          </a:p>
        </p:txBody>
      </p:sp>
      <p:sp>
        <p:nvSpPr>
          <p:cNvPr id="921618" name="Arc 18"/>
          <p:cNvSpPr>
            <a:spLocks/>
          </p:cNvSpPr>
          <p:nvPr/>
        </p:nvSpPr>
        <p:spPr bwMode="auto">
          <a:xfrm rot="1098886">
            <a:off x="6700838" y="3619500"/>
            <a:ext cx="919162" cy="75723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195"/>
              <a:gd name="T1" fmla="*/ 0 h 21600"/>
              <a:gd name="T2" fmla="*/ 20195 w 20195"/>
              <a:gd name="T3" fmla="*/ 13936 h 21600"/>
              <a:gd name="T4" fmla="*/ 0 w 2019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95" h="21600" fill="none" extrusionOk="0">
                <a:moveTo>
                  <a:pt x="-1" y="0"/>
                </a:moveTo>
                <a:cubicBezTo>
                  <a:pt x="8972" y="0"/>
                  <a:pt x="17011" y="5547"/>
                  <a:pt x="20194" y="13936"/>
                </a:cubicBezTo>
              </a:path>
              <a:path w="20195" h="21600" stroke="0" extrusionOk="0">
                <a:moveTo>
                  <a:pt x="-1" y="0"/>
                </a:moveTo>
                <a:cubicBezTo>
                  <a:pt x="8972" y="0"/>
                  <a:pt x="17011" y="5547"/>
                  <a:pt x="20194" y="13936"/>
                </a:cubicBezTo>
                <a:lnTo>
                  <a:pt x="0" y="21600"/>
                </a:lnTo>
                <a:close/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1619" name="Arc 19"/>
          <p:cNvSpPr>
            <a:spLocks/>
          </p:cNvSpPr>
          <p:nvPr/>
        </p:nvSpPr>
        <p:spPr bwMode="auto">
          <a:xfrm rot="5638737">
            <a:off x="6787357" y="4631531"/>
            <a:ext cx="990600" cy="827087"/>
          </a:xfrm>
          <a:custGeom>
            <a:avLst/>
            <a:gdLst>
              <a:gd name="G0" fmla="+- 0 0 0"/>
              <a:gd name="G1" fmla="+- 21310 0 0"/>
              <a:gd name="G2" fmla="+- 21600 0 0"/>
              <a:gd name="T0" fmla="*/ 3525 w 20992"/>
              <a:gd name="T1" fmla="*/ 0 h 21310"/>
              <a:gd name="T2" fmla="*/ 20992 w 20992"/>
              <a:gd name="T3" fmla="*/ 16221 h 21310"/>
              <a:gd name="T4" fmla="*/ 0 w 20992"/>
              <a:gd name="T5" fmla="*/ 21310 h 2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2" h="21310" fill="none" extrusionOk="0">
                <a:moveTo>
                  <a:pt x="3525" y="-1"/>
                </a:moveTo>
                <a:cubicBezTo>
                  <a:pt x="12074" y="1413"/>
                  <a:pt x="18950" y="7799"/>
                  <a:pt x="20991" y="16221"/>
                </a:cubicBezTo>
              </a:path>
              <a:path w="20992" h="21310" stroke="0" extrusionOk="0">
                <a:moveTo>
                  <a:pt x="3525" y="-1"/>
                </a:moveTo>
                <a:cubicBezTo>
                  <a:pt x="12074" y="1413"/>
                  <a:pt x="18950" y="7799"/>
                  <a:pt x="20991" y="16221"/>
                </a:cubicBezTo>
                <a:lnTo>
                  <a:pt x="0" y="2131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1620" name="Text Box 20"/>
          <p:cNvSpPr txBox="1">
            <a:spLocks noChangeArrowheads="1"/>
          </p:cNvSpPr>
          <p:nvPr/>
        </p:nvSpPr>
        <p:spPr bwMode="auto">
          <a:xfrm>
            <a:off x="7038975" y="2184400"/>
            <a:ext cx="18049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en-US" sz="2000" b="1"/>
              <a:t>Goal (desired</a:t>
            </a:r>
          </a:p>
          <a:p>
            <a:pPr algn="ctr" rtl="0"/>
            <a:r>
              <a:rPr lang="en-US" sz="2000" b="1"/>
              <a:t>state of </a:t>
            </a:r>
          </a:p>
          <a:p>
            <a:pPr algn="ctr" rtl="0"/>
            <a:r>
              <a:rPr lang="en-US" sz="2000" b="1"/>
              <a:t>the system)</a:t>
            </a:r>
          </a:p>
        </p:txBody>
      </p:sp>
      <p:sp>
        <p:nvSpPr>
          <p:cNvPr id="921621" name="Arc 21"/>
          <p:cNvSpPr>
            <a:spLocks/>
          </p:cNvSpPr>
          <p:nvPr/>
        </p:nvSpPr>
        <p:spPr bwMode="auto">
          <a:xfrm rot="4256127">
            <a:off x="7629525" y="3619500"/>
            <a:ext cx="685800" cy="457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1622" name="Text Box 22"/>
          <p:cNvSpPr txBox="1">
            <a:spLocks noChangeArrowheads="1"/>
          </p:cNvSpPr>
          <p:nvPr/>
        </p:nvSpPr>
        <p:spPr bwMode="auto">
          <a:xfrm>
            <a:off x="7483475" y="3824288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b="1"/>
              <a:t>-</a:t>
            </a:r>
          </a:p>
        </p:txBody>
      </p:sp>
      <p:sp>
        <p:nvSpPr>
          <p:cNvPr id="921623" name="Text Box 23"/>
          <p:cNvSpPr txBox="1">
            <a:spLocks noChangeArrowheads="1"/>
          </p:cNvSpPr>
          <p:nvPr/>
        </p:nvSpPr>
        <p:spPr bwMode="auto">
          <a:xfrm>
            <a:off x="5305425" y="3048000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b="1"/>
              <a:t>+</a:t>
            </a:r>
          </a:p>
        </p:txBody>
      </p:sp>
      <p:sp>
        <p:nvSpPr>
          <p:cNvPr id="921624" name="Text Box 24"/>
          <p:cNvSpPr txBox="1">
            <a:spLocks noChangeArrowheads="1"/>
          </p:cNvSpPr>
          <p:nvPr/>
        </p:nvSpPr>
        <p:spPr bwMode="auto">
          <a:xfrm>
            <a:off x="6829425" y="5486400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b="1"/>
              <a:t>+</a:t>
            </a:r>
          </a:p>
        </p:txBody>
      </p:sp>
      <p:sp>
        <p:nvSpPr>
          <p:cNvPr id="921625" name="Text Box 25"/>
          <p:cNvSpPr txBox="1">
            <a:spLocks noChangeArrowheads="1"/>
          </p:cNvSpPr>
          <p:nvPr/>
        </p:nvSpPr>
        <p:spPr bwMode="auto">
          <a:xfrm>
            <a:off x="8048625" y="3962400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b="1"/>
              <a:t>+</a:t>
            </a:r>
          </a:p>
        </p:txBody>
      </p:sp>
      <p:sp>
        <p:nvSpPr>
          <p:cNvPr id="921626" name="Arc 26"/>
          <p:cNvSpPr>
            <a:spLocks/>
          </p:cNvSpPr>
          <p:nvPr/>
        </p:nvSpPr>
        <p:spPr bwMode="auto">
          <a:xfrm rot="-29122782">
            <a:off x="4459287" y="3917951"/>
            <a:ext cx="1628775" cy="1250950"/>
          </a:xfrm>
          <a:custGeom>
            <a:avLst/>
            <a:gdLst>
              <a:gd name="G0" fmla="+- 10244 0 0"/>
              <a:gd name="G1" fmla="+- 21600 0 0"/>
              <a:gd name="G2" fmla="+- 21600 0 0"/>
              <a:gd name="T0" fmla="*/ 0 w 31844"/>
              <a:gd name="T1" fmla="*/ 2584 h 24567"/>
              <a:gd name="T2" fmla="*/ 31639 w 31844"/>
              <a:gd name="T3" fmla="*/ 24567 h 24567"/>
              <a:gd name="T4" fmla="*/ 10244 w 31844"/>
              <a:gd name="T5" fmla="*/ 21600 h 24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844" h="24567" fill="none" extrusionOk="0">
                <a:moveTo>
                  <a:pt x="-1" y="2583"/>
                </a:moveTo>
                <a:cubicBezTo>
                  <a:pt x="3148" y="887"/>
                  <a:pt x="6668" y="-1"/>
                  <a:pt x="10244" y="0"/>
                </a:cubicBezTo>
                <a:cubicBezTo>
                  <a:pt x="22173" y="0"/>
                  <a:pt x="31844" y="9670"/>
                  <a:pt x="31844" y="21600"/>
                </a:cubicBezTo>
                <a:cubicBezTo>
                  <a:pt x="31844" y="22592"/>
                  <a:pt x="31775" y="23583"/>
                  <a:pt x="31639" y="24567"/>
                </a:cubicBezTo>
              </a:path>
              <a:path w="31844" h="24567" stroke="0" extrusionOk="0">
                <a:moveTo>
                  <a:pt x="-1" y="2583"/>
                </a:moveTo>
                <a:cubicBezTo>
                  <a:pt x="3148" y="887"/>
                  <a:pt x="6668" y="-1"/>
                  <a:pt x="10244" y="0"/>
                </a:cubicBezTo>
                <a:cubicBezTo>
                  <a:pt x="22173" y="0"/>
                  <a:pt x="31844" y="9670"/>
                  <a:pt x="31844" y="21600"/>
                </a:cubicBezTo>
                <a:cubicBezTo>
                  <a:pt x="31844" y="22592"/>
                  <a:pt x="31775" y="23583"/>
                  <a:pt x="31639" y="24567"/>
                </a:cubicBezTo>
                <a:lnTo>
                  <a:pt x="10244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6B196-50D1-4544-8807-453761D4B173}" type="slidenum">
              <a:rPr lang="ar-SA"/>
              <a:pPr/>
              <a:t>53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2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44563"/>
          </a:xfrm>
        </p:spPr>
        <p:txBody>
          <a:bodyPr/>
          <a:lstStyle/>
          <a:p>
            <a:r>
              <a:rPr lang="en-US"/>
              <a:t>Balancing Loop</a:t>
            </a:r>
          </a:p>
        </p:txBody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0150"/>
            <a:ext cx="9144000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2EBCA-5D8A-4851-BD9F-80F6F2EA599E}" type="slidenum">
              <a:rPr lang="ar-SA"/>
              <a:pPr/>
              <a:t>54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838200"/>
          </a:xfrm>
        </p:spPr>
        <p:txBody>
          <a:bodyPr/>
          <a:lstStyle/>
          <a:p>
            <a:r>
              <a:rPr lang="en-US" sz="3200"/>
              <a:t>The effect of 4 different R&amp;D intensity policies on Cash-Flow for a fixed market growth condition </a:t>
            </a:r>
          </a:p>
        </p:txBody>
      </p:sp>
      <p:pic>
        <p:nvPicPr>
          <p:cNvPr id="9574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30338"/>
            <a:ext cx="8305800" cy="497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88176-5C57-4ADC-89EA-0020418A83BF}" type="slidenum">
              <a:rPr lang="ar-SA"/>
              <a:pPr/>
              <a:t>55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Boom &amp; Bust</a:t>
            </a:r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4838700"/>
          </a:xfrm>
        </p:spPr>
        <p:txBody>
          <a:bodyPr/>
          <a:lstStyle/>
          <a:p>
            <a:pPr algn="l" rtl="0"/>
            <a:r>
              <a:rPr lang="en-US" sz="3600" b="1"/>
              <a:t>This case often results from the non-existence of an R&amp;D management system.</a:t>
            </a:r>
          </a:p>
          <a:p>
            <a:pPr algn="l" rtl="0"/>
            <a:r>
              <a:rPr lang="en-US" sz="3600" b="1"/>
              <a:t>In other words a business expansion which is not on an R&amp;D base that in almost all cases accelerates to succeed then leads to bankruptcy and failure with more speed.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AFEFB-E303-423C-8216-9F9B9139F1B0}" type="slidenum">
              <a:rPr lang="ar-SA"/>
              <a:pPr/>
              <a:t>56</a:t>
            </a:fld>
            <a:endParaRPr lang="en-MY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9514" name="Rectangle 26"/>
          <p:cNvSpPr>
            <a:spLocks noChangeArrowheads="1"/>
          </p:cNvSpPr>
          <p:nvPr/>
        </p:nvSpPr>
        <p:spPr bwMode="auto">
          <a:xfrm>
            <a:off x="304800" y="1219200"/>
            <a:ext cx="8534400" cy="5257800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153400" cy="1066800"/>
          </a:xfrm>
        </p:spPr>
        <p:txBody>
          <a:bodyPr/>
          <a:lstStyle/>
          <a:p>
            <a:r>
              <a:rPr lang="en-US" sz="4800"/>
              <a:t>Growth Limit   </a:t>
            </a:r>
          </a:p>
        </p:txBody>
      </p:sp>
      <p:sp>
        <p:nvSpPr>
          <p:cNvPr id="959491" name="Line 3"/>
          <p:cNvSpPr>
            <a:spLocks noChangeShapeType="1"/>
          </p:cNvSpPr>
          <p:nvPr/>
        </p:nvSpPr>
        <p:spPr bwMode="auto">
          <a:xfrm flipV="1">
            <a:off x="3429000" y="1676400"/>
            <a:ext cx="1588" cy="14478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492" name="Line 4"/>
          <p:cNvSpPr>
            <a:spLocks noChangeShapeType="1"/>
          </p:cNvSpPr>
          <p:nvPr/>
        </p:nvSpPr>
        <p:spPr bwMode="auto">
          <a:xfrm flipV="1">
            <a:off x="3505200" y="3124200"/>
            <a:ext cx="2590800" cy="1588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493" name="Freeform 5"/>
          <p:cNvSpPr>
            <a:spLocks/>
          </p:cNvSpPr>
          <p:nvPr/>
        </p:nvSpPr>
        <p:spPr bwMode="auto">
          <a:xfrm>
            <a:off x="3581400" y="1905000"/>
            <a:ext cx="2286000" cy="1143000"/>
          </a:xfrm>
          <a:custGeom>
            <a:avLst/>
            <a:gdLst/>
            <a:ahLst/>
            <a:cxnLst>
              <a:cxn ang="0">
                <a:pos x="0" y="745"/>
              </a:cxn>
              <a:cxn ang="0">
                <a:pos x="188" y="737"/>
              </a:cxn>
              <a:cxn ang="0">
                <a:pos x="329" y="682"/>
              </a:cxn>
              <a:cxn ang="0">
                <a:pos x="384" y="651"/>
              </a:cxn>
              <a:cxn ang="0">
                <a:pos x="431" y="635"/>
              </a:cxn>
              <a:cxn ang="0">
                <a:pos x="502" y="588"/>
              </a:cxn>
              <a:cxn ang="0">
                <a:pos x="549" y="557"/>
              </a:cxn>
              <a:cxn ang="0">
                <a:pos x="596" y="517"/>
              </a:cxn>
              <a:cxn ang="0">
                <a:pos x="643" y="447"/>
              </a:cxn>
              <a:cxn ang="0">
                <a:pos x="674" y="423"/>
              </a:cxn>
              <a:cxn ang="0">
                <a:pos x="776" y="282"/>
              </a:cxn>
              <a:cxn ang="0">
                <a:pos x="894" y="102"/>
              </a:cxn>
              <a:cxn ang="0">
                <a:pos x="933" y="47"/>
              </a:cxn>
              <a:cxn ang="0">
                <a:pos x="980" y="15"/>
              </a:cxn>
              <a:cxn ang="0">
                <a:pos x="1027" y="0"/>
              </a:cxn>
              <a:cxn ang="0">
                <a:pos x="1121" y="149"/>
              </a:cxn>
              <a:cxn ang="0">
                <a:pos x="1129" y="219"/>
              </a:cxn>
              <a:cxn ang="0">
                <a:pos x="1137" y="400"/>
              </a:cxn>
              <a:cxn ang="0">
                <a:pos x="1145" y="462"/>
              </a:cxn>
              <a:cxn ang="0">
                <a:pos x="1239" y="682"/>
              </a:cxn>
            </a:cxnLst>
            <a:rect l="0" t="0" r="r" b="b"/>
            <a:pathLst>
              <a:path w="1239" h="758">
                <a:moveTo>
                  <a:pt x="0" y="745"/>
                </a:moveTo>
                <a:cubicBezTo>
                  <a:pt x="64" y="752"/>
                  <a:pt x="124" y="758"/>
                  <a:pt x="188" y="737"/>
                </a:cubicBezTo>
                <a:cubicBezTo>
                  <a:pt x="231" y="707"/>
                  <a:pt x="283" y="705"/>
                  <a:pt x="329" y="682"/>
                </a:cubicBezTo>
                <a:cubicBezTo>
                  <a:pt x="347" y="672"/>
                  <a:pt x="364" y="659"/>
                  <a:pt x="384" y="651"/>
                </a:cubicBezTo>
                <a:cubicBezTo>
                  <a:pt x="399" y="644"/>
                  <a:pt x="417" y="644"/>
                  <a:pt x="431" y="635"/>
                </a:cubicBezTo>
                <a:cubicBezTo>
                  <a:pt x="456" y="617"/>
                  <a:pt x="472" y="597"/>
                  <a:pt x="502" y="588"/>
                </a:cubicBezTo>
                <a:cubicBezTo>
                  <a:pt x="574" y="511"/>
                  <a:pt x="481" y="601"/>
                  <a:pt x="549" y="557"/>
                </a:cubicBezTo>
                <a:cubicBezTo>
                  <a:pt x="566" y="545"/>
                  <a:pt x="578" y="528"/>
                  <a:pt x="596" y="517"/>
                </a:cubicBezTo>
                <a:cubicBezTo>
                  <a:pt x="611" y="493"/>
                  <a:pt x="620" y="464"/>
                  <a:pt x="643" y="447"/>
                </a:cubicBezTo>
                <a:cubicBezTo>
                  <a:pt x="653" y="439"/>
                  <a:pt x="665" y="432"/>
                  <a:pt x="674" y="423"/>
                </a:cubicBezTo>
                <a:cubicBezTo>
                  <a:pt x="714" y="377"/>
                  <a:pt x="724" y="317"/>
                  <a:pt x="776" y="282"/>
                </a:cubicBezTo>
                <a:cubicBezTo>
                  <a:pt x="815" y="221"/>
                  <a:pt x="852" y="160"/>
                  <a:pt x="894" y="102"/>
                </a:cubicBezTo>
                <a:cubicBezTo>
                  <a:pt x="907" y="83"/>
                  <a:pt x="914" y="59"/>
                  <a:pt x="933" y="47"/>
                </a:cubicBezTo>
                <a:cubicBezTo>
                  <a:pt x="948" y="36"/>
                  <a:pt x="961" y="20"/>
                  <a:pt x="980" y="15"/>
                </a:cubicBezTo>
                <a:cubicBezTo>
                  <a:pt x="995" y="10"/>
                  <a:pt x="1027" y="0"/>
                  <a:pt x="1027" y="0"/>
                </a:cubicBezTo>
                <a:cubicBezTo>
                  <a:pt x="1099" y="21"/>
                  <a:pt x="1100" y="87"/>
                  <a:pt x="1121" y="149"/>
                </a:cubicBezTo>
                <a:cubicBezTo>
                  <a:pt x="1123" y="172"/>
                  <a:pt x="1127" y="195"/>
                  <a:pt x="1129" y="219"/>
                </a:cubicBezTo>
                <a:cubicBezTo>
                  <a:pt x="1132" y="279"/>
                  <a:pt x="1133" y="339"/>
                  <a:pt x="1137" y="400"/>
                </a:cubicBezTo>
                <a:cubicBezTo>
                  <a:pt x="1138" y="420"/>
                  <a:pt x="1142" y="441"/>
                  <a:pt x="1145" y="462"/>
                </a:cubicBezTo>
                <a:cubicBezTo>
                  <a:pt x="1153" y="528"/>
                  <a:pt x="1144" y="682"/>
                  <a:pt x="1239" y="682"/>
                </a:cubicBezTo>
              </a:path>
            </a:pathLst>
          </a:custGeom>
          <a:noFill/>
          <a:ln w="6350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494" name="Text Box 6"/>
          <p:cNvSpPr txBox="1">
            <a:spLocks noChangeArrowheads="1"/>
          </p:cNvSpPr>
          <p:nvPr/>
        </p:nvSpPr>
        <p:spPr bwMode="auto">
          <a:xfrm>
            <a:off x="5867400" y="1828800"/>
            <a:ext cx="259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/>
            <a:r>
              <a:rPr lang="en-US" sz="2000">
                <a:solidFill>
                  <a:srgbClr val="FF0000"/>
                </a:solidFill>
                <a:latin typeface="Times" charset="0"/>
              </a:rPr>
              <a:t>Growth &amp; overshoot</a:t>
            </a:r>
            <a:endParaRPr lang="en-US" sz="2000">
              <a:latin typeface="Times" charset="0"/>
            </a:endParaRPr>
          </a:p>
        </p:txBody>
      </p:sp>
      <p:sp>
        <p:nvSpPr>
          <p:cNvPr id="959495" name="Text Box 7"/>
          <p:cNvSpPr txBox="1">
            <a:spLocks noChangeArrowheads="1"/>
          </p:cNvSpPr>
          <p:nvPr/>
        </p:nvSpPr>
        <p:spPr bwMode="auto">
          <a:xfrm>
            <a:off x="1676400" y="4038600"/>
            <a:ext cx="1524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A50021"/>
                </a:solidFill>
                <a:latin typeface="Times" charset="0"/>
              </a:rPr>
              <a:t>Net rate increase</a:t>
            </a:r>
          </a:p>
          <a:p>
            <a:pPr algn="ctr" rtl="0" eaLnBrk="0" hangingPunct="0"/>
            <a:endParaRPr lang="en-US" sz="2400" b="1">
              <a:solidFill>
                <a:srgbClr val="A50021"/>
              </a:solidFill>
              <a:latin typeface="Times" charset="0"/>
            </a:endParaRPr>
          </a:p>
        </p:txBody>
      </p:sp>
      <p:sp>
        <p:nvSpPr>
          <p:cNvPr id="959496" name="Freeform 8"/>
          <p:cNvSpPr>
            <a:spLocks/>
          </p:cNvSpPr>
          <p:nvPr/>
        </p:nvSpPr>
        <p:spPr bwMode="auto">
          <a:xfrm>
            <a:off x="3581400" y="1905000"/>
            <a:ext cx="2133600" cy="1066800"/>
          </a:xfrm>
          <a:custGeom>
            <a:avLst/>
            <a:gdLst/>
            <a:ahLst/>
            <a:cxnLst>
              <a:cxn ang="0">
                <a:pos x="0" y="28"/>
              </a:cxn>
              <a:cxn ang="0">
                <a:pos x="573" y="5"/>
              </a:cxn>
              <a:cxn ang="0">
                <a:pos x="910" y="36"/>
              </a:cxn>
              <a:cxn ang="0">
                <a:pos x="957" y="60"/>
              </a:cxn>
              <a:cxn ang="0">
                <a:pos x="1004" y="130"/>
              </a:cxn>
              <a:cxn ang="0">
                <a:pos x="1090" y="389"/>
              </a:cxn>
              <a:cxn ang="0">
                <a:pos x="1098" y="413"/>
              </a:cxn>
              <a:cxn ang="0">
                <a:pos x="1200" y="499"/>
              </a:cxn>
              <a:cxn ang="0">
                <a:pos x="1231" y="530"/>
              </a:cxn>
              <a:cxn ang="0">
                <a:pos x="1294" y="570"/>
              </a:cxn>
            </a:cxnLst>
            <a:rect l="0" t="0" r="r" b="b"/>
            <a:pathLst>
              <a:path w="1294" h="570">
                <a:moveTo>
                  <a:pt x="0" y="28"/>
                </a:moveTo>
                <a:cubicBezTo>
                  <a:pt x="194" y="3"/>
                  <a:pt x="364" y="8"/>
                  <a:pt x="573" y="5"/>
                </a:cubicBezTo>
                <a:cubicBezTo>
                  <a:pt x="683" y="8"/>
                  <a:pt x="802" y="0"/>
                  <a:pt x="910" y="36"/>
                </a:cubicBezTo>
                <a:cubicBezTo>
                  <a:pt x="924" y="46"/>
                  <a:pt x="943" y="49"/>
                  <a:pt x="957" y="60"/>
                </a:cubicBezTo>
                <a:cubicBezTo>
                  <a:pt x="975" y="74"/>
                  <a:pt x="990" y="110"/>
                  <a:pt x="1004" y="130"/>
                </a:cubicBezTo>
                <a:cubicBezTo>
                  <a:pt x="1032" y="216"/>
                  <a:pt x="1049" y="307"/>
                  <a:pt x="1090" y="389"/>
                </a:cubicBezTo>
                <a:cubicBezTo>
                  <a:pt x="1093" y="396"/>
                  <a:pt x="1092" y="406"/>
                  <a:pt x="1098" y="413"/>
                </a:cubicBezTo>
                <a:cubicBezTo>
                  <a:pt x="1126" y="450"/>
                  <a:pt x="1164" y="469"/>
                  <a:pt x="1200" y="499"/>
                </a:cubicBezTo>
                <a:cubicBezTo>
                  <a:pt x="1211" y="508"/>
                  <a:pt x="1219" y="521"/>
                  <a:pt x="1231" y="530"/>
                </a:cubicBezTo>
                <a:cubicBezTo>
                  <a:pt x="1251" y="545"/>
                  <a:pt x="1274" y="550"/>
                  <a:pt x="1294" y="570"/>
                </a:cubicBezTo>
              </a:path>
            </a:pathLst>
          </a:custGeom>
          <a:noFill/>
          <a:ln w="76200" cap="flat" cmpd="sng">
            <a:solidFill>
              <a:srgbClr val="008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497" name="Text Box 9"/>
          <p:cNvSpPr txBox="1">
            <a:spLocks noChangeArrowheads="1"/>
          </p:cNvSpPr>
          <p:nvPr/>
        </p:nvSpPr>
        <p:spPr bwMode="auto">
          <a:xfrm>
            <a:off x="4875213" y="3886200"/>
            <a:ext cx="1011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1600" b="1">
                <a:solidFill>
                  <a:srgbClr val="A50021"/>
                </a:solidFill>
                <a:latin typeface="Times" charset="0"/>
              </a:rPr>
              <a:t>State of</a:t>
            </a:r>
          </a:p>
          <a:p>
            <a:pPr algn="ctr" rtl="0" eaLnBrk="0" hangingPunct="0"/>
            <a:r>
              <a:rPr lang="en-US" sz="1600">
                <a:solidFill>
                  <a:srgbClr val="A50021"/>
                </a:solidFill>
                <a:latin typeface="Times" charset="0"/>
              </a:rPr>
              <a:t> </a:t>
            </a:r>
            <a:r>
              <a:rPr lang="en-US" sz="1600" b="1">
                <a:solidFill>
                  <a:srgbClr val="A50021"/>
                </a:solidFill>
                <a:latin typeface="Times" charset="0"/>
              </a:rPr>
              <a:t>System</a:t>
            </a:r>
            <a:endParaRPr lang="en-US" sz="1600">
              <a:solidFill>
                <a:srgbClr val="A50021"/>
              </a:solidFill>
              <a:latin typeface="Times" charset="0"/>
            </a:endParaRPr>
          </a:p>
        </p:txBody>
      </p:sp>
      <p:sp>
        <p:nvSpPr>
          <p:cNvPr id="959498" name="Freeform 10"/>
          <p:cNvSpPr>
            <a:spLocks/>
          </p:cNvSpPr>
          <p:nvPr/>
        </p:nvSpPr>
        <p:spPr bwMode="auto">
          <a:xfrm>
            <a:off x="2667000" y="4495800"/>
            <a:ext cx="2286000" cy="982663"/>
          </a:xfrm>
          <a:custGeom>
            <a:avLst/>
            <a:gdLst/>
            <a:ahLst/>
            <a:cxnLst>
              <a:cxn ang="0">
                <a:pos x="1353" y="8"/>
              </a:cxn>
              <a:cxn ang="0">
                <a:pos x="1305" y="79"/>
              </a:cxn>
              <a:cxn ang="0">
                <a:pos x="1251" y="165"/>
              </a:cxn>
              <a:cxn ang="0">
                <a:pos x="1172" y="251"/>
              </a:cxn>
              <a:cxn ang="0">
                <a:pos x="952" y="392"/>
              </a:cxn>
              <a:cxn ang="0">
                <a:pos x="694" y="447"/>
              </a:cxn>
              <a:cxn ang="0">
                <a:pos x="537" y="424"/>
              </a:cxn>
              <a:cxn ang="0">
                <a:pos x="458" y="400"/>
              </a:cxn>
              <a:cxn ang="0">
                <a:pos x="301" y="314"/>
              </a:cxn>
              <a:cxn ang="0">
                <a:pos x="176" y="228"/>
              </a:cxn>
              <a:cxn ang="0">
                <a:pos x="98" y="134"/>
              </a:cxn>
              <a:cxn ang="0">
                <a:pos x="43" y="71"/>
              </a:cxn>
              <a:cxn ang="0">
                <a:pos x="27" y="47"/>
              </a:cxn>
              <a:cxn ang="0">
                <a:pos x="3" y="32"/>
              </a:cxn>
              <a:cxn ang="0">
                <a:pos x="19" y="0"/>
              </a:cxn>
            </a:cxnLst>
            <a:rect l="0" t="0" r="r" b="b"/>
            <a:pathLst>
              <a:path w="1353" h="447">
                <a:moveTo>
                  <a:pt x="1353" y="8"/>
                </a:moveTo>
                <a:cubicBezTo>
                  <a:pt x="1334" y="35"/>
                  <a:pt x="1328" y="55"/>
                  <a:pt x="1305" y="79"/>
                </a:cubicBezTo>
                <a:cubicBezTo>
                  <a:pt x="1293" y="115"/>
                  <a:pt x="1273" y="136"/>
                  <a:pt x="1251" y="165"/>
                </a:cubicBezTo>
                <a:cubicBezTo>
                  <a:pt x="1221" y="202"/>
                  <a:pt x="1212" y="225"/>
                  <a:pt x="1172" y="251"/>
                </a:cubicBezTo>
                <a:cubicBezTo>
                  <a:pt x="1133" y="308"/>
                  <a:pt x="1017" y="372"/>
                  <a:pt x="952" y="392"/>
                </a:cubicBezTo>
                <a:cubicBezTo>
                  <a:pt x="896" y="430"/>
                  <a:pt x="759" y="441"/>
                  <a:pt x="694" y="447"/>
                </a:cubicBezTo>
                <a:cubicBezTo>
                  <a:pt x="640" y="440"/>
                  <a:pt x="590" y="431"/>
                  <a:pt x="537" y="424"/>
                </a:cubicBezTo>
                <a:cubicBezTo>
                  <a:pt x="511" y="415"/>
                  <a:pt x="482" y="411"/>
                  <a:pt x="458" y="400"/>
                </a:cubicBezTo>
                <a:cubicBezTo>
                  <a:pt x="406" y="374"/>
                  <a:pt x="355" y="332"/>
                  <a:pt x="301" y="314"/>
                </a:cubicBezTo>
                <a:cubicBezTo>
                  <a:pt x="261" y="286"/>
                  <a:pt x="220" y="242"/>
                  <a:pt x="176" y="228"/>
                </a:cubicBezTo>
                <a:cubicBezTo>
                  <a:pt x="147" y="185"/>
                  <a:pt x="136" y="162"/>
                  <a:pt x="98" y="134"/>
                </a:cubicBezTo>
                <a:cubicBezTo>
                  <a:pt x="60" y="78"/>
                  <a:pt x="82" y="96"/>
                  <a:pt x="43" y="71"/>
                </a:cubicBezTo>
                <a:cubicBezTo>
                  <a:pt x="37" y="63"/>
                  <a:pt x="33" y="53"/>
                  <a:pt x="27" y="47"/>
                </a:cubicBezTo>
                <a:cubicBezTo>
                  <a:pt x="20" y="40"/>
                  <a:pt x="4" y="41"/>
                  <a:pt x="3" y="32"/>
                </a:cubicBezTo>
                <a:cubicBezTo>
                  <a:pt x="0" y="20"/>
                  <a:pt x="19" y="0"/>
                  <a:pt x="19" y="0"/>
                </a:cubicBezTo>
              </a:path>
            </a:pathLst>
          </a:custGeom>
          <a:noFill/>
          <a:ln w="7620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499" name="Text Box 11"/>
          <p:cNvSpPr txBox="1">
            <a:spLocks noChangeArrowheads="1"/>
          </p:cNvSpPr>
          <p:nvPr/>
        </p:nvSpPr>
        <p:spPr bwMode="auto">
          <a:xfrm>
            <a:off x="7086600" y="4191000"/>
            <a:ext cx="990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 eaLnBrk="0" hangingPunct="0">
              <a:spcBef>
                <a:spcPct val="50000"/>
              </a:spcBef>
            </a:pPr>
            <a:r>
              <a:rPr lang="en-US" sz="1600" b="1">
                <a:solidFill>
                  <a:srgbClr val="008000"/>
                </a:solidFill>
                <a:latin typeface="Times" charset="0"/>
              </a:rPr>
              <a:t>Carrying Capacity</a:t>
            </a:r>
            <a:endParaRPr lang="en-US" b="1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959500" name="Text Box 12"/>
          <p:cNvSpPr txBox="1">
            <a:spLocks noChangeArrowheads="1"/>
          </p:cNvSpPr>
          <p:nvPr/>
        </p:nvSpPr>
        <p:spPr bwMode="auto">
          <a:xfrm>
            <a:off x="4876800" y="5105400"/>
            <a:ext cx="91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 eaLnBrk="0" hangingPunct="0">
              <a:spcBef>
                <a:spcPct val="50000"/>
              </a:spcBef>
            </a:pPr>
            <a:r>
              <a:rPr lang="en-US" sz="1400" b="1">
                <a:solidFill>
                  <a:srgbClr val="A50021"/>
                </a:solidFill>
                <a:latin typeface="Times" charset="0"/>
              </a:rPr>
              <a:t>Resource</a:t>
            </a:r>
            <a:r>
              <a:rPr lang="en-US" sz="1400" b="1">
                <a:solidFill>
                  <a:schemeClr val="accent2"/>
                </a:solidFill>
                <a:latin typeface="Times" charset="0"/>
              </a:rPr>
              <a:t> </a:t>
            </a:r>
            <a:r>
              <a:rPr lang="en-US" sz="1400" b="1">
                <a:solidFill>
                  <a:srgbClr val="A50021"/>
                </a:solidFill>
                <a:latin typeface="Times" charset="0"/>
              </a:rPr>
              <a:t>adequacy</a:t>
            </a:r>
            <a:endParaRPr lang="en-US" sz="2400" b="1">
              <a:latin typeface="Times" charset="0"/>
            </a:endParaRPr>
          </a:p>
        </p:txBody>
      </p:sp>
      <p:sp>
        <p:nvSpPr>
          <p:cNvPr id="959501" name="Text Box 13"/>
          <p:cNvSpPr txBox="1">
            <a:spLocks noChangeArrowheads="1"/>
          </p:cNvSpPr>
          <p:nvPr/>
        </p:nvSpPr>
        <p:spPr bwMode="auto">
          <a:xfrm>
            <a:off x="1752600" y="5181600"/>
            <a:ext cx="152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A50021"/>
                </a:solidFill>
                <a:latin typeface="Times" charset="0"/>
              </a:rPr>
              <a:t>Fractional</a:t>
            </a:r>
            <a:endParaRPr lang="en-US" sz="2400" b="1">
              <a:solidFill>
                <a:srgbClr val="A50021"/>
              </a:solidFill>
              <a:latin typeface="Times" charset="0"/>
            </a:endParaRPr>
          </a:p>
          <a:p>
            <a:pPr algn="ctr" rtl="0" eaLnBrk="0" hangingPunct="0"/>
            <a:r>
              <a:rPr lang="en-US" sz="1600" b="1">
                <a:solidFill>
                  <a:srgbClr val="A50021"/>
                </a:solidFill>
                <a:latin typeface="Times" charset="0"/>
              </a:rPr>
              <a:t>impact</a:t>
            </a:r>
          </a:p>
        </p:txBody>
      </p:sp>
      <p:sp>
        <p:nvSpPr>
          <p:cNvPr id="959502" name="Freeform 14"/>
          <p:cNvSpPr>
            <a:spLocks/>
          </p:cNvSpPr>
          <p:nvPr/>
        </p:nvSpPr>
        <p:spPr bwMode="auto">
          <a:xfrm>
            <a:off x="2667000" y="5791200"/>
            <a:ext cx="2514600" cy="608013"/>
          </a:xfrm>
          <a:custGeom>
            <a:avLst/>
            <a:gdLst/>
            <a:ahLst/>
            <a:cxnLst>
              <a:cxn ang="0">
                <a:pos x="20" y="102"/>
              </a:cxn>
              <a:cxn ang="0">
                <a:pos x="98" y="267"/>
              </a:cxn>
              <a:cxn ang="0">
                <a:pos x="146" y="298"/>
              </a:cxn>
              <a:cxn ang="0">
                <a:pos x="318" y="416"/>
              </a:cxn>
              <a:cxn ang="0">
                <a:pos x="412" y="455"/>
              </a:cxn>
              <a:cxn ang="0">
                <a:pos x="436" y="471"/>
              </a:cxn>
              <a:cxn ang="0">
                <a:pos x="546" y="494"/>
              </a:cxn>
              <a:cxn ang="0">
                <a:pos x="679" y="534"/>
              </a:cxn>
              <a:cxn ang="0">
                <a:pos x="993" y="510"/>
              </a:cxn>
              <a:cxn ang="0">
                <a:pos x="1087" y="479"/>
              </a:cxn>
              <a:cxn ang="0">
                <a:pos x="1134" y="463"/>
              </a:cxn>
              <a:cxn ang="0">
                <a:pos x="1157" y="455"/>
              </a:cxn>
              <a:cxn ang="0">
                <a:pos x="1291" y="369"/>
              </a:cxn>
              <a:cxn ang="0">
                <a:pos x="1338" y="337"/>
              </a:cxn>
              <a:cxn ang="0">
                <a:pos x="1448" y="228"/>
              </a:cxn>
              <a:cxn ang="0">
                <a:pos x="1597" y="0"/>
              </a:cxn>
            </a:cxnLst>
            <a:rect l="0" t="0" r="r" b="b"/>
            <a:pathLst>
              <a:path w="1597" h="537">
                <a:moveTo>
                  <a:pt x="20" y="102"/>
                </a:moveTo>
                <a:cubicBezTo>
                  <a:pt x="0" y="178"/>
                  <a:pt x="42" y="221"/>
                  <a:pt x="98" y="267"/>
                </a:cubicBezTo>
                <a:cubicBezTo>
                  <a:pt x="135" y="298"/>
                  <a:pt x="105" y="284"/>
                  <a:pt x="146" y="298"/>
                </a:cubicBezTo>
                <a:cubicBezTo>
                  <a:pt x="200" y="337"/>
                  <a:pt x="257" y="385"/>
                  <a:pt x="318" y="416"/>
                </a:cubicBezTo>
                <a:cubicBezTo>
                  <a:pt x="345" y="430"/>
                  <a:pt x="387" y="438"/>
                  <a:pt x="412" y="455"/>
                </a:cubicBezTo>
                <a:cubicBezTo>
                  <a:pt x="420" y="460"/>
                  <a:pt x="427" y="467"/>
                  <a:pt x="436" y="471"/>
                </a:cubicBezTo>
                <a:cubicBezTo>
                  <a:pt x="468" y="483"/>
                  <a:pt x="511" y="486"/>
                  <a:pt x="546" y="494"/>
                </a:cubicBezTo>
                <a:cubicBezTo>
                  <a:pt x="591" y="504"/>
                  <a:pt x="632" y="524"/>
                  <a:pt x="679" y="534"/>
                </a:cubicBezTo>
                <a:cubicBezTo>
                  <a:pt x="773" y="530"/>
                  <a:pt x="894" y="537"/>
                  <a:pt x="993" y="510"/>
                </a:cubicBezTo>
                <a:cubicBezTo>
                  <a:pt x="1024" y="501"/>
                  <a:pt x="1055" y="489"/>
                  <a:pt x="1087" y="479"/>
                </a:cubicBezTo>
                <a:cubicBezTo>
                  <a:pt x="1102" y="473"/>
                  <a:pt x="1118" y="468"/>
                  <a:pt x="1134" y="463"/>
                </a:cubicBezTo>
                <a:cubicBezTo>
                  <a:pt x="1141" y="460"/>
                  <a:pt x="1157" y="455"/>
                  <a:pt x="1157" y="455"/>
                </a:cubicBezTo>
                <a:cubicBezTo>
                  <a:pt x="1194" y="419"/>
                  <a:pt x="1248" y="399"/>
                  <a:pt x="1291" y="369"/>
                </a:cubicBezTo>
                <a:cubicBezTo>
                  <a:pt x="1306" y="358"/>
                  <a:pt x="1338" y="337"/>
                  <a:pt x="1338" y="337"/>
                </a:cubicBezTo>
                <a:cubicBezTo>
                  <a:pt x="1365" y="294"/>
                  <a:pt x="1420" y="271"/>
                  <a:pt x="1448" y="228"/>
                </a:cubicBezTo>
                <a:cubicBezTo>
                  <a:pt x="1495" y="152"/>
                  <a:pt x="1556" y="80"/>
                  <a:pt x="1597" y="0"/>
                </a:cubicBezTo>
              </a:path>
            </a:pathLst>
          </a:custGeom>
          <a:noFill/>
          <a:ln w="76200" cmpd="sng">
            <a:solidFill>
              <a:srgbClr val="A50021"/>
            </a:solidFill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503" name="Freeform 15"/>
          <p:cNvSpPr>
            <a:spLocks/>
          </p:cNvSpPr>
          <p:nvPr/>
        </p:nvSpPr>
        <p:spPr bwMode="auto">
          <a:xfrm>
            <a:off x="5334000" y="4495800"/>
            <a:ext cx="150813" cy="660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1" y="219"/>
              </a:cxn>
              <a:cxn ang="0">
                <a:pos x="172" y="329"/>
              </a:cxn>
              <a:cxn ang="0">
                <a:pos x="164" y="470"/>
              </a:cxn>
              <a:cxn ang="0">
                <a:pos x="117" y="627"/>
              </a:cxn>
            </a:cxnLst>
            <a:rect l="0" t="0" r="r" b="b"/>
            <a:pathLst>
              <a:path w="172" h="627">
                <a:moveTo>
                  <a:pt x="0" y="0"/>
                </a:moveTo>
                <a:cubicBezTo>
                  <a:pt x="86" y="56"/>
                  <a:pt x="87" y="142"/>
                  <a:pt x="141" y="219"/>
                </a:cubicBezTo>
                <a:cubicBezTo>
                  <a:pt x="153" y="256"/>
                  <a:pt x="163" y="289"/>
                  <a:pt x="172" y="329"/>
                </a:cubicBezTo>
                <a:cubicBezTo>
                  <a:pt x="169" y="376"/>
                  <a:pt x="168" y="423"/>
                  <a:pt x="164" y="470"/>
                </a:cubicBezTo>
                <a:cubicBezTo>
                  <a:pt x="159" y="523"/>
                  <a:pt x="117" y="574"/>
                  <a:pt x="117" y="627"/>
                </a:cubicBezTo>
              </a:path>
            </a:pathLst>
          </a:custGeom>
          <a:noFill/>
          <a:ln w="7620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504" name="Freeform 16"/>
          <p:cNvSpPr>
            <a:spLocks/>
          </p:cNvSpPr>
          <p:nvPr/>
        </p:nvSpPr>
        <p:spPr bwMode="auto">
          <a:xfrm>
            <a:off x="2362200" y="4419600"/>
            <a:ext cx="150813" cy="777875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33" y="149"/>
              </a:cxn>
              <a:cxn ang="0">
                <a:pos x="25" y="181"/>
              </a:cxn>
              <a:cxn ang="0">
                <a:pos x="9" y="228"/>
              </a:cxn>
              <a:cxn ang="0">
                <a:pos x="17" y="393"/>
              </a:cxn>
              <a:cxn ang="0">
                <a:pos x="41" y="471"/>
              </a:cxn>
              <a:cxn ang="0">
                <a:pos x="56" y="495"/>
              </a:cxn>
            </a:cxnLst>
            <a:rect l="0" t="0" r="r" b="b"/>
            <a:pathLst>
              <a:path w="96" h="495">
                <a:moveTo>
                  <a:pt x="96" y="0"/>
                </a:moveTo>
                <a:cubicBezTo>
                  <a:pt x="71" y="49"/>
                  <a:pt x="48" y="95"/>
                  <a:pt x="33" y="149"/>
                </a:cubicBezTo>
                <a:cubicBezTo>
                  <a:pt x="29" y="159"/>
                  <a:pt x="28" y="170"/>
                  <a:pt x="25" y="181"/>
                </a:cubicBezTo>
                <a:cubicBezTo>
                  <a:pt x="20" y="196"/>
                  <a:pt x="9" y="228"/>
                  <a:pt x="9" y="228"/>
                </a:cubicBezTo>
                <a:cubicBezTo>
                  <a:pt x="0" y="284"/>
                  <a:pt x="0" y="337"/>
                  <a:pt x="17" y="393"/>
                </a:cubicBezTo>
                <a:cubicBezTo>
                  <a:pt x="24" y="419"/>
                  <a:pt x="30" y="445"/>
                  <a:pt x="41" y="471"/>
                </a:cubicBezTo>
                <a:cubicBezTo>
                  <a:pt x="44" y="479"/>
                  <a:pt x="56" y="495"/>
                  <a:pt x="56" y="495"/>
                </a:cubicBezTo>
              </a:path>
            </a:pathLst>
          </a:custGeom>
          <a:noFill/>
          <a:ln w="76200" cmpd="sng">
            <a:solidFill>
              <a:srgbClr val="A50021"/>
            </a:solidFill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505" name="Freeform 17"/>
          <p:cNvSpPr>
            <a:spLocks/>
          </p:cNvSpPr>
          <p:nvPr/>
        </p:nvSpPr>
        <p:spPr bwMode="auto">
          <a:xfrm>
            <a:off x="2667000" y="3352800"/>
            <a:ext cx="2236788" cy="615950"/>
          </a:xfrm>
          <a:custGeom>
            <a:avLst/>
            <a:gdLst/>
            <a:ahLst/>
            <a:cxnLst>
              <a:cxn ang="0">
                <a:pos x="1428" y="369"/>
              </a:cxn>
              <a:cxn ang="0">
                <a:pos x="1365" y="283"/>
              </a:cxn>
              <a:cxn ang="0">
                <a:pos x="1334" y="228"/>
              </a:cxn>
              <a:cxn ang="0">
                <a:pos x="1240" y="165"/>
              </a:cxn>
              <a:cxn ang="0">
                <a:pos x="1169" y="110"/>
              </a:cxn>
              <a:cxn ang="0">
                <a:pos x="1020" y="55"/>
              </a:cxn>
              <a:cxn ang="0">
                <a:pos x="855" y="16"/>
              </a:cxn>
              <a:cxn ang="0">
                <a:pos x="746" y="0"/>
              </a:cxn>
              <a:cxn ang="0">
                <a:pos x="573" y="16"/>
              </a:cxn>
              <a:cxn ang="0">
                <a:pos x="306" y="110"/>
              </a:cxn>
              <a:cxn ang="0">
                <a:pos x="236" y="141"/>
              </a:cxn>
              <a:cxn ang="0">
                <a:pos x="142" y="212"/>
              </a:cxn>
              <a:cxn ang="0">
                <a:pos x="71" y="306"/>
              </a:cxn>
              <a:cxn ang="0">
                <a:pos x="16" y="369"/>
              </a:cxn>
              <a:cxn ang="0">
                <a:pos x="0" y="392"/>
              </a:cxn>
            </a:cxnLst>
            <a:rect l="0" t="0" r="r" b="b"/>
            <a:pathLst>
              <a:path w="1428" h="392">
                <a:moveTo>
                  <a:pt x="1428" y="369"/>
                </a:moveTo>
                <a:cubicBezTo>
                  <a:pt x="1410" y="333"/>
                  <a:pt x="1389" y="312"/>
                  <a:pt x="1365" y="283"/>
                </a:cubicBezTo>
                <a:cubicBezTo>
                  <a:pt x="1351" y="266"/>
                  <a:pt x="1348" y="242"/>
                  <a:pt x="1334" y="228"/>
                </a:cubicBezTo>
                <a:cubicBezTo>
                  <a:pt x="1310" y="204"/>
                  <a:pt x="1267" y="180"/>
                  <a:pt x="1240" y="165"/>
                </a:cubicBezTo>
                <a:cubicBezTo>
                  <a:pt x="1214" y="150"/>
                  <a:pt x="1195" y="124"/>
                  <a:pt x="1169" y="110"/>
                </a:cubicBezTo>
                <a:cubicBezTo>
                  <a:pt x="1127" y="87"/>
                  <a:pt x="1064" y="66"/>
                  <a:pt x="1020" y="55"/>
                </a:cubicBezTo>
                <a:cubicBezTo>
                  <a:pt x="964" y="40"/>
                  <a:pt x="911" y="24"/>
                  <a:pt x="855" y="16"/>
                </a:cubicBezTo>
                <a:cubicBezTo>
                  <a:pt x="818" y="10"/>
                  <a:pt x="746" y="0"/>
                  <a:pt x="746" y="0"/>
                </a:cubicBezTo>
                <a:cubicBezTo>
                  <a:pt x="678" y="4"/>
                  <a:pt x="634" y="4"/>
                  <a:pt x="573" y="16"/>
                </a:cubicBezTo>
                <a:cubicBezTo>
                  <a:pt x="478" y="33"/>
                  <a:pt x="395" y="80"/>
                  <a:pt x="306" y="110"/>
                </a:cubicBezTo>
                <a:cubicBezTo>
                  <a:pt x="282" y="126"/>
                  <a:pt x="259" y="127"/>
                  <a:pt x="236" y="141"/>
                </a:cubicBezTo>
                <a:cubicBezTo>
                  <a:pt x="199" y="161"/>
                  <a:pt x="175" y="188"/>
                  <a:pt x="142" y="212"/>
                </a:cubicBezTo>
                <a:cubicBezTo>
                  <a:pt x="117" y="247"/>
                  <a:pt x="96" y="273"/>
                  <a:pt x="71" y="306"/>
                </a:cubicBezTo>
                <a:cubicBezTo>
                  <a:pt x="20" y="370"/>
                  <a:pt x="63" y="337"/>
                  <a:pt x="16" y="369"/>
                </a:cubicBezTo>
                <a:cubicBezTo>
                  <a:pt x="10" y="376"/>
                  <a:pt x="0" y="392"/>
                  <a:pt x="0" y="392"/>
                </a:cubicBezTo>
              </a:path>
            </a:pathLst>
          </a:custGeom>
          <a:noFill/>
          <a:ln w="76200" cmpd="sng">
            <a:solidFill>
              <a:srgbClr val="A50021"/>
            </a:solidFill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506" name="Rectangle 18"/>
          <p:cNvSpPr>
            <a:spLocks noChangeArrowheads="1"/>
          </p:cNvSpPr>
          <p:nvPr/>
        </p:nvSpPr>
        <p:spPr bwMode="auto">
          <a:xfrm>
            <a:off x="7239000" y="54864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hangingPunct="0"/>
            <a:r>
              <a:rPr lang="en-US" sz="2400">
                <a:solidFill>
                  <a:srgbClr val="008000"/>
                </a:solidFill>
                <a:latin typeface="Times" charset="0"/>
              </a:rPr>
              <a:t>delay</a:t>
            </a:r>
            <a:endParaRPr lang="en-US" sz="2800" b="1">
              <a:latin typeface="Times" charset="0"/>
            </a:endParaRPr>
          </a:p>
        </p:txBody>
      </p:sp>
      <p:sp>
        <p:nvSpPr>
          <p:cNvPr id="959507" name="Text Box 19"/>
          <p:cNvSpPr txBox="1">
            <a:spLocks noChangeArrowheads="1"/>
          </p:cNvSpPr>
          <p:nvPr/>
        </p:nvSpPr>
        <p:spPr bwMode="auto">
          <a:xfrm>
            <a:off x="6019800" y="3276600"/>
            <a:ext cx="1219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Consumption </a:t>
            </a:r>
          </a:p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Effect on capacity</a:t>
            </a:r>
            <a:endParaRPr lang="en-US" sz="1400" b="1">
              <a:latin typeface="Times" charset="0"/>
            </a:endParaRPr>
          </a:p>
        </p:txBody>
      </p:sp>
      <p:sp>
        <p:nvSpPr>
          <p:cNvPr id="959508" name="Freeform 20"/>
          <p:cNvSpPr>
            <a:spLocks/>
          </p:cNvSpPr>
          <p:nvPr/>
        </p:nvSpPr>
        <p:spPr bwMode="auto">
          <a:xfrm>
            <a:off x="7924800" y="4724400"/>
            <a:ext cx="76200" cy="685800"/>
          </a:xfrm>
          <a:custGeom>
            <a:avLst/>
            <a:gdLst/>
            <a:ahLst/>
            <a:cxnLst>
              <a:cxn ang="0">
                <a:pos x="259" y="0"/>
              </a:cxn>
              <a:cxn ang="0">
                <a:pos x="227" y="173"/>
              </a:cxn>
              <a:cxn ang="0">
                <a:pos x="157" y="291"/>
              </a:cxn>
              <a:cxn ang="0">
                <a:pos x="110" y="353"/>
              </a:cxn>
              <a:cxn ang="0">
                <a:pos x="0" y="463"/>
              </a:cxn>
            </a:cxnLst>
            <a:rect l="0" t="0" r="r" b="b"/>
            <a:pathLst>
              <a:path w="259" h="463">
                <a:moveTo>
                  <a:pt x="259" y="0"/>
                </a:moveTo>
                <a:cubicBezTo>
                  <a:pt x="255" y="47"/>
                  <a:pt x="257" y="127"/>
                  <a:pt x="227" y="173"/>
                </a:cubicBezTo>
                <a:cubicBezTo>
                  <a:pt x="212" y="194"/>
                  <a:pt x="164" y="269"/>
                  <a:pt x="157" y="291"/>
                </a:cubicBezTo>
                <a:cubicBezTo>
                  <a:pt x="146" y="321"/>
                  <a:pt x="137" y="335"/>
                  <a:pt x="110" y="353"/>
                </a:cubicBezTo>
                <a:cubicBezTo>
                  <a:pt x="81" y="396"/>
                  <a:pt x="37" y="425"/>
                  <a:pt x="0" y="463"/>
                </a:cubicBezTo>
              </a:path>
            </a:pathLst>
          </a:custGeom>
          <a:noFill/>
          <a:ln w="76200" cmpd="sng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509" name="Freeform 21"/>
          <p:cNvSpPr>
            <a:spLocks/>
          </p:cNvSpPr>
          <p:nvPr/>
        </p:nvSpPr>
        <p:spPr bwMode="auto">
          <a:xfrm>
            <a:off x="5410200" y="3505200"/>
            <a:ext cx="685800" cy="457200"/>
          </a:xfrm>
          <a:custGeom>
            <a:avLst/>
            <a:gdLst/>
            <a:ahLst/>
            <a:cxnLst>
              <a:cxn ang="0">
                <a:pos x="4" y="267"/>
              </a:cxn>
              <a:cxn ang="0">
                <a:pos x="51" y="212"/>
              </a:cxn>
              <a:cxn ang="0">
                <a:pos x="67" y="188"/>
              </a:cxn>
              <a:cxn ang="0">
                <a:pos x="200" y="78"/>
              </a:cxn>
              <a:cxn ang="0">
                <a:pos x="365" y="23"/>
              </a:cxn>
              <a:cxn ang="0">
                <a:pos x="459" y="0"/>
              </a:cxn>
            </a:cxnLst>
            <a:rect l="0" t="0" r="r" b="b"/>
            <a:pathLst>
              <a:path w="459" h="267">
                <a:moveTo>
                  <a:pt x="4" y="267"/>
                </a:moveTo>
                <a:cubicBezTo>
                  <a:pt x="32" y="205"/>
                  <a:pt x="0" y="261"/>
                  <a:pt x="51" y="212"/>
                </a:cubicBezTo>
                <a:cubicBezTo>
                  <a:pt x="57" y="205"/>
                  <a:pt x="60" y="195"/>
                  <a:pt x="67" y="188"/>
                </a:cubicBezTo>
                <a:cubicBezTo>
                  <a:pt x="100" y="147"/>
                  <a:pt x="155" y="104"/>
                  <a:pt x="200" y="78"/>
                </a:cubicBezTo>
                <a:cubicBezTo>
                  <a:pt x="249" y="48"/>
                  <a:pt x="309" y="39"/>
                  <a:pt x="365" y="23"/>
                </a:cubicBezTo>
                <a:cubicBezTo>
                  <a:pt x="396" y="13"/>
                  <a:pt x="426" y="0"/>
                  <a:pt x="459" y="0"/>
                </a:cubicBezTo>
              </a:path>
            </a:pathLst>
          </a:custGeom>
          <a:noFill/>
          <a:ln w="7620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510" name="Freeform 22"/>
          <p:cNvSpPr>
            <a:spLocks/>
          </p:cNvSpPr>
          <p:nvPr/>
        </p:nvSpPr>
        <p:spPr bwMode="auto">
          <a:xfrm>
            <a:off x="7391400" y="3657600"/>
            <a:ext cx="533400" cy="533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7" y="8"/>
              </a:cxn>
              <a:cxn ang="0">
                <a:pos x="149" y="110"/>
              </a:cxn>
              <a:cxn ang="0">
                <a:pos x="196" y="157"/>
              </a:cxn>
              <a:cxn ang="0">
                <a:pos x="243" y="274"/>
              </a:cxn>
              <a:cxn ang="0">
                <a:pos x="251" y="416"/>
              </a:cxn>
            </a:cxnLst>
            <a:rect l="0" t="0" r="r" b="b"/>
            <a:pathLst>
              <a:path w="251" h="416">
                <a:moveTo>
                  <a:pt x="0" y="0"/>
                </a:moveTo>
                <a:cubicBezTo>
                  <a:pt x="15" y="2"/>
                  <a:pt x="32" y="1"/>
                  <a:pt x="47" y="8"/>
                </a:cubicBezTo>
                <a:cubicBezTo>
                  <a:pt x="73" y="19"/>
                  <a:pt x="130" y="85"/>
                  <a:pt x="149" y="110"/>
                </a:cubicBezTo>
                <a:cubicBezTo>
                  <a:pt x="187" y="159"/>
                  <a:pt x="153" y="142"/>
                  <a:pt x="196" y="157"/>
                </a:cubicBezTo>
                <a:cubicBezTo>
                  <a:pt x="230" y="207"/>
                  <a:pt x="232" y="213"/>
                  <a:pt x="243" y="274"/>
                </a:cubicBezTo>
                <a:cubicBezTo>
                  <a:pt x="245" y="321"/>
                  <a:pt x="251" y="416"/>
                  <a:pt x="251" y="416"/>
                </a:cubicBezTo>
              </a:path>
            </a:pathLst>
          </a:custGeom>
          <a:noFill/>
          <a:ln w="7620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511" name="Freeform 23"/>
          <p:cNvSpPr>
            <a:spLocks/>
          </p:cNvSpPr>
          <p:nvPr/>
        </p:nvSpPr>
        <p:spPr bwMode="auto">
          <a:xfrm>
            <a:off x="5715000" y="5867400"/>
            <a:ext cx="1752600" cy="304800"/>
          </a:xfrm>
          <a:custGeom>
            <a:avLst/>
            <a:gdLst/>
            <a:ahLst/>
            <a:cxnLst>
              <a:cxn ang="0">
                <a:pos x="1056" y="2"/>
              </a:cxn>
              <a:cxn ang="0">
                <a:pos x="736" y="197"/>
              </a:cxn>
              <a:cxn ang="0">
                <a:pos x="517" y="240"/>
              </a:cxn>
              <a:cxn ang="0">
                <a:pos x="309" y="187"/>
              </a:cxn>
              <a:cxn ang="0">
                <a:pos x="149" y="144"/>
              </a:cxn>
              <a:cxn ang="0">
                <a:pos x="0" y="0"/>
              </a:cxn>
            </a:cxnLst>
            <a:rect l="0" t="0" r="r" b="b"/>
            <a:pathLst>
              <a:path w="1056" h="240">
                <a:moveTo>
                  <a:pt x="1056" y="2"/>
                </a:moveTo>
                <a:lnTo>
                  <a:pt x="736" y="197"/>
                </a:lnTo>
                <a:lnTo>
                  <a:pt x="517" y="240"/>
                </a:lnTo>
                <a:lnTo>
                  <a:pt x="309" y="187"/>
                </a:lnTo>
                <a:lnTo>
                  <a:pt x="149" y="144"/>
                </a:lnTo>
                <a:lnTo>
                  <a:pt x="0" y="0"/>
                </a:lnTo>
              </a:path>
            </a:pathLst>
          </a:custGeom>
          <a:noFill/>
          <a:ln w="762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59512" name="Text Box 24"/>
          <p:cNvSpPr txBox="1">
            <a:spLocks noChangeArrowheads="1"/>
          </p:cNvSpPr>
          <p:nvPr/>
        </p:nvSpPr>
        <p:spPr bwMode="auto">
          <a:xfrm>
            <a:off x="304800" y="1600200"/>
            <a:ext cx="2544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400" b="1">
                <a:solidFill>
                  <a:srgbClr val="008000"/>
                </a:solidFill>
                <a:latin typeface="Times New Roman" pitchFamily="18" charset="0"/>
              </a:rPr>
              <a:t>Carrying capacity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959513" name="Rectangle 25"/>
          <p:cNvSpPr>
            <a:spLocks noChangeArrowheads="1"/>
          </p:cNvSpPr>
          <p:nvPr/>
        </p:nvSpPr>
        <p:spPr bwMode="auto">
          <a:xfrm>
            <a:off x="1066800" y="5715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93E8B-D7D7-4280-8743-B72C407ACBB2}" type="slidenum">
              <a:rPr lang="ar-SA"/>
              <a:pPr/>
              <a:t>57</a:t>
            </a:fld>
            <a:endParaRPr lang="en-MY"/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61558" name="Rectangle 22"/>
          <p:cNvSpPr>
            <a:spLocks noChangeArrowheads="1"/>
          </p:cNvSpPr>
          <p:nvPr/>
        </p:nvSpPr>
        <p:spPr bwMode="auto">
          <a:xfrm>
            <a:off x="4419600" y="3657600"/>
            <a:ext cx="4038600" cy="2438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57" name="Rectangle 21"/>
          <p:cNvSpPr>
            <a:spLocks noChangeArrowheads="1"/>
          </p:cNvSpPr>
          <p:nvPr/>
        </p:nvSpPr>
        <p:spPr bwMode="auto">
          <a:xfrm>
            <a:off x="609600" y="1371600"/>
            <a:ext cx="3505200" cy="2209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/>
              <a:t>Delays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(Oscillation)</a:t>
            </a:r>
          </a:p>
        </p:txBody>
      </p:sp>
      <p:sp>
        <p:nvSpPr>
          <p:cNvPr id="961540" name="Line 4"/>
          <p:cNvSpPr>
            <a:spLocks noChangeShapeType="1"/>
          </p:cNvSpPr>
          <p:nvPr/>
        </p:nvSpPr>
        <p:spPr bwMode="auto">
          <a:xfrm flipV="1">
            <a:off x="1143000" y="1524000"/>
            <a:ext cx="0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41" name="Line 5"/>
          <p:cNvSpPr>
            <a:spLocks noChangeShapeType="1"/>
          </p:cNvSpPr>
          <p:nvPr/>
        </p:nvSpPr>
        <p:spPr bwMode="auto">
          <a:xfrm>
            <a:off x="1193800" y="3352800"/>
            <a:ext cx="198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42" name="Line 6"/>
          <p:cNvSpPr>
            <a:spLocks noChangeShapeType="1"/>
          </p:cNvSpPr>
          <p:nvPr/>
        </p:nvSpPr>
        <p:spPr bwMode="auto">
          <a:xfrm>
            <a:off x="1270000" y="2514600"/>
            <a:ext cx="2209800" cy="0"/>
          </a:xfrm>
          <a:prstGeom prst="line">
            <a:avLst/>
          </a:prstGeom>
          <a:noFill/>
          <a:ln w="19050" cap="rnd">
            <a:solidFill>
              <a:srgbClr val="0066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43" name="Freeform 7"/>
          <p:cNvSpPr>
            <a:spLocks/>
          </p:cNvSpPr>
          <p:nvPr/>
        </p:nvSpPr>
        <p:spPr bwMode="auto">
          <a:xfrm>
            <a:off x="1498600" y="2209800"/>
            <a:ext cx="1752600" cy="696913"/>
          </a:xfrm>
          <a:custGeom>
            <a:avLst/>
            <a:gdLst/>
            <a:ahLst/>
            <a:cxnLst>
              <a:cxn ang="0">
                <a:pos x="0" y="204"/>
              </a:cxn>
              <a:cxn ang="0">
                <a:pos x="94" y="110"/>
              </a:cxn>
              <a:cxn ang="0">
                <a:pos x="165" y="39"/>
              </a:cxn>
              <a:cxn ang="0">
                <a:pos x="204" y="0"/>
              </a:cxn>
              <a:cxn ang="0">
                <a:pos x="251" y="16"/>
              </a:cxn>
              <a:cxn ang="0">
                <a:pos x="298" y="87"/>
              </a:cxn>
              <a:cxn ang="0">
                <a:pos x="345" y="204"/>
              </a:cxn>
              <a:cxn ang="0">
                <a:pos x="416" y="345"/>
              </a:cxn>
              <a:cxn ang="0">
                <a:pos x="439" y="392"/>
              </a:cxn>
              <a:cxn ang="0">
                <a:pos x="486" y="424"/>
              </a:cxn>
              <a:cxn ang="0">
                <a:pos x="533" y="439"/>
              </a:cxn>
              <a:cxn ang="0">
                <a:pos x="588" y="432"/>
              </a:cxn>
              <a:cxn ang="0">
                <a:pos x="706" y="338"/>
              </a:cxn>
              <a:cxn ang="0">
                <a:pos x="808" y="228"/>
              </a:cxn>
              <a:cxn ang="0">
                <a:pos x="933" y="63"/>
              </a:cxn>
              <a:cxn ang="0">
                <a:pos x="1035" y="47"/>
              </a:cxn>
              <a:cxn ang="0">
                <a:pos x="1090" y="118"/>
              </a:cxn>
              <a:cxn ang="0">
                <a:pos x="1145" y="298"/>
              </a:cxn>
              <a:cxn ang="0">
                <a:pos x="1192" y="377"/>
              </a:cxn>
              <a:cxn ang="0">
                <a:pos x="1231" y="361"/>
              </a:cxn>
            </a:cxnLst>
            <a:rect l="0" t="0" r="r" b="b"/>
            <a:pathLst>
              <a:path w="1231" h="439">
                <a:moveTo>
                  <a:pt x="0" y="204"/>
                </a:moveTo>
                <a:cubicBezTo>
                  <a:pt x="26" y="165"/>
                  <a:pt x="63" y="144"/>
                  <a:pt x="94" y="110"/>
                </a:cubicBezTo>
                <a:cubicBezTo>
                  <a:pt x="118" y="82"/>
                  <a:pt x="134" y="59"/>
                  <a:pt x="165" y="39"/>
                </a:cubicBezTo>
                <a:cubicBezTo>
                  <a:pt x="172" y="28"/>
                  <a:pt x="186" y="0"/>
                  <a:pt x="204" y="0"/>
                </a:cubicBezTo>
                <a:cubicBezTo>
                  <a:pt x="220" y="0"/>
                  <a:pt x="251" y="16"/>
                  <a:pt x="251" y="16"/>
                </a:cubicBezTo>
                <a:cubicBezTo>
                  <a:pt x="261" y="31"/>
                  <a:pt x="295" y="79"/>
                  <a:pt x="298" y="87"/>
                </a:cubicBezTo>
                <a:cubicBezTo>
                  <a:pt x="312" y="128"/>
                  <a:pt x="320" y="168"/>
                  <a:pt x="345" y="204"/>
                </a:cubicBezTo>
                <a:cubicBezTo>
                  <a:pt x="363" y="257"/>
                  <a:pt x="385" y="296"/>
                  <a:pt x="416" y="345"/>
                </a:cubicBezTo>
                <a:cubicBezTo>
                  <a:pt x="425" y="359"/>
                  <a:pt x="426" y="379"/>
                  <a:pt x="439" y="392"/>
                </a:cubicBezTo>
                <a:cubicBezTo>
                  <a:pt x="452" y="405"/>
                  <a:pt x="467" y="418"/>
                  <a:pt x="486" y="424"/>
                </a:cubicBezTo>
                <a:cubicBezTo>
                  <a:pt x="501" y="429"/>
                  <a:pt x="533" y="439"/>
                  <a:pt x="533" y="439"/>
                </a:cubicBezTo>
                <a:cubicBezTo>
                  <a:pt x="551" y="436"/>
                  <a:pt x="570" y="438"/>
                  <a:pt x="588" y="432"/>
                </a:cubicBezTo>
                <a:cubicBezTo>
                  <a:pt x="627" y="417"/>
                  <a:pt x="679" y="364"/>
                  <a:pt x="706" y="338"/>
                </a:cubicBezTo>
                <a:cubicBezTo>
                  <a:pt x="741" y="302"/>
                  <a:pt x="778" y="269"/>
                  <a:pt x="808" y="228"/>
                </a:cubicBezTo>
                <a:cubicBezTo>
                  <a:pt x="845" y="174"/>
                  <a:pt x="878" y="100"/>
                  <a:pt x="933" y="63"/>
                </a:cubicBezTo>
                <a:cubicBezTo>
                  <a:pt x="965" y="14"/>
                  <a:pt x="984" y="36"/>
                  <a:pt x="1035" y="47"/>
                </a:cubicBezTo>
                <a:cubicBezTo>
                  <a:pt x="1064" y="66"/>
                  <a:pt x="1068" y="88"/>
                  <a:pt x="1090" y="118"/>
                </a:cubicBezTo>
                <a:cubicBezTo>
                  <a:pt x="1110" y="177"/>
                  <a:pt x="1124" y="238"/>
                  <a:pt x="1145" y="298"/>
                </a:cubicBezTo>
                <a:cubicBezTo>
                  <a:pt x="1159" y="339"/>
                  <a:pt x="1153" y="363"/>
                  <a:pt x="1192" y="377"/>
                </a:cubicBezTo>
                <a:cubicBezTo>
                  <a:pt x="1221" y="367"/>
                  <a:pt x="1208" y="372"/>
                  <a:pt x="1231" y="361"/>
                </a:cubicBezTo>
              </a:path>
            </a:pathLst>
          </a:custGeom>
          <a:noFill/>
          <a:ln w="63500" cmpd="sng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44" name="Text Box 8"/>
          <p:cNvSpPr txBox="1">
            <a:spLocks noChangeArrowheads="1"/>
          </p:cNvSpPr>
          <p:nvPr/>
        </p:nvSpPr>
        <p:spPr bwMode="auto">
          <a:xfrm>
            <a:off x="5562600" y="3962400"/>
            <a:ext cx="1066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1600" b="1">
                <a:solidFill>
                  <a:srgbClr val="006600"/>
                </a:solidFill>
                <a:latin typeface="Times" charset="0"/>
              </a:rPr>
              <a:t>State of system</a:t>
            </a:r>
            <a:endParaRPr lang="en-US" sz="1600" b="1">
              <a:latin typeface="Times" charset="0"/>
            </a:endParaRPr>
          </a:p>
        </p:txBody>
      </p:sp>
      <p:sp>
        <p:nvSpPr>
          <p:cNvPr id="961545" name="Text Box 9"/>
          <p:cNvSpPr txBox="1">
            <a:spLocks noChangeArrowheads="1"/>
          </p:cNvSpPr>
          <p:nvPr/>
        </p:nvSpPr>
        <p:spPr bwMode="auto">
          <a:xfrm>
            <a:off x="6629400" y="4876800"/>
            <a:ext cx="1139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discrepancy</a:t>
            </a:r>
            <a:endParaRPr lang="en-US" sz="2400">
              <a:latin typeface="Times" charset="0"/>
            </a:endParaRPr>
          </a:p>
        </p:txBody>
      </p:sp>
      <p:sp>
        <p:nvSpPr>
          <p:cNvPr id="961546" name="Text Box 10"/>
          <p:cNvSpPr txBox="1">
            <a:spLocks noChangeArrowheads="1"/>
          </p:cNvSpPr>
          <p:nvPr/>
        </p:nvSpPr>
        <p:spPr bwMode="auto">
          <a:xfrm>
            <a:off x="5608638" y="5410200"/>
            <a:ext cx="9937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Corrective</a:t>
            </a:r>
            <a:endParaRPr lang="en-US" sz="1400" b="1">
              <a:latin typeface="Times" charset="0"/>
            </a:endParaRPr>
          </a:p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action</a:t>
            </a:r>
            <a:endParaRPr lang="en-US" sz="1400">
              <a:latin typeface="Times" charset="0"/>
            </a:endParaRPr>
          </a:p>
        </p:txBody>
      </p:sp>
      <p:sp>
        <p:nvSpPr>
          <p:cNvPr id="961547" name="Freeform 11"/>
          <p:cNvSpPr>
            <a:spLocks/>
          </p:cNvSpPr>
          <p:nvPr/>
        </p:nvSpPr>
        <p:spPr bwMode="auto">
          <a:xfrm>
            <a:off x="6550025" y="4114800"/>
            <a:ext cx="609600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4" y="125"/>
              </a:cxn>
              <a:cxn ang="0">
                <a:pos x="353" y="196"/>
              </a:cxn>
              <a:cxn ang="0">
                <a:pos x="392" y="423"/>
              </a:cxn>
            </a:cxnLst>
            <a:rect l="0" t="0" r="r" b="b"/>
            <a:pathLst>
              <a:path w="392" h="423">
                <a:moveTo>
                  <a:pt x="0" y="0"/>
                </a:moveTo>
                <a:cubicBezTo>
                  <a:pt x="126" y="12"/>
                  <a:pt x="220" y="34"/>
                  <a:pt x="314" y="125"/>
                </a:cubicBezTo>
                <a:cubicBezTo>
                  <a:pt x="322" y="150"/>
                  <a:pt x="353" y="196"/>
                  <a:pt x="353" y="196"/>
                </a:cubicBezTo>
                <a:cubicBezTo>
                  <a:pt x="362" y="270"/>
                  <a:pt x="392" y="347"/>
                  <a:pt x="392" y="423"/>
                </a:cubicBezTo>
              </a:path>
            </a:pathLst>
          </a:custGeom>
          <a:noFill/>
          <a:ln w="1905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48" name="Text Box 12"/>
          <p:cNvSpPr txBox="1">
            <a:spLocks noChangeArrowheads="1"/>
          </p:cNvSpPr>
          <p:nvPr/>
        </p:nvSpPr>
        <p:spPr bwMode="auto">
          <a:xfrm>
            <a:off x="7140575" y="4038600"/>
            <a:ext cx="736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Goal</a:t>
            </a:r>
            <a:endParaRPr lang="en-US" sz="1400">
              <a:solidFill>
                <a:srgbClr val="006600"/>
              </a:solidFill>
              <a:latin typeface="Times" charset="0"/>
            </a:endParaRPr>
          </a:p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desired</a:t>
            </a:r>
            <a:endParaRPr lang="en-US" sz="1400">
              <a:solidFill>
                <a:srgbClr val="006600"/>
              </a:solidFill>
              <a:latin typeface="Times" charset="0"/>
            </a:endParaRPr>
          </a:p>
        </p:txBody>
      </p:sp>
      <p:sp>
        <p:nvSpPr>
          <p:cNvPr id="961549" name="Freeform 13"/>
          <p:cNvSpPr>
            <a:spLocks/>
          </p:cNvSpPr>
          <p:nvPr/>
        </p:nvSpPr>
        <p:spPr bwMode="auto">
          <a:xfrm>
            <a:off x="7312025" y="4495800"/>
            <a:ext cx="304800" cy="393700"/>
          </a:xfrm>
          <a:custGeom>
            <a:avLst/>
            <a:gdLst/>
            <a:ahLst/>
            <a:cxnLst>
              <a:cxn ang="0">
                <a:pos x="274" y="0"/>
              </a:cxn>
              <a:cxn ang="0">
                <a:pos x="251" y="228"/>
              </a:cxn>
              <a:cxn ang="0">
                <a:pos x="117" y="345"/>
              </a:cxn>
              <a:cxn ang="0">
                <a:pos x="47" y="377"/>
              </a:cxn>
              <a:cxn ang="0">
                <a:pos x="23" y="385"/>
              </a:cxn>
              <a:cxn ang="0">
                <a:pos x="0" y="392"/>
              </a:cxn>
            </a:cxnLst>
            <a:rect l="0" t="0" r="r" b="b"/>
            <a:pathLst>
              <a:path w="328" h="392">
                <a:moveTo>
                  <a:pt x="274" y="0"/>
                </a:moveTo>
                <a:cubicBezTo>
                  <a:pt x="328" y="72"/>
                  <a:pt x="311" y="165"/>
                  <a:pt x="251" y="228"/>
                </a:cubicBezTo>
                <a:cubicBezTo>
                  <a:pt x="236" y="270"/>
                  <a:pt x="159" y="332"/>
                  <a:pt x="117" y="345"/>
                </a:cubicBezTo>
                <a:cubicBezTo>
                  <a:pt x="80" y="370"/>
                  <a:pt x="102" y="358"/>
                  <a:pt x="47" y="377"/>
                </a:cubicBezTo>
                <a:cubicBezTo>
                  <a:pt x="39" y="379"/>
                  <a:pt x="31" y="382"/>
                  <a:pt x="23" y="385"/>
                </a:cubicBezTo>
                <a:cubicBezTo>
                  <a:pt x="15" y="387"/>
                  <a:pt x="0" y="392"/>
                  <a:pt x="0" y="392"/>
                </a:cubicBezTo>
              </a:path>
            </a:pathLst>
          </a:custGeom>
          <a:noFill/>
          <a:ln w="1905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50" name="Text Box 14"/>
          <p:cNvSpPr txBox="1">
            <a:spLocks noChangeArrowheads="1"/>
          </p:cNvSpPr>
          <p:nvPr/>
        </p:nvSpPr>
        <p:spPr bwMode="auto">
          <a:xfrm>
            <a:off x="5083175" y="4724400"/>
            <a:ext cx="58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delay</a:t>
            </a:r>
            <a:endParaRPr lang="en-US" sz="1400" b="1">
              <a:latin typeface="Times" charset="0"/>
            </a:endParaRPr>
          </a:p>
        </p:txBody>
      </p:sp>
      <p:sp>
        <p:nvSpPr>
          <p:cNvPr id="961551" name="Text Box 15"/>
          <p:cNvSpPr txBox="1">
            <a:spLocks noChangeArrowheads="1"/>
          </p:cNvSpPr>
          <p:nvPr/>
        </p:nvSpPr>
        <p:spPr bwMode="auto">
          <a:xfrm>
            <a:off x="6626225" y="5334000"/>
            <a:ext cx="706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delay</a:t>
            </a:r>
            <a:endParaRPr lang="en-US" sz="1400" b="1">
              <a:latin typeface="Times" charset="0"/>
            </a:endParaRPr>
          </a:p>
        </p:txBody>
      </p:sp>
      <p:sp>
        <p:nvSpPr>
          <p:cNvPr id="961552" name="Freeform 16"/>
          <p:cNvSpPr>
            <a:spLocks/>
          </p:cNvSpPr>
          <p:nvPr/>
        </p:nvSpPr>
        <p:spPr bwMode="auto">
          <a:xfrm>
            <a:off x="5292725" y="4173538"/>
            <a:ext cx="365125" cy="635000"/>
          </a:xfrm>
          <a:custGeom>
            <a:avLst/>
            <a:gdLst/>
            <a:ahLst/>
            <a:cxnLst>
              <a:cxn ang="0">
                <a:pos x="230" y="0"/>
              </a:cxn>
              <a:cxn ang="0">
                <a:pos x="105" y="78"/>
              </a:cxn>
              <a:cxn ang="0">
                <a:pos x="81" y="102"/>
              </a:cxn>
              <a:cxn ang="0">
                <a:pos x="50" y="149"/>
              </a:cxn>
              <a:cxn ang="0">
                <a:pos x="11" y="290"/>
              </a:cxn>
              <a:cxn ang="0">
                <a:pos x="3" y="400"/>
              </a:cxn>
            </a:cxnLst>
            <a:rect l="0" t="0" r="r" b="b"/>
            <a:pathLst>
              <a:path w="230" h="400">
                <a:moveTo>
                  <a:pt x="230" y="0"/>
                </a:moveTo>
                <a:cubicBezTo>
                  <a:pt x="188" y="19"/>
                  <a:pt x="140" y="47"/>
                  <a:pt x="105" y="78"/>
                </a:cubicBezTo>
                <a:cubicBezTo>
                  <a:pt x="96" y="85"/>
                  <a:pt x="87" y="93"/>
                  <a:pt x="81" y="102"/>
                </a:cubicBezTo>
                <a:cubicBezTo>
                  <a:pt x="69" y="116"/>
                  <a:pt x="50" y="149"/>
                  <a:pt x="50" y="149"/>
                </a:cubicBezTo>
                <a:cubicBezTo>
                  <a:pt x="37" y="196"/>
                  <a:pt x="24" y="242"/>
                  <a:pt x="11" y="290"/>
                </a:cubicBezTo>
                <a:cubicBezTo>
                  <a:pt x="0" y="363"/>
                  <a:pt x="3" y="326"/>
                  <a:pt x="3" y="400"/>
                </a:cubicBezTo>
              </a:path>
            </a:pathLst>
          </a:custGeom>
          <a:noFill/>
          <a:ln w="19050" cmpd="sng">
            <a:solidFill>
              <a:srgbClr val="006600"/>
            </a:solidFill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53" name="Freeform 17"/>
          <p:cNvSpPr>
            <a:spLocks/>
          </p:cNvSpPr>
          <p:nvPr/>
        </p:nvSpPr>
        <p:spPr bwMode="auto">
          <a:xfrm>
            <a:off x="5330825" y="5105400"/>
            <a:ext cx="346075" cy="596900"/>
          </a:xfrm>
          <a:custGeom>
            <a:avLst/>
            <a:gdLst/>
            <a:ahLst/>
            <a:cxnLst>
              <a:cxn ang="0">
                <a:pos x="314" y="424"/>
              </a:cxn>
              <a:cxn ang="0">
                <a:pos x="133" y="361"/>
              </a:cxn>
              <a:cxn ang="0">
                <a:pos x="39" y="157"/>
              </a:cxn>
              <a:cxn ang="0">
                <a:pos x="0" y="0"/>
              </a:cxn>
            </a:cxnLst>
            <a:rect l="0" t="0" r="r" b="b"/>
            <a:pathLst>
              <a:path w="314" h="424">
                <a:moveTo>
                  <a:pt x="314" y="424"/>
                </a:moveTo>
                <a:cubicBezTo>
                  <a:pt x="249" y="411"/>
                  <a:pt x="193" y="381"/>
                  <a:pt x="133" y="361"/>
                </a:cubicBezTo>
                <a:cubicBezTo>
                  <a:pt x="64" y="313"/>
                  <a:pt x="58" y="231"/>
                  <a:pt x="39" y="157"/>
                </a:cubicBezTo>
                <a:cubicBezTo>
                  <a:pt x="25" y="104"/>
                  <a:pt x="0" y="55"/>
                  <a:pt x="0" y="0"/>
                </a:cubicBezTo>
              </a:path>
            </a:pathLst>
          </a:custGeom>
          <a:noFill/>
          <a:ln w="1905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54" name="Freeform 18"/>
          <p:cNvSpPr>
            <a:spLocks/>
          </p:cNvSpPr>
          <p:nvPr/>
        </p:nvSpPr>
        <p:spPr bwMode="auto">
          <a:xfrm>
            <a:off x="7083425" y="5105400"/>
            <a:ext cx="76200" cy="301625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0" y="94"/>
              </a:cxn>
            </a:cxnLst>
            <a:rect l="0" t="0" r="r" b="b"/>
            <a:pathLst>
              <a:path w="47" h="94">
                <a:moveTo>
                  <a:pt x="47" y="0"/>
                </a:moveTo>
                <a:cubicBezTo>
                  <a:pt x="38" y="45"/>
                  <a:pt x="35" y="62"/>
                  <a:pt x="0" y="94"/>
                </a:cubicBezTo>
              </a:path>
            </a:pathLst>
          </a:custGeom>
          <a:noFill/>
          <a:ln w="1905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55" name="Freeform 19"/>
          <p:cNvSpPr>
            <a:spLocks/>
          </p:cNvSpPr>
          <p:nvPr/>
        </p:nvSpPr>
        <p:spPr bwMode="auto">
          <a:xfrm>
            <a:off x="6473825" y="5562600"/>
            <a:ext cx="485775" cy="200025"/>
          </a:xfrm>
          <a:custGeom>
            <a:avLst/>
            <a:gdLst/>
            <a:ahLst/>
            <a:cxnLst>
              <a:cxn ang="0">
                <a:pos x="306" y="0"/>
              </a:cxn>
              <a:cxn ang="0">
                <a:pos x="267" y="63"/>
              </a:cxn>
              <a:cxn ang="0">
                <a:pos x="0" y="117"/>
              </a:cxn>
            </a:cxnLst>
            <a:rect l="0" t="0" r="r" b="b"/>
            <a:pathLst>
              <a:path w="306" h="126">
                <a:moveTo>
                  <a:pt x="306" y="0"/>
                </a:moveTo>
                <a:cubicBezTo>
                  <a:pt x="294" y="31"/>
                  <a:pt x="296" y="43"/>
                  <a:pt x="267" y="63"/>
                </a:cubicBezTo>
                <a:cubicBezTo>
                  <a:pt x="222" y="126"/>
                  <a:pt x="64" y="117"/>
                  <a:pt x="0" y="117"/>
                </a:cubicBezTo>
              </a:path>
            </a:pathLst>
          </a:custGeom>
          <a:noFill/>
          <a:ln w="1905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61556" name="Text Box 20"/>
          <p:cNvSpPr txBox="1">
            <a:spLocks noChangeArrowheads="1"/>
          </p:cNvSpPr>
          <p:nvPr/>
        </p:nvSpPr>
        <p:spPr bwMode="auto">
          <a:xfrm>
            <a:off x="1778000" y="1676400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 eaLnBrk="0" hangingPunct="0"/>
            <a:r>
              <a:rPr lang="en-US" b="1">
                <a:latin typeface="Times" charset="0"/>
              </a:rPr>
              <a:t>Oscillation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0544-7AD0-49C0-B130-8E7D51306368}" type="slidenum">
              <a:rPr lang="ar-SA"/>
              <a:pPr/>
              <a:t>58</a:t>
            </a:fld>
            <a:endParaRPr lang="en-MY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1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203200"/>
            <a:ext cx="7772400" cy="787400"/>
          </a:xfrm>
        </p:spPr>
        <p:txBody>
          <a:bodyPr/>
          <a:lstStyle/>
          <a:p>
            <a:r>
              <a:rPr lang="en-US" sz="3600"/>
              <a:t>Delays in Systems</a:t>
            </a:r>
            <a:br>
              <a:rPr lang="en-US" sz="3600"/>
            </a:br>
            <a:r>
              <a:rPr lang="en-US" sz="3600"/>
              <a:t>Managing Water in a Shower</a:t>
            </a:r>
          </a:p>
        </p:txBody>
      </p:sp>
      <p:sp>
        <p:nvSpPr>
          <p:cNvPr id="912387" name="Oval 3"/>
          <p:cNvSpPr>
            <a:spLocks noChangeArrowheads="1"/>
          </p:cNvSpPr>
          <p:nvPr/>
        </p:nvSpPr>
        <p:spPr bwMode="auto">
          <a:xfrm>
            <a:off x="2247900" y="2362200"/>
            <a:ext cx="3352800" cy="33528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388" name="Text Box 4"/>
          <p:cNvSpPr txBox="1">
            <a:spLocks noChangeArrowheads="1"/>
          </p:cNvSpPr>
          <p:nvPr/>
        </p:nvSpPr>
        <p:spPr bwMode="auto">
          <a:xfrm>
            <a:off x="3314700" y="2057400"/>
            <a:ext cx="1803400" cy="701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en-US" sz="2000" b="1">
                <a:solidFill>
                  <a:srgbClr val="000000"/>
                </a:solidFill>
              </a:rPr>
              <a:t>Water Temperature</a:t>
            </a:r>
          </a:p>
        </p:txBody>
      </p:sp>
      <p:sp>
        <p:nvSpPr>
          <p:cNvPr id="912389" name="Rectangle 5"/>
          <p:cNvSpPr>
            <a:spLocks noChangeArrowheads="1"/>
          </p:cNvSpPr>
          <p:nvPr/>
        </p:nvSpPr>
        <p:spPr bwMode="auto">
          <a:xfrm>
            <a:off x="4991100" y="4814888"/>
            <a:ext cx="1192213" cy="519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T Gap</a:t>
            </a:r>
          </a:p>
        </p:txBody>
      </p:sp>
      <p:sp>
        <p:nvSpPr>
          <p:cNvPr id="912390" name="Rectangle 6"/>
          <p:cNvSpPr>
            <a:spLocks noChangeArrowheads="1"/>
          </p:cNvSpPr>
          <p:nvPr/>
        </p:nvSpPr>
        <p:spPr bwMode="auto">
          <a:xfrm>
            <a:off x="1333500" y="4495800"/>
            <a:ext cx="2133600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Tap setting</a:t>
            </a:r>
          </a:p>
        </p:txBody>
      </p:sp>
      <p:sp>
        <p:nvSpPr>
          <p:cNvPr id="912391" name="Line 7"/>
          <p:cNvSpPr>
            <a:spLocks noChangeShapeType="1"/>
          </p:cNvSpPr>
          <p:nvPr/>
        </p:nvSpPr>
        <p:spPr bwMode="auto">
          <a:xfrm flipV="1">
            <a:off x="3238500" y="2438400"/>
            <a:ext cx="1524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392" name="Line 8"/>
          <p:cNvSpPr>
            <a:spLocks noChangeShapeType="1"/>
          </p:cNvSpPr>
          <p:nvPr/>
        </p:nvSpPr>
        <p:spPr bwMode="auto">
          <a:xfrm rot="12182025" flipH="1" flipV="1">
            <a:off x="5448300" y="4648200"/>
            <a:ext cx="1588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393" name="Line 9"/>
          <p:cNvSpPr>
            <a:spLocks noChangeShapeType="1"/>
          </p:cNvSpPr>
          <p:nvPr/>
        </p:nvSpPr>
        <p:spPr bwMode="auto">
          <a:xfrm rot="-2686344" flipH="1" flipV="1">
            <a:off x="2555875" y="4941888"/>
            <a:ext cx="1588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394" name="Rectangle 10"/>
          <p:cNvSpPr>
            <a:spLocks noChangeArrowheads="1"/>
          </p:cNvSpPr>
          <p:nvPr/>
        </p:nvSpPr>
        <p:spPr bwMode="auto">
          <a:xfrm>
            <a:off x="6400800" y="2590800"/>
            <a:ext cx="2095500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400" b="1">
                <a:solidFill>
                  <a:srgbClr val="000000"/>
                </a:solidFill>
              </a:rPr>
              <a:t>Desired Temperature</a:t>
            </a:r>
          </a:p>
        </p:txBody>
      </p:sp>
      <p:sp>
        <p:nvSpPr>
          <p:cNvPr id="912395" name="Freeform 11"/>
          <p:cNvSpPr>
            <a:spLocks/>
          </p:cNvSpPr>
          <p:nvPr/>
        </p:nvSpPr>
        <p:spPr bwMode="auto">
          <a:xfrm>
            <a:off x="6019800" y="3378200"/>
            <a:ext cx="1676400" cy="1524000"/>
          </a:xfrm>
          <a:custGeom>
            <a:avLst/>
            <a:gdLst/>
            <a:ahLst/>
            <a:cxnLst>
              <a:cxn ang="0">
                <a:pos x="1056" y="0"/>
              </a:cxn>
              <a:cxn ang="0">
                <a:pos x="720" y="480"/>
              </a:cxn>
              <a:cxn ang="0">
                <a:pos x="0" y="960"/>
              </a:cxn>
            </a:cxnLst>
            <a:rect l="0" t="0" r="r" b="b"/>
            <a:pathLst>
              <a:path w="1056" h="960">
                <a:moveTo>
                  <a:pt x="1056" y="0"/>
                </a:moveTo>
                <a:cubicBezTo>
                  <a:pt x="976" y="160"/>
                  <a:pt x="896" y="320"/>
                  <a:pt x="720" y="480"/>
                </a:cubicBezTo>
                <a:cubicBezTo>
                  <a:pt x="544" y="640"/>
                  <a:pt x="272" y="800"/>
                  <a:pt x="0" y="96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396" name="Line 12"/>
          <p:cNvSpPr>
            <a:spLocks noChangeShapeType="1"/>
          </p:cNvSpPr>
          <p:nvPr/>
        </p:nvSpPr>
        <p:spPr bwMode="auto">
          <a:xfrm rot="14705555" flipH="1" flipV="1">
            <a:off x="5950744" y="4844257"/>
            <a:ext cx="1587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397" name="Line 13"/>
          <p:cNvSpPr>
            <a:spLocks noChangeShapeType="1"/>
          </p:cNvSpPr>
          <p:nvPr/>
        </p:nvSpPr>
        <p:spPr bwMode="auto">
          <a:xfrm>
            <a:off x="2305050" y="3152775"/>
            <a:ext cx="26670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398" name="Line 14"/>
          <p:cNvSpPr>
            <a:spLocks noChangeShapeType="1"/>
          </p:cNvSpPr>
          <p:nvPr/>
        </p:nvSpPr>
        <p:spPr bwMode="auto">
          <a:xfrm>
            <a:off x="2257425" y="3228975"/>
            <a:ext cx="26670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403" name="Oval 19"/>
          <p:cNvSpPr>
            <a:spLocks noChangeArrowheads="1"/>
          </p:cNvSpPr>
          <p:nvPr/>
        </p:nvSpPr>
        <p:spPr bwMode="auto">
          <a:xfrm>
            <a:off x="3829050" y="3714750"/>
            <a:ext cx="361950" cy="3714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404" name="Rectangle 20"/>
          <p:cNvSpPr>
            <a:spLocks noChangeArrowheads="1"/>
          </p:cNvSpPr>
          <p:nvPr/>
        </p:nvSpPr>
        <p:spPr bwMode="auto">
          <a:xfrm>
            <a:off x="3841750" y="37211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>
                <a:latin typeface="Times New Roman" pitchFamily="18" charset="0"/>
              </a:rPr>
              <a:t>B</a:t>
            </a:r>
          </a:p>
        </p:txBody>
      </p:sp>
      <p:sp>
        <p:nvSpPr>
          <p:cNvPr id="912405" name="Rectangle 21"/>
          <p:cNvSpPr>
            <a:spLocks noChangeArrowheads="1"/>
          </p:cNvSpPr>
          <p:nvPr/>
        </p:nvSpPr>
        <p:spPr bwMode="auto">
          <a:xfrm>
            <a:off x="3787775" y="3851275"/>
            <a:ext cx="74613" cy="7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2406" name="Line 22"/>
          <p:cNvSpPr>
            <a:spLocks noChangeShapeType="1"/>
          </p:cNvSpPr>
          <p:nvPr/>
        </p:nvSpPr>
        <p:spPr bwMode="auto">
          <a:xfrm rot="3715438" flipH="1" flipV="1">
            <a:off x="3773488" y="3933825"/>
            <a:ext cx="120650" cy="28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3D55-BEB4-4FBA-AE36-373C76427599}" type="slidenum">
              <a:rPr lang="ar-SA"/>
              <a:pPr/>
              <a:t>59</a:t>
            </a:fld>
            <a:endParaRPr lang="en-MY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203200"/>
            <a:ext cx="7772400" cy="787400"/>
          </a:xfrm>
        </p:spPr>
        <p:txBody>
          <a:bodyPr/>
          <a:lstStyle/>
          <a:p>
            <a:r>
              <a:rPr lang="en-US" sz="4000" b="0"/>
              <a:t>Managing Water T in a Shower</a:t>
            </a:r>
            <a:endParaRPr lang="en-US" sz="4000"/>
          </a:p>
        </p:txBody>
      </p:sp>
      <p:pic>
        <p:nvPicPr>
          <p:cNvPr id="911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588" y="1235075"/>
            <a:ext cx="7356475" cy="43275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911365" name="Rectangle 5"/>
          <p:cNvSpPr>
            <a:spLocks noChangeArrowheads="1"/>
          </p:cNvSpPr>
          <p:nvPr/>
        </p:nvSpPr>
        <p:spPr bwMode="auto">
          <a:xfrm>
            <a:off x="876300" y="5689600"/>
            <a:ext cx="788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/>
            <a:r>
              <a:rPr lang="en-US" sz="2000" b="1"/>
              <a:t>What do you think would happen in a more complicated setting, </a:t>
            </a:r>
          </a:p>
          <a:p>
            <a:pPr algn="l" rtl="0" eaLnBrk="0" hangingPunct="0"/>
            <a:r>
              <a:rPr lang="en-US" sz="2000" b="1"/>
              <a:t>where you have to share the supply of hot water (critical resource) with someone/something else?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35805-ABD8-47C9-BADC-EA8EEB80DEEC}" type="slidenum">
              <a:rPr lang="ar-SA"/>
              <a:pPr/>
              <a:t>6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534400" cy="609600"/>
          </a:xfrm>
          <a:noFill/>
          <a:ln/>
        </p:spPr>
        <p:txBody>
          <a:bodyPr lIns="90488" tIns="44450" rIns="90488" bIns="44450" anchor="b"/>
          <a:lstStyle/>
          <a:p>
            <a:r>
              <a:rPr lang="en-US" sz="3800"/>
              <a:t>Complexity and Managerial Decisions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029200"/>
          </a:xfrm>
          <a:noFill/>
          <a:ln/>
        </p:spPr>
        <p:txBody>
          <a:bodyPr lIns="90488" tIns="44450" rIns="90488" bIns="44450"/>
          <a:lstStyle/>
          <a:p>
            <a:pPr algn="l" rtl="0"/>
            <a:r>
              <a:rPr lang="en-US" sz="3400" b="1"/>
              <a:t>Managers in a simple production-distribution system generate costly fluctuations, even when consumer demand is constant. 	</a:t>
            </a:r>
          </a:p>
          <a:p>
            <a:pPr algn="l" rtl="0">
              <a:buFont typeface="Wingdings" pitchFamily="2" charset="2"/>
              <a:buNone/>
            </a:pPr>
            <a:r>
              <a:rPr lang="en-US" b="1"/>
              <a:t>					</a:t>
            </a:r>
            <a:r>
              <a:rPr lang="en-US" sz="1600" b="1"/>
              <a:t>Sterman,  MacNeil et al, MIT1989</a:t>
            </a:r>
            <a:r>
              <a:rPr lang="en-US" b="1"/>
              <a:t>                      </a:t>
            </a:r>
          </a:p>
          <a:p>
            <a:pPr algn="l" rtl="0"/>
            <a:r>
              <a:rPr lang="en-US" sz="3400" b="1"/>
              <a:t>Managers of simulated consumer product markets often generate the boom and bust, price war, and bankruptcy.</a:t>
            </a:r>
            <a:r>
              <a:rPr lang="en-US" b="1"/>
              <a:t>                </a:t>
            </a:r>
            <a:r>
              <a:rPr lang="en-US" sz="3600" b="1"/>
              <a:t>							</a:t>
            </a:r>
            <a:r>
              <a:rPr lang="en-US" sz="1600" b="1"/>
              <a:t>Paich et al 1990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8899" grpId="0" build="p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C59E2-02F3-4E21-B641-1A56383462FD}" type="slidenum">
              <a:rPr lang="ar-SA"/>
              <a:pPr/>
              <a:t>60</a:t>
            </a:fld>
            <a:endParaRPr lang="en-MY"/>
          </a:p>
        </p:txBody>
      </p:sp>
      <p:sp>
        <p:nvSpPr>
          <p:cNvPr id="50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51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3500"/>
            <a:ext cx="8915400" cy="1143000"/>
          </a:xfrm>
        </p:spPr>
        <p:txBody>
          <a:bodyPr/>
          <a:lstStyle/>
          <a:p>
            <a:r>
              <a:rPr lang="en-US" sz="4000"/>
              <a:t>Managing Water T in Two Showers</a:t>
            </a:r>
          </a:p>
        </p:txBody>
      </p:sp>
      <p:sp>
        <p:nvSpPr>
          <p:cNvPr id="913411" name="Oval 3"/>
          <p:cNvSpPr>
            <a:spLocks noChangeArrowheads="1"/>
          </p:cNvSpPr>
          <p:nvPr/>
        </p:nvSpPr>
        <p:spPr bwMode="auto">
          <a:xfrm>
            <a:off x="4749800" y="2895600"/>
            <a:ext cx="3352800" cy="3352800"/>
          </a:xfrm>
          <a:prstGeom prst="ellipse">
            <a:avLst/>
          </a:prstGeom>
          <a:noFill/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12" name="Text Box 4"/>
          <p:cNvSpPr txBox="1">
            <a:spLocks noChangeArrowheads="1"/>
          </p:cNvSpPr>
          <p:nvPr/>
        </p:nvSpPr>
        <p:spPr bwMode="auto">
          <a:xfrm>
            <a:off x="5816600" y="2590800"/>
            <a:ext cx="1917700" cy="1006475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000" b="1">
                <a:solidFill>
                  <a:srgbClr val="000000"/>
                </a:solidFill>
              </a:rPr>
              <a:t>Water Temperature A</a:t>
            </a:r>
          </a:p>
        </p:txBody>
      </p:sp>
      <p:sp>
        <p:nvSpPr>
          <p:cNvPr id="913413" name="Rectangle 5"/>
          <p:cNvSpPr>
            <a:spLocks noChangeArrowheads="1"/>
          </p:cNvSpPr>
          <p:nvPr/>
        </p:nvSpPr>
        <p:spPr bwMode="auto">
          <a:xfrm>
            <a:off x="7493000" y="5257800"/>
            <a:ext cx="1317625" cy="396875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000" b="1">
                <a:solidFill>
                  <a:srgbClr val="000000"/>
                </a:solidFill>
              </a:rPr>
              <a:t>T Gap A</a:t>
            </a:r>
          </a:p>
        </p:txBody>
      </p:sp>
      <p:sp>
        <p:nvSpPr>
          <p:cNvPr id="913414" name="Rectangle 6"/>
          <p:cNvSpPr>
            <a:spLocks noChangeArrowheads="1"/>
          </p:cNvSpPr>
          <p:nvPr/>
        </p:nvSpPr>
        <p:spPr bwMode="auto">
          <a:xfrm>
            <a:off x="4089400" y="4902200"/>
            <a:ext cx="1790700" cy="701675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000" b="1">
                <a:solidFill>
                  <a:srgbClr val="000000"/>
                </a:solidFill>
              </a:rPr>
              <a:t>Tap setting A</a:t>
            </a:r>
          </a:p>
        </p:txBody>
      </p:sp>
      <p:sp>
        <p:nvSpPr>
          <p:cNvPr id="913415" name="Line 7"/>
          <p:cNvSpPr>
            <a:spLocks noChangeShapeType="1"/>
          </p:cNvSpPr>
          <p:nvPr/>
        </p:nvSpPr>
        <p:spPr bwMode="auto">
          <a:xfrm flipV="1">
            <a:off x="5740400" y="2971800"/>
            <a:ext cx="1524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16" name="Line 8"/>
          <p:cNvSpPr>
            <a:spLocks noChangeShapeType="1"/>
          </p:cNvSpPr>
          <p:nvPr/>
        </p:nvSpPr>
        <p:spPr bwMode="auto">
          <a:xfrm rot="12182025" flipH="1" flipV="1">
            <a:off x="7950200" y="5181600"/>
            <a:ext cx="1588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17" name="Line 9"/>
          <p:cNvSpPr>
            <a:spLocks noChangeShapeType="1"/>
          </p:cNvSpPr>
          <p:nvPr/>
        </p:nvSpPr>
        <p:spPr bwMode="auto">
          <a:xfrm rot="-2686344" flipH="1" flipV="1">
            <a:off x="5270500" y="5638800"/>
            <a:ext cx="1588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18" name="Rectangle 10"/>
          <p:cNvSpPr>
            <a:spLocks noChangeArrowheads="1"/>
          </p:cNvSpPr>
          <p:nvPr/>
        </p:nvSpPr>
        <p:spPr bwMode="auto">
          <a:xfrm>
            <a:off x="6769100" y="1774825"/>
            <a:ext cx="1981200" cy="701675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000" b="1">
                <a:solidFill>
                  <a:srgbClr val="000000"/>
                </a:solidFill>
              </a:rPr>
              <a:t>Desired Temperature A</a:t>
            </a:r>
          </a:p>
        </p:txBody>
      </p:sp>
      <p:sp>
        <p:nvSpPr>
          <p:cNvPr id="913419" name="Line 11"/>
          <p:cNvSpPr>
            <a:spLocks noChangeShapeType="1"/>
          </p:cNvSpPr>
          <p:nvPr/>
        </p:nvSpPr>
        <p:spPr bwMode="auto">
          <a:xfrm>
            <a:off x="4806950" y="3686175"/>
            <a:ext cx="26670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20" name="Line 12"/>
          <p:cNvSpPr>
            <a:spLocks noChangeShapeType="1"/>
          </p:cNvSpPr>
          <p:nvPr/>
        </p:nvSpPr>
        <p:spPr bwMode="auto">
          <a:xfrm>
            <a:off x="4759325" y="3762375"/>
            <a:ext cx="26670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21" name="Text Box 13"/>
          <p:cNvSpPr txBox="1">
            <a:spLocks noChangeArrowheads="1"/>
          </p:cNvSpPr>
          <p:nvPr/>
        </p:nvSpPr>
        <p:spPr bwMode="auto">
          <a:xfrm>
            <a:off x="5045075" y="588645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S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913422" name="Rectangle 14"/>
          <p:cNvSpPr>
            <a:spLocks noChangeArrowheads="1"/>
          </p:cNvSpPr>
          <p:nvPr/>
        </p:nvSpPr>
        <p:spPr bwMode="auto">
          <a:xfrm>
            <a:off x="7670800" y="47021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>
                <a:latin typeface="Times New Roman" pitchFamily="18" charset="0"/>
              </a:rPr>
              <a:t>O</a:t>
            </a:r>
          </a:p>
        </p:txBody>
      </p:sp>
      <p:sp>
        <p:nvSpPr>
          <p:cNvPr id="913423" name="Rectangle 15"/>
          <p:cNvSpPr>
            <a:spLocks noChangeArrowheads="1"/>
          </p:cNvSpPr>
          <p:nvPr/>
        </p:nvSpPr>
        <p:spPr bwMode="auto">
          <a:xfrm>
            <a:off x="5588000" y="31623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>
                <a:latin typeface="Times New Roman" pitchFamily="18" charset="0"/>
              </a:rPr>
              <a:t>S</a:t>
            </a:r>
          </a:p>
        </p:txBody>
      </p:sp>
      <p:sp>
        <p:nvSpPr>
          <p:cNvPr id="913424" name="Rectangle 16"/>
          <p:cNvSpPr>
            <a:spLocks noChangeArrowheads="1"/>
          </p:cNvSpPr>
          <p:nvPr/>
        </p:nvSpPr>
        <p:spPr bwMode="auto">
          <a:xfrm>
            <a:off x="7902575" y="5688013"/>
            <a:ext cx="681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1600">
                <a:latin typeface="Times New Roman" pitchFamily="18" charset="0"/>
              </a:rPr>
              <a:t>(A-D)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13425" name="Oval 17"/>
          <p:cNvSpPr>
            <a:spLocks noChangeArrowheads="1"/>
          </p:cNvSpPr>
          <p:nvPr/>
        </p:nvSpPr>
        <p:spPr bwMode="auto">
          <a:xfrm>
            <a:off x="6330950" y="4248150"/>
            <a:ext cx="361950" cy="3714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26" name="Rectangle 18"/>
          <p:cNvSpPr>
            <a:spLocks noChangeArrowheads="1"/>
          </p:cNvSpPr>
          <p:nvPr/>
        </p:nvSpPr>
        <p:spPr bwMode="auto">
          <a:xfrm>
            <a:off x="6343650" y="42545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>
                <a:latin typeface="Times New Roman" pitchFamily="18" charset="0"/>
              </a:rPr>
              <a:t>B</a:t>
            </a:r>
          </a:p>
        </p:txBody>
      </p:sp>
      <p:sp>
        <p:nvSpPr>
          <p:cNvPr id="913427" name="Rectangle 19"/>
          <p:cNvSpPr>
            <a:spLocks noChangeArrowheads="1"/>
          </p:cNvSpPr>
          <p:nvPr/>
        </p:nvSpPr>
        <p:spPr bwMode="auto">
          <a:xfrm>
            <a:off x="6289675" y="4384675"/>
            <a:ext cx="74613" cy="7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28" name="Line 20"/>
          <p:cNvSpPr>
            <a:spLocks noChangeShapeType="1"/>
          </p:cNvSpPr>
          <p:nvPr/>
        </p:nvSpPr>
        <p:spPr bwMode="auto">
          <a:xfrm rot="3715438" flipH="1" flipV="1">
            <a:off x="6275388" y="4467225"/>
            <a:ext cx="120650" cy="28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29" name="Oval 21"/>
          <p:cNvSpPr>
            <a:spLocks noChangeArrowheads="1"/>
          </p:cNvSpPr>
          <p:nvPr/>
        </p:nvSpPr>
        <p:spPr bwMode="auto">
          <a:xfrm>
            <a:off x="635000" y="2930525"/>
            <a:ext cx="3352800" cy="3352800"/>
          </a:xfrm>
          <a:prstGeom prst="ellipse">
            <a:avLst/>
          </a:prstGeom>
          <a:noFill/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30" name="Text Box 22"/>
          <p:cNvSpPr txBox="1">
            <a:spLocks noChangeArrowheads="1"/>
          </p:cNvSpPr>
          <p:nvPr/>
        </p:nvSpPr>
        <p:spPr bwMode="auto">
          <a:xfrm>
            <a:off x="1536700" y="5648325"/>
            <a:ext cx="1803400" cy="1006475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000" b="1">
                <a:solidFill>
                  <a:srgbClr val="000000"/>
                </a:solidFill>
              </a:rPr>
              <a:t>Water Temperature B</a:t>
            </a:r>
          </a:p>
        </p:txBody>
      </p:sp>
      <p:sp>
        <p:nvSpPr>
          <p:cNvPr id="913431" name="Rectangle 23"/>
          <p:cNvSpPr>
            <a:spLocks noChangeArrowheads="1"/>
          </p:cNvSpPr>
          <p:nvPr/>
        </p:nvSpPr>
        <p:spPr bwMode="auto">
          <a:xfrm>
            <a:off x="269875" y="3870325"/>
            <a:ext cx="1317625" cy="396875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000" b="1">
                <a:solidFill>
                  <a:srgbClr val="000000"/>
                </a:solidFill>
              </a:rPr>
              <a:t>T Gap B</a:t>
            </a:r>
          </a:p>
        </p:txBody>
      </p:sp>
      <p:sp>
        <p:nvSpPr>
          <p:cNvPr id="913432" name="Rectangle 24"/>
          <p:cNvSpPr>
            <a:spLocks noChangeArrowheads="1"/>
          </p:cNvSpPr>
          <p:nvPr/>
        </p:nvSpPr>
        <p:spPr bwMode="auto">
          <a:xfrm>
            <a:off x="2463800" y="3200400"/>
            <a:ext cx="1854200" cy="396875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000" b="1">
                <a:solidFill>
                  <a:srgbClr val="000000"/>
                </a:solidFill>
              </a:rPr>
              <a:t>Tap setting B</a:t>
            </a:r>
          </a:p>
        </p:txBody>
      </p:sp>
      <p:sp>
        <p:nvSpPr>
          <p:cNvPr id="913433" name="Line 25"/>
          <p:cNvSpPr>
            <a:spLocks noChangeShapeType="1"/>
          </p:cNvSpPr>
          <p:nvPr/>
        </p:nvSpPr>
        <p:spPr bwMode="auto">
          <a:xfrm rot="3970603" flipV="1">
            <a:off x="3125788" y="3133725"/>
            <a:ext cx="1524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34" name="Line 26"/>
          <p:cNvSpPr>
            <a:spLocks noChangeShapeType="1"/>
          </p:cNvSpPr>
          <p:nvPr/>
        </p:nvSpPr>
        <p:spPr bwMode="auto">
          <a:xfrm rot="12902714" flipH="1" flipV="1">
            <a:off x="3378200" y="5851525"/>
            <a:ext cx="1588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35" name="Line 27"/>
          <p:cNvSpPr>
            <a:spLocks noChangeShapeType="1"/>
          </p:cNvSpPr>
          <p:nvPr/>
        </p:nvSpPr>
        <p:spPr bwMode="auto">
          <a:xfrm rot="744105" flipH="1" flipV="1">
            <a:off x="654050" y="4295775"/>
            <a:ext cx="1588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36" name="Line 28"/>
          <p:cNvSpPr>
            <a:spLocks noChangeShapeType="1"/>
          </p:cNvSpPr>
          <p:nvPr/>
        </p:nvSpPr>
        <p:spPr bwMode="auto">
          <a:xfrm rot="-1770620">
            <a:off x="3892550" y="4638675"/>
            <a:ext cx="26670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37" name="Line 29"/>
          <p:cNvSpPr>
            <a:spLocks noChangeShapeType="1"/>
          </p:cNvSpPr>
          <p:nvPr/>
        </p:nvSpPr>
        <p:spPr bwMode="auto">
          <a:xfrm rot="-1910901">
            <a:off x="3870325" y="4559300"/>
            <a:ext cx="26670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38" name="Text Box 30"/>
          <p:cNvSpPr txBox="1">
            <a:spLocks noChangeArrowheads="1"/>
          </p:cNvSpPr>
          <p:nvPr/>
        </p:nvSpPr>
        <p:spPr bwMode="auto">
          <a:xfrm>
            <a:off x="295275" y="4549775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O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913439" name="Rectangle 31"/>
          <p:cNvSpPr>
            <a:spLocks noChangeArrowheads="1"/>
          </p:cNvSpPr>
          <p:nvPr/>
        </p:nvSpPr>
        <p:spPr bwMode="auto">
          <a:xfrm>
            <a:off x="2844800" y="26558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>
                <a:latin typeface="Times New Roman" pitchFamily="18" charset="0"/>
              </a:rPr>
              <a:t>S</a:t>
            </a:r>
          </a:p>
        </p:txBody>
      </p:sp>
      <p:sp>
        <p:nvSpPr>
          <p:cNvPr id="913440" name="Rectangle 32"/>
          <p:cNvSpPr>
            <a:spLocks noChangeArrowheads="1"/>
          </p:cNvSpPr>
          <p:nvPr/>
        </p:nvSpPr>
        <p:spPr bwMode="auto">
          <a:xfrm>
            <a:off x="3009900" y="54959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>
                <a:latin typeface="Times New Roman" pitchFamily="18" charset="0"/>
              </a:rPr>
              <a:t>S</a:t>
            </a:r>
          </a:p>
        </p:txBody>
      </p:sp>
      <p:sp>
        <p:nvSpPr>
          <p:cNvPr id="913441" name="Rectangle 33"/>
          <p:cNvSpPr>
            <a:spLocks noChangeArrowheads="1"/>
          </p:cNvSpPr>
          <p:nvPr/>
        </p:nvSpPr>
        <p:spPr bwMode="auto">
          <a:xfrm>
            <a:off x="790575" y="4287838"/>
            <a:ext cx="681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1600">
                <a:latin typeface="Times New Roman" pitchFamily="18" charset="0"/>
              </a:rPr>
              <a:t>(A-D)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13442" name="Oval 34"/>
          <p:cNvSpPr>
            <a:spLocks noChangeArrowheads="1"/>
          </p:cNvSpPr>
          <p:nvPr/>
        </p:nvSpPr>
        <p:spPr bwMode="auto">
          <a:xfrm>
            <a:off x="2216150" y="4283075"/>
            <a:ext cx="361950" cy="3714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43" name="Rectangle 35"/>
          <p:cNvSpPr>
            <a:spLocks noChangeArrowheads="1"/>
          </p:cNvSpPr>
          <p:nvPr/>
        </p:nvSpPr>
        <p:spPr bwMode="auto">
          <a:xfrm>
            <a:off x="2228850" y="428942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>
                <a:latin typeface="Times New Roman" pitchFamily="18" charset="0"/>
              </a:rPr>
              <a:t>B</a:t>
            </a:r>
          </a:p>
        </p:txBody>
      </p:sp>
      <p:sp>
        <p:nvSpPr>
          <p:cNvPr id="913444" name="Rectangle 36"/>
          <p:cNvSpPr>
            <a:spLocks noChangeArrowheads="1"/>
          </p:cNvSpPr>
          <p:nvPr/>
        </p:nvSpPr>
        <p:spPr bwMode="auto">
          <a:xfrm>
            <a:off x="2174875" y="4419600"/>
            <a:ext cx="74613" cy="7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45" name="Line 37"/>
          <p:cNvSpPr>
            <a:spLocks noChangeShapeType="1"/>
          </p:cNvSpPr>
          <p:nvPr/>
        </p:nvSpPr>
        <p:spPr bwMode="auto">
          <a:xfrm rot="3715438" flipH="1" flipV="1">
            <a:off x="2160588" y="4502150"/>
            <a:ext cx="120650" cy="28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46" name="Rectangle 38"/>
          <p:cNvSpPr>
            <a:spLocks noChangeArrowheads="1"/>
          </p:cNvSpPr>
          <p:nvPr/>
        </p:nvSpPr>
        <p:spPr bwMode="auto">
          <a:xfrm>
            <a:off x="292100" y="1774825"/>
            <a:ext cx="2238375" cy="701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000" b="1">
                <a:solidFill>
                  <a:srgbClr val="000000"/>
                </a:solidFill>
              </a:rPr>
              <a:t>Desired Temperature B</a:t>
            </a:r>
          </a:p>
        </p:txBody>
      </p:sp>
      <p:sp>
        <p:nvSpPr>
          <p:cNvPr id="913447" name="Freeform 39"/>
          <p:cNvSpPr>
            <a:spLocks/>
          </p:cNvSpPr>
          <p:nvPr/>
        </p:nvSpPr>
        <p:spPr bwMode="auto">
          <a:xfrm>
            <a:off x="560388" y="2565400"/>
            <a:ext cx="544512" cy="1257300"/>
          </a:xfrm>
          <a:custGeom>
            <a:avLst/>
            <a:gdLst/>
            <a:ahLst/>
            <a:cxnLst>
              <a:cxn ang="0">
                <a:pos x="343" y="0"/>
              </a:cxn>
              <a:cxn ang="0">
                <a:pos x="55" y="376"/>
              </a:cxn>
              <a:cxn ang="0">
                <a:pos x="15" y="792"/>
              </a:cxn>
            </a:cxnLst>
            <a:rect l="0" t="0" r="r" b="b"/>
            <a:pathLst>
              <a:path w="343" h="792">
                <a:moveTo>
                  <a:pt x="343" y="0"/>
                </a:moveTo>
                <a:cubicBezTo>
                  <a:pt x="226" y="122"/>
                  <a:pt x="110" y="244"/>
                  <a:pt x="55" y="376"/>
                </a:cubicBezTo>
                <a:cubicBezTo>
                  <a:pt x="0" y="508"/>
                  <a:pt x="7" y="650"/>
                  <a:pt x="15" y="792"/>
                </a:cubicBezTo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48" name="Freeform 40"/>
          <p:cNvSpPr>
            <a:spLocks/>
          </p:cNvSpPr>
          <p:nvPr/>
        </p:nvSpPr>
        <p:spPr bwMode="auto">
          <a:xfrm>
            <a:off x="7950200" y="2501900"/>
            <a:ext cx="722313" cy="2717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6" y="368"/>
              </a:cxn>
              <a:cxn ang="0">
                <a:pos x="376" y="728"/>
              </a:cxn>
              <a:cxn ang="0">
                <a:pos x="448" y="1208"/>
              </a:cxn>
              <a:cxn ang="0">
                <a:pos x="336" y="1712"/>
              </a:cxn>
            </a:cxnLst>
            <a:rect l="0" t="0" r="r" b="b"/>
            <a:pathLst>
              <a:path w="455" h="1712">
                <a:moveTo>
                  <a:pt x="0" y="0"/>
                </a:moveTo>
                <a:cubicBezTo>
                  <a:pt x="96" y="123"/>
                  <a:pt x="193" y="247"/>
                  <a:pt x="256" y="368"/>
                </a:cubicBezTo>
                <a:cubicBezTo>
                  <a:pt x="319" y="489"/>
                  <a:pt x="344" y="588"/>
                  <a:pt x="376" y="728"/>
                </a:cubicBezTo>
                <a:cubicBezTo>
                  <a:pt x="408" y="868"/>
                  <a:pt x="455" y="1044"/>
                  <a:pt x="448" y="1208"/>
                </a:cubicBezTo>
                <a:cubicBezTo>
                  <a:pt x="441" y="1372"/>
                  <a:pt x="388" y="1542"/>
                  <a:pt x="336" y="1712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49" name="Line 41"/>
          <p:cNvSpPr>
            <a:spLocks noChangeShapeType="1"/>
          </p:cNvSpPr>
          <p:nvPr/>
        </p:nvSpPr>
        <p:spPr bwMode="auto">
          <a:xfrm rot="12182025" flipH="1" flipV="1">
            <a:off x="8478838" y="5167313"/>
            <a:ext cx="7937" cy="165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50" name="Line 42"/>
          <p:cNvSpPr>
            <a:spLocks noChangeShapeType="1"/>
          </p:cNvSpPr>
          <p:nvPr/>
        </p:nvSpPr>
        <p:spPr bwMode="auto">
          <a:xfrm rot="10361430" flipH="1" flipV="1">
            <a:off x="608013" y="3744913"/>
            <a:ext cx="3175" cy="1539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51" name="Line 43"/>
          <p:cNvSpPr>
            <a:spLocks noChangeShapeType="1"/>
          </p:cNvSpPr>
          <p:nvPr/>
        </p:nvSpPr>
        <p:spPr bwMode="auto">
          <a:xfrm rot="6562892" flipH="1" flipV="1">
            <a:off x="5847556" y="2723357"/>
            <a:ext cx="1587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52" name="Freeform 44"/>
          <p:cNvSpPr>
            <a:spLocks/>
          </p:cNvSpPr>
          <p:nvPr/>
        </p:nvSpPr>
        <p:spPr bwMode="auto">
          <a:xfrm>
            <a:off x="3467100" y="2586038"/>
            <a:ext cx="2374900" cy="614362"/>
          </a:xfrm>
          <a:custGeom>
            <a:avLst/>
            <a:gdLst/>
            <a:ahLst/>
            <a:cxnLst>
              <a:cxn ang="0">
                <a:pos x="0" y="387"/>
              </a:cxn>
              <a:cxn ang="0">
                <a:pos x="288" y="139"/>
              </a:cxn>
              <a:cxn ang="0">
                <a:pos x="592" y="27"/>
              </a:cxn>
              <a:cxn ang="0">
                <a:pos x="864" y="3"/>
              </a:cxn>
              <a:cxn ang="0">
                <a:pos x="1136" y="43"/>
              </a:cxn>
              <a:cxn ang="0">
                <a:pos x="1496" y="131"/>
              </a:cxn>
            </a:cxnLst>
            <a:rect l="0" t="0" r="r" b="b"/>
            <a:pathLst>
              <a:path w="1496" h="387">
                <a:moveTo>
                  <a:pt x="0" y="387"/>
                </a:moveTo>
                <a:cubicBezTo>
                  <a:pt x="94" y="293"/>
                  <a:pt x="189" y="199"/>
                  <a:pt x="288" y="139"/>
                </a:cubicBezTo>
                <a:cubicBezTo>
                  <a:pt x="387" y="79"/>
                  <a:pt x="496" y="50"/>
                  <a:pt x="592" y="27"/>
                </a:cubicBezTo>
                <a:cubicBezTo>
                  <a:pt x="688" y="4"/>
                  <a:pt x="773" y="0"/>
                  <a:pt x="864" y="3"/>
                </a:cubicBezTo>
                <a:cubicBezTo>
                  <a:pt x="955" y="6"/>
                  <a:pt x="1031" y="22"/>
                  <a:pt x="1136" y="43"/>
                </a:cubicBezTo>
                <a:cubicBezTo>
                  <a:pt x="1241" y="64"/>
                  <a:pt x="1368" y="97"/>
                  <a:pt x="1496" y="131"/>
                </a:cubicBezTo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53" name="Rectangle 45"/>
          <p:cNvSpPr>
            <a:spLocks noChangeArrowheads="1"/>
          </p:cNvSpPr>
          <p:nvPr/>
        </p:nvSpPr>
        <p:spPr bwMode="auto">
          <a:xfrm>
            <a:off x="5700713" y="23876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>
                <a:latin typeface="Times New Roman" pitchFamily="18" charset="0"/>
              </a:rPr>
              <a:t>O</a:t>
            </a:r>
          </a:p>
        </p:txBody>
      </p:sp>
      <p:sp>
        <p:nvSpPr>
          <p:cNvPr id="913454" name="Freeform 46"/>
          <p:cNvSpPr>
            <a:spLocks/>
          </p:cNvSpPr>
          <p:nvPr/>
        </p:nvSpPr>
        <p:spPr bwMode="auto">
          <a:xfrm>
            <a:off x="3429000" y="5410200"/>
            <a:ext cx="1257300" cy="774700"/>
          </a:xfrm>
          <a:custGeom>
            <a:avLst/>
            <a:gdLst/>
            <a:ahLst/>
            <a:cxnLst>
              <a:cxn ang="0">
                <a:pos x="792" y="0"/>
              </a:cxn>
              <a:cxn ang="0">
                <a:pos x="736" y="160"/>
              </a:cxn>
              <a:cxn ang="0">
                <a:pos x="632" y="272"/>
              </a:cxn>
              <a:cxn ang="0">
                <a:pos x="408" y="416"/>
              </a:cxn>
              <a:cxn ang="0">
                <a:pos x="112" y="472"/>
              </a:cxn>
              <a:cxn ang="0">
                <a:pos x="0" y="488"/>
              </a:cxn>
            </a:cxnLst>
            <a:rect l="0" t="0" r="r" b="b"/>
            <a:pathLst>
              <a:path w="792" h="488">
                <a:moveTo>
                  <a:pt x="792" y="0"/>
                </a:moveTo>
                <a:cubicBezTo>
                  <a:pt x="777" y="57"/>
                  <a:pt x="763" y="115"/>
                  <a:pt x="736" y="160"/>
                </a:cubicBezTo>
                <a:cubicBezTo>
                  <a:pt x="709" y="205"/>
                  <a:pt x="687" y="229"/>
                  <a:pt x="632" y="272"/>
                </a:cubicBezTo>
                <a:cubicBezTo>
                  <a:pt x="577" y="315"/>
                  <a:pt x="495" y="383"/>
                  <a:pt x="408" y="416"/>
                </a:cubicBezTo>
                <a:cubicBezTo>
                  <a:pt x="321" y="449"/>
                  <a:pt x="180" y="460"/>
                  <a:pt x="112" y="472"/>
                </a:cubicBezTo>
                <a:cubicBezTo>
                  <a:pt x="44" y="484"/>
                  <a:pt x="22" y="486"/>
                  <a:pt x="0" y="488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55" name="Line 47"/>
          <p:cNvSpPr>
            <a:spLocks noChangeShapeType="1"/>
          </p:cNvSpPr>
          <p:nvPr/>
        </p:nvSpPr>
        <p:spPr bwMode="auto">
          <a:xfrm rot="13909310" flipV="1">
            <a:off x="3409950" y="6118226"/>
            <a:ext cx="46037" cy="1444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13456" name="Rectangle 48"/>
          <p:cNvSpPr>
            <a:spLocks noChangeArrowheads="1"/>
          </p:cNvSpPr>
          <p:nvPr/>
        </p:nvSpPr>
        <p:spPr bwMode="auto">
          <a:xfrm>
            <a:off x="3395663" y="617855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/>
            <a:r>
              <a:rPr lang="en-US">
                <a:latin typeface="Times New Roman" pitchFamily="18" charset="0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3517E-B325-46AB-BC43-9D87FC113C38}" type="slidenum">
              <a:rPr lang="ar-SA"/>
              <a:pPr/>
              <a:t>61</a:t>
            </a:fld>
            <a:endParaRPr lang="en-MY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1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7772400" cy="787400"/>
          </a:xfrm>
        </p:spPr>
        <p:txBody>
          <a:bodyPr/>
          <a:lstStyle/>
          <a:p>
            <a:r>
              <a:rPr lang="en-US" sz="3600" b="0"/>
              <a:t>Managing Water in Two Showers</a:t>
            </a:r>
          </a:p>
        </p:txBody>
      </p:sp>
      <p:sp>
        <p:nvSpPr>
          <p:cNvPr id="914435" name="Line 3"/>
          <p:cNvSpPr>
            <a:spLocks noChangeShapeType="1"/>
          </p:cNvSpPr>
          <p:nvPr/>
        </p:nvSpPr>
        <p:spPr bwMode="auto">
          <a:xfrm>
            <a:off x="901700" y="1268413"/>
            <a:ext cx="734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pic>
        <p:nvPicPr>
          <p:cNvPr id="914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1501775"/>
            <a:ext cx="8539162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F2627-B67D-48F2-A5AB-A81BD9023535}" type="slidenum">
              <a:rPr lang="ar-SA"/>
              <a:pPr/>
              <a:t>62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6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more complicated setting</a:t>
            </a:r>
          </a:p>
        </p:txBody>
      </p:sp>
      <p:sp>
        <p:nvSpPr>
          <p:cNvPr id="9676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  <a:noFill/>
          <a:ln/>
        </p:spPr>
        <p:txBody>
          <a:bodyPr/>
          <a:lstStyle/>
          <a:p>
            <a:pPr algn="l" rtl="0"/>
            <a:r>
              <a:rPr lang="en-US" b="1"/>
              <a:t>What do you think would happen in a more complicated setting, where you have to share the supply of hot water (critical resource) with someone/something else?</a:t>
            </a:r>
          </a:p>
          <a:p>
            <a:pPr algn="l" rtl="0">
              <a:buFont typeface="Wingdings" pitchFamily="2" charset="2"/>
              <a:buNone/>
            </a:pPr>
            <a:endParaRPr lang="en-US" b="1"/>
          </a:p>
          <a:p>
            <a:pPr algn="l" rtl="0"/>
            <a:r>
              <a:rPr lang="en-US" b="1">
                <a:solidFill>
                  <a:srgbClr val="FFFF00"/>
                </a:solidFill>
              </a:rPr>
              <a:t>The effect of price setting policies</a:t>
            </a:r>
          </a:p>
          <a:p>
            <a:pPr algn="l" rtl="0"/>
            <a:r>
              <a:rPr lang="en-US" b="1">
                <a:solidFill>
                  <a:srgbClr val="FFFF00"/>
                </a:solidFill>
              </a:rPr>
              <a:t>R&amp;D intensity determination</a:t>
            </a:r>
          </a:p>
          <a:p>
            <a:pPr algn="l" rtl="0"/>
            <a:r>
              <a:rPr lang="en-US" b="1">
                <a:solidFill>
                  <a:srgbClr val="FFFF00"/>
                </a:solidFill>
              </a:rPr>
              <a:t>Resource allocation to R&amp;D Projects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7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7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7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7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676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676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D83DF-9459-4480-AF4E-097932060636}" type="slidenum">
              <a:rPr lang="ar-SA"/>
              <a:pPr/>
              <a:t>63</a:t>
            </a:fld>
            <a:endParaRPr lang="en-MY"/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26765" name="Rectangle 45"/>
          <p:cNvSpPr>
            <a:spLocks noChangeArrowheads="1"/>
          </p:cNvSpPr>
          <p:nvPr/>
        </p:nvSpPr>
        <p:spPr bwMode="auto">
          <a:xfrm>
            <a:off x="457200" y="1447800"/>
            <a:ext cx="8382000" cy="4876800"/>
          </a:xfrm>
          <a:prstGeom prst="rect">
            <a:avLst/>
          </a:prstGeom>
          <a:solidFill>
            <a:schemeClr val="tx1"/>
          </a:soli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 sz="3600"/>
              <a:t>Summary of Structure &amp; behavior of dynamics</a:t>
            </a:r>
            <a:endParaRPr lang="en-US"/>
          </a:p>
        </p:txBody>
      </p:sp>
      <p:sp>
        <p:nvSpPr>
          <p:cNvPr id="926723" name="Line 3"/>
          <p:cNvSpPr>
            <a:spLocks noChangeShapeType="1"/>
          </p:cNvSpPr>
          <p:nvPr/>
        </p:nvSpPr>
        <p:spPr bwMode="auto">
          <a:xfrm flipV="1">
            <a:off x="762000" y="1828800"/>
            <a:ext cx="0" cy="160020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24" name="Line 4"/>
          <p:cNvSpPr>
            <a:spLocks noChangeShapeType="1"/>
          </p:cNvSpPr>
          <p:nvPr/>
        </p:nvSpPr>
        <p:spPr bwMode="auto">
          <a:xfrm>
            <a:off x="762000" y="3352800"/>
            <a:ext cx="2057400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25" name="Arc 5"/>
          <p:cNvSpPr>
            <a:spLocks/>
          </p:cNvSpPr>
          <p:nvPr/>
        </p:nvSpPr>
        <p:spPr bwMode="auto">
          <a:xfrm flipV="1">
            <a:off x="1066800" y="2209800"/>
            <a:ext cx="1295400" cy="1066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A5002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26" name="Line 6"/>
          <p:cNvSpPr>
            <a:spLocks noChangeShapeType="1"/>
          </p:cNvSpPr>
          <p:nvPr/>
        </p:nvSpPr>
        <p:spPr bwMode="auto">
          <a:xfrm flipV="1">
            <a:off x="3276600" y="1828800"/>
            <a:ext cx="0" cy="1600200"/>
          </a:xfrm>
          <a:prstGeom prst="line">
            <a:avLst/>
          </a:prstGeom>
          <a:noFill/>
          <a:ln w="57150">
            <a:solidFill>
              <a:srgbClr val="0033CC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27" name="Line 7"/>
          <p:cNvSpPr>
            <a:spLocks noChangeShapeType="1"/>
          </p:cNvSpPr>
          <p:nvPr/>
        </p:nvSpPr>
        <p:spPr bwMode="auto">
          <a:xfrm flipV="1">
            <a:off x="3276600" y="3352800"/>
            <a:ext cx="2286000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28" name="Line 8"/>
          <p:cNvSpPr>
            <a:spLocks noChangeShapeType="1"/>
          </p:cNvSpPr>
          <p:nvPr/>
        </p:nvSpPr>
        <p:spPr bwMode="auto">
          <a:xfrm>
            <a:off x="3276600" y="2362200"/>
            <a:ext cx="1676400" cy="0"/>
          </a:xfrm>
          <a:prstGeom prst="line">
            <a:avLst/>
          </a:prstGeom>
          <a:noFill/>
          <a:ln w="19050">
            <a:solidFill>
              <a:srgbClr val="0033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29" name="Arc 9"/>
          <p:cNvSpPr>
            <a:spLocks/>
          </p:cNvSpPr>
          <p:nvPr/>
        </p:nvSpPr>
        <p:spPr bwMode="auto">
          <a:xfrm rot="-4872444">
            <a:off x="3887787" y="2360613"/>
            <a:ext cx="911225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19"/>
              <a:gd name="T1" fmla="*/ 0 h 21600"/>
              <a:gd name="T2" fmla="*/ 21519 w 21519"/>
              <a:gd name="T3" fmla="*/ 19739 h 21600"/>
              <a:gd name="T4" fmla="*/ 0 w 2151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19" h="21600" fill="none" extrusionOk="0">
                <a:moveTo>
                  <a:pt x="-1" y="0"/>
                </a:moveTo>
                <a:cubicBezTo>
                  <a:pt x="11207" y="0"/>
                  <a:pt x="20553" y="8572"/>
                  <a:pt x="21519" y="19738"/>
                </a:cubicBezTo>
              </a:path>
              <a:path w="21519" h="21600" stroke="0" extrusionOk="0">
                <a:moveTo>
                  <a:pt x="-1" y="0"/>
                </a:moveTo>
                <a:cubicBezTo>
                  <a:pt x="11207" y="0"/>
                  <a:pt x="20553" y="8572"/>
                  <a:pt x="21519" y="19738"/>
                </a:cubicBezTo>
                <a:lnTo>
                  <a:pt x="0" y="21600"/>
                </a:lnTo>
                <a:close/>
              </a:path>
            </a:pathLst>
          </a:custGeom>
          <a:noFill/>
          <a:ln w="50800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30" name="Line 10"/>
          <p:cNvSpPr>
            <a:spLocks noChangeShapeType="1"/>
          </p:cNvSpPr>
          <p:nvPr/>
        </p:nvSpPr>
        <p:spPr bwMode="auto">
          <a:xfrm flipV="1">
            <a:off x="6019800" y="16002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31" name="Line 11"/>
          <p:cNvSpPr>
            <a:spLocks noChangeShapeType="1"/>
          </p:cNvSpPr>
          <p:nvPr/>
        </p:nvSpPr>
        <p:spPr bwMode="auto">
          <a:xfrm>
            <a:off x="6019800" y="3429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32" name="Line 12"/>
          <p:cNvSpPr>
            <a:spLocks noChangeShapeType="1"/>
          </p:cNvSpPr>
          <p:nvPr/>
        </p:nvSpPr>
        <p:spPr bwMode="auto">
          <a:xfrm>
            <a:off x="6096000" y="2590800"/>
            <a:ext cx="2209800" cy="0"/>
          </a:xfrm>
          <a:prstGeom prst="line">
            <a:avLst/>
          </a:prstGeom>
          <a:noFill/>
          <a:ln w="19050" cap="rnd">
            <a:solidFill>
              <a:srgbClr val="0066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33" name="Freeform 13"/>
          <p:cNvSpPr>
            <a:spLocks/>
          </p:cNvSpPr>
          <p:nvPr/>
        </p:nvSpPr>
        <p:spPr bwMode="auto">
          <a:xfrm>
            <a:off x="6324600" y="2286000"/>
            <a:ext cx="1752600" cy="696913"/>
          </a:xfrm>
          <a:custGeom>
            <a:avLst/>
            <a:gdLst/>
            <a:ahLst/>
            <a:cxnLst>
              <a:cxn ang="0">
                <a:pos x="0" y="204"/>
              </a:cxn>
              <a:cxn ang="0">
                <a:pos x="94" y="110"/>
              </a:cxn>
              <a:cxn ang="0">
                <a:pos x="165" y="39"/>
              </a:cxn>
              <a:cxn ang="0">
                <a:pos x="204" y="0"/>
              </a:cxn>
              <a:cxn ang="0">
                <a:pos x="251" y="16"/>
              </a:cxn>
              <a:cxn ang="0">
                <a:pos x="298" y="87"/>
              </a:cxn>
              <a:cxn ang="0">
                <a:pos x="345" y="204"/>
              </a:cxn>
              <a:cxn ang="0">
                <a:pos x="416" y="345"/>
              </a:cxn>
              <a:cxn ang="0">
                <a:pos x="439" y="392"/>
              </a:cxn>
              <a:cxn ang="0">
                <a:pos x="486" y="424"/>
              </a:cxn>
              <a:cxn ang="0">
                <a:pos x="533" y="439"/>
              </a:cxn>
              <a:cxn ang="0">
                <a:pos x="588" y="432"/>
              </a:cxn>
              <a:cxn ang="0">
                <a:pos x="706" y="338"/>
              </a:cxn>
              <a:cxn ang="0">
                <a:pos x="808" y="228"/>
              </a:cxn>
              <a:cxn ang="0">
                <a:pos x="933" y="63"/>
              </a:cxn>
              <a:cxn ang="0">
                <a:pos x="1035" y="47"/>
              </a:cxn>
              <a:cxn ang="0">
                <a:pos x="1090" y="118"/>
              </a:cxn>
              <a:cxn ang="0">
                <a:pos x="1145" y="298"/>
              </a:cxn>
              <a:cxn ang="0">
                <a:pos x="1192" y="377"/>
              </a:cxn>
              <a:cxn ang="0">
                <a:pos x="1231" y="361"/>
              </a:cxn>
            </a:cxnLst>
            <a:rect l="0" t="0" r="r" b="b"/>
            <a:pathLst>
              <a:path w="1231" h="439">
                <a:moveTo>
                  <a:pt x="0" y="204"/>
                </a:moveTo>
                <a:cubicBezTo>
                  <a:pt x="26" y="165"/>
                  <a:pt x="63" y="144"/>
                  <a:pt x="94" y="110"/>
                </a:cubicBezTo>
                <a:cubicBezTo>
                  <a:pt x="118" y="82"/>
                  <a:pt x="134" y="59"/>
                  <a:pt x="165" y="39"/>
                </a:cubicBezTo>
                <a:cubicBezTo>
                  <a:pt x="172" y="28"/>
                  <a:pt x="186" y="0"/>
                  <a:pt x="204" y="0"/>
                </a:cubicBezTo>
                <a:cubicBezTo>
                  <a:pt x="220" y="0"/>
                  <a:pt x="251" y="16"/>
                  <a:pt x="251" y="16"/>
                </a:cubicBezTo>
                <a:cubicBezTo>
                  <a:pt x="261" y="31"/>
                  <a:pt x="295" y="79"/>
                  <a:pt x="298" y="87"/>
                </a:cubicBezTo>
                <a:cubicBezTo>
                  <a:pt x="312" y="128"/>
                  <a:pt x="320" y="168"/>
                  <a:pt x="345" y="204"/>
                </a:cubicBezTo>
                <a:cubicBezTo>
                  <a:pt x="363" y="257"/>
                  <a:pt x="385" y="296"/>
                  <a:pt x="416" y="345"/>
                </a:cubicBezTo>
                <a:cubicBezTo>
                  <a:pt x="425" y="359"/>
                  <a:pt x="426" y="379"/>
                  <a:pt x="439" y="392"/>
                </a:cubicBezTo>
                <a:cubicBezTo>
                  <a:pt x="452" y="405"/>
                  <a:pt x="467" y="418"/>
                  <a:pt x="486" y="424"/>
                </a:cubicBezTo>
                <a:cubicBezTo>
                  <a:pt x="501" y="429"/>
                  <a:pt x="533" y="439"/>
                  <a:pt x="533" y="439"/>
                </a:cubicBezTo>
                <a:cubicBezTo>
                  <a:pt x="551" y="436"/>
                  <a:pt x="570" y="438"/>
                  <a:pt x="588" y="432"/>
                </a:cubicBezTo>
                <a:cubicBezTo>
                  <a:pt x="627" y="417"/>
                  <a:pt x="679" y="364"/>
                  <a:pt x="706" y="338"/>
                </a:cubicBezTo>
                <a:cubicBezTo>
                  <a:pt x="741" y="302"/>
                  <a:pt x="778" y="269"/>
                  <a:pt x="808" y="228"/>
                </a:cubicBezTo>
                <a:cubicBezTo>
                  <a:pt x="845" y="174"/>
                  <a:pt x="878" y="100"/>
                  <a:pt x="933" y="63"/>
                </a:cubicBezTo>
                <a:cubicBezTo>
                  <a:pt x="965" y="14"/>
                  <a:pt x="984" y="36"/>
                  <a:pt x="1035" y="47"/>
                </a:cubicBezTo>
                <a:cubicBezTo>
                  <a:pt x="1064" y="66"/>
                  <a:pt x="1068" y="88"/>
                  <a:pt x="1090" y="118"/>
                </a:cubicBezTo>
                <a:cubicBezTo>
                  <a:pt x="1110" y="177"/>
                  <a:pt x="1124" y="238"/>
                  <a:pt x="1145" y="298"/>
                </a:cubicBezTo>
                <a:cubicBezTo>
                  <a:pt x="1159" y="339"/>
                  <a:pt x="1153" y="363"/>
                  <a:pt x="1192" y="377"/>
                </a:cubicBezTo>
                <a:cubicBezTo>
                  <a:pt x="1221" y="367"/>
                  <a:pt x="1208" y="372"/>
                  <a:pt x="1231" y="361"/>
                </a:cubicBezTo>
              </a:path>
            </a:pathLst>
          </a:custGeom>
          <a:noFill/>
          <a:ln w="76200" cmpd="sng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34" name="Text Box 14"/>
          <p:cNvSpPr txBox="1">
            <a:spLocks noChangeArrowheads="1"/>
          </p:cNvSpPr>
          <p:nvPr/>
        </p:nvSpPr>
        <p:spPr bwMode="auto">
          <a:xfrm>
            <a:off x="1616075" y="3708400"/>
            <a:ext cx="8969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1600" b="1">
                <a:solidFill>
                  <a:srgbClr val="A50021"/>
                </a:solidFill>
                <a:latin typeface="Times" charset="0"/>
              </a:rPr>
              <a:t>State of</a:t>
            </a:r>
            <a:r>
              <a:rPr lang="en-US" sz="1600">
                <a:solidFill>
                  <a:srgbClr val="A50021"/>
                </a:solidFill>
                <a:latin typeface="Times" charset="0"/>
              </a:rPr>
              <a:t> </a:t>
            </a:r>
          </a:p>
          <a:p>
            <a:pPr algn="ctr" rtl="0" eaLnBrk="0" hangingPunct="0"/>
            <a:r>
              <a:rPr lang="en-US" sz="1600" b="1">
                <a:solidFill>
                  <a:srgbClr val="A50021"/>
                </a:solidFill>
                <a:latin typeface="Times" charset="0"/>
              </a:rPr>
              <a:t>system</a:t>
            </a:r>
            <a:endParaRPr lang="en-US" sz="1600">
              <a:solidFill>
                <a:srgbClr val="A50021"/>
              </a:solidFill>
              <a:latin typeface="Times" charset="0"/>
            </a:endParaRPr>
          </a:p>
        </p:txBody>
      </p:sp>
      <p:sp>
        <p:nvSpPr>
          <p:cNvPr id="926735" name="Freeform 15"/>
          <p:cNvSpPr>
            <a:spLocks/>
          </p:cNvSpPr>
          <p:nvPr/>
        </p:nvSpPr>
        <p:spPr bwMode="auto">
          <a:xfrm>
            <a:off x="2286000" y="4114800"/>
            <a:ext cx="609600" cy="14398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290" y="133"/>
              </a:cxn>
              <a:cxn ang="0">
                <a:pos x="361" y="212"/>
              </a:cxn>
              <a:cxn ang="0">
                <a:pos x="455" y="306"/>
              </a:cxn>
              <a:cxn ang="0">
                <a:pos x="494" y="376"/>
              </a:cxn>
              <a:cxn ang="0">
                <a:pos x="510" y="400"/>
              </a:cxn>
              <a:cxn ang="0">
                <a:pos x="510" y="612"/>
              </a:cxn>
              <a:cxn ang="0">
                <a:pos x="290" y="902"/>
              </a:cxn>
              <a:cxn ang="0">
                <a:pos x="125" y="1012"/>
              </a:cxn>
              <a:cxn ang="0">
                <a:pos x="0" y="1051"/>
              </a:cxn>
            </a:cxnLst>
            <a:rect l="0" t="0" r="r" b="b"/>
            <a:pathLst>
              <a:path w="533" h="1051">
                <a:moveTo>
                  <a:pt x="62" y="0"/>
                </a:moveTo>
                <a:cubicBezTo>
                  <a:pt x="130" y="27"/>
                  <a:pt x="239" y="82"/>
                  <a:pt x="290" y="133"/>
                </a:cubicBezTo>
                <a:cubicBezTo>
                  <a:pt x="315" y="158"/>
                  <a:pt x="335" y="186"/>
                  <a:pt x="361" y="212"/>
                </a:cubicBezTo>
                <a:cubicBezTo>
                  <a:pt x="392" y="243"/>
                  <a:pt x="429" y="267"/>
                  <a:pt x="455" y="306"/>
                </a:cubicBezTo>
                <a:cubicBezTo>
                  <a:pt x="467" y="347"/>
                  <a:pt x="457" y="321"/>
                  <a:pt x="494" y="376"/>
                </a:cubicBezTo>
                <a:cubicBezTo>
                  <a:pt x="499" y="383"/>
                  <a:pt x="510" y="400"/>
                  <a:pt x="510" y="400"/>
                </a:cubicBezTo>
                <a:cubicBezTo>
                  <a:pt x="533" y="482"/>
                  <a:pt x="521" y="431"/>
                  <a:pt x="510" y="612"/>
                </a:cubicBezTo>
                <a:cubicBezTo>
                  <a:pt x="499" y="764"/>
                  <a:pt x="399" y="821"/>
                  <a:pt x="290" y="902"/>
                </a:cubicBezTo>
                <a:cubicBezTo>
                  <a:pt x="255" y="927"/>
                  <a:pt x="162" y="999"/>
                  <a:pt x="125" y="1012"/>
                </a:cubicBezTo>
                <a:cubicBezTo>
                  <a:pt x="81" y="1042"/>
                  <a:pt x="52" y="1051"/>
                  <a:pt x="0" y="1051"/>
                </a:cubicBezTo>
              </a:path>
            </a:pathLst>
          </a:custGeom>
          <a:noFill/>
          <a:ln w="5080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36" name="Text Box 16"/>
          <p:cNvSpPr txBox="1">
            <a:spLocks noChangeArrowheads="1"/>
          </p:cNvSpPr>
          <p:nvPr/>
        </p:nvSpPr>
        <p:spPr bwMode="auto">
          <a:xfrm>
            <a:off x="990600" y="5257800"/>
            <a:ext cx="1905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A50021"/>
                </a:solidFill>
                <a:latin typeface="Times" charset="0"/>
              </a:rPr>
              <a:t>Net</a:t>
            </a:r>
          </a:p>
          <a:p>
            <a:pPr algn="ctr" rtl="0" eaLnBrk="0" hangingPunct="0"/>
            <a:r>
              <a:rPr lang="en-US" sz="1400" b="1">
                <a:solidFill>
                  <a:srgbClr val="A50021"/>
                </a:solidFill>
                <a:latin typeface="Times" charset="0"/>
              </a:rPr>
              <a:t> increase</a:t>
            </a:r>
          </a:p>
          <a:p>
            <a:pPr algn="ctr" rtl="0" eaLnBrk="0" hangingPunct="0"/>
            <a:r>
              <a:rPr lang="en-US" sz="1400" b="1">
                <a:solidFill>
                  <a:srgbClr val="A50021"/>
                </a:solidFill>
                <a:latin typeface="Times" charset="0"/>
              </a:rPr>
              <a:t>rate</a:t>
            </a:r>
          </a:p>
        </p:txBody>
      </p:sp>
      <p:sp>
        <p:nvSpPr>
          <p:cNvPr id="926737" name="Freeform 17"/>
          <p:cNvSpPr>
            <a:spLocks/>
          </p:cNvSpPr>
          <p:nvPr/>
        </p:nvSpPr>
        <p:spPr bwMode="auto">
          <a:xfrm>
            <a:off x="990600" y="4038600"/>
            <a:ext cx="685800" cy="1447800"/>
          </a:xfrm>
          <a:custGeom>
            <a:avLst/>
            <a:gdLst/>
            <a:ahLst/>
            <a:cxnLst>
              <a:cxn ang="0">
                <a:pos x="588" y="0"/>
              </a:cxn>
              <a:cxn ang="0">
                <a:pos x="471" y="23"/>
              </a:cxn>
              <a:cxn ang="0">
                <a:pos x="377" y="86"/>
              </a:cxn>
              <a:cxn ang="0">
                <a:pos x="314" y="109"/>
              </a:cxn>
              <a:cxn ang="0">
                <a:pos x="282" y="133"/>
              </a:cxn>
              <a:cxn ang="0">
                <a:pos x="235" y="149"/>
              </a:cxn>
              <a:cxn ang="0">
                <a:pos x="149" y="219"/>
              </a:cxn>
              <a:cxn ang="0">
                <a:pos x="55" y="329"/>
              </a:cxn>
              <a:cxn ang="0">
                <a:pos x="0" y="557"/>
              </a:cxn>
              <a:cxn ang="0">
                <a:pos x="63" y="713"/>
              </a:cxn>
              <a:cxn ang="0">
                <a:pos x="212" y="839"/>
              </a:cxn>
              <a:cxn ang="0">
                <a:pos x="235" y="855"/>
              </a:cxn>
              <a:cxn ang="0">
                <a:pos x="259" y="870"/>
              </a:cxn>
              <a:cxn ang="0">
                <a:pos x="306" y="902"/>
              </a:cxn>
              <a:cxn ang="0">
                <a:pos x="479" y="1035"/>
              </a:cxn>
            </a:cxnLst>
            <a:rect l="0" t="0" r="r" b="b"/>
            <a:pathLst>
              <a:path w="588" h="1035">
                <a:moveTo>
                  <a:pt x="588" y="0"/>
                </a:moveTo>
                <a:cubicBezTo>
                  <a:pt x="544" y="5"/>
                  <a:pt x="511" y="12"/>
                  <a:pt x="471" y="23"/>
                </a:cubicBezTo>
                <a:cubicBezTo>
                  <a:pt x="440" y="43"/>
                  <a:pt x="408" y="67"/>
                  <a:pt x="377" y="86"/>
                </a:cubicBezTo>
                <a:cubicBezTo>
                  <a:pt x="357" y="97"/>
                  <a:pt x="333" y="98"/>
                  <a:pt x="314" y="109"/>
                </a:cubicBezTo>
                <a:cubicBezTo>
                  <a:pt x="302" y="115"/>
                  <a:pt x="293" y="126"/>
                  <a:pt x="282" y="133"/>
                </a:cubicBezTo>
                <a:cubicBezTo>
                  <a:pt x="267" y="140"/>
                  <a:pt x="235" y="149"/>
                  <a:pt x="235" y="149"/>
                </a:cubicBezTo>
                <a:cubicBezTo>
                  <a:pt x="205" y="172"/>
                  <a:pt x="180" y="199"/>
                  <a:pt x="149" y="219"/>
                </a:cubicBezTo>
                <a:cubicBezTo>
                  <a:pt x="121" y="259"/>
                  <a:pt x="82" y="288"/>
                  <a:pt x="55" y="329"/>
                </a:cubicBezTo>
                <a:cubicBezTo>
                  <a:pt x="29" y="406"/>
                  <a:pt x="10" y="475"/>
                  <a:pt x="0" y="557"/>
                </a:cubicBezTo>
                <a:cubicBezTo>
                  <a:pt x="9" y="637"/>
                  <a:pt x="20" y="651"/>
                  <a:pt x="63" y="713"/>
                </a:cubicBezTo>
                <a:cubicBezTo>
                  <a:pt x="85" y="780"/>
                  <a:pt x="157" y="802"/>
                  <a:pt x="212" y="839"/>
                </a:cubicBezTo>
                <a:cubicBezTo>
                  <a:pt x="219" y="844"/>
                  <a:pt x="227" y="850"/>
                  <a:pt x="235" y="855"/>
                </a:cubicBezTo>
                <a:cubicBezTo>
                  <a:pt x="243" y="860"/>
                  <a:pt x="251" y="864"/>
                  <a:pt x="259" y="870"/>
                </a:cubicBezTo>
                <a:cubicBezTo>
                  <a:pt x="274" y="880"/>
                  <a:pt x="306" y="902"/>
                  <a:pt x="306" y="902"/>
                </a:cubicBezTo>
                <a:cubicBezTo>
                  <a:pt x="334" y="957"/>
                  <a:pt x="420" y="1005"/>
                  <a:pt x="479" y="1035"/>
                </a:cubicBezTo>
              </a:path>
            </a:pathLst>
          </a:custGeom>
          <a:noFill/>
          <a:ln w="50800" cmpd="sng">
            <a:solidFill>
              <a:srgbClr val="A50021"/>
            </a:solidFill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38" name="Text Box 18"/>
          <p:cNvSpPr txBox="1">
            <a:spLocks noChangeArrowheads="1"/>
          </p:cNvSpPr>
          <p:nvPr/>
        </p:nvSpPr>
        <p:spPr bwMode="auto">
          <a:xfrm>
            <a:off x="3733800" y="3886200"/>
            <a:ext cx="838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0033CC"/>
                </a:solidFill>
                <a:latin typeface="Times" charset="0"/>
              </a:rPr>
              <a:t>State of system</a:t>
            </a:r>
          </a:p>
        </p:txBody>
      </p:sp>
      <p:sp>
        <p:nvSpPr>
          <p:cNvPr id="926739" name="Text Box 19"/>
          <p:cNvSpPr txBox="1">
            <a:spLocks noChangeArrowheads="1"/>
          </p:cNvSpPr>
          <p:nvPr/>
        </p:nvSpPr>
        <p:spPr bwMode="auto">
          <a:xfrm>
            <a:off x="4419600" y="48768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 eaLnBrk="0" hangingPunct="0"/>
            <a:r>
              <a:rPr lang="en-US" sz="1400" b="1">
                <a:solidFill>
                  <a:srgbClr val="0033CC"/>
                </a:solidFill>
                <a:latin typeface="Times" charset="0"/>
              </a:rPr>
              <a:t>discrepancy</a:t>
            </a:r>
            <a:endParaRPr lang="en-US" sz="2400">
              <a:solidFill>
                <a:srgbClr val="0033CC"/>
              </a:solidFill>
              <a:latin typeface="Times" charset="0"/>
            </a:endParaRPr>
          </a:p>
        </p:txBody>
      </p:sp>
      <p:sp>
        <p:nvSpPr>
          <p:cNvPr id="926740" name="Text Box 20"/>
          <p:cNvSpPr txBox="1">
            <a:spLocks noChangeArrowheads="1"/>
          </p:cNvSpPr>
          <p:nvPr/>
        </p:nvSpPr>
        <p:spPr bwMode="auto">
          <a:xfrm>
            <a:off x="3733800" y="5486400"/>
            <a:ext cx="9953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0033CC"/>
                </a:solidFill>
                <a:latin typeface="Times" charset="0"/>
              </a:rPr>
              <a:t>Corrective</a:t>
            </a:r>
          </a:p>
          <a:p>
            <a:pPr algn="ctr" rtl="0" eaLnBrk="0" hangingPunct="0"/>
            <a:r>
              <a:rPr lang="en-US" sz="1400" b="1">
                <a:solidFill>
                  <a:srgbClr val="0033CC"/>
                </a:solidFill>
                <a:latin typeface="Times" charset="0"/>
              </a:rPr>
              <a:t>action</a:t>
            </a:r>
          </a:p>
        </p:txBody>
      </p:sp>
      <p:sp>
        <p:nvSpPr>
          <p:cNvPr id="926741" name="Freeform 21"/>
          <p:cNvSpPr>
            <a:spLocks/>
          </p:cNvSpPr>
          <p:nvPr/>
        </p:nvSpPr>
        <p:spPr bwMode="auto">
          <a:xfrm>
            <a:off x="3200400" y="4191000"/>
            <a:ext cx="533400" cy="1447800"/>
          </a:xfrm>
          <a:custGeom>
            <a:avLst/>
            <a:gdLst/>
            <a:ahLst/>
            <a:cxnLst>
              <a:cxn ang="0">
                <a:pos x="322" y="0"/>
              </a:cxn>
              <a:cxn ang="0">
                <a:pos x="227" y="63"/>
              </a:cxn>
              <a:cxn ang="0">
                <a:pos x="165" y="125"/>
              </a:cxn>
              <a:cxn ang="0">
                <a:pos x="55" y="267"/>
              </a:cxn>
              <a:cxn ang="0">
                <a:pos x="0" y="463"/>
              </a:cxn>
              <a:cxn ang="0">
                <a:pos x="55" y="690"/>
              </a:cxn>
              <a:cxn ang="0">
                <a:pos x="133" y="823"/>
              </a:cxn>
              <a:cxn ang="0">
                <a:pos x="212" y="918"/>
              </a:cxn>
              <a:cxn ang="0">
                <a:pos x="306" y="965"/>
              </a:cxn>
              <a:cxn ang="0">
                <a:pos x="329" y="972"/>
              </a:cxn>
              <a:cxn ang="0">
                <a:pos x="377" y="1004"/>
              </a:cxn>
            </a:cxnLst>
            <a:rect l="0" t="0" r="r" b="b"/>
            <a:pathLst>
              <a:path w="377" h="1004">
                <a:moveTo>
                  <a:pt x="322" y="0"/>
                </a:moveTo>
                <a:cubicBezTo>
                  <a:pt x="296" y="16"/>
                  <a:pt x="250" y="39"/>
                  <a:pt x="227" y="63"/>
                </a:cubicBezTo>
                <a:cubicBezTo>
                  <a:pt x="204" y="85"/>
                  <a:pt x="191" y="107"/>
                  <a:pt x="165" y="125"/>
                </a:cubicBezTo>
                <a:cubicBezTo>
                  <a:pt x="133" y="172"/>
                  <a:pt x="74" y="209"/>
                  <a:pt x="55" y="267"/>
                </a:cubicBezTo>
                <a:cubicBezTo>
                  <a:pt x="32" y="331"/>
                  <a:pt x="13" y="395"/>
                  <a:pt x="0" y="463"/>
                </a:cubicBezTo>
                <a:cubicBezTo>
                  <a:pt x="9" y="538"/>
                  <a:pt x="10" y="625"/>
                  <a:pt x="55" y="690"/>
                </a:cubicBezTo>
                <a:cubicBezTo>
                  <a:pt x="71" y="740"/>
                  <a:pt x="103" y="778"/>
                  <a:pt x="133" y="823"/>
                </a:cubicBezTo>
                <a:cubicBezTo>
                  <a:pt x="155" y="857"/>
                  <a:pt x="176" y="894"/>
                  <a:pt x="212" y="918"/>
                </a:cubicBezTo>
                <a:cubicBezTo>
                  <a:pt x="270" y="956"/>
                  <a:pt x="243" y="944"/>
                  <a:pt x="306" y="965"/>
                </a:cubicBezTo>
                <a:cubicBezTo>
                  <a:pt x="313" y="967"/>
                  <a:pt x="329" y="972"/>
                  <a:pt x="329" y="972"/>
                </a:cubicBezTo>
                <a:cubicBezTo>
                  <a:pt x="365" y="999"/>
                  <a:pt x="349" y="990"/>
                  <a:pt x="377" y="1004"/>
                </a:cubicBezTo>
              </a:path>
            </a:pathLst>
          </a:custGeom>
          <a:noFill/>
          <a:ln w="50800" cmpd="sng">
            <a:solidFill>
              <a:srgbClr val="0033CC"/>
            </a:solidFill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42" name="Freeform 22"/>
          <p:cNvSpPr>
            <a:spLocks/>
          </p:cNvSpPr>
          <p:nvPr/>
        </p:nvSpPr>
        <p:spPr bwMode="auto">
          <a:xfrm>
            <a:off x="4572000" y="4114800"/>
            <a:ext cx="609600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4" y="125"/>
              </a:cxn>
              <a:cxn ang="0">
                <a:pos x="353" y="196"/>
              </a:cxn>
              <a:cxn ang="0">
                <a:pos x="392" y="423"/>
              </a:cxn>
            </a:cxnLst>
            <a:rect l="0" t="0" r="r" b="b"/>
            <a:pathLst>
              <a:path w="392" h="423">
                <a:moveTo>
                  <a:pt x="0" y="0"/>
                </a:moveTo>
                <a:cubicBezTo>
                  <a:pt x="126" y="12"/>
                  <a:pt x="220" y="34"/>
                  <a:pt x="314" y="125"/>
                </a:cubicBezTo>
                <a:cubicBezTo>
                  <a:pt x="322" y="150"/>
                  <a:pt x="353" y="196"/>
                  <a:pt x="353" y="196"/>
                </a:cubicBezTo>
                <a:cubicBezTo>
                  <a:pt x="362" y="270"/>
                  <a:pt x="392" y="347"/>
                  <a:pt x="392" y="423"/>
                </a:cubicBezTo>
              </a:path>
            </a:pathLst>
          </a:custGeom>
          <a:noFill/>
          <a:ln w="50800" cmpd="sng">
            <a:solidFill>
              <a:srgbClr val="0033CC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43" name="Text Box 23"/>
          <p:cNvSpPr txBox="1">
            <a:spLocks noChangeArrowheads="1"/>
          </p:cNvSpPr>
          <p:nvPr/>
        </p:nvSpPr>
        <p:spPr bwMode="auto">
          <a:xfrm>
            <a:off x="5029200" y="3810000"/>
            <a:ext cx="736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0033CC"/>
                </a:solidFill>
                <a:latin typeface="Times" charset="0"/>
              </a:rPr>
              <a:t>Goal</a:t>
            </a:r>
            <a:endParaRPr lang="en-US" sz="1400">
              <a:solidFill>
                <a:srgbClr val="0033CC"/>
              </a:solidFill>
              <a:latin typeface="Times" charset="0"/>
            </a:endParaRPr>
          </a:p>
          <a:p>
            <a:pPr algn="ctr" rtl="0" eaLnBrk="0" hangingPunct="0"/>
            <a:r>
              <a:rPr lang="en-US" sz="1400" b="1">
                <a:solidFill>
                  <a:srgbClr val="0033CC"/>
                </a:solidFill>
                <a:latin typeface="Times" charset="0"/>
              </a:rPr>
              <a:t>desired</a:t>
            </a:r>
            <a:endParaRPr lang="en-US" sz="1400">
              <a:latin typeface="Times" charset="0"/>
            </a:endParaRPr>
          </a:p>
        </p:txBody>
      </p:sp>
      <p:sp>
        <p:nvSpPr>
          <p:cNvPr id="926744" name="Freeform 24"/>
          <p:cNvSpPr>
            <a:spLocks/>
          </p:cNvSpPr>
          <p:nvPr/>
        </p:nvSpPr>
        <p:spPr bwMode="auto">
          <a:xfrm>
            <a:off x="5257800" y="4495800"/>
            <a:ext cx="228600" cy="409575"/>
          </a:xfrm>
          <a:custGeom>
            <a:avLst/>
            <a:gdLst/>
            <a:ahLst/>
            <a:cxnLst>
              <a:cxn ang="0">
                <a:pos x="274" y="0"/>
              </a:cxn>
              <a:cxn ang="0">
                <a:pos x="251" y="228"/>
              </a:cxn>
              <a:cxn ang="0">
                <a:pos x="117" y="345"/>
              </a:cxn>
              <a:cxn ang="0">
                <a:pos x="47" y="377"/>
              </a:cxn>
              <a:cxn ang="0">
                <a:pos x="23" y="385"/>
              </a:cxn>
              <a:cxn ang="0">
                <a:pos x="0" y="392"/>
              </a:cxn>
            </a:cxnLst>
            <a:rect l="0" t="0" r="r" b="b"/>
            <a:pathLst>
              <a:path w="328" h="392">
                <a:moveTo>
                  <a:pt x="274" y="0"/>
                </a:moveTo>
                <a:cubicBezTo>
                  <a:pt x="328" y="72"/>
                  <a:pt x="311" y="165"/>
                  <a:pt x="251" y="228"/>
                </a:cubicBezTo>
                <a:cubicBezTo>
                  <a:pt x="236" y="270"/>
                  <a:pt x="159" y="332"/>
                  <a:pt x="117" y="345"/>
                </a:cubicBezTo>
                <a:cubicBezTo>
                  <a:pt x="80" y="370"/>
                  <a:pt x="102" y="358"/>
                  <a:pt x="47" y="377"/>
                </a:cubicBezTo>
                <a:cubicBezTo>
                  <a:pt x="39" y="379"/>
                  <a:pt x="31" y="382"/>
                  <a:pt x="23" y="385"/>
                </a:cubicBezTo>
                <a:cubicBezTo>
                  <a:pt x="15" y="387"/>
                  <a:pt x="0" y="392"/>
                  <a:pt x="0" y="392"/>
                </a:cubicBezTo>
              </a:path>
            </a:pathLst>
          </a:custGeom>
          <a:noFill/>
          <a:ln w="50800" cmpd="sng">
            <a:solidFill>
              <a:srgbClr val="0033CC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45" name="Freeform 25"/>
          <p:cNvSpPr>
            <a:spLocks/>
          </p:cNvSpPr>
          <p:nvPr/>
        </p:nvSpPr>
        <p:spPr bwMode="auto">
          <a:xfrm>
            <a:off x="4724400" y="5181600"/>
            <a:ext cx="457200" cy="533400"/>
          </a:xfrm>
          <a:custGeom>
            <a:avLst/>
            <a:gdLst/>
            <a:ahLst/>
            <a:cxnLst>
              <a:cxn ang="0">
                <a:pos x="361" y="0"/>
              </a:cxn>
              <a:cxn ang="0">
                <a:pos x="267" y="188"/>
              </a:cxn>
              <a:cxn ang="0">
                <a:pos x="63" y="259"/>
              </a:cxn>
              <a:cxn ang="0">
                <a:pos x="0" y="267"/>
              </a:cxn>
            </a:cxnLst>
            <a:rect l="0" t="0" r="r" b="b"/>
            <a:pathLst>
              <a:path w="361" h="271">
                <a:moveTo>
                  <a:pt x="361" y="0"/>
                </a:moveTo>
                <a:cubicBezTo>
                  <a:pt x="338" y="68"/>
                  <a:pt x="332" y="145"/>
                  <a:pt x="267" y="188"/>
                </a:cubicBezTo>
                <a:cubicBezTo>
                  <a:pt x="222" y="254"/>
                  <a:pt x="134" y="254"/>
                  <a:pt x="63" y="259"/>
                </a:cubicBezTo>
                <a:cubicBezTo>
                  <a:pt x="26" y="271"/>
                  <a:pt x="47" y="267"/>
                  <a:pt x="0" y="267"/>
                </a:cubicBezTo>
              </a:path>
            </a:pathLst>
          </a:custGeom>
          <a:noFill/>
          <a:ln w="50800" cmpd="sng">
            <a:solidFill>
              <a:srgbClr val="0033CC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46" name="Text Box 26"/>
          <p:cNvSpPr txBox="1">
            <a:spLocks noChangeArrowheads="1"/>
          </p:cNvSpPr>
          <p:nvPr/>
        </p:nvSpPr>
        <p:spPr bwMode="auto">
          <a:xfrm>
            <a:off x="6403975" y="3886200"/>
            <a:ext cx="1066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State of system</a:t>
            </a:r>
            <a:endParaRPr lang="en-US" sz="1400" b="1">
              <a:latin typeface="Times" charset="0"/>
            </a:endParaRPr>
          </a:p>
        </p:txBody>
      </p:sp>
      <p:sp>
        <p:nvSpPr>
          <p:cNvPr id="926747" name="Text Box 27"/>
          <p:cNvSpPr txBox="1">
            <a:spLocks noChangeArrowheads="1"/>
          </p:cNvSpPr>
          <p:nvPr/>
        </p:nvSpPr>
        <p:spPr bwMode="auto">
          <a:xfrm>
            <a:off x="7470775" y="4800600"/>
            <a:ext cx="1139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discrepancy</a:t>
            </a:r>
            <a:endParaRPr lang="en-US" sz="2400">
              <a:latin typeface="Times" charset="0"/>
            </a:endParaRPr>
          </a:p>
        </p:txBody>
      </p:sp>
      <p:sp>
        <p:nvSpPr>
          <p:cNvPr id="926748" name="Text Box 28"/>
          <p:cNvSpPr txBox="1">
            <a:spLocks noChangeArrowheads="1"/>
          </p:cNvSpPr>
          <p:nvPr/>
        </p:nvSpPr>
        <p:spPr bwMode="auto">
          <a:xfrm>
            <a:off x="6450013" y="5334000"/>
            <a:ext cx="9937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Corrective</a:t>
            </a:r>
            <a:endParaRPr lang="en-US" sz="1400" b="1">
              <a:latin typeface="Times" charset="0"/>
            </a:endParaRPr>
          </a:p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action</a:t>
            </a:r>
            <a:endParaRPr lang="en-US" sz="1400">
              <a:latin typeface="Times" charset="0"/>
            </a:endParaRPr>
          </a:p>
        </p:txBody>
      </p:sp>
      <p:sp>
        <p:nvSpPr>
          <p:cNvPr id="926749" name="Freeform 29"/>
          <p:cNvSpPr>
            <a:spLocks/>
          </p:cNvSpPr>
          <p:nvPr/>
        </p:nvSpPr>
        <p:spPr bwMode="auto">
          <a:xfrm>
            <a:off x="7391400" y="4038600"/>
            <a:ext cx="609600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4" y="125"/>
              </a:cxn>
              <a:cxn ang="0">
                <a:pos x="353" y="196"/>
              </a:cxn>
              <a:cxn ang="0">
                <a:pos x="392" y="423"/>
              </a:cxn>
            </a:cxnLst>
            <a:rect l="0" t="0" r="r" b="b"/>
            <a:pathLst>
              <a:path w="392" h="423">
                <a:moveTo>
                  <a:pt x="0" y="0"/>
                </a:moveTo>
                <a:cubicBezTo>
                  <a:pt x="126" y="12"/>
                  <a:pt x="220" y="34"/>
                  <a:pt x="314" y="125"/>
                </a:cubicBezTo>
                <a:cubicBezTo>
                  <a:pt x="322" y="150"/>
                  <a:pt x="353" y="196"/>
                  <a:pt x="353" y="196"/>
                </a:cubicBezTo>
                <a:cubicBezTo>
                  <a:pt x="362" y="270"/>
                  <a:pt x="392" y="347"/>
                  <a:pt x="392" y="423"/>
                </a:cubicBezTo>
              </a:path>
            </a:pathLst>
          </a:custGeom>
          <a:noFill/>
          <a:ln w="5080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50" name="Text Box 30"/>
          <p:cNvSpPr txBox="1">
            <a:spLocks noChangeArrowheads="1"/>
          </p:cNvSpPr>
          <p:nvPr/>
        </p:nvSpPr>
        <p:spPr bwMode="auto">
          <a:xfrm>
            <a:off x="7981950" y="3962400"/>
            <a:ext cx="736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Goal</a:t>
            </a:r>
            <a:endParaRPr lang="en-US" sz="1400">
              <a:solidFill>
                <a:srgbClr val="006600"/>
              </a:solidFill>
              <a:latin typeface="Times" charset="0"/>
            </a:endParaRPr>
          </a:p>
          <a:p>
            <a:pPr algn="ctr"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desired</a:t>
            </a:r>
            <a:endParaRPr lang="en-US" sz="1400">
              <a:solidFill>
                <a:srgbClr val="006600"/>
              </a:solidFill>
              <a:latin typeface="Times" charset="0"/>
            </a:endParaRPr>
          </a:p>
        </p:txBody>
      </p:sp>
      <p:sp>
        <p:nvSpPr>
          <p:cNvPr id="926751" name="Freeform 31"/>
          <p:cNvSpPr>
            <a:spLocks/>
          </p:cNvSpPr>
          <p:nvPr/>
        </p:nvSpPr>
        <p:spPr bwMode="auto">
          <a:xfrm>
            <a:off x="8153400" y="4419600"/>
            <a:ext cx="304800" cy="393700"/>
          </a:xfrm>
          <a:custGeom>
            <a:avLst/>
            <a:gdLst/>
            <a:ahLst/>
            <a:cxnLst>
              <a:cxn ang="0">
                <a:pos x="274" y="0"/>
              </a:cxn>
              <a:cxn ang="0">
                <a:pos x="251" y="228"/>
              </a:cxn>
              <a:cxn ang="0">
                <a:pos x="117" y="345"/>
              </a:cxn>
              <a:cxn ang="0">
                <a:pos x="47" y="377"/>
              </a:cxn>
              <a:cxn ang="0">
                <a:pos x="23" y="385"/>
              </a:cxn>
              <a:cxn ang="0">
                <a:pos x="0" y="392"/>
              </a:cxn>
            </a:cxnLst>
            <a:rect l="0" t="0" r="r" b="b"/>
            <a:pathLst>
              <a:path w="328" h="392">
                <a:moveTo>
                  <a:pt x="274" y="0"/>
                </a:moveTo>
                <a:cubicBezTo>
                  <a:pt x="328" y="72"/>
                  <a:pt x="311" y="165"/>
                  <a:pt x="251" y="228"/>
                </a:cubicBezTo>
                <a:cubicBezTo>
                  <a:pt x="236" y="270"/>
                  <a:pt x="159" y="332"/>
                  <a:pt x="117" y="345"/>
                </a:cubicBezTo>
                <a:cubicBezTo>
                  <a:pt x="80" y="370"/>
                  <a:pt x="102" y="358"/>
                  <a:pt x="47" y="377"/>
                </a:cubicBezTo>
                <a:cubicBezTo>
                  <a:pt x="39" y="379"/>
                  <a:pt x="31" y="382"/>
                  <a:pt x="23" y="385"/>
                </a:cubicBezTo>
                <a:cubicBezTo>
                  <a:pt x="15" y="387"/>
                  <a:pt x="0" y="392"/>
                  <a:pt x="0" y="392"/>
                </a:cubicBezTo>
              </a:path>
            </a:pathLst>
          </a:custGeom>
          <a:noFill/>
          <a:ln w="5080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52" name="Text Box 32"/>
          <p:cNvSpPr txBox="1">
            <a:spLocks noChangeArrowheads="1"/>
          </p:cNvSpPr>
          <p:nvPr/>
        </p:nvSpPr>
        <p:spPr bwMode="auto">
          <a:xfrm>
            <a:off x="5924550" y="4648200"/>
            <a:ext cx="58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delay</a:t>
            </a:r>
            <a:endParaRPr lang="en-US" sz="1400" b="1">
              <a:latin typeface="Times" charset="0"/>
            </a:endParaRPr>
          </a:p>
        </p:txBody>
      </p:sp>
      <p:sp>
        <p:nvSpPr>
          <p:cNvPr id="926753" name="Text Box 33"/>
          <p:cNvSpPr txBox="1">
            <a:spLocks noChangeArrowheads="1"/>
          </p:cNvSpPr>
          <p:nvPr/>
        </p:nvSpPr>
        <p:spPr bwMode="auto">
          <a:xfrm>
            <a:off x="7467600" y="5257800"/>
            <a:ext cx="706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 eaLnBrk="0" hangingPunct="0"/>
            <a:r>
              <a:rPr lang="en-US" sz="1400" b="1">
                <a:solidFill>
                  <a:srgbClr val="006600"/>
                </a:solidFill>
                <a:latin typeface="Times" charset="0"/>
              </a:rPr>
              <a:t>delay</a:t>
            </a:r>
            <a:endParaRPr lang="en-US" sz="1400" b="1">
              <a:latin typeface="Times" charset="0"/>
            </a:endParaRPr>
          </a:p>
        </p:txBody>
      </p:sp>
      <p:sp>
        <p:nvSpPr>
          <p:cNvPr id="926754" name="Freeform 34"/>
          <p:cNvSpPr>
            <a:spLocks/>
          </p:cNvSpPr>
          <p:nvPr/>
        </p:nvSpPr>
        <p:spPr bwMode="auto">
          <a:xfrm>
            <a:off x="6134100" y="4097338"/>
            <a:ext cx="365125" cy="635000"/>
          </a:xfrm>
          <a:custGeom>
            <a:avLst/>
            <a:gdLst/>
            <a:ahLst/>
            <a:cxnLst>
              <a:cxn ang="0">
                <a:pos x="230" y="0"/>
              </a:cxn>
              <a:cxn ang="0">
                <a:pos x="105" y="78"/>
              </a:cxn>
              <a:cxn ang="0">
                <a:pos x="81" y="102"/>
              </a:cxn>
              <a:cxn ang="0">
                <a:pos x="50" y="149"/>
              </a:cxn>
              <a:cxn ang="0">
                <a:pos x="11" y="290"/>
              </a:cxn>
              <a:cxn ang="0">
                <a:pos x="3" y="400"/>
              </a:cxn>
            </a:cxnLst>
            <a:rect l="0" t="0" r="r" b="b"/>
            <a:pathLst>
              <a:path w="230" h="400">
                <a:moveTo>
                  <a:pt x="230" y="0"/>
                </a:moveTo>
                <a:cubicBezTo>
                  <a:pt x="188" y="19"/>
                  <a:pt x="140" y="47"/>
                  <a:pt x="105" y="78"/>
                </a:cubicBezTo>
                <a:cubicBezTo>
                  <a:pt x="96" y="85"/>
                  <a:pt x="87" y="93"/>
                  <a:pt x="81" y="102"/>
                </a:cubicBezTo>
                <a:cubicBezTo>
                  <a:pt x="69" y="116"/>
                  <a:pt x="50" y="149"/>
                  <a:pt x="50" y="149"/>
                </a:cubicBezTo>
                <a:cubicBezTo>
                  <a:pt x="37" y="196"/>
                  <a:pt x="24" y="242"/>
                  <a:pt x="11" y="290"/>
                </a:cubicBezTo>
                <a:cubicBezTo>
                  <a:pt x="0" y="363"/>
                  <a:pt x="3" y="326"/>
                  <a:pt x="3" y="400"/>
                </a:cubicBezTo>
              </a:path>
            </a:pathLst>
          </a:custGeom>
          <a:noFill/>
          <a:ln w="50800" cmpd="sng">
            <a:solidFill>
              <a:srgbClr val="006600"/>
            </a:solidFill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55" name="Freeform 35"/>
          <p:cNvSpPr>
            <a:spLocks/>
          </p:cNvSpPr>
          <p:nvPr/>
        </p:nvSpPr>
        <p:spPr bwMode="auto">
          <a:xfrm>
            <a:off x="6172200" y="5029200"/>
            <a:ext cx="346075" cy="596900"/>
          </a:xfrm>
          <a:custGeom>
            <a:avLst/>
            <a:gdLst/>
            <a:ahLst/>
            <a:cxnLst>
              <a:cxn ang="0">
                <a:pos x="314" y="424"/>
              </a:cxn>
              <a:cxn ang="0">
                <a:pos x="133" y="361"/>
              </a:cxn>
              <a:cxn ang="0">
                <a:pos x="39" y="157"/>
              </a:cxn>
              <a:cxn ang="0">
                <a:pos x="0" y="0"/>
              </a:cxn>
            </a:cxnLst>
            <a:rect l="0" t="0" r="r" b="b"/>
            <a:pathLst>
              <a:path w="314" h="424">
                <a:moveTo>
                  <a:pt x="314" y="424"/>
                </a:moveTo>
                <a:cubicBezTo>
                  <a:pt x="249" y="411"/>
                  <a:pt x="193" y="381"/>
                  <a:pt x="133" y="361"/>
                </a:cubicBezTo>
                <a:cubicBezTo>
                  <a:pt x="64" y="313"/>
                  <a:pt x="58" y="231"/>
                  <a:pt x="39" y="157"/>
                </a:cubicBezTo>
                <a:cubicBezTo>
                  <a:pt x="25" y="104"/>
                  <a:pt x="0" y="55"/>
                  <a:pt x="0" y="0"/>
                </a:cubicBezTo>
              </a:path>
            </a:pathLst>
          </a:custGeom>
          <a:noFill/>
          <a:ln w="5080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56" name="Freeform 36"/>
          <p:cNvSpPr>
            <a:spLocks/>
          </p:cNvSpPr>
          <p:nvPr/>
        </p:nvSpPr>
        <p:spPr bwMode="auto">
          <a:xfrm>
            <a:off x="7924800" y="5029200"/>
            <a:ext cx="76200" cy="301625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0" y="94"/>
              </a:cxn>
            </a:cxnLst>
            <a:rect l="0" t="0" r="r" b="b"/>
            <a:pathLst>
              <a:path w="47" h="94">
                <a:moveTo>
                  <a:pt x="47" y="0"/>
                </a:moveTo>
                <a:cubicBezTo>
                  <a:pt x="38" y="45"/>
                  <a:pt x="35" y="62"/>
                  <a:pt x="0" y="94"/>
                </a:cubicBezTo>
              </a:path>
            </a:pathLst>
          </a:custGeom>
          <a:noFill/>
          <a:ln w="5080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57" name="Freeform 37"/>
          <p:cNvSpPr>
            <a:spLocks/>
          </p:cNvSpPr>
          <p:nvPr/>
        </p:nvSpPr>
        <p:spPr bwMode="auto">
          <a:xfrm>
            <a:off x="7315200" y="5486400"/>
            <a:ext cx="485775" cy="200025"/>
          </a:xfrm>
          <a:custGeom>
            <a:avLst/>
            <a:gdLst/>
            <a:ahLst/>
            <a:cxnLst>
              <a:cxn ang="0">
                <a:pos x="306" y="0"/>
              </a:cxn>
              <a:cxn ang="0">
                <a:pos x="267" y="63"/>
              </a:cxn>
              <a:cxn ang="0">
                <a:pos x="0" y="117"/>
              </a:cxn>
            </a:cxnLst>
            <a:rect l="0" t="0" r="r" b="b"/>
            <a:pathLst>
              <a:path w="306" h="126">
                <a:moveTo>
                  <a:pt x="306" y="0"/>
                </a:moveTo>
                <a:cubicBezTo>
                  <a:pt x="294" y="31"/>
                  <a:pt x="296" y="43"/>
                  <a:pt x="267" y="63"/>
                </a:cubicBezTo>
                <a:cubicBezTo>
                  <a:pt x="222" y="126"/>
                  <a:pt x="64" y="117"/>
                  <a:pt x="0" y="117"/>
                </a:cubicBezTo>
              </a:path>
            </a:pathLst>
          </a:custGeom>
          <a:noFill/>
          <a:ln w="5080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926758" name="Text Box 38"/>
          <p:cNvSpPr txBox="1">
            <a:spLocks noChangeArrowheads="1"/>
          </p:cNvSpPr>
          <p:nvPr/>
        </p:nvSpPr>
        <p:spPr bwMode="auto">
          <a:xfrm>
            <a:off x="838200" y="17526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/>
            <a:r>
              <a:rPr lang="en-US" sz="2000">
                <a:solidFill>
                  <a:srgbClr val="A50021"/>
                </a:solidFill>
                <a:latin typeface="Times" charset="0"/>
              </a:rPr>
              <a:t>Exponential Growth</a:t>
            </a:r>
            <a:endParaRPr lang="en-US" sz="2800">
              <a:latin typeface="Times" charset="0"/>
            </a:endParaRPr>
          </a:p>
        </p:txBody>
      </p:sp>
      <p:sp>
        <p:nvSpPr>
          <p:cNvPr id="926759" name="Text Box 39"/>
          <p:cNvSpPr txBox="1">
            <a:spLocks noChangeArrowheads="1"/>
          </p:cNvSpPr>
          <p:nvPr/>
        </p:nvSpPr>
        <p:spPr bwMode="auto">
          <a:xfrm>
            <a:off x="3595688" y="1804988"/>
            <a:ext cx="1579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 eaLnBrk="0" hangingPunct="0"/>
            <a:r>
              <a:rPr lang="en-US" sz="2000">
                <a:solidFill>
                  <a:srgbClr val="0033CC"/>
                </a:solidFill>
                <a:latin typeface="Times" charset="0"/>
              </a:rPr>
              <a:t>Goal-Seeking</a:t>
            </a:r>
            <a:endParaRPr lang="en-US" sz="2800">
              <a:latin typeface="Times" charset="0"/>
            </a:endParaRPr>
          </a:p>
        </p:txBody>
      </p:sp>
      <p:sp>
        <p:nvSpPr>
          <p:cNvPr id="926760" name="Text Box 40"/>
          <p:cNvSpPr txBox="1">
            <a:spLocks noChangeArrowheads="1"/>
          </p:cNvSpPr>
          <p:nvPr/>
        </p:nvSpPr>
        <p:spPr bwMode="auto">
          <a:xfrm>
            <a:off x="6546850" y="1728788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 eaLnBrk="0" hangingPunct="0"/>
            <a:r>
              <a:rPr lang="en-US" sz="2000">
                <a:solidFill>
                  <a:srgbClr val="006600"/>
                </a:solidFill>
                <a:latin typeface="Times" charset="0"/>
              </a:rPr>
              <a:t>Oscillation</a:t>
            </a:r>
            <a:endParaRPr lang="en-US" sz="2000">
              <a:latin typeface="Times" charset="0"/>
            </a:endParaRPr>
          </a:p>
        </p:txBody>
      </p:sp>
      <p:sp>
        <p:nvSpPr>
          <p:cNvPr id="926761" name="Text Box 41"/>
          <p:cNvSpPr txBox="1">
            <a:spLocks noChangeArrowheads="1"/>
          </p:cNvSpPr>
          <p:nvPr/>
        </p:nvSpPr>
        <p:spPr bwMode="auto">
          <a:xfrm>
            <a:off x="2286000" y="5410200"/>
            <a:ext cx="32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0" eaLnBrk="0" hangingPunct="0"/>
            <a:r>
              <a:rPr lang="en-US" sz="2400">
                <a:latin typeface="Times" charset="0"/>
              </a:rPr>
              <a:t>+</a:t>
            </a:r>
          </a:p>
        </p:txBody>
      </p:sp>
      <p:sp>
        <p:nvSpPr>
          <p:cNvPr id="926762" name="Text Box 42"/>
          <p:cNvSpPr txBox="1">
            <a:spLocks noChangeArrowheads="1"/>
          </p:cNvSpPr>
          <p:nvPr/>
        </p:nvSpPr>
        <p:spPr bwMode="auto">
          <a:xfrm>
            <a:off x="1184275" y="3717925"/>
            <a:ext cx="35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>
                <a:latin typeface="Times" charset="0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976AC-E1F3-4461-9AD2-393BD6037E04}" type="slidenum">
              <a:rPr lang="ar-SA"/>
              <a:pPr/>
              <a:t>64</a:t>
            </a:fld>
            <a:endParaRPr lang="en-MY"/>
          </a:p>
        </p:txBody>
      </p:sp>
      <p:sp>
        <p:nvSpPr>
          <p:cNvPr id="2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2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36588" y="0"/>
            <a:ext cx="7772400" cy="1143000"/>
          </a:xfrm>
        </p:spPr>
        <p:txBody>
          <a:bodyPr/>
          <a:lstStyle/>
          <a:p>
            <a:r>
              <a:rPr lang="en-GB"/>
              <a:t>System Dynamics Models</a:t>
            </a:r>
          </a:p>
        </p:txBody>
      </p:sp>
      <p:sp>
        <p:nvSpPr>
          <p:cNvPr id="574467" name="Text Box 3"/>
          <p:cNvSpPr txBox="1">
            <a:spLocks noChangeArrowheads="1"/>
          </p:cNvSpPr>
          <p:nvPr/>
        </p:nvSpPr>
        <p:spPr bwMode="auto">
          <a:xfrm>
            <a:off x="3389313" y="2436813"/>
            <a:ext cx="2524125" cy="1385887"/>
          </a:xfrm>
          <a:prstGeom prst="rect">
            <a:avLst/>
          </a:prstGeom>
          <a:solidFill>
            <a:srgbClr val="FFFF00"/>
          </a:solidFill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en-GB" sz="4400" b="1">
                <a:solidFill>
                  <a:srgbClr val="000000"/>
                </a:solidFill>
                <a:latin typeface="Times New Roman" pitchFamily="18" charset="0"/>
              </a:rPr>
              <a:t>Model</a:t>
            </a:r>
            <a:endParaRPr lang="en-GB" sz="240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0" hangingPunct="0">
              <a:spcBef>
                <a:spcPct val="50000"/>
              </a:spcBef>
            </a:pPr>
            <a:endParaRPr lang="en-GB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74468" name="Group 4"/>
          <p:cNvGrpSpPr>
            <a:grpSpLocks/>
          </p:cNvGrpSpPr>
          <p:nvPr/>
        </p:nvGrpSpPr>
        <p:grpSpPr bwMode="auto">
          <a:xfrm>
            <a:off x="0" y="917575"/>
            <a:ext cx="3587750" cy="5802313"/>
            <a:chOff x="0" y="578"/>
            <a:chExt cx="2260" cy="3655"/>
          </a:xfrm>
        </p:grpSpPr>
        <p:sp>
          <p:nvSpPr>
            <p:cNvPr id="574469" name="Text Box 5"/>
            <p:cNvSpPr txBox="1">
              <a:spLocks noChangeArrowheads="1"/>
            </p:cNvSpPr>
            <p:nvPr/>
          </p:nvSpPr>
          <p:spPr bwMode="auto">
            <a:xfrm>
              <a:off x="0" y="578"/>
              <a:ext cx="1271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 eaLnBrk="0" hangingPunct="0">
                <a:spcBef>
                  <a:spcPct val="50000"/>
                </a:spcBef>
              </a:pPr>
              <a:r>
                <a:rPr lang="en-GB" sz="2400" b="1">
                  <a:latin typeface="Times New Roman" pitchFamily="18" charset="0"/>
                </a:rPr>
                <a:t>Initial values</a:t>
              </a:r>
              <a:br>
                <a:rPr lang="en-GB" sz="2400" b="1">
                  <a:latin typeface="Times New Roman" pitchFamily="18" charset="0"/>
                </a:rPr>
              </a:br>
              <a:r>
                <a:rPr lang="en-GB" sz="2000" b="1">
                  <a:latin typeface="Times New Roman" pitchFamily="18" charset="0"/>
                </a:rPr>
                <a:t>e.g. initial soil water content</a:t>
              </a:r>
              <a:endParaRPr lang="en-GB" sz="2400" b="1">
                <a:latin typeface="Times New Roman" pitchFamily="18" charset="0"/>
              </a:endParaRPr>
            </a:p>
          </p:txBody>
        </p:sp>
        <p:sp>
          <p:nvSpPr>
            <p:cNvPr id="574470" name="Text Box 6"/>
            <p:cNvSpPr txBox="1">
              <a:spLocks noChangeArrowheads="1"/>
            </p:cNvSpPr>
            <p:nvPr/>
          </p:nvSpPr>
          <p:spPr bwMode="auto">
            <a:xfrm>
              <a:off x="0" y="1426"/>
              <a:ext cx="150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 eaLnBrk="0" hangingPunct="0">
                <a:spcBef>
                  <a:spcPct val="50000"/>
                </a:spcBef>
              </a:pPr>
              <a:r>
                <a:rPr lang="en-GB" sz="2400" b="1">
                  <a:latin typeface="Times New Roman" pitchFamily="18" charset="0"/>
                </a:rPr>
                <a:t>Parameters</a:t>
              </a:r>
              <a:br>
                <a:rPr lang="en-GB" sz="2400" b="1">
                  <a:latin typeface="Times New Roman" pitchFamily="18" charset="0"/>
                </a:rPr>
              </a:br>
              <a:r>
                <a:rPr lang="en-GB" sz="2000" b="1">
                  <a:latin typeface="Times New Roman" pitchFamily="18" charset="0"/>
                </a:rPr>
                <a:t>e.g. rate constants</a:t>
              </a:r>
              <a:endParaRPr lang="en-GB" sz="2400" b="1">
                <a:latin typeface="Times New Roman" pitchFamily="18" charset="0"/>
              </a:endParaRPr>
            </a:p>
          </p:txBody>
        </p:sp>
        <p:sp>
          <p:nvSpPr>
            <p:cNvPr id="574471" name="Text Box 7"/>
            <p:cNvSpPr txBox="1">
              <a:spLocks noChangeArrowheads="1"/>
            </p:cNvSpPr>
            <p:nvPr/>
          </p:nvSpPr>
          <p:spPr bwMode="auto">
            <a:xfrm>
              <a:off x="0" y="2160"/>
              <a:ext cx="186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 eaLnBrk="0" hangingPunct="0">
                <a:spcBef>
                  <a:spcPct val="50000"/>
                </a:spcBef>
              </a:pPr>
              <a:r>
                <a:rPr lang="en-GB" sz="2400" b="1">
                  <a:latin typeface="Times New Roman" pitchFamily="18" charset="0"/>
                </a:rPr>
                <a:t>Exogenous variables</a:t>
              </a:r>
              <a:br>
                <a:rPr lang="en-GB" sz="2400" b="1">
                  <a:latin typeface="Times New Roman" pitchFamily="18" charset="0"/>
                </a:rPr>
              </a:br>
              <a:r>
                <a:rPr lang="en-GB" sz="2000" b="1">
                  <a:latin typeface="Times New Roman" pitchFamily="18" charset="0"/>
                </a:rPr>
                <a:t>e.g. climatic variables</a:t>
              </a:r>
              <a:r>
                <a:rPr lang="en-GB" sz="2400" b="1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574472" name="Text Box 8"/>
            <p:cNvSpPr txBox="1">
              <a:spLocks noChangeArrowheads="1"/>
            </p:cNvSpPr>
            <p:nvPr/>
          </p:nvSpPr>
          <p:spPr bwMode="auto">
            <a:xfrm>
              <a:off x="0" y="2861"/>
              <a:ext cx="1683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 eaLnBrk="0" hangingPunct="0">
                <a:spcBef>
                  <a:spcPct val="50000"/>
                </a:spcBef>
              </a:pPr>
              <a:r>
                <a:rPr lang="en-GB" sz="2400" b="1">
                  <a:latin typeface="Times New Roman" pitchFamily="18" charset="0"/>
                </a:rPr>
                <a:t>Site conditions</a:t>
              </a:r>
              <a:br>
                <a:rPr lang="en-GB" sz="2400" b="1">
                  <a:latin typeface="Times New Roman" pitchFamily="18" charset="0"/>
                </a:rPr>
              </a:br>
              <a:r>
                <a:rPr lang="en-GB" sz="2000" b="1">
                  <a:latin typeface="Times New Roman" pitchFamily="18" charset="0"/>
                </a:rPr>
                <a:t>e.g. soil type</a:t>
              </a:r>
              <a:endParaRPr lang="en-GB" sz="2400" b="1">
                <a:latin typeface="Times New Roman" pitchFamily="18" charset="0"/>
              </a:endParaRPr>
            </a:p>
          </p:txBody>
        </p:sp>
        <p:sp>
          <p:nvSpPr>
            <p:cNvPr id="574473" name="Line 9"/>
            <p:cNvSpPr>
              <a:spLocks noChangeShapeType="1"/>
            </p:cNvSpPr>
            <p:nvPr/>
          </p:nvSpPr>
          <p:spPr bwMode="auto">
            <a:xfrm>
              <a:off x="1099" y="764"/>
              <a:ext cx="1013" cy="75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74474" name="Line 10"/>
            <p:cNvSpPr>
              <a:spLocks noChangeShapeType="1"/>
            </p:cNvSpPr>
            <p:nvPr/>
          </p:nvSpPr>
          <p:spPr bwMode="auto">
            <a:xfrm>
              <a:off x="958" y="1598"/>
              <a:ext cx="1154" cy="171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74475" name="Line 11"/>
            <p:cNvSpPr>
              <a:spLocks noChangeShapeType="1"/>
            </p:cNvSpPr>
            <p:nvPr/>
          </p:nvSpPr>
          <p:spPr bwMode="auto">
            <a:xfrm flipV="1">
              <a:off x="1683" y="2160"/>
              <a:ext cx="421" cy="139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74476" name="Line 12"/>
            <p:cNvSpPr>
              <a:spLocks noChangeShapeType="1"/>
            </p:cNvSpPr>
            <p:nvPr/>
          </p:nvSpPr>
          <p:spPr bwMode="auto">
            <a:xfrm flipV="1">
              <a:off x="1223" y="2385"/>
              <a:ext cx="881" cy="631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74477" name="Text Box 13"/>
            <p:cNvSpPr txBox="1">
              <a:spLocks noChangeArrowheads="1"/>
            </p:cNvSpPr>
            <p:nvPr/>
          </p:nvSpPr>
          <p:spPr bwMode="auto">
            <a:xfrm>
              <a:off x="0" y="3523"/>
              <a:ext cx="1902" cy="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 eaLnBrk="0" hangingPunct="0">
                <a:spcBef>
                  <a:spcPct val="50000"/>
                </a:spcBef>
              </a:pPr>
              <a:r>
                <a:rPr lang="en-GB" sz="2400" b="1">
                  <a:latin typeface="Times New Roman" pitchFamily="18" charset="0"/>
                </a:rPr>
                <a:t>Management options</a:t>
              </a:r>
              <a:br>
                <a:rPr lang="en-GB" sz="2400" b="1">
                  <a:latin typeface="Times New Roman" pitchFamily="18" charset="0"/>
                </a:rPr>
              </a:br>
              <a:r>
                <a:rPr lang="en-GB" sz="2400" b="1">
                  <a:latin typeface="Times New Roman" pitchFamily="18" charset="0"/>
                </a:rPr>
                <a:t>(policy levers)</a:t>
              </a:r>
              <a:br>
                <a:rPr lang="en-GB" sz="2400" b="1">
                  <a:latin typeface="Times New Roman" pitchFamily="18" charset="0"/>
                </a:rPr>
              </a:br>
              <a:r>
                <a:rPr lang="en-GB" sz="2000" b="1">
                  <a:latin typeface="Times New Roman" pitchFamily="18" charset="0"/>
                </a:rPr>
                <a:t>e.g. harvesting rate</a:t>
              </a:r>
              <a:endParaRPr lang="en-GB" sz="2400" b="1">
                <a:latin typeface="Times New Roman" pitchFamily="18" charset="0"/>
              </a:endParaRPr>
            </a:p>
          </p:txBody>
        </p:sp>
        <p:sp>
          <p:nvSpPr>
            <p:cNvPr id="574478" name="Line 14"/>
            <p:cNvSpPr>
              <a:spLocks noChangeShapeType="1"/>
            </p:cNvSpPr>
            <p:nvPr/>
          </p:nvSpPr>
          <p:spPr bwMode="auto">
            <a:xfrm flipV="1">
              <a:off x="1683" y="2424"/>
              <a:ext cx="577" cy="117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</p:grpSp>
      <p:grpSp>
        <p:nvGrpSpPr>
          <p:cNvPr id="574479" name="Group 15"/>
          <p:cNvGrpSpPr>
            <a:grpSpLocks/>
          </p:cNvGrpSpPr>
          <p:nvPr/>
        </p:nvGrpSpPr>
        <p:grpSpPr bwMode="auto">
          <a:xfrm>
            <a:off x="5937250" y="2611438"/>
            <a:ext cx="3206750" cy="1136650"/>
            <a:chOff x="3740" y="1645"/>
            <a:chExt cx="2020" cy="716"/>
          </a:xfrm>
        </p:grpSpPr>
        <p:sp>
          <p:nvSpPr>
            <p:cNvPr id="574480" name="Text Box 16"/>
            <p:cNvSpPr txBox="1">
              <a:spLocks noChangeArrowheads="1"/>
            </p:cNvSpPr>
            <p:nvPr/>
          </p:nvSpPr>
          <p:spPr bwMode="auto">
            <a:xfrm>
              <a:off x="4138" y="1645"/>
              <a:ext cx="1622" cy="71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 eaLnBrk="0" hangingPunct="0">
                <a:spcBef>
                  <a:spcPct val="50000"/>
                </a:spcBef>
              </a:pPr>
              <a:r>
                <a:rPr lang="en-GB" sz="2400">
                  <a:latin typeface="Times New Roman" pitchFamily="18" charset="0"/>
                </a:rPr>
                <a:t>Outputs (indicators of performance)</a:t>
              </a:r>
              <a:br>
                <a:rPr lang="en-GB" sz="2400">
                  <a:latin typeface="Times New Roman" pitchFamily="18" charset="0"/>
                </a:rPr>
              </a:br>
              <a:r>
                <a:rPr lang="en-GB" sz="2000">
                  <a:latin typeface="Times New Roman" pitchFamily="18" charset="0"/>
                </a:rPr>
                <a:t>e.g. amounts, rates....</a:t>
              </a:r>
            </a:p>
          </p:txBody>
        </p:sp>
        <p:sp>
          <p:nvSpPr>
            <p:cNvPr id="574481" name="Line 17"/>
            <p:cNvSpPr>
              <a:spLocks noChangeShapeType="1"/>
            </p:cNvSpPr>
            <p:nvPr/>
          </p:nvSpPr>
          <p:spPr bwMode="auto">
            <a:xfrm>
              <a:off x="3740" y="1800"/>
              <a:ext cx="40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</p:grpSp>
      <p:sp>
        <p:nvSpPr>
          <p:cNvPr id="574482" name="Text Box 18"/>
          <p:cNvSpPr txBox="1">
            <a:spLocks noChangeArrowheads="1"/>
          </p:cNvSpPr>
          <p:nvPr/>
        </p:nvSpPr>
        <p:spPr bwMode="auto">
          <a:xfrm>
            <a:off x="3886200" y="3962400"/>
            <a:ext cx="484981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GB" sz="2400" b="1">
                <a:latin typeface="Times New Roman" pitchFamily="18" charset="0"/>
              </a:rPr>
              <a:t>Model uses:</a:t>
            </a:r>
            <a:br>
              <a:rPr lang="en-GB" sz="2400" b="1">
                <a:latin typeface="Times New Roman" pitchFamily="18" charset="0"/>
              </a:rPr>
            </a:br>
            <a:r>
              <a:rPr lang="en-GB" sz="2400" b="1">
                <a:latin typeface="Times New Roman" pitchFamily="18" charset="0"/>
              </a:rPr>
              <a:t>- prediction</a:t>
            </a:r>
            <a:br>
              <a:rPr lang="en-GB" sz="2400" b="1">
                <a:latin typeface="Times New Roman" pitchFamily="18" charset="0"/>
              </a:rPr>
            </a:br>
            <a:r>
              <a:rPr lang="en-GB" sz="2400" b="1">
                <a:latin typeface="Times New Roman" pitchFamily="18" charset="0"/>
              </a:rPr>
              <a:t>- testing of understanding</a:t>
            </a:r>
            <a:br>
              <a:rPr lang="en-GB" sz="2400" b="1">
                <a:latin typeface="Times New Roman" pitchFamily="18" charset="0"/>
              </a:rPr>
            </a:br>
            <a:r>
              <a:rPr lang="en-GB" sz="2400" b="1">
                <a:latin typeface="Times New Roman" pitchFamily="18" charset="0"/>
              </a:rPr>
              <a:t>- management</a:t>
            </a:r>
            <a:br>
              <a:rPr lang="en-GB" sz="2400" b="1">
                <a:latin typeface="Times New Roman" pitchFamily="18" charset="0"/>
              </a:rPr>
            </a:br>
            <a:r>
              <a:rPr lang="en-GB" sz="2400" b="1">
                <a:latin typeface="Times New Roman" pitchFamily="18" charset="0"/>
              </a:rPr>
              <a:t>- optimisation (through iteration)</a:t>
            </a:r>
            <a:br>
              <a:rPr lang="en-GB" sz="2400" b="1">
                <a:latin typeface="Times New Roman" pitchFamily="18" charset="0"/>
              </a:rPr>
            </a:br>
            <a:r>
              <a:rPr lang="en-GB" sz="2400" b="1">
                <a:latin typeface="Times New Roman" pitchFamily="18" charset="0"/>
              </a:rPr>
              <a:t>- sensitivity analysis</a:t>
            </a:r>
            <a:br>
              <a:rPr lang="en-GB" sz="2400" b="1">
                <a:latin typeface="Times New Roman" pitchFamily="18" charset="0"/>
              </a:rPr>
            </a:br>
            <a:r>
              <a:rPr lang="en-GB" sz="2400" b="1">
                <a:latin typeface="Times New Roman" pitchFamily="18" charset="0"/>
              </a:rPr>
              <a:t>- back-casting</a:t>
            </a:r>
          </a:p>
        </p:txBody>
      </p:sp>
      <p:grpSp>
        <p:nvGrpSpPr>
          <p:cNvPr id="574483" name="Group 19"/>
          <p:cNvGrpSpPr>
            <a:grpSpLocks/>
          </p:cNvGrpSpPr>
          <p:nvPr/>
        </p:nvGrpSpPr>
        <p:grpSpPr bwMode="auto">
          <a:xfrm>
            <a:off x="5638800" y="1066800"/>
            <a:ext cx="3005138" cy="1549400"/>
            <a:chOff x="3554" y="670"/>
            <a:chExt cx="1893" cy="976"/>
          </a:xfrm>
        </p:grpSpPr>
        <p:sp>
          <p:nvSpPr>
            <p:cNvPr id="574484" name="Line 20"/>
            <p:cNvSpPr>
              <a:spLocks noChangeShapeType="1"/>
            </p:cNvSpPr>
            <p:nvPr/>
          </p:nvSpPr>
          <p:spPr bwMode="auto">
            <a:xfrm>
              <a:off x="3998" y="670"/>
              <a:ext cx="0" cy="78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74485" name="Line 21"/>
            <p:cNvSpPr>
              <a:spLocks noChangeShapeType="1"/>
            </p:cNvSpPr>
            <p:nvPr/>
          </p:nvSpPr>
          <p:spPr bwMode="auto">
            <a:xfrm>
              <a:off x="3998" y="1465"/>
              <a:ext cx="139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74486" name="Text Box 22"/>
            <p:cNvSpPr txBox="1">
              <a:spLocks noChangeArrowheads="1"/>
            </p:cNvSpPr>
            <p:nvPr/>
          </p:nvSpPr>
          <p:spPr bwMode="auto">
            <a:xfrm>
              <a:off x="4551" y="1434"/>
              <a:ext cx="8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 eaLnBrk="0" hangingPunct="0">
                <a:spcBef>
                  <a:spcPct val="50000"/>
                </a:spcBef>
              </a:pPr>
              <a:r>
                <a:rPr lang="en-GB" sz="1600">
                  <a:latin typeface="Times New Roman" pitchFamily="18" charset="0"/>
                </a:rPr>
                <a:t>Time</a:t>
              </a: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574487" name="Text Box 23"/>
            <p:cNvSpPr txBox="1">
              <a:spLocks noChangeArrowheads="1"/>
            </p:cNvSpPr>
            <p:nvPr/>
          </p:nvSpPr>
          <p:spPr bwMode="auto">
            <a:xfrm>
              <a:off x="3554" y="700"/>
              <a:ext cx="7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 eaLnBrk="0" hangingPunct="0">
                <a:spcBef>
                  <a:spcPct val="50000"/>
                </a:spcBef>
              </a:pPr>
              <a:r>
                <a:rPr lang="en-GB" sz="1600">
                  <a:latin typeface="Times New Roman" pitchFamily="18" charset="0"/>
                </a:rPr>
                <a:t>Output</a:t>
              </a: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574488" name="Freeform 24"/>
            <p:cNvSpPr>
              <a:spLocks/>
            </p:cNvSpPr>
            <p:nvPr/>
          </p:nvSpPr>
          <p:spPr bwMode="auto">
            <a:xfrm>
              <a:off x="3990" y="888"/>
              <a:ext cx="1449" cy="421"/>
            </a:xfrm>
            <a:custGeom>
              <a:avLst/>
              <a:gdLst/>
              <a:ahLst/>
              <a:cxnLst>
                <a:cxn ang="0">
                  <a:pos x="0" y="382"/>
                </a:cxn>
                <a:cxn ang="0">
                  <a:pos x="93" y="421"/>
                </a:cxn>
                <a:cxn ang="0">
                  <a:pos x="241" y="413"/>
                </a:cxn>
                <a:cxn ang="0">
                  <a:pos x="413" y="336"/>
                </a:cxn>
                <a:cxn ang="0">
                  <a:pos x="460" y="304"/>
                </a:cxn>
                <a:cxn ang="0">
                  <a:pos x="475" y="281"/>
                </a:cxn>
                <a:cxn ang="0">
                  <a:pos x="592" y="187"/>
                </a:cxn>
                <a:cxn ang="0">
                  <a:pos x="678" y="102"/>
                </a:cxn>
                <a:cxn ang="0">
                  <a:pos x="865" y="8"/>
                </a:cxn>
                <a:cxn ang="0">
                  <a:pos x="1161" y="39"/>
                </a:cxn>
                <a:cxn ang="0">
                  <a:pos x="1247" y="78"/>
                </a:cxn>
                <a:cxn ang="0">
                  <a:pos x="1449" y="133"/>
                </a:cxn>
              </a:cxnLst>
              <a:rect l="0" t="0" r="r" b="b"/>
              <a:pathLst>
                <a:path w="1449" h="421">
                  <a:moveTo>
                    <a:pt x="0" y="382"/>
                  </a:moveTo>
                  <a:cubicBezTo>
                    <a:pt x="32" y="393"/>
                    <a:pt x="60" y="410"/>
                    <a:pt x="93" y="421"/>
                  </a:cubicBezTo>
                  <a:cubicBezTo>
                    <a:pt x="142" y="418"/>
                    <a:pt x="192" y="417"/>
                    <a:pt x="241" y="413"/>
                  </a:cubicBezTo>
                  <a:cubicBezTo>
                    <a:pt x="307" y="407"/>
                    <a:pt x="353" y="353"/>
                    <a:pt x="413" y="336"/>
                  </a:cubicBezTo>
                  <a:cubicBezTo>
                    <a:pt x="429" y="325"/>
                    <a:pt x="450" y="320"/>
                    <a:pt x="460" y="304"/>
                  </a:cubicBezTo>
                  <a:cubicBezTo>
                    <a:pt x="465" y="296"/>
                    <a:pt x="468" y="287"/>
                    <a:pt x="475" y="281"/>
                  </a:cubicBezTo>
                  <a:cubicBezTo>
                    <a:pt x="523" y="239"/>
                    <a:pt x="545" y="234"/>
                    <a:pt x="592" y="187"/>
                  </a:cubicBezTo>
                  <a:cubicBezTo>
                    <a:pt x="621" y="158"/>
                    <a:pt x="642" y="125"/>
                    <a:pt x="678" y="102"/>
                  </a:cubicBezTo>
                  <a:cubicBezTo>
                    <a:pt x="718" y="38"/>
                    <a:pt x="799" y="30"/>
                    <a:pt x="865" y="8"/>
                  </a:cubicBezTo>
                  <a:cubicBezTo>
                    <a:pt x="1131" y="17"/>
                    <a:pt x="1032" y="0"/>
                    <a:pt x="1161" y="39"/>
                  </a:cubicBezTo>
                  <a:cubicBezTo>
                    <a:pt x="1190" y="59"/>
                    <a:pt x="1213" y="71"/>
                    <a:pt x="1247" y="78"/>
                  </a:cubicBezTo>
                  <a:cubicBezTo>
                    <a:pt x="1319" y="128"/>
                    <a:pt x="1361" y="133"/>
                    <a:pt x="1449" y="133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A24EF-DDB5-4C5A-A30C-1951B7CCC59E}" type="slidenum">
              <a:rPr lang="ar-SA"/>
              <a:pPr/>
              <a:t>65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Dynamics Modeling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5257800"/>
          </a:xfrm>
        </p:spPr>
        <p:txBody>
          <a:bodyPr/>
          <a:lstStyle/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900" b="1"/>
              <a:t>1) Identify a problem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900" b="1"/>
              <a:t>2) Develop a dynamic hypothesis explaining the cause of the problem 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900" b="1"/>
              <a:t>3) Create a basic structure of a causal graph (Casual Loop Diagrams)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900" b="1"/>
              <a:t>4) Augment the causal graph with more information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900" b="1"/>
              <a:t>5) Convert the augmented causal graph to a System Dynamics flow graph (Stock and Flow Diagrams)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900" b="1"/>
              <a:t>6) Translate a System Dynamics flow graph into computer programs or equations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6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6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AA03A-3B5E-4855-AA1F-A42322184A90}" type="slidenum">
              <a:rPr lang="ar-SA"/>
              <a:pPr/>
              <a:t>66</a:t>
            </a:fld>
            <a:endParaRPr lang="en-MY"/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grpSp>
        <p:nvGrpSpPr>
          <p:cNvPr id="535554" name="Group 2"/>
          <p:cNvGrpSpPr>
            <a:grpSpLocks/>
          </p:cNvGrpSpPr>
          <p:nvPr/>
        </p:nvGrpSpPr>
        <p:grpSpPr bwMode="auto">
          <a:xfrm>
            <a:off x="4322763" y="1243013"/>
            <a:ext cx="4616450" cy="2643187"/>
            <a:chOff x="128" y="2324"/>
            <a:chExt cx="2908" cy="1665"/>
          </a:xfrm>
        </p:grpSpPr>
        <p:grpSp>
          <p:nvGrpSpPr>
            <p:cNvPr id="535555" name="Group 3"/>
            <p:cNvGrpSpPr>
              <a:grpSpLocks/>
            </p:cNvGrpSpPr>
            <p:nvPr/>
          </p:nvGrpSpPr>
          <p:grpSpPr bwMode="auto">
            <a:xfrm>
              <a:off x="820" y="2324"/>
              <a:ext cx="1950" cy="1492"/>
              <a:chOff x="820" y="2324"/>
              <a:chExt cx="1950" cy="1492"/>
            </a:xfrm>
          </p:grpSpPr>
          <p:sp>
            <p:nvSpPr>
              <p:cNvPr id="535556" name="Rectangle 4"/>
              <p:cNvSpPr>
                <a:spLocks noChangeArrowheads="1"/>
              </p:cNvSpPr>
              <p:nvPr/>
            </p:nvSpPr>
            <p:spPr bwMode="auto">
              <a:xfrm>
                <a:off x="820" y="2324"/>
                <a:ext cx="1950" cy="1484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miter lim="800000"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MY"/>
              </a:p>
            </p:txBody>
          </p:sp>
          <p:sp>
            <p:nvSpPr>
              <p:cNvPr id="535557" name="Line 5"/>
              <p:cNvSpPr>
                <a:spLocks noChangeShapeType="1"/>
              </p:cNvSpPr>
              <p:nvPr/>
            </p:nvSpPr>
            <p:spPr bwMode="auto">
              <a:xfrm>
                <a:off x="1772" y="2327"/>
                <a:ext cx="0" cy="148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MY"/>
              </a:p>
            </p:txBody>
          </p:sp>
          <p:sp>
            <p:nvSpPr>
              <p:cNvPr id="535558" name="Line 6"/>
              <p:cNvSpPr>
                <a:spLocks noChangeShapeType="1"/>
              </p:cNvSpPr>
              <p:nvPr/>
            </p:nvSpPr>
            <p:spPr bwMode="auto">
              <a:xfrm>
                <a:off x="1284" y="2335"/>
                <a:ext cx="0" cy="148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MY"/>
              </a:p>
            </p:txBody>
          </p:sp>
          <p:sp>
            <p:nvSpPr>
              <p:cNvPr id="535559" name="Line 7"/>
              <p:cNvSpPr>
                <a:spLocks noChangeShapeType="1"/>
              </p:cNvSpPr>
              <p:nvPr/>
            </p:nvSpPr>
            <p:spPr bwMode="auto">
              <a:xfrm>
                <a:off x="2244" y="2335"/>
                <a:ext cx="0" cy="148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MY"/>
              </a:p>
            </p:txBody>
          </p:sp>
          <p:sp>
            <p:nvSpPr>
              <p:cNvPr id="535560" name="Line 8"/>
              <p:cNvSpPr>
                <a:spLocks noChangeShapeType="1"/>
              </p:cNvSpPr>
              <p:nvPr/>
            </p:nvSpPr>
            <p:spPr bwMode="auto">
              <a:xfrm>
                <a:off x="820" y="3044"/>
                <a:ext cx="1950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MY"/>
              </a:p>
            </p:txBody>
          </p:sp>
          <p:sp>
            <p:nvSpPr>
              <p:cNvPr id="535561" name="Line 9"/>
              <p:cNvSpPr>
                <a:spLocks noChangeShapeType="1"/>
              </p:cNvSpPr>
              <p:nvPr/>
            </p:nvSpPr>
            <p:spPr bwMode="auto">
              <a:xfrm>
                <a:off x="820" y="2677"/>
                <a:ext cx="1950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MY"/>
              </a:p>
            </p:txBody>
          </p:sp>
          <p:sp>
            <p:nvSpPr>
              <p:cNvPr id="535562" name="Line 10"/>
              <p:cNvSpPr>
                <a:spLocks noChangeShapeType="1"/>
              </p:cNvSpPr>
              <p:nvPr/>
            </p:nvSpPr>
            <p:spPr bwMode="auto">
              <a:xfrm>
                <a:off x="820" y="3388"/>
                <a:ext cx="1950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en-MY"/>
              </a:p>
            </p:txBody>
          </p:sp>
        </p:grpSp>
        <p:sp>
          <p:nvSpPr>
            <p:cNvPr id="535563" name="Text Box 11"/>
            <p:cNvSpPr txBox="1">
              <a:spLocks noChangeArrowheads="1"/>
            </p:cNvSpPr>
            <p:nvPr/>
          </p:nvSpPr>
          <p:spPr bwMode="auto">
            <a:xfrm>
              <a:off x="1620" y="3798"/>
              <a:ext cx="349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l" rtl="0" eaLnBrk="0" hangingPunct="0"/>
              <a:r>
                <a:rPr lang="en-US" sz="1200">
                  <a:latin typeface="Zurich BT" pitchFamily="34" charset="0"/>
                </a:rPr>
                <a:t>2003</a:t>
              </a:r>
              <a:endParaRPr lang="en-US" sz="2000">
                <a:latin typeface="Zurich BT" pitchFamily="34" charset="0"/>
              </a:endParaRPr>
            </a:p>
          </p:txBody>
        </p:sp>
        <p:sp>
          <p:nvSpPr>
            <p:cNvPr id="535564" name="Text Box 12"/>
            <p:cNvSpPr txBox="1">
              <a:spLocks noChangeArrowheads="1"/>
            </p:cNvSpPr>
            <p:nvPr/>
          </p:nvSpPr>
          <p:spPr bwMode="auto">
            <a:xfrm>
              <a:off x="2110" y="3799"/>
              <a:ext cx="423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l" rtl="0" eaLnBrk="0" hangingPunct="0"/>
              <a:r>
                <a:rPr lang="en-US" sz="1200">
                  <a:latin typeface="Zurich BT" pitchFamily="34" charset="0"/>
                </a:rPr>
                <a:t>2004</a:t>
              </a:r>
              <a:endParaRPr lang="en-US" sz="2000">
                <a:latin typeface="Zurich BT" pitchFamily="34" charset="0"/>
              </a:endParaRPr>
            </a:p>
          </p:txBody>
        </p:sp>
        <p:sp>
          <p:nvSpPr>
            <p:cNvPr id="535565" name="Text Box 13"/>
            <p:cNvSpPr txBox="1">
              <a:spLocks noChangeArrowheads="1"/>
            </p:cNvSpPr>
            <p:nvPr/>
          </p:nvSpPr>
          <p:spPr bwMode="auto">
            <a:xfrm>
              <a:off x="2613" y="3799"/>
              <a:ext cx="423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l" rtl="0" eaLnBrk="0" hangingPunct="0"/>
              <a:r>
                <a:rPr lang="en-US" sz="1200">
                  <a:latin typeface="Zurich BT" pitchFamily="34" charset="0"/>
                </a:rPr>
                <a:t>2005</a:t>
              </a:r>
              <a:endParaRPr lang="en-US" sz="2000">
                <a:latin typeface="Zurich BT" pitchFamily="34" charset="0"/>
              </a:endParaRPr>
            </a:p>
          </p:txBody>
        </p:sp>
        <p:sp>
          <p:nvSpPr>
            <p:cNvPr id="535566" name="Text Box 14"/>
            <p:cNvSpPr txBox="1">
              <a:spLocks noChangeArrowheads="1"/>
            </p:cNvSpPr>
            <p:nvPr/>
          </p:nvSpPr>
          <p:spPr bwMode="auto">
            <a:xfrm>
              <a:off x="661" y="3816"/>
              <a:ext cx="423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l" rtl="0" eaLnBrk="0" hangingPunct="0"/>
              <a:r>
                <a:rPr lang="en-US" sz="1200">
                  <a:latin typeface="Zurich BT" pitchFamily="34" charset="0"/>
                </a:rPr>
                <a:t>2001</a:t>
              </a:r>
              <a:endParaRPr lang="en-US" sz="2000">
                <a:latin typeface="Zurich BT" pitchFamily="34" charset="0"/>
              </a:endParaRPr>
            </a:p>
          </p:txBody>
        </p:sp>
        <p:sp>
          <p:nvSpPr>
            <p:cNvPr id="535567" name="Text Box 15"/>
            <p:cNvSpPr txBox="1">
              <a:spLocks noChangeArrowheads="1"/>
            </p:cNvSpPr>
            <p:nvPr/>
          </p:nvSpPr>
          <p:spPr bwMode="auto">
            <a:xfrm>
              <a:off x="1116" y="3816"/>
              <a:ext cx="423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l" rtl="0" eaLnBrk="0" hangingPunct="0"/>
              <a:r>
                <a:rPr lang="en-US" sz="1200">
                  <a:latin typeface="Zurich BT" pitchFamily="34" charset="0"/>
                </a:rPr>
                <a:t>2002</a:t>
              </a:r>
              <a:endParaRPr lang="en-US" sz="2000">
                <a:latin typeface="Zurich BT" pitchFamily="34" charset="0"/>
              </a:endParaRPr>
            </a:p>
          </p:txBody>
        </p:sp>
        <p:sp>
          <p:nvSpPr>
            <p:cNvPr id="535568" name="Text Box 16"/>
            <p:cNvSpPr txBox="1">
              <a:spLocks noChangeArrowheads="1"/>
            </p:cNvSpPr>
            <p:nvPr/>
          </p:nvSpPr>
          <p:spPr bwMode="auto">
            <a:xfrm>
              <a:off x="128" y="2677"/>
              <a:ext cx="764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 rtl="0" eaLnBrk="0" hangingPunct="0"/>
              <a:r>
                <a:rPr lang="en-US" sz="1600" b="1">
                  <a:latin typeface="Zurich BT" pitchFamily="34" charset="0"/>
                </a:rPr>
                <a:t>Loss</a:t>
              </a:r>
            </a:p>
          </p:txBody>
        </p:sp>
      </p:grpSp>
      <p:sp>
        <p:nvSpPr>
          <p:cNvPr id="535569" name="Freeform 17"/>
          <p:cNvSpPr>
            <a:spLocks/>
          </p:cNvSpPr>
          <p:nvPr/>
        </p:nvSpPr>
        <p:spPr bwMode="auto">
          <a:xfrm>
            <a:off x="5434013" y="2284413"/>
            <a:ext cx="3076575" cy="442912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114" y="3"/>
              </a:cxn>
              <a:cxn ang="0">
                <a:pos x="228" y="63"/>
              </a:cxn>
              <a:cxn ang="0">
                <a:pos x="408" y="105"/>
              </a:cxn>
              <a:cxn ang="0">
                <a:pos x="606" y="171"/>
              </a:cxn>
              <a:cxn ang="0">
                <a:pos x="858" y="159"/>
              </a:cxn>
              <a:cxn ang="0">
                <a:pos x="1182" y="129"/>
              </a:cxn>
              <a:cxn ang="0">
                <a:pos x="1470" y="237"/>
              </a:cxn>
              <a:cxn ang="0">
                <a:pos x="1818" y="231"/>
              </a:cxn>
              <a:cxn ang="0">
                <a:pos x="1938" y="279"/>
              </a:cxn>
            </a:cxnLst>
            <a:rect l="0" t="0" r="r" b="b"/>
            <a:pathLst>
              <a:path w="1938" h="279">
                <a:moveTo>
                  <a:pt x="0" y="45"/>
                </a:moveTo>
                <a:cubicBezTo>
                  <a:pt x="38" y="22"/>
                  <a:pt x="76" y="0"/>
                  <a:pt x="114" y="3"/>
                </a:cubicBezTo>
                <a:cubicBezTo>
                  <a:pt x="152" y="6"/>
                  <a:pt x="179" y="46"/>
                  <a:pt x="228" y="63"/>
                </a:cubicBezTo>
                <a:cubicBezTo>
                  <a:pt x="277" y="80"/>
                  <a:pt x="345" y="87"/>
                  <a:pt x="408" y="105"/>
                </a:cubicBezTo>
                <a:cubicBezTo>
                  <a:pt x="471" y="123"/>
                  <a:pt x="531" y="162"/>
                  <a:pt x="606" y="171"/>
                </a:cubicBezTo>
                <a:cubicBezTo>
                  <a:pt x="681" y="180"/>
                  <a:pt x="762" y="166"/>
                  <a:pt x="858" y="159"/>
                </a:cubicBezTo>
                <a:cubicBezTo>
                  <a:pt x="954" y="152"/>
                  <a:pt x="1080" y="116"/>
                  <a:pt x="1182" y="129"/>
                </a:cubicBezTo>
                <a:cubicBezTo>
                  <a:pt x="1284" y="142"/>
                  <a:pt x="1364" y="220"/>
                  <a:pt x="1470" y="237"/>
                </a:cubicBezTo>
                <a:cubicBezTo>
                  <a:pt x="1576" y="254"/>
                  <a:pt x="1740" y="224"/>
                  <a:pt x="1818" y="231"/>
                </a:cubicBezTo>
                <a:cubicBezTo>
                  <a:pt x="1896" y="238"/>
                  <a:pt x="1917" y="271"/>
                  <a:pt x="1938" y="279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535570" name="Freeform 18"/>
          <p:cNvSpPr>
            <a:spLocks/>
          </p:cNvSpPr>
          <p:nvPr/>
        </p:nvSpPr>
        <p:spPr bwMode="auto">
          <a:xfrm>
            <a:off x="5443538" y="1841500"/>
            <a:ext cx="3067050" cy="665163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32" y="384"/>
              </a:cxn>
              <a:cxn ang="0">
                <a:pos x="252" y="414"/>
              </a:cxn>
              <a:cxn ang="0">
                <a:pos x="462" y="354"/>
              </a:cxn>
              <a:cxn ang="0">
                <a:pos x="654" y="360"/>
              </a:cxn>
              <a:cxn ang="0">
                <a:pos x="876" y="258"/>
              </a:cxn>
              <a:cxn ang="0">
                <a:pos x="1038" y="222"/>
              </a:cxn>
              <a:cxn ang="0">
                <a:pos x="1362" y="150"/>
              </a:cxn>
              <a:cxn ang="0">
                <a:pos x="1572" y="186"/>
              </a:cxn>
              <a:cxn ang="0">
                <a:pos x="1830" y="36"/>
              </a:cxn>
              <a:cxn ang="0">
                <a:pos x="1932" y="0"/>
              </a:cxn>
            </a:cxnLst>
            <a:rect l="0" t="0" r="r" b="b"/>
            <a:pathLst>
              <a:path w="1932" h="419">
                <a:moveTo>
                  <a:pt x="0" y="336"/>
                </a:moveTo>
                <a:cubicBezTo>
                  <a:pt x="45" y="353"/>
                  <a:pt x="90" y="371"/>
                  <a:pt x="132" y="384"/>
                </a:cubicBezTo>
                <a:cubicBezTo>
                  <a:pt x="174" y="397"/>
                  <a:pt x="197" y="419"/>
                  <a:pt x="252" y="414"/>
                </a:cubicBezTo>
                <a:cubicBezTo>
                  <a:pt x="307" y="409"/>
                  <a:pt x="395" y="363"/>
                  <a:pt x="462" y="354"/>
                </a:cubicBezTo>
                <a:cubicBezTo>
                  <a:pt x="529" y="345"/>
                  <a:pt x="585" y="376"/>
                  <a:pt x="654" y="360"/>
                </a:cubicBezTo>
                <a:cubicBezTo>
                  <a:pt x="723" y="344"/>
                  <a:pt x="812" y="281"/>
                  <a:pt x="876" y="258"/>
                </a:cubicBezTo>
                <a:cubicBezTo>
                  <a:pt x="940" y="235"/>
                  <a:pt x="957" y="240"/>
                  <a:pt x="1038" y="222"/>
                </a:cubicBezTo>
                <a:cubicBezTo>
                  <a:pt x="1119" y="204"/>
                  <a:pt x="1273" y="156"/>
                  <a:pt x="1362" y="150"/>
                </a:cubicBezTo>
                <a:cubicBezTo>
                  <a:pt x="1451" y="144"/>
                  <a:pt x="1494" y="205"/>
                  <a:pt x="1572" y="186"/>
                </a:cubicBezTo>
                <a:cubicBezTo>
                  <a:pt x="1650" y="167"/>
                  <a:pt x="1770" y="67"/>
                  <a:pt x="1830" y="36"/>
                </a:cubicBezTo>
                <a:cubicBezTo>
                  <a:pt x="1890" y="5"/>
                  <a:pt x="1911" y="2"/>
                  <a:pt x="1932" y="0"/>
                </a:cubicBezTo>
              </a:path>
            </a:pathLst>
          </a:custGeom>
          <a:noFill/>
          <a:ln w="25400" cap="flat" cmpd="sng">
            <a:solidFill>
              <a:schemeClr val="bg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535571" name="Freeform 19"/>
          <p:cNvSpPr>
            <a:spLocks/>
          </p:cNvSpPr>
          <p:nvPr/>
        </p:nvSpPr>
        <p:spPr bwMode="auto">
          <a:xfrm>
            <a:off x="5453063" y="1660525"/>
            <a:ext cx="3067050" cy="1060450"/>
          </a:xfrm>
          <a:custGeom>
            <a:avLst/>
            <a:gdLst/>
            <a:ahLst/>
            <a:cxnLst>
              <a:cxn ang="0">
                <a:pos x="0" y="450"/>
              </a:cxn>
              <a:cxn ang="0">
                <a:pos x="120" y="546"/>
              </a:cxn>
              <a:cxn ang="0">
                <a:pos x="246" y="600"/>
              </a:cxn>
              <a:cxn ang="0">
                <a:pos x="390" y="618"/>
              </a:cxn>
              <a:cxn ang="0">
                <a:pos x="564" y="666"/>
              </a:cxn>
              <a:cxn ang="0">
                <a:pos x="888" y="630"/>
              </a:cxn>
              <a:cxn ang="0">
                <a:pos x="1068" y="474"/>
              </a:cxn>
              <a:cxn ang="0">
                <a:pos x="1458" y="414"/>
              </a:cxn>
              <a:cxn ang="0">
                <a:pos x="1698" y="210"/>
              </a:cxn>
              <a:cxn ang="0">
                <a:pos x="1932" y="0"/>
              </a:cxn>
            </a:cxnLst>
            <a:rect l="0" t="0" r="r" b="b"/>
            <a:pathLst>
              <a:path w="1932" h="668">
                <a:moveTo>
                  <a:pt x="0" y="450"/>
                </a:moveTo>
                <a:cubicBezTo>
                  <a:pt x="39" y="485"/>
                  <a:pt x="79" y="521"/>
                  <a:pt x="120" y="546"/>
                </a:cubicBezTo>
                <a:cubicBezTo>
                  <a:pt x="161" y="571"/>
                  <a:pt x="201" y="588"/>
                  <a:pt x="246" y="600"/>
                </a:cubicBezTo>
                <a:cubicBezTo>
                  <a:pt x="291" y="612"/>
                  <a:pt x="337" y="607"/>
                  <a:pt x="390" y="618"/>
                </a:cubicBezTo>
                <a:cubicBezTo>
                  <a:pt x="443" y="629"/>
                  <a:pt x="481" y="664"/>
                  <a:pt x="564" y="666"/>
                </a:cubicBezTo>
                <a:cubicBezTo>
                  <a:pt x="647" y="668"/>
                  <a:pt x="804" y="662"/>
                  <a:pt x="888" y="630"/>
                </a:cubicBezTo>
                <a:cubicBezTo>
                  <a:pt x="972" y="598"/>
                  <a:pt x="973" y="510"/>
                  <a:pt x="1068" y="474"/>
                </a:cubicBezTo>
                <a:cubicBezTo>
                  <a:pt x="1163" y="438"/>
                  <a:pt x="1353" y="458"/>
                  <a:pt x="1458" y="414"/>
                </a:cubicBezTo>
                <a:cubicBezTo>
                  <a:pt x="1563" y="370"/>
                  <a:pt x="1619" y="279"/>
                  <a:pt x="1698" y="210"/>
                </a:cubicBezTo>
                <a:cubicBezTo>
                  <a:pt x="1777" y="141"/>
                  <a:pt x="1854" y="70"/>
                  <a:pt x="1932" y="0"/>
                </a:cubicBezTo>
              </a:path>
            </a:pathLst>
          </a:custGeom>
          <a:noFill/>
          <a:ln w="25400" cap="flat" cmpd="sng">
            <a:solidFill>
              <a:srgbClr val="0000FF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535572" name="Freeform 20"/>
          <p:cNvSpPr>
            <a:spLocks/>
          </p:cNvSpPr>
          <p:nvPr/>
        </p:nvSpPr>
        <p:spPr bwMode="auto">
          <a:xfrm>
            <a:off x="5443538" y="2032000"/>
            <a:ext cx="3076575" cy="479425"/>
          </a:xfrm>
          <a:custGeom>
            <a:avLst/>
            <a:gdLst/>
            <a:ahLst/>
            <a:cxnLst>
              <a:cxn ang="0">
                <a:pos x="0" y="198"/>
              </a:cxn>
              <a:cxn ang="0">
                <a:pos x="252" y="258"/>
              </a:cxn>
              <a:cxn ang="0">
                <a:pos x="444" y="282"/>
              </a:cxn>
              <a:cxn ang="0">
                <a:pos x="804" y="138"/>
              </a:cxn>
              <a:cxn ang="0">
                <a:pos x="1110" y="114"/>
              </a:cxn>
              <a:cxn ang="0">
                <a:pos x="1428" y="96"/>
              </a:cxn>
              <a:cxn ang="0">
                <a:pos x="1764" y="36"/>
              </a:cxn>
              <a:cxn ang="0">
                <a:pos x="1938" y="0"/>
              </a:cxn>
            </a:cxnLst>
            <a:rect l="0" t="0" r="r" b="b"/>
            <a:pathLst>
              <a:path w="1938" h="302">
                <a:moveTo>
                  <a:pt x="0" y="198"/>
                </a:moveTo>
                <a:cubicBezTo>
                  <a:pt x="89" y="221"/>
                  <a:pt x="178" y="244"/>
                  <a:pt x="252" y="258"/>
                </a:cubicBezTo>
                <a:cubicBezTo>
                  <a:pt x="326" y="272"/>
                  <a:pt x="352" y="302"/>
                  <a:pt x="444" y="282"/>
                </a:cubicBezTo>
                <a:cubicBezTo>
                  <a:pt x="536" y="262"/>
                  <a:pt x="693" y="166"/>
                  <a:pt x="804" y="138"/>
                </a:cubicBezTo>
                <a:cubicBezTo>
                  <a:pt x="915" y="110"/>
                  <a:pt x="1006" y="121"/>
                  <a:pt x="1110" y="114"/>
                </a:cubicBezTo>
                <a:cubicBezTo>
                  <a:pt x="1214" y="107"/>
                  <a:pt x="1319" y="109"/>
                  <a:pt x="1428" y="96"/>
                </a:cubicBezTo>
                <a:cubicBezTo>
                  <a:pt x="1537" y="83"/>
                  <a:pt x="1679" y="52"/>
                  <a:pt x="1764" y="36"/>
                </a:cubicBezTo>
                <a:cubicBezTo>
                  <a:pt x="1849" y="20"/>
                  <a:pt x="1893" y="10"/>
                  <a:pt x="1938" y="0"/>
                </a:cubicBezTo>
              </a:path>
            </a:pathLst>
          </a:custGeom>
          <a:noFill/>
          <a:ln w="25400" cap="flat" cmpd="sng">
            <a:solidFill>
              <a:schemeClr val="bg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535573" name="Freeform 21"/>
          <p:cNvSpPr>
            <a:spLocks/>
          </p:cNvSpPr>
          <p:nvPr/>
        </p:nvSpPr>
        <p:spPr bwMode="auto">
          <a:xfrm>
            <a:off x="5453063" y="2057400"/>
            <a:ext cx="30575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162" y="146"/>
              </a:cxn>
              <a:cxn ang="0">
                <a:pos x="294" y="122"/>
              </a:cxn>
              <a:cxn ang="0">
                <a:pos x="576" y="98"/>
              </a:cxn>
              <a:cxn ang="0">
                <a:pos x="738" y="68"/>
              </a:cxn>
              <a:cxn ang="0">
                <a:pos x="1062" y="2"/>
              </a:cxn>
              <a:cxn ang="0">
                <a:pos x="1428" y="56"/>
              </a:cxn>
              <a:cxn ang="0">
                <a:pos x="1686" y="110"/>
              </a:cxn>
              <a:cxn ang="0">
                <a:pos x="1824" y="110"/>
              </a:cxn>
              <a:cxn ang="0">
                <a:pos x="1872" y="110"/>
              </a:cxn>
              <a:cxn ang="0">
                <a:pos x="1926" y="116"/>
              </a:cxn>
            </a:cxnLst>
            <a:rect l="0" t="0" r="r" b="b"/>
            <a:pathLst>
              <a:path w="1926" h="176">
                <a:moveTo>
                  <a:pt x="0" y="176"/>
                </a:moveTo>
                <a:cubicBezTo>
                  <a:pt x="56" y="165"/>
                  <a:pt x="113" y="155"/>
                  <a:pt x="162" y="146"/>
                </a:cubicBezTo>
                <a:cubicBezTo>
                  <a:pt x="211" y="137"/>
                  <a:pt x="225" y="130"/>
                  <a:pt x="294" y="122"/>
                </a:cubicBezTo>
                <a:cubicBezTo>
                  <a:pt x="363" y="114"/>
                  <a:pt x="502" y="107"/>
                  <a:pt x="576" y="98"/>
                </a:cubicBezTo>
                <a:cubicBezTo>
                  <a:pt x="650" y="89"/>
                  <a:pt x="657" y="84"/>
                  <a:pt x="738" y="68"/>
                </a:cubicBezTo>
                <a:cubicBezTo>
                  <a:pt x="819" y="52"/>
                  <a:pt x="947" y="4"/>
                  <a:pt x="1062" y="2"/>
                </a:cubicBezTo>
                <a:cubicBezTo>
                  <a:pt x="1177" y="0"/>
                  <a:pt x="1324" y="38"/>
                  <a:pt x="1428" y="56"/>
                </a:cubicBezTo>
                <a:cubicBezTo>
                  <a:pt x="1532" y="74"/>
                  <a:pt x="1620" y="101"/>
                  <a:pt x="1686" y="110"/>
                </a:cubicBezTo>
                <a:cubicBezTo>
                  <a:pt x="1752" y="119"/>
                  <a:pt x="1793" y="110"/>
                  <a:pt x="1824" y="110"/>
                </a:cubicBezTo>
                <a:cubicBezTo>
                  <a:pt x="1855" y="110"/>
                  <a:pt x="1855" y="109"/>
                  <a:pt x="1872" y="110"/>
                </a:cubicBezTo>
                <a:cubicBezTo>
                  <a:pt x="1889" y="111"/>
                  <a:pt x="1917" y="116"/>
                  <a:pt x="1926" y="116"/>
                </a:cubicBez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535574" name="Freeform 22"/>
          <p:cNvSpPr>
            <a:spLocks/>
          </p:cNvSpPr>
          <p:nvPr/>
        </p:nvSpPr>
        <p:spPr bwMode="auto">
          <a:xfrm>
            <a:off x="5453063" y="2222500"/>
            <a:ext cx="3057525" cy="211138"/>
          </a:xfrm>
          <a:custGeom>
            <a:avLst/>
            <a:gdLst/>
            <a:ahLst/>
            <a:cxnLst>
              <a:cxn ang="0">
                <a:pos x="0" y="84"/>
              </a:cxn>
              <a:cxn ang="0">
                <a:pos x="228" y="48"/>
              </a:cxn>
              <a:cxn ang="0">
                <a:pos x="378" y="36"/>
              </a:cxn>
              <a:cxn ang="0">
                <a:pos x="690" y="12"/>
              </a:cxn>
              <a:cxn ang="0">
                <a:pos x="918" y="108"/>
              </a:cxn>
              <a:cxn ang="0">
                <a:pos x="1284" y="126"/>
              </a:cxn>
              <a:cxn ang="0">
                <a:pos x="1614" y="132"/>
              </a:cxn>
              <a:cxn ang="0">
                <a:pos x="1926" y="120"/>
              </a:cxn>
            </a:cxnLst>
            <a:rect l="0" t="0" r="r" b="b"/>
            <a:pathLst>
              <a:path w="1926" h="133">
                <a:moveTo>
                  <a:pt x="0" y="84"/>
                </a:moveTo>
                <a:cubicBezTo>
                  <a:pt x="82" y="70"/>
                  <a:pt x="165" y="56"/>
                  <a:pt x="228" y="48"/>
                </a:cubicBezTo>
                <a:cubicBezTo>
                  <a:pt x="291" y="40"/>
                  <a:pt x="301" y="42"/>
                  <a:pt x="378" y="36"/>
                </a:cubicBezTo>
                <a:cubicBezTo>
                  <a:pt x="455" y="30"/>
                  <a:pt x="600" y="0"/>
                  <a:pt x="690" y="12"/>
                </a:cubicBezTo>
                <a:cubicBezTo>
                  <a:pt x="780" y="24"/>
                  <a:pt x="819" y="89"/>
                  <a:pt x="918" y="108"/>
                </a:cubicBezTo>
                <a:cubicBezTo>
                  <a:pt x="1017" y="127"/>
                  <a:pt x="1168" y="122"/>
                  <a:pt x="1284" y="126"/>
                </a:cubicBezTo>
                <a:cubicBezTo>
                  <a:pt x="1400" y="130"/>
                  <a:pt x="1507" y="133"/>
                  <a:pt x="1614" y="132"/>
                </a:cubicBezTo>
                <a:cubicBezTo>
                  <a:pt x="1721" y="131"/>
                  <a:pt x="1823" y="125"/>
                  <a:pt x="1926" y="120"/>
                </a:cubicBezTo>
              </a:path>
            </a:pathLst>
          </a:custGeom>
          <a:noFill/>
          <a:ln w="25400" cap="flat" cmpd="sng">
            <a:solidFill>
              <a:srgbClr val="FF00FF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535575" name="Freeform 23"/>
          <p:cNvSpPr>
            <a:spLocks/>
          </p:cNvSpPr>
          <p:nvPr/>
        </p:nvSpPr>
        <p:spPr bwMode="auto">
          <a:xfrm>
            <a:off x="5453063" y="1612900"/>
            <a:ext cx="3076575" cy="936625"/>
          </a:xfrm>
          <a:custGeom>
            <a:avLst/>
            <a:gdLst/>
            <a:ahLst/>
            <a:cxnLst>
              <a:cxn ang="0">
                <a:pos x="0" y="462"/>
              </a:cxn>
              <a:cxn ang="0">
                <a:pos x="384" y="576"/>
              </a:cxn>
              <a:cxn ang="0">
                <a:pos x="660" y="546"/>
              </a:cxn>
              <a:cxn ang="0">
                <a:pos x="1056" y="438"/>
              </a:cxn>
              <a:cxn ang="0">
                <a:pos x="1200" y="408"/>
              </a:cxn>
              <a:cxn ang="0">
                <a:pos x="1548" y="246"/>
              </a:cxn>
              <a:cxn ang="0">
                <a:pos x="1728" y="132"/>
              </a:cxn>
              <a:cxn ang="0">
                <a:pos x="1938" y="0"/>
              </a:cxn>
            </a:cxnLst>
            <a:rect l="0" t="0" r="r" b="b"/>
            <a:pathLst>
              <a:path w="1938" h="590">
                <a:moveTo>
                  <a:pt x="0" y="462"/>
                </a:moveTo>
                <a:cubicBezTo>
                  <a:pt x="137" y="512"/>
                  <a:pt x="274" y="562"/>
                  <a:pt x="384" y="576"/>
                </a:cubicBezTo>
                <a:cubicBezTo>
                  <a:pt x="494" y="590"/>
                  <a:pt x="548" y="569"/>
                  <a:pt x="660" y="546"/>
                </a:cubicBezTo>
                <a:cubicBezTo>
                  <a:pt x="772" y="523"/>
                  <a:pt x="966" y="461"/>
                  <a:pt x="1056" y="438"/>
                </a:cubicBezTo>
                <a:cubicBezTo>
                  <a:pt x="1146" y="415"/>
                  <a:pt x="1118" y="440"/>
                  <a:pt x="1200" y="408"/>
                </a:cubicBezTo>
                <a:cubicBezTo>
                  <a:pt x="1282" y="376"/>
                  <a:pt x="1460" y="292"/>
                  <a:pt x="1548" y="246"/>
                </a:cubicBezTo>
                <a:cubicBezTo>
                  <a:pt x="1636" y="200"/>
                  <a:pt x="1663" y="173"/>
                  <a:pt x="1728" y="132"/>
                </a:cubicBezTo>
                <a:cubicBezTo>
                  <a:pt x="1793" y="91"/>
                  <a:pt x="1865" y="45"/>
                  <a:pt x="1938" y="0"/>
                </a:cubicBez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535576" name="Freeform 24"/>
          <p:cNvSpPr>
            <a:spLocks/>
          </p:cNvSpPr>
          <p:nvPr/>
        </p:nvSpPr>
        <p:spPr bwMode="auto">
          <a:xfrm>
            <a:off x="5508625" y="4529138"/>
            <a:ext cx="3190875" cy="1484312"/>
          </a:xfrm>
          <a:custGeom>
            <a:avLst/>
            <a:gdLst/>
            <a:ahLst/>
            <a:cxnLst>
              <a:cxn ang="0">
                <a:pos x="0" y="933"/>
              </a:cxn>
              <a:cxn ang="0">
                <a:pos x="300" y="821"/>
              </a:cxn>
              <a:cxn ang="0">
                <a:pos x="678" y="581"/>
              </a:cxn>
              <a:cxn ang="0">
                <a:pos x="960" y="323"/>
              </a:cxn>
              <a:cxn ang="0">
                <a:pos x="1314" y="59"/>
              </a:cxn>
              <a:cxn ang="0">
                <a:pos x="1746" y="677"/>
              </a:cxn>
              <a:cxn ang="0">
                <a:pos x="2010" y="935"/>
              </a:cxn>
            </a:cxnLst>
            <a:rect l="0" t="0" r="r" b="b"/>
            <a:pathLst>
              <a:path w="2010" h="935">
                <a:moveTo>
                  <a:pt x="0" y="933"/>
                </a:moveTo>
                <a:cubicBezTo>
                  <a:pt x="50" y="914"/>
                  <a:pt x="187" y="880"/>
                  <a:pt x="300" y="821"/>
                </a:cubicBezTo>
                <a:cubicBezTo>
                  <a:pt x="413" y="762"/>
                  <a:pt x="568" y="664"/>
                  <a:pt x="678" y="581"/>
                </a:cubicBezTo>
                <a:cubicBezTo>
                  <a:pt x="788" y="498"/>
                  <a:pt x="854" y="410"/>
                  <a:pt x="960" y="323"/>
                </a:cubicBezTo>
                <a:cubicBezTo>
                  <a:pt x="1066" y="236"/>
                  <a:pt x="1183" y="0"/>
                  <a:pt x="1314" y="59"/>
                </a:cubicBezTo>
                <a:cubicBezTo>
                  <a:pt x="1445" y="118"/>
                  <a:pt x="1630" y="531"/>
                  <a:pt x="1746" y="677"/>
                </a:cubicBezTo>
                <a:cubicBezTo>
                  <a:pt x="1862" y="823"/>
                  <a:pt x="1955" y="881"/>
                  <a:pt x="2010" y="935"/>
                </a:cubicBezTo>
              </a:path>
            </a:pathLst>
          </a:custGeom>
          <a:solidFill>
            <a:schemeClr val="tx2"/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wrap="none" anchor="ctr"/>
          <a:lstStyle/>
          <a:p>
            <a:endParaRPr lang="en-MY"/>
          </a:p>
        </p:txBody>
      </p:sp>
      <p:grpSp>
        <p:nvGrpSpPr>
          <p:cNvPr id="535577" name="Group 25"/>
          <p:cNvGrpSpPr>
            <a:grpSpLocks/>
          </p:cNvGrpSpPr>
          <p:nvPr/>
        </p:nvGrpSpPr>
        <p:grpSpPr bwMode="auto">
          <a:xfrm>
            <a:off x="5207000" y="3979863"/>
            <a:ext cx="3635375" cy="2470150"/>
            <a:chOff x="3280" y="2507"/>
            <a:chExt cx="2290" cy="1556"/>
          </a:xfrm>
        </p:grpSpPr>
        <p:sp>
          <p:nvSpPr>
            <p:cNvPr id="535578" name="Line 26"/>
            <p:cNvSpPr>
              <a:spLocks noChangeShapeType="1"/>
            </p:cNvSpPr>
            <p:nvPr/>
          </p:nvSpPr>
          <p:spPr bwMode="auto">
            <a:xfrm>
              <a:off x="3400" y="2721"/>
              <a:ext cx="0" cy="10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none" w="lg" len="lg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35579" name="Line 27"/>
            <p:cNvSpPr>
              <a:spLocks noChangeShapeType="1"/>
            </p:cNvSpPr>
            <p:nvPr/>
          </p:nvSpPr>
          <p:spPr bwMode="auto">
            <a:xfrm>
              <a:off x="3320" y="3788"/>
              <a:ext cx="22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35580" name="Text Box 28"/>
            <p:cNvSpPr txBox="1">
              <a:spLocks noChangeArrowheads="1"/>
            </p:cNvSpPr>
            <p:nvPr/>
          </p:nvSpPr>
          <p:spPr bwMode="auto">
            <a:xfrm>
              <a:off x="4144" y="3851"/>
              <a:ext cx="857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sz="1600" b="1">
                  <a:latin typeface="Zurich BT" pitchFamily="34" charset="0"/>
                </a:rPr>
                <a:t>Loss in 2002</a:t>
              </a:r>
            </a:p>
          </p:txBody>
        </p:sp>
        <p:sp>
          <p:nvSpPr>
            <p:cNvPr id="535581" name="Text Box 29"/>
            <p:cNvSpPr txBox="1">
              <a:spLocks noChangeArrowheads="1"/>
            </p:cNvSpPr>
            <p:nvPr/>
          </p:nvSpPr>
          <p:spPr bwMode="auto">
            <a:xfrm>
              <a:off x="3280" y="2507"/>
              <a:ext cx="931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sz="1600" b="1">
                  <a:latin typeface="Zurich BT" pitchFamily="34" charset="0"/>
                </a:rPr>
                <a:t>Probability %</a:t>
              </a:r>
            </a:p>
          </p:txBody>
        </p:sp>
      </p:grpSp>
      <p:sp>
        <p:nvSpPr>
          <p:cNvPr id="535582" name="Rectangle 30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295400"/>
            <a:ext cx="3341688" cy="542925"/>
          </a:xfrm>
          <a:noFill/>
          <a:ln/>
        </p:spPr>
        <p:txBody>
          <a:bodyPr lIns="0" tIns="0" rIns="0" bIns="0"/>
          <a:lstStyle/>
          <a:p>
            <a:pPr algn="l" rtl="0">
              <a:lnSpc>
                <a:spcPct val="90000"/>
              </a:lnSpc>
            </a:pPr>
            <a:r>
              <a:rPr lang="en-US" sz="2000" b="1"/>
              <a:t>Use expert input to develop a system map of cause-effect relationships</a:t>
            </a:r>
          </a:p>
        </p:txBody>
      </p:sp>
      <p:sp>
        <p:nvSpPr>
          <p:cNvPr id="535583" name="Rectangle 31"/>
          <p:cNvSpPr>
            <a:spLocks noChangeArrowheads="1"/>
          </p:cNvSpPr>
          <p:nvPr/>
        </p:nvSpPr>
        <p:spPr bwMode="gray">
          <a:xfrm>
            <a:off x="609600" y="4419600"/>
            <a:ext cx="3194050" cy="61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342900" indent="-342900" algn="l" rtl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Quantify each cause-effect relationship using a combination of data and expert input</a:t>
            </a:r>
          </a:p>
        </p:txBody>
      </p:sp>
      <p:sp>
        <p:nvSpPr>
          <p:cNvPr id="535585" name="Rectangle 33"/>
          <p:cNvSpPr>
            <a:spLocks noChangeArrowheads="1"/>
          </p:cNvSpPr>
          <p:nvPr/>
        </p:nvSpPr>
        <p:spPr bwMode="gray">
          <a:xfrm>
            <a:off x="685800" y="5867400"/>
            <a:ext cx="3194050" cy="61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342900" indent="-342900" algn="l" rtl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Computer simulate the range of outcomes</a:t>
            </a:r>
          </a:p>
        </p:txBody>
      </p:sp>
      <p:sp>
        <p:nvSpPr>
          <p:cNvPr id="535587" name="AutoShape 35"/>
          <p:cNvSpPr>
            <a:spLocks noChangeArrowheads="1"/>
          </p:cNvSpPr>
          <p:nvPr/>
        </p:nvSpPr>
        <p:spPr bwMode="auto">
          <a:xfrm>
            <a:off x="7054850" y="3938588"/>
            <a:ext cx="295275" cy="360362"/>
          </a:xfrm>
          <a:prstGeom prst="downArrow">
            <a:avLst>
              <a:gd name="adj1" fmla="val 50000"/>
              <a:gd name="adj2" fmla="val 30511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MY"/>
          </a:p>
        </p:txBody>
      </p:sp>
      <p:sp>
        <p:nvSpPr>
          <p:cNvPr id="535588" name="Rectangle 3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noFill/>
          <a:ln/>
        </p:spPr>
        <p:txBody>
          <a:bodyPr lIns="0" tIns="0" rIns="0" bIns="0" anchor="b"/>
          <a:lstStyle/>
          <a:p>
            <a:r>
              <a:rPr lang="en-US"/>
              <a:t>System Dynamics Simulation</a:t>
            </a:r>
          </a:p>
        </p:txBody>
      </p:sp>
      <p:grpSp>
        <p:nvGrpSpPr>
          <p:cNvPr id="535589" name="Group 37"/>
          <p:cNvGrpSpPr>
            <a:grpSpLocks/>
          </p:cNvGrpSpPr>
          <p:nvPr/>
        </p:nvGrpSpPr>
        <p:grpSpPr bwMode="auto">
          <a:xfrm>
            <a:off x="609600" y="2362200"/>
            <a:ext cx="3024188" cy="1728788"/>
            <a:chOff x="742" y="2566"/>
            <a:chExt cx="1983" cy="1107"/>
          </a:xfrm>
        </p:grpSpPr>
        <p:sp>
          <p:nvSpPr>
            <p:cNvPr id="535590" name="Oval 38"/>
            <p:cNvSpPr>
              <a:spLocks noChangeArrowheads="1"/>
            </p:cNvSpPr>
            <p:nvPr/>
          </p:nvSpPr>
          <p:spPr bwMode="auto">
            <a:xfrm>
              <a:off x="2319" y="2802"/>
              <a:ext cx="406" cy="2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35591" name="Oval 39"/>
            <p:cNvSpPr>
              <a:spLocks noChangeArrowheads="1"/>
            </p:cNvSpPr>
            <p:nvPr/>
          </p:nvSpPr>
          <p:spPr bwMode="auto">
            <a:xfrm>
              <a:off x="945" y="2802"/>
              <a:ext cx="406" cy="2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35592" name="Oval 40"/>
            <p:cNvSpPr>
              <a:spLocks noChangeArrowheads="1"/>
            </p:cNvSpPr>
            <p:nvPr/>
          </p:nvSpPr>
          <p:spPr bwMode="auto">
            <a:xfrm>
              <a:off x="1709" y="2566"/>
              <a:ext cx="406" cy="2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35593" name="Oval 41"/>
            <p:cNvSpPr>
              <a:spLocks noChangeArrowheads="1"/>
            </p:cNvSpPr>
            <p:nvPr/>
          </p:nvSpPr>
          <p:spPr bwMode="auto">
            <a:xfrm>
              <a:off x="1709" y="3027"/>
              <a:ext cx="406" cy="2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sp>
          <p:nvSpPr>
            <p:cNvPr id="535594" name="Oval 42"/>
            <p:cNvSpPr>
              <a:spLocks noChangeArrowheads="1"/>
            </p:cNvSpPr>
            <p:nvPr/>
          </p:nvSpPr>
          <p:spPr bwMode="auto">
            <a:xfrm>
              <a:off x="742" y="3453"/>
              <a:ext cx="406" cy="2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MY"/>
            </a:p>
          </p:txBody>
        </p:sp>
        <p:cxnSp>
          <p:nvCxnSpPr>
            <p:cNvPr id="535595" name="AutoShape 43"/>
            <p:cNvCxnSpPr>
              <a:cxnSpLocks noChangeShapeType="1"/>
              <a:stCxn id="535591" idx="7"/>
              <a:endCxn id="535592" idx="2"/>
            </p:cNvCxnSpPr>
            <p:nvPr/>
          </p:nvCxnSpPr>
          <p:spPr bwMode="auto">
            <a:xfrm rot="16200000">
              <a:off x="1422" y="2546"/>
              <a:ext cx="158" cy="417"/>
            </a:xfrm>
            <a:prstGeom prst="curvedConnector2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stealth" w="med" len="med"/>
            </a:ln>
            <a:effectLst/>
          </p:spPr>
        </p:cxnSp>
        <p:cxnSp>
          <p:nvCxnSpPr>
            <p:cNvPr id="535596" name="AutoShape 44"/>
            <p:cNvCxnSpPr>
              <a:cxnSpLocks noChangeShapeType="1"/>
              <a:stCxn id="535592" idx="6"/>
              <a:endCxn id="535590" idx="0"/>
            </p:cNvCxnSpPr>
            <p:nvPr/>
          </p:nvCxnSpPr>
          <p:spPr bwMode="auto">
            <a:xfrm>
              <a:off x="2115" y="2676"/>
              <a:ext cx="407" cy="126"/>
            </a:xfrm>
            <a:prstGeom prst="curvedConnector2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stealth" w="med" len="med"/>
            </a:ln>
            <a:effectLst/>
          </p:spPr>
        </p:cxnSp>
        <p:cxnSp>
          <p:nvCxnSpPr>
            <p:cNvPr id="535597" name="AutoShape 45"/>
            <p:cNvCxnSpPr>
              <a:cxnSpLocks noChangeShapeType="1"/>
              <a:stCxn id="535593" idx="6"/>
              <a:endCxn id="535590" idx="4"/>
            </p:cNvCxnSpPr>
            <p:nvPr/>
          </p:nvCxnSpPr>
          <p:spPr bwMode="auto">
            <a:xfrm flipV="1">
              <a:off x="2115" y="3022"/>
              <a:ext cx="407" cy="115"/>
            </a:xfrm>
            <a:prstGeom prst="curvedConnector2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stealth" w="med" len="med"/>
            </a:ln>
            <a:effectLst/>
          </p:spPr>
        </p:cxnSp>
        <p:cxnSp>
          <p:nvCxnSpPr>
            <p:cNvPr id="535598" name="AutoShape 46"/>
            <p:cNvCxnSpPr>
              <a:cxnSpLocks noChangeShapeType="1"/>
              <a:stCxn id="535594" idx="0"/>
              <a:endCxn id="535591" idx="3"/>
            </p:cNvCxnSpPr>
            <p:nvPr/>
          </p:nvCxnSpPr>
          <p:spPr bwMode="auto">
            <a:xfrm rot="16200000">
              <a:off x="743" y="3192"/>
              <a:ext cx="463" cy="59"/>
            </a:xfrm>
            <a:prstGeom prst="curvedConnector3">
              <a:avLst>
                <a:gd name="adj1" fmla="val 46435"/>
              </a:avLst>
            </a:prstGeom>
            <a:noFill/>
            <a:ln w="38100">
              <a:solidFill>
                <a:schemeClr val="tx2"/>
              </a:solidFill>
              <a:round/>
              <a:headEnd/>
              <a:tailEnd type="stealth" w="med" len="med"/>
            </a:ln>
            <a:effectLst/>
          </p:spPr>
        </p:cxnSp>
        <p:cxnSp>
          <p:nvCxnSpPr>
            <p:cNvPr id="535599" name="AutoShape 47"/>
            <p:cNvCxnSpPr>
              <a:cxnSpLocks noChangeShapeType="1"/>
              <a:stCxn id="535594" idx="6"/>
              <a:endCxn id="535593" idx="4"/>
            </p:cNvCxnSpPr>
            <p:nvPr/>
          </p:nvCxnSpPr>
          <p:spPr bwMode="auto">
            <a:xfrm flipV="1">
              <a:off x="1148" y="3247"/>
              <a:ext cx="764" cy="316"/>
            </a:xfrm>
            <a:prstGeom prst="curvedConnector2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stealth" w="med" len="med"/>
            </a:ln>
            <a:effectLst/>
          </p:spPr>
        </p:cxnSp>
        <p:cxnSp>
          <p:nvCxnSpPr>
            <p:cNvPr id="535600" name="AutoShape 48"/>
            <p:cNvCxnSpPr>
              <a:cxnSpLocks noChangeShapeType="1"/>
              <a:stCxn id="535591" idx="5"/>
              <a:endCxn id="535593" idx="2"/>
            </p:cNvCxnSpPr>
            <p:nvPr/>
          </p:nvCxnSpPr>
          <p:spPr bwMode="auto">
            <a:xfrm rot="16200000" flipH="1">
              <a:off x="1427" y="2855"/>
              <a:ext cx="147" cy="417"/>
            </a:xfrm>
            <a:prstGeom prst="curvedConnector2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stealth" w="med" len="med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3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5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35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35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5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35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35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35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3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5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355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5569" grpId="0" animBg="1"/>
      <p:bldP spid="535570" grpId="0" animBg="1"/>
      <p:bldP spid="535571" grpId="0" animBg="1"/>
      <p:bldP spid="535572" grpId="0" animBg="1"/>
      <p:bldP spid="535573" grpId="0" animBg="1"/>
      <p:bldP spid="535574" grpId="0" animBg="1"/>
      <p:bldP spid="535575" grpId="0" animBg="1"/>
      <p:bldP spid="535576" grpId="0" animBg="1"/>
      <p:bldP spid="535585" grpId="0" build="p" autoUpdateAnimBg="0" advAuto="0"/>
      <p:bldP spid="535587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49617-A3F6-4E75-97E6-748CEC9071EC}" type="slidenum">
              <a:rPr lang="ar-SA"/>
              <a:pPr/>
              <a:t>67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9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Software</a:t>
            </a:r>
          </a:p>
        </p:txBody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4400" b="1"/>
              <a:t>Vensim</a:t>
            </a:r>
          </a:p>
          <a:p>
            <a:pPr algn="l" rtl="0"/>
            <a:r>
              <a:rPr lang="en-US" sz="4400" b="1"/>
              <a:t>I think</a:t>
            </a:r>
          </a:p>
          <a:p>
            <a:pPr algn="l" rtl="0"/>
            <a:r>
              <a:rPr lang="en-US" sz="4400" b="1"/>
              <a:t>Mapsys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5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24B6ABF-C9BF-4E46-813A-84FFB1397DBB}" type="slidenum">
              <a:rPr lang="ar-SA"/>
              <a:pPr/>
              <a:t>68</a:t>
            </a:fld>
            <a:endParaRPr lang="en-US"/>
          </a:p>
        </p:txBody>
      </p:sp>
      <p:sp>
        <p:nvSpPr>
          <p:cNvPr id="771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2209800"/>
            <a:ext cx="8991600" cy="990600"/>
          </a:xfrm>
        </p:spPr>
        <p:txBody>
          <a:bodyPr/>
          <a:lstStyle/>
          <a:p>
            <a:r>
              <a:rPr lang="en-US"/>
              <a:t>Thanks for your Patience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871A0-558F-48AB-8D44-C224710F458D}" type="slidenum">
              <a:rPr lang="ar-SA"/>
              <a:pPr/>
              <a:t>7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Business=Systems</a:t>
            </a:r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534400" cy="4533900"/>
          </a:xfrm>
        </p:spPr>
        <p:txBody>
          <a:bodyPr/>
          <a:lstStyle/>
          <a:p>
            <a:pPr algn="l" rtl="0"/>
            <a:r>
              <a:rPr lang="en-US" sz="3600" b="1"/>
              <a:t>Business can be regarded as systems, bound by interrelated actions which often take years to fully play out their effects </a:t>
            </a:r>
          </a:p>
          <a:p>
            <a:pPr algn="l" rtl="0">
              <a:buFont typeface="Wingdings" pitchFamily="2" charset="2"/>
              <a:buNone/>
            </a:pPr>
            <a:r>
              <a:rPr lang="en-US" sz="3600" b="1"/>
              <a:t>				</a:t>
            </a:r>
            <a:r>
              <a:rPr lang="en-US" sz="1600" b="1"/>
              <a:t>(Senge, 1990)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56357-6329-4F75-B6C9-9CC6CF7F5199}" type="slidenum">
              <a:rPr lang="ar-SA"/>
              <a:pPr/>
              <a:t>8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R&amp;D Strategies Fail?</a:t>
            </a:r>
          </a:p>
        </p:txBody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3400" b="1"/>
              <a:t>Due to some unexpected problems R&amp;D strategies in a company, although well considered, fail, in other words a </a:t>
            </a:r>
            <a:r>
              <a:rPr lang="en-US" sz="3400" b="1">
                <a:solidFill>
                  <a:srgbClr val="FFFF00"/>
                </a:solidFill>
              </a:rPr>
              <a:t>well intended action turns out to be a complete disaster after passing of time.</a:t>
            </a:r>
          </a:p>
          <a:p>
            <a:pPr algn="l" rtl="0">
              <a:lnSpc>
                <a:spcPct val="90000"/>
              </a:lnSpc>
            </a:pPr>
            <a:r>
              <a:rPr lang="en-US" sz="3400" b="1"/>
              <a:t>In order to find a way of dealing with these complexities we should first become familiar with </a:t>
            </a:r>
            <a:r>
              <a:rPr lang="en-US" sz="3400" b="1">
                <a:solidFill>
                  <a:srgbClr val="FFFF00"/>
                </a:solidFill>
              </a:rPr>
              <a:t>systems</a:t>
            </a:r>
            <a:r>
              <a:rPr lang="en-US" sz="3400" b="1"/>
              <a:t> and </a:t>
            </a:r>
            <a:r>
              <a:rPr lang="en-US" sz="3400" b="1">
                <a:solidFill>
                  <a:srgbClr val="FFFF00"/>
                </a:solidFill>
              </a:rPr>
              <a:t>complexity in systems</a:t>
            </a:r>
            <a:r>
              <a:rPr lang="en-US" sz="3400" b="1"/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7CB11-8B13-4D07-B525-0FC9029BD2C4}" type="slidenum">
              <a:rPr lang="ar-SA"/>
              <a:pPr/>
              <a:t>9</a:t>
            </a:fld>
            <a:endParaRPr lang="en-MY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Nov, 23, 05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System Dynamics for R&amp;D</a:t>
            </a:r>
          </a:p>
        </p:txBody>
      </p:sp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54372" name="Picture 4" descr="sysre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</TotalTime>
  <Words>2796</Words>
  <Application>Microsoft Office PowerPoint</Application>
  <PresentationFormat>On-screen Show (4:3)</PresentationFormat>
  <Paragraphs>591</Paragraphs>
  <Slides>68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68</vt:i4>
      </vt:variant>
    </vt:vector>
  </HeadingPairs>
  <TitlesOfParts>
    <vt:vector size="72" baseType="lpstr">
      <vt:lpstr>Digital Dots</vt:lpstr>
      <vt:lpstr>Photo Editor Photo</vt:lpstr>
      <vt:lpstr>Clip</vt:lpstr>
      <vt:lpstr>Visio</vt:lpstr>
      <vt:lpstr>Applying System Dynamics to Confront Complex Decision Making in R&amp;D Systems  A Knowledge Based Approach</vt:lpstr>
      <vt:lpstr>Some Questions</vt:lpstr>
      <vt:lpstr>Need for new ways of thinking </vt:lpstr>
      <vt:lpstr>Why Organizations Fail?</vt:lpstr>
      <vt:lpstr>Why Organizations Fail?</vt:lpstr>
      <vt:lpstr>Complexity and Managerial Decisions</vt:lpstr>
      <vt:lpstr>Business=Systems</vt:lpstr>
      <vt:lpstr>Why R&amp;D Strategies Fail?</vt:lpstr>
      <vt:lpstr>Slide 9</vt:lpstr>
      <vt:lpstr>What is a System ? </vt:lpstr>
      <vt:lpstr>Slide 11</vt:lpstr>
      <vt:lpstr>Examples of  Systems</vt:lpstr>
      <vt:lpstr>Examples of  Systems</vt:lpstr>
      <vt:lpstr>A pile of stuff is not a whole,  but a “heap”</vt:lpstr>
      <vt:lpstr>Slide 15</vt:lpstr>
      <vt:lpstr>Characteristics of Complex Systems</vt:lpstr>
      <vt:lpstr>Slide 17</vt:lpstr>
      <vt:lpstr>Slide 18</vt:lpstr>
      <vt:lpstr>Slide 19</vt:lpstr>
      <vt:lpstr>Slide 20</vt:lpstr>
      <vt:lpstr>The Blind Men and the Elephant</vt:lpstr>
      <vt:lpstr>“No Shared Understanding!”</vt:lpstr>
      <vt:lpstr>Connectedness</vt:lpstr>
      <vt:lpstr>A leverage point –  where small action yields large results</vt:lpstr>
      <vt:lpstr>Behavior Over Time</vt:lpstr>
      <vt:lpstr>Behavior Over Time</vt:lpstr>
      <vt:lpstr>Slide 27</vt:lpstr>
      <vt:lpstr>Throwing things</vt:lpstr>
      <vt:lpstr>R&amp;D Management Systems</vt:lpstr>
      <vt:lpstr>What are the origins of decision making complexity in R&amp;D?</vt:lpstr>
      <vt:lpstr>Dealing with Complexities</vt:lpstr>
      <vt:lpstr>Learning is a Must!</vt:lpstr>
      <vt:lpstr>We need new tools!</vt:lpstr>
      <vt:lpstr>Slide 34</vt:lpstr>
      <vt:lpstr>Slide 35</vt:lpstr>
      <vt:lpstr>What is Systems Thinking?</vt:lpstr>
      <vt:lpstr>Why do we need  Systems Thinking ?</vt:lpstr>
      <vt:lpstr>Systems Thinking helps</vt:lpstr>
      <vt:lpstr>Systems Thinkers </vt:lpstr>
      <vt:lpstr>Four levels of seeing reality</vt:lpstr>
      <vt:lpstr>Some Definitions </vt:lpstr>
      <vt:lpstr>Systems thinking looks below events and patterns of behavior – finding the mental models</vt:lpstr>
      <vt:lpstr>Laws of Systems Thinking</vt:lpstr>
      <vt:lpstr>Laws of Systems Thinking</vt:lpstr>
      <vt:lpstr>Archetypes</vt:lpstr>
      <vt:lpstr>The patterns that control events in Complex Systems  </vt:lpstr>
      <vt:lpstr>Reinforcing Loops</vt:lpstr>
      <vt:lpstr>Reinforcing feedback loops are powerful</vt:lpstr>
      <vt:lpstr>Slide 49</vt:lpstr>
      <vt:lpstr>R&amp;D Management Work Cycle </vt:lpstr>
      <vt:lpstr>R&amp;D Policy Settings  </vt:lpstr>
      <vt:lpstr>Balancing Loop (Goal Seeking)</vt:lpstr>
      <vt:lpstr>Balancing Loop</vt:lpstr>
      <vt:lpstr>The effect of 4 different R&amp;D intensity policies on Cash-Flow for a fixed market growth condition </vt:lpstr>
      <vt:lpstr>Boom &amp; Bust</vt:lpstr>
      <vt:lpstr>Growth Limit   </vt:lpstr>
      <vt:lpstr>Delays (Oscillation)</vt:lpstr>
      <vt:lpstr>Delays in Systems Managing Water in a Shower</vt:lpstr>
      <vt:lpstr>Managing Water T in a Shower</vt:lpstr>
      <vt:lpstr>Managing Water T in Two Showers</vt:lpstr>
      <vt:lpstr>Managing Water in Two Showers</vt:lpstr>
      <vt:lpstr>A more complicated setting</vt:lpstr>
      <vt:lpstr>Summary of Structure &amp; behavior of dynamics</vt:lpstr>
      <vt:lpstr>System Dynamics Models</vt:lpstr>
      <vt:lpstr>System Dynamics Modeling</vt:lpstr>
      <vt:lpstr>System Dynamics Simulation</vt:lpstr>
      <vt:lpstr>Computer Software</vt:lpstr>
      <vt:lpstr>Thanks for your Patience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Applying System Dynamics to Confront Complex Decision Making in R&amp;D Systems</dc:title>
  <dc:creator>Nader Ale Ebrahim</dc:creator>
  <cp:keywords>Nader Ale Ebrahim</cp:keywords>
  <cp:lastModifiedBy>Sadatkhanoom</cp:lastModifiedBy>
  <cp:revision>90</cp:revision>
  <cp:lastPrinted>1601-01-01T00:00:00Z</cp:lastPrinted>
  <dcterms:created xsi:type="dcterms:W3CDTF">1601-01-01T00:00:00Z</dcterms:created>
  <dcterms:modified xsi:type="dcterms:W3CDTF">2011-01-05T16:30:21Z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