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86" r:id="rId3"/>
    <p:sldId id="287" r:id="rId4"/>
    <p:sldId id="284" r:id="rId5"/>
    <p:sldId id="270" r:id="rId6"/>
    <p:sldId id="271" r:id="rId7"/>
    <p:sldId id="264" r:id="rId8"/>
    <p:sldId id="265" r:id="rId9"/>
    <p:sldId id="266" r:id="rId10"/>
    <p:sldId id="267" r:id="rId11"/>
    <p:sldId id="268" r:id="rId12"/>
    <p:sldId id="269" r:id="rId13"/>
    <p:sldId id="263" r:id="rId14"/>
    <p:sldId id="258" r:id="rId15"/>
    <p:sldId id="257" r:id="rId16"/>
    <p:sldId id="274" r:id="rId17"/>
    <p:sldId id="279" r:id="rId18"/>
    <p:sldId id="281" r:id="rId19"/>
    <p:sldId id="282" r:id="rId20"/>
    <p:sldId id="283" r:id="rId21"/>
    <p:sldId id="275" r:id="rId22"/>
    <p:sldId id="288" r:id="rId23"/>
    <p:sldId id="276" r:id="rId24"/>
    <p:sldId id="277" r:id="rId25"/>
    <p:sldId id="278" r:id="rId26"/>
    <p:sldId id="285" r:id="rId27"/>
    <p:sldId id="259" r:id="rId28"/>
    <p:sldId id="260" r:id="rId29"/>
    <p:sldId id="272" r:id="rId30"/>
    <p:sldId id="262" r:id="rId31"/>
    <p:sldId id="273" r:id="rId32"/>
    <p:sldId id="26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66F6D-51A0-4E38-A686-7D4259FA1EF2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5E74C-1C25-4F25-A1C1-484F8BDF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 Martha Sherwood</a:t>
            </a:r>
            <a:r>
              <a:rPr lang="en-US" baseline="0" dirty="0" smtClean="0"/>
              <a:t> – table of 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Reception history of Jane Austen bibliography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Reception history of Jane</a:t>
            </a:r>
            <a:r>
              <a:rPr lang="en-US" baseline="0" dirty="0" smtClean="0"/>
              <a:t> Austen table of 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Reception history of Jane Austen – translation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Literary criticism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Powerpoint</a:t>
            </a:r>
            <a:r>
              <a:rPr lang="en-US" dirty="0" smtClean="0"/>
              <a:t> provided and primary</a:t>
            </a:r>
            <a:r>
              <a:rPr lang="en-US" baseline="0" dirty="0" smtClean="0"/>
              <a:t> contributors listed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Contributors are people working in the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Candide</a:t>
            </a:r>
            <a:r>
              <a:rPr lang="en-US" dirty="0" smtClean="0"/>
              <a:t> bibliography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Charles Dickens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Jonathan Swift -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Unification of Germany</a:t>
            </a:r>
            <a:r>
              <a:rPr lang="en-US" baseline="0" dirty="0" smtClean="0"/>
              <a:t> - tone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 Martha Sherwood - sample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Talk:John</a:t>
            </a:r>
            <a:r>
              <a:rPr lang="en-US" dirty="0" smtClean="0"/>
              <a:t> Calvin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General in His Labyrinth table</a:t>
            </a:r>
            <a:r>
              <a:rPr lang="en-US" baseline="0" dirty="0" smtClean="0"/>
              <a:t> of 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</a:t>
            </a:r>
            <a:r>
              <a:rPr lang="en-US" baseline="0" dirty="0" smtClean="0"/>
              <a:t> Joseph Priestley – table of 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Joseph Priestley - sample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 Shelley – table of 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 Shelley - Novels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</a:t>
            </a:r>
            <a:r>
              <a:rPr lang="en-US" baseline="0" dirty="0" smtClean="0"/>
              <a:t> Shelley - Poems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of works by Mary Shelley – talk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Hamlet</a:t>
            </a:r>
            <a:r>
              <a:rPr lang="en-US" baseline="0" dirty="0" smtClean="0"/>
              <a:t> (bibliographies) article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5E74C-1C25-4F25-A1C1-484F8BDFB15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2C854E6-B61D-4E1D-8D34-6BD5FFE9EBAC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A5EA9B3-BD39-4DB6-972B-994BCE823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Wikipportunities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ASECS 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6324600"/>
            <a:ext cx="678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Adrianne </a:t>
            </a:r>
            <a:r>
              <a:rPr lang="en-US" dirty="0" err="1" smtClean="0"/>
              <a:t>Wadewitz</a:t>
            </a:r>
            <a:r>
              <a:rPr lang="en-US" dirty="0" smtClean="0"/>
              <a:t>, English Department, Indiana University</a:t>
            </a:r>
            <a:endParaRPr lang="en-US" dirty="0"/>
          </a:p>
        </p:txBody>
      </p:sp>
      <p:pic>
        <p:nvPicPr>
          <p:cNvPr id="5" name="Picture 4" descr="489px-Wikipedia-logo-en-b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52400"/>
            <a:ext cx="2646901" cy="3242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ShelleyNovel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42658"/>
            <a:ext cx="9144000" cy="43153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works by Mary Shelley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ShelleyPoem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96391"/>
            <a:ext cx="9144000" cy="386160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works by Mary Shelley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WShelleyTalkPag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30077"/>
            <a:ext cx="9144000" cy="4997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mletBi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1120"/>
            <a:ext cx="9144000" cy="51557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ustenReceptionBi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03844"/>
            <a:ext cx="9144000" cy="52503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stenReceptionHistoryT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209800"/>
            <a:ext cx="4363059" cy="445832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Reception history of Jane Austen</a:t>
            </a:r>
            <a:endParaRPr lang="en-US" dirty="0"/>
          </a:p>
        </p:txBody>
      </p:sp>
      <p:pic>
        <p:nvPicPr>
          <p:cNvPr id="4" name="Picture 3" descr="CassandraAusten-JaneAusten(c.181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2319336"/>
            <a:ext cx="3429000" cy="41576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ustenReceptionSa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22402"/>
            <a:ext cx="9144000" cy="52131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Wikisource</a:t>
            </a:r>
            <a:endParaRPr lang="en-US" dirty="0"/>
          </a:p>
        </p:txBody>
      </p:sp>
      <p:pic>
        <p:nvPicPr>
          <p:cNvPr id="3" name="Picture 2" descr="Wikisource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9144000" cy="386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Wikisource</a:t>
            </a:r>
            <a:endParaRPr lang="en-US" dirty="0"/>
          </a:p>
        </p:txBody>
      </p:sp>
      <p:pic>
        <p:nvPicPr>
          <p:cNvPr id="3" name="Picture 2" descr="CityShowerInf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43200"/>
            <a:ext cx="9144000" cy="3650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Wikisource</a:t>
            </a:r>
            <a:endParaRPr lang="en-US" dirty="0"/>
          </a:p>
        </p:txBody>
      </p:sp>
      <p:pic>
        <p:nvPicPr>
          <p:cNvPr id="3" name="Picture 2" descr="CityShowerProo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19400"/>
            <a:ext cx="9144000" cy="23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00px-Wikimedia_logo_family_complet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990600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Wikisource</a:t>
            </a:r>
            <a:endParaRPr lang="en-US" dirty="0"/>
          </a:p>
        </p:txBody>
      </p:sp>
      <p:pic>
        <p:nvPicPr>
          <p:cNvPr id="3" name="Picture 2" descr="CityShowerPubHi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00400"/>
            <a:ext cx="9144000" cy="2138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endParaRPr lang="en-US" dirty="0"/>
          </a:p>
        </p:txBody>
      </p:sp>
      <p:pic>
        <p:nvPicPr>
          <p:cNvPr id="3" name="Picture 2" descr="Wikibooks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9144000" cy="4273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endParaRPr lang="en-US" dirty="0"/>
          </a:p>
        </p:txBody>
      </p:sp>
      <p:pic>
        <p:nvPicPr>
          <p:cNvPr id="4" name="Picture 3" descr="LiteraryCriticis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286000"/>
            <a:ext cx="7709047" cy="45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endParaRPr lang="en-US" dirty="0"/>
          </a:p>
        </p:txBody>
      </p:sp>
      <p:pic>
        <p:nvPicPr>
          <p:cNvPr id="4" name="Picture 3" descr="WBIntroSo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9144000" cy="4800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endParaRPr lang="en-US" dirty="0"/>
          </a:p>
        </p:txBody>
      </p:sp>
      <p:pic>
        <p:nvPicPr>
          <p:cNvPr id="3" name="Picture 2" descr="InstResIntroS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90800"/>
            <a:ext cx="9144000" cy="3515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Wikibooks</a:t>
            </a:r>
            <a:endParaRPr lang="en-US" dirty="0"/>
          </a:p>
        </p:txBody>
      </p:sp>
      <p:pic>
        <p:nvPicPr>
          <p:cNvPr id="3" name="Picture 2" descr="NotedContribsIntroS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67000"/>
            <a:ext cx="9144000" cy="3321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 students…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assess the reliability of sources</a:t>
            </a:r>
          </a:p>
          <a:p>
            <a:r>
              <a:rPr lang="en-US" dirty="0" smtClean="0"/>
              <a:t>To organize information</a:t>
            </a:r>
          </a:p>
          <a:p>
            <a:r>
              <a:rPr lang="en-US" dirty="0" smtClean="0"/>
              <a:t>To write collaboratively</a:t>
            </a:r>
          </a:p>
          <a:p>
            <a:r>
              <a:rPr lang="en-US" dirty="0" smtClean="0"/>
              <a:t>To respond to a variety of actual readers</a:t>
            </a:r>
          </a:p>
          <a:p>
            <a:r>
              <a:rPr lang="en-US" dirty="0" smtClean="0"/>
              <a:t>To see their writing fail and succeed in communicating their meaning</a:t>
            </a:r>
          </a:p>
          <a:p>
            <a:r>
              <a:rPr lang="en-US" dirty="0" smtClean="0"/>
              <a:t>To participate in the construction of knowledge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dideBi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06674"/>
            <a:ext cx="9144000" cy="50446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ckensNot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78958"/>
            <a:ext cx="9144000" cy="5300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iftNot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81400"/>
            <a:ext cx="9144000" cy="15013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analysis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Over 270 languages</a:t>
            </a:r>
          </a:p>
          <a:p>
            <a:pPr lvl="0"/>
            <a:r>
              <a:rPr lang="en-US" dirty="0" smtClean="0"/>
              <a:t>40,000 active editors on the English Wikipedia</a:t>
            </a:r>
          </a:p>
          <a:p>
            <a:pPr lvl="0"/>
            <a:r>
              <a:rPr lang="en-US" dirty="0" smtClean="0"/>
              <a:t>Over 3 million articles on the English Wikipedia</a:t>
            </a:r>
          </a:p>
          <a:p>
            <a:pPr lvl="0"/>
            <a:r>
              <a:rPr lang="en-US" dirty="0" smtClean="0"/>
              <a:t>One of the 10 most-visited sites on the internet</a:t>
            </a:r>
          </a:p>
          <a:p>
            <a:pPr lvl="0"/>
            <a:r>
              <a:rPr lang="en-US" dirty="0" smtClean="0"/>
              <a:t>Most popular reference site on the internet</a:t>
            </a:r>
          </a:p>
          <a:p>
            <a:pPr lvl="0"/>
            <a:r>
              <a:rPr lang="en-US" dirty="0" smtClean="0"/>
              <a:t>Freely accessible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rmanUnificationT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90800"/>
            <a:ext cx="9144000" cy="335217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Copyediting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lkJohnCalv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7637"/>
            <a:ext cx="9144000" cy="45627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133600"/>
            <a:ext cx="8991600" cy="1447800"/>
          </a:xfrm>
          <a:prstGeom prst="rect">
            <a:avLst/>
          </a:prstGeom>
          <a:noFill/>
          <a:ln w="88900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eralT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762000"/>
            <a:ext cx="3467584" cy="563958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4343400" cy="3124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General in His Labyrinth</a:t>
            </a:r>
            <a:endParaRPr lang="en-US" sz="2800" dirty="0"/>
          </a:p>
        </p:txBody>
      </p:sp>
      <p:pic>
        <p:nvPicPr>
          <p:cNvPr id="4" name="Picture 3" descr="Garcia_marquez_gene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590800"/>
            <a:ext cx="2672832" cy="3999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 scholarship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lists of works of authors</a:t>
            </a:r>
          </a:p>
          <a:p>
            <a:r>
              <a:rPr lang="en-US" dirty="0" smtClean="0"/>
              <a:t>Create annotated bibliographies of scholarship on various topics</a:t>
            </a:r>
          </a:p>
          <a:p>
            <a:r>
              <a:rPr lang="en-US" dirty="0" smtClean="0"/>
              <a:t>Create annotated editions of pieces of literature</a:t>
            </a:r>
          </a:p>
          <a:p>
            <a:r>
              <a:rPr lang="en-US" dirty="0" smtClean="0"/>
              <a:t>Assemble anthologies of literature</a:t>
            </a:r>
          </a:p>
          <a:p>
            <a:r>
              <a:rPr lang="en-US" dirty="0" smtClean="0"/>
              <a:t>Write books about your specialty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SherwoodT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514600"/>
            <a:ext cx="3400900" cy="382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990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 of works by Mary Martha Sherwood</a:t>
            </a:r>
            <a:endParaRPr lang="en-US" dirty="0"/>
          </a:p>
        </p:txBody>
      </p:sp>
      <p:pic>
        <p:nvPicPr>
          <p:cNvPr id="5" name="Picture 4" descr="454px-Mrs_mary_sherwood1775_18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286000"/>
            <a:ext cx="3130296" cy="41300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SherwoodSa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286000"/>
            <a:ext cx="6068272" cy="42106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 of works by Mary Martha Sherwood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PriestleyT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905000"/>
            <a:ext cx="4096322" cy="47536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works by Joseph Priestley</a:t>
            </a:r>
            <a:endParaRPr lang="en-US" dirty="0"/>
          </a:p>
        </p:txBody>
      </p:sp>
      <p:pic>
        <p:nvPicPr>
          <p:cNvPr id="4" name="Picture 3" descr="PriestleyPea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2438400"/>
            <a:ext cx="2895600" cy="39699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6477000"/>
            <a:ext cx="2514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/>
              <a:t>Joseph Priestley, </a:t>
            </a:r>
            <a:r>
              <a:rPr lang="en-US" sz="900" dirty="0" smtClean="0"/>
              <a:t>Rembrandt Peale, 1803</a:t>
            </a:r>
            <a:endParaRPr lang="en-US" sz="9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PriestleySa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97633"/>
            <a:ext cx="9144000" cy="52627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WShelleyT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914400"/>
            <a:ext cx="2534004" cy="542048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191000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 of works by Mary Shelley</a:t>
            </a:r>
            <a:endParaRPr lang="en-US" dirty="0"/>
          </a:p>
        </p:txBody>
      </p:sp>
      <p:pic>
        <p:nvPicPr>
          <p:cNvPr id="4" name="Picture 3" descr="RothwellMaryShell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2743200"/>
            <a:ext cx="3037921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780</TotalTime>
  <Words>348</Words>
  <Application>Microsoft Office PowerPoint</Application>
  <PresentationFormat>On-screen Show (4:3)</PresentationFormat>
  <Paragraphs>86</Paragraphs>
  <Slides>32</Slides>
  <Notes>21</Notes>
  <HiddenSlides>11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Urban</vt:lpstr>
      <vt:lpstr>Wikipportunities</vt:lpstr>
      <vt:lpstr>Slide 2</vt:lpstr>
      <vt:lpstr>Wikipedia</vt:lpstr>
      <vt:lpstr>Enable scholarship</vt:lpstr>
      <vt:lpstr>List of works by Mary Martha Sherwood</vt:lpstr>
      <vt:lpstr>List of works by Mary Martha Sherwood</vt:lpstr>
      <vt:lpstr>List of works by Joseph Priestley</vt:lpstr>
      <vt:lpstr>Slide 8</vt:lpstr>
      <vt:lpstr>List of works by Mary Shelley</vt:lpstr>
      <vt:lpstr>List of works by Mary Shelley</vt:lpstr>
      <vt:lpstr>List of works by Mary Shelley</vt:lpstr>
      <vt:lpstr>Slide 12</vt:lpstr>
      <vt:lpstr>Slide 13</vt:lpstr>
      <vt:lpstr>Slide 14</vt:lpstr>
      <vt:lpstr>Reception history of Jane Austen</vt:lpstr>
      <vt:lpstr>Slide 16</vt:lpstr>
      <vt:lpstr>Wikisource</vt:lpstr>
      <vt:lpstr>Wikisource</vt:lpstr>
      <vt:lpstr>Wikisource</vt:lpstr>
      <vt:lpstr>Wikisource</vt:lpstr>
      <vt:lpstr>Wikibooks</vt:lpstr>
      <vt:lpstr>Wikibooks</vt:lpstr>
      <vt:lpstr>Wikibooks</vt:lpstr>
      <vt:lpstr>Wikibooks</vt:lpstr>
      <vt:lpstr>Wikibooks</vt:lpstr>
      <vt:lpstr>Teach students…</vt:lpstr>
      <vt:lpstr>Slide 27</vt:lpstr>
      <vt:lpstr>Slide 28</vt:lpstr>
      <vt:lpstr>Source analysis</vt:lpstr>
      <vt:lpstr>Copyediting</vt:lpstr>
      <vt:lpstr>Slide 31</vt:lpstr>
      <vt:lpstr>The General in His Labyrinth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Wikipportunities</dc:title>
  <dc:creator>Adrianne</dc:creator>
  <cp:lastModifiedBy>Adrianne</cp:lastModifiedBy>
  <cp:revision>42</cp:revision>
  <dcterms:created xsi:type="dcterms:W3CDTF">2010-03-17T09:39:35Z</dcterms:created>
  <dcterms:modified xsi:type="dcterms:W3CDTF">2010-03-19T14:21:14Z</dcterms:modified>
</cp:coreProperties>
</file>