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5" r:id="rId3"/>
    <p:sldId id="269" r:id="rId4"/>
    <p:sldId id="258" r:id="rId5"/>
    <p:sldId id="259" r:id="rId6"/>
    <p:sldId id="257" r:id="rId7"/>
    <p:sldId id="260" r:id="rId8"/>
    <p:sldId id="261" r:id="rId9"/>
    <p:sldId id="266" r:id="rId10"/>
    <p:sldId id="263" r:id="rId11"/>
    <p:sldId id="264" r:id="rId12"/>
    <p:sldId id="268"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62"/>
    <p:restoredTop sz="92628"/>
  </p:normalViewPr>
  <p:slideViewPr>
    <p:cSldViewPr snapToGrid="0" snapToObjects="1">
      <p:cViewPr varScale="1">
        <p:scale>
          <a:sx n="99" d="100"/>
          <a:sy n="99" d="100"/>
        </p:scale>
        <p:origin x="120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tx>
            <c:strRef>
              <c:f>Sheet1!$B$1</c:f>
              <c:strCache>
                <c:ptCount val="1"/>
                <c:pt idx="0">
                  <c:v>Strongly Disagree</c:v>
                </c:pt>
              </c:strCache>
            </c:strRef>
          </c:tx>
          <c:spPr>
            <a:solidFill>
              <a:schemeClr val="accent1">
                <a:tint val="54000"/>
              </a:schemeClr>
            </a:solidFill>
            <a:ln>
              <a:noFill/>
            </a:ln>
            <a:effectLst/>
          </c:spPr>
          <c:invertIfNegative val="0"/>
          <c:cat>
            <c:strRef>
              <c:f>Sheet1!$A$2:$A$3</c:f>
              <c:strCache>
                <c:ptCount val="2"/>
                <c:pt idx="0">
                  <c:v>Q14. Major Life Goal</c:v>
                </c:pt>
                <c:pt idx="1">
                  <c:v>Q13. Married Someday</c:v>
                </c:pt>
              </c:strCache>
            </c:strRef>
          </c:cat>
          <c:val>
            <c:numRef>
              <c:f>Sheet1!$B$2:$B$3</c:f>
              <c:numCache>
                <c:formatCode>General</c:formatCode>
                <c:ptCount val="2"/>
                <c:pt idx="0">
                  <c:v>21.88</c:v>
                </c:pt>
                <c:pt idx="1">
                  <c:v>3.91</c:v>
                </c:pt>
              </c:numCache>
            </c:numRef>
          </c:val>
          <c:extLst>
            <c:ext xmlns:c16="http://schemas.microsoft.com/office/drawing/2014/chart" uri="{C3380CC4-5D6E-409C-BE32-E72D297353CC}">
              <c16:uniqueId val="{00000000-8D63-354F-ABC1-DF590CF9E79C}"/>
            </c:ext>
          </c:extLst>
        </c:ser>
        <c:ser>
          <c:idx val="1"/>
          <c:order val="1"/>
          <c:tx>
            <c:strRef>
              <c:f>Sheet1!$C$1</c:f>
              <c:strCache>
                <c:ptCount val="1"/>
                <c:pt idx="0">
                  <c:v>Disagree</c:v>
                </c:pt>
              </c:strCache>
            </c:strRef>
          </c:tx>
          <c:spPr>
            <a:solidFill>
              <a:schemeClr val="accent1">
                <a:tint val="77000"/>
              </a:schemeClr>
            </a:solidFill>
            <a:ln>
              <a:noFill/>
            </a:ln>
            <a:effectLst/>
          </c:spPr>
          <c:invertIfNegative val="0"/>
          <c:cat>
            <c:strRef>
              <c:f>Sheet1!$A$2:$A$3</c:f>
              <c:strCache>
                <c:ptCount val="2"/>
                <c:pt idx="0">
                  <c:v>Q14. Major Life Goal</c:v>
                </c:pt>
                <c:pt idx="1">
                  <c:v>Q13. Married Someday</c:v>
                </c:pt>
              </c:strCache>
            </c:strRef>
          </c:cat>
          <c:val>
            <c:numRef>
              <c:f>Sheet1!$C$2:$C$3</c:f>
              <c:numCache>
                <c:formatCode>General</c:formatCode>
                <c:ptCount val="2"/>
                <c:pt idx="0">
                  <c:v>33.590000000000003</c:v>
                </c:pt>
                <c:pt idx="1">
                  <c:v>12.5</c:v>
                </c:pt>
              </c:numCache>
            </c:numRef>
          </c:val>
          <c:extLst>
            <c:ext xmlns:c16="http://schemas.microsoft.com/office/drawing/2014/chart" uri="{C3380CC4-5D6E-409C-BE32-E72D297353CC}">
              <c16:uniqueId val="{00000001-8D63-354F-ABC1-DF590CF9E79C}"/>
            </c:ext>
          </c:extLst>
        </c:ser>
        <c:ser>
          <c:idx val="2"/>
          <c:order val="2"/>
          <c:tx>
            <c:strRef>
              <c:f>Sheet1!$D$1</c:f>
              <c:strCache>
                <c:ptCount val="1"/>
                <c:pt idx="0">
                  <c:v>Neither Agree/Disagree</c:v>
                </c:pt>
              </c:strCache>
            </c:strRef>
          </c:tx>
          <c:spPr>
            <a:solidFill>
              <a:schemeClr val="accent1"/>
            </a:solidFill>
            <a:ln>
              <a:noFill/>
            </a:ln>
            <a:effectLst/>
          </c:spPr>
          <c:invertIfNegative val="0"/>
          <c:cat>
            <c:strRef>
              <c:f>Sheet1!$A$2:$A$3</c:f>
              <c:strCache>
                <c:ptCount val="2"/>
                <c:pt idx="0">
                  <c:v>Q14. Major Life Goal</c:v>
                </c:pt>
                <c:pt idx="1">
                  <c:v>Q13. Married Someday</c:v>
                </c:pt>
              </c:strCache>
            </c:strRef>
          </c:cat>
          <c:val>
            <c:numRef>
              <c:f>Sheet1!$D$2:$D$3</c:f>
              <c:numCache>
                <c:formatCode>General</c:formatCode>
                <c:ptCount val="2"/>
                <c:pt idx="0">
                  <c:v>14.45</c:v>
                </c:pt>
                <c:pt idx="1">
                  <c:v>23.05</c:v>
                </c:pt>
              </c:numCache>
            </c:numRef>
          </c:val>
          <c:extLst>
            <c:ext xmlns:c16="http://schemas.microsoft.com/office/drawing/2014/chart" uri="{C3380CC4-5D6E-409C-BE32-E72D297353CC}">
              <c16:uniqueId val="{00000002-8D63-354F-ABC1-DF590CF9E79C}"/>
            </c:ext>
          </c:extLst>
        </c:ser>
        <c:ser>
          <c:idx val="3"/>
          <c:order val="3"/>
          <c:tx>
            <c:strRef>
              <c:f>Sheet1!$E$1</c:f>
              <c:strCache>
                <c:ptCount val="1"/>
                <c:pt idx="0">
                  <c:v>Agree</c:v>
                </c:pt>
              </c:strCache>
            </c:strRef>
          </c:tx>
          <c:spPr>
            <a:solidFill>
              <a:schemeClr val="accent1">
                <a:shade val="76000"/>
              </a:schemeClr>
            </a:solidFill>
            <a:ln>
              <a:noFill/>
            </a:ln>
            <a:effectLst/>
          </c:spPr>
          <c:invertIfNegative val="0"/>
          <c:cat>
            <c:strRef>
              <c:f>Sheet1!$A$2:$A$3</c:f>
              <c:strCache>
                <c:ptCount val="2"/>
                <c:pt idx="0">
                  <c:v>Q14. Major Life Goal</c:v>
                </c:pt>
                <c:pt idx="1">
                  <c:v>Q13. Married Someday</c:v>
                </c:pt>
              </c:strCache>
            </c:strRef>
          </c:cat>
          <c:val>
            <c:numRef>
              <c:f>Sheet1!$E$2:$E$3</c:f>
              <c:numCache>
                <c:formatCode>General</c:formatCode>
                <c:ptCount val="2"/>
                <c:pt idx="0">
                  <c:v>14.84</c:v>
                </c:pt>
                <c:pt idx="1">
                  <c:v>32.42</c:v>
                </c:pt>
              </c:numCache>
            </c:numRef>
          </c:val>
          <c:extLst>
            <c:ext xmlns:c16="http://schemas.microsoft.com/office/drawing/2014/chart" uri="{C3380CC4-5D6E-409C-BE32-E72D297353CC}">
              <c16:uniqueId val="{00000004-8D63-354F-ABC1-DF590CF9E79C}"/>
            </c:ext>
          </c:extLst>
        </c:ser>
        <c:ser>
          <c:idx val="4"/>
          <c:order val="4"/>
          <c:tx>
            <c:strRef>
              <c:f>Sheet1!$F$1</c:f>
              <c:strCache>
                <c:ptCount val="1"/>
                <c:pt idx="0">
                  <c:v>Strongly Agree</c:v>
                </c:pt>
              </c:strCache>
            </c:strRef>
          </c:tx>
          <c:spPr>
            <a:solidFill>
              <a:schemeClr val="accent1">
                <a:shade val="53000"/>
              </a:schemeClr>
            </a:solidFill>
            <a:ln>
              <a:noFill/>
            </a:ln>
            <a:effectLst/>
          </c:spPr>
          <c:invertIfNegative val="0"/>
          <c:cat>
            <c:strRef>
              <c:f>Sheet1!$A$2:$A$3</c:f>
              <c:strCache>
                <c:ptCount val="2"/>
                <c:pt idx="0">
                  <c:v>Q14. Major Life Goal</c:v>
                </c:pt>
                <c:pt idx="1">
                  <c:v>Q13. Married Someday</c:v>
                </c:pt>
              </c:strCache>
            </c:strRef>
          </c:cat>
          <c:val>
            <c:numRef>
              <c:f>Sheet1!$F$2:$F$3</c:f>
              <c:numCache>
                <c:formatCode>General</c:formatCode>
                <c:ptCount val="2"/>
                <c:pt idx="0">
                  <c:v>15.23</c:v>
                </c:pt>
                <c:pt idx="1">
                  <c:v>28.13</c:v>
                </c:pt>
              </c:numCache>
            </c:numRef>
          </c:val>
          <c:extLst>
            <c:ext xmlns:c16="http://schemas.microsoft.com/office/drawing/2014/chart" uri="{C3380CC4-5D6E-409C-BE32-E72D297353CC}">
              <c16:uniqueId val="{00000005-8D63-354F-ABC1-DF590CF9E79C}"/>
            </c:ext>
          </c:extLst>
        </c:ser>
        <c:dLbls>
          <c:showLegendKey val="0"/>
          <c:showVal val="0"/>
          <c:showCatName val="0"/>
          <c:showSerName val="0"/>
          <c:showPercent val="0"/>
          <c:showBubbleSize val="0"/>
        </c:dLbls>
        <c:gapWidth val="182"/>
        <c:axId val="1925272399"/>
        <c:axId val="1925274047"/>
      </c:barChart>
      <c:catAx>
        <c:axId val="19252723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5274047"/>
        <c:crosses val="autoZero"/>
        <c:auto val="1"/>
        <c:lblAlgn val="ctr"/>
        <c:lblOffset val="100"/>
        <c:noMultiLvlLbl val="0"/>
      </c:catAx>
      <c:valAx>
        <c:axId val="192527404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25272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04CB11-BBAE-A24A-8D10-94D06E09EE31}" type="datetimeFigureOut">
              <a:rPr lang="en-US" smtClean="0"/>
              <a:t>4/15/22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F4152A-B94D-214B-BDC9-BE9AD59E3690}" type="slidenum">
              <a:rPr lang="en-US" smtClean="0"/>
              <a:t>‹#›</a:t>
            </a:fld>
            <a:endParaRPr lang="en-US"/>
          </a:p>
        </p:txBody>
      </p:sp>
    </p:spTree>
    <p:extLst>
      <p:ext uri="{BB962C8B-B14F-4D97-AF65-F5344CB8AC3E}">
        <p14:creationId xmlns:p14="http://schemas.microsoft.com/office/powerpoint/2010/main" val="714927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Race/ethnicity - 74% White, 8% Hispanic or Latinx, 7% prefer to self-describe, 5% Asian, 4% Black or African American</a:t>
            </a:r>
          </a:p>
          <a:p>
            <a:endParaRPr lang="en-US" dirty="0"/>
          </a:p>
          <a:p>
            <a:r>
              <a:rPr lang="en-US" dirty="0"/>
              <a:t>Educational attainment – 36% Graduate degree, 30% BA/BS, 23% Some college (AA/AS), 10% high school diploma</a:t>
            </a:r>
          </a:p>
          <a:p>
            <a:endParaRPr lang="en-US" dirty="0"/>
          </a:p>
          <a:p>
            <a:r>
              <a:rPr lang="en-US" dirty="0"/>
              <a:t>Current full-time college student – 53% No, 47% Yes</a:t>
            </a:r>
          </a:p>
        </p:txBody>
      </p:sp>
      <p:sp>
        <p:nvSpPr>
          <p:cNvPr id="4" name="Slide Number Placeholder 3"/>
          <p:cNvSpPr>
            <a:spLocks noGrp="1"/>
          </p:cNvSpPr>
          <p:nvPr>
            <p:ph type="sldNum" sz="quarter" idx="5"/>
          </p:nvPr>
        </p:nvSpPr>
        <p:spPr/>
        <p:txBody>
          <a:bodyPr/>
          <a:lstStyle/>
          <a:p>
            <a:fld id="{75F4152A-B94D-214B-BDC9-BE9AD59E3690}" type="slidenum">
              <a:rPr lang="en-US" smtClean="0"/>
              <a:t>4</a:t>
            </a:fld>
            <a:endParaRPr lang="en-US"/>
          </a:p>
        </p:txBody>
      </p:sp>
    </p:spTree>
    <p:extLst>
      <p:ext uri="{BB962C8B-B14F-4D97-AF65-F5344CB8AC3E}">
        <p14:creationId xmlns:p14="http://schemas.microsoft.com/office/powerpoint/2010/main" val="2398525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over 60% of the sample indicates that they want to get married someday, but half as many – just over 30% - say that getting married is a major life goal. </a:t>
            </a:r>
          </a:p>
        </p:txBody>
      </p:sp>
      <p:sp>
        <p:nvSpPr>
          <p:cNvPr id="4" name="Slide Number Placeholder 3"/>
          <p:cNvSpPr>
            <a:spLocks noGrp="1"/>
          </p:cNvSpPr>
          <p:nvPr>
            <p:ph type="sldNum" sz="quarter" idx="5"/>
          </p:nvPr>
        </p:nvSpPr>
        <p:spPr/>
        <p:txBody>
          <a:bodyPr/>
          <a:lstStyle/>
          <a:p>
            <a:fld id="{75F4152A-B94D-214B-BDC9-BE9AD59E3690}" type="slidenum">
              <a:rPr lang="en-US" smtClean="0"/>
              <a:t>6</a:t>
            </a:fld>
            <a:endParaRPr lang="en-US"/>
          </a:p>
        </p:txBody>
      </p:sp>
    </p:spTree>
    <p:extLst>
      <p:ext uri="{BB962C8B-B14F-4D97-AF65-F5344CB8AC3E}">
        <p14:creationId xmlns:p14="http://schemas.microsoft.com/office/powerpoint/2010/main" val="1819331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F4152A-B94D-214B-BDC9-BE9AD59E3690}" type="slidenum">
              <a:rPr lang="en-US" smtClean="0"/>
              <a:t>8</a:t>
            </a:fld>
            <a:endParaRPr lang="en-US"/>
          </a:p>
        </p:txBody>
      </p:sp>
    </p:spTree>
    <p:extLst>
      <p:ext uri="{BB962C8B-B14F-4D97-AF65-F5344CB8AC3E}">
        <p14:creationId xmlns:p14="http://schemas.microsoft.com/office/powerpoint/2010/main" val="1949261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B0027-E6D6-9745-A8E9-3D2E9A2905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F537B7-DDEE-0F41-B5C5-49802FA518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E4A296-DF14-E342-9203-79F8A474A0DE}"/>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83CC40AD-C0EB-A14D-BBE8-A11D26FA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269A01-BCA7-5442-875F-40E801F4C3B8}"/>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81431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E2970-B3EB-0B4F-8608-2C230A91C50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01F1A6C-CC03-6042-A0BA-9962629F71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BC9467-3312-4F43-B799-0058AF132D10}"/>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D1C2A21F-5D81-7245-A24F-A69001755E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1527C2-D4E5-0544-A37E-5B6BB22B4E68}"/>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332568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58A340-E9D6-D646-BD71-51EEEA277A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782BF7-886E-D849-9888-9B16C53649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03817D-CABE-FB44-A3EA-E609E5B949DD}"/>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1A0ACB98-6D2E-0340-AC60-92AFB9B1AF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C73B14-EC7C-6F43-9DFD-7330AFBE13A9}"/>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244124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3F3EB-3E34-5142-BFFD-EC06A36F45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D5660E-EBFD-3B4A-835C-D99E2A76D4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F62D69-1115-1341-8EE0-D01B806A7CE1}"/>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264C3EAF-C2BF-444D-903A-8BA7F52048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569B52-93D8-904E-A468-E9E248545249}"/>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2468975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6FD53-B050-8340-901E-5619823E00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46CA12-D9EC-4644-AE9E-CC933C76EA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E8ACC1-03CC-5541-BA4F-1B151F77DB39}"/>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6223A645-DBA9-D841-A849-28BFBAFEF3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227528-DB7D-A641-9C18-C6AF47A1E24C}"/>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410346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DBE12-0A8C-544D-AD46-B63B8C032E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E39F4F-D6A9-034D-8F66-4F7A168080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3FD369-FA1A-B341-9803-080AD34E0F7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F86B6A-B47E-D142-B8A9-6DCF1CE62A98}"/>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6" name="Footer Placeholder 5">
            <a:extLst>
              <a:ext uri="{FF2B5EF4-FFF2-40B4-BE49-F238E27FC236}">
                <a16:creationId xmlns:a16="http://schemas.microsoft.com/office/drawing/2014/main" id="{C01923C9-2124-314B-972C-433063CFD91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84F3F2-4B7B-7A43-A146-04C6BF10912C}"/>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3620811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6CDF0-CD57-4E4A-8201-4AE2646466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5D9350A-652C-5945-9F09-A0FAAFA7A9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8E14C9-A49E-704C-BA11-4130CCC0A9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568FE6-285F-1A41-A1CB-A646D1ECAC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28B866-8BCD-904C-887E-8DAE929935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A3359D-F647-C046-BEEF-EF27F96EE906}"/>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8" name="Footer Placeholder 7">
            <a:extLst>
              <a:ext uri="{FF2B5EF4-FFF2-40B4-BE49-F238E27FC236}">
                <a16:creationId xmlns:a16="http://schemas.microsoft.com/office/drawing/2014/main" id="{7CDE9298-B8D6-6347-97B2-935812815CD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699ADC-A379-844A-9F87-2DD1B69CC0D9}"/>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523203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3265E-F760-9145-93A5-EF34F4C345B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0675EC-018B-EB47-A40F-0360F08A76AF}"/>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4" name="Footer Placeholder 3">
            <a:extLst>
              <a:ext uri="{FF2B5EF4-FFF2-40B4-BE49-F238E27FC236}">
                <a16:creationId xmlns:a16="http://schemas.microsoft.com/office/drawing/2014/main" id="{DB268153-66B3-8547-9825-951F87449D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49CE3C-9264-3547-BDF8-962D0AC50417}"/>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599999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EB6FE7-65B6-E442-AF62-60F84CC3AF59}"/>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3" name="Footer Placeholder 2">
            <a:extLst>
              <a:ext uri="{FF2B5EF4-FFF2-40B4-BE49-F238E27FC236}">
                <a16:creationId xmlns:a16="http://schemas.microsoft.com/office/drawing/2014/main" id="{A4C5C6A0-295B-ED4D-B99F-1929E5EA0E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82FCC6D-57A1-E34C-9B38-EEB4310889DE}"/>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181703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EF654-2313-274E-8A41-6A4D328490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8D606F6-6C70-4F43-8405-1861E3904DE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926CE7B-7647-CE4A-8D0E-8A5797A013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E5E3EA-8E7A-0644-8D5D-3F4AE96D04BB}"/>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6" name="Footer Placeholder 5">
            <a:extLst>
              <a:ext uri="{FF2B5EF4-FFF2-40B4-BE49-F238E27FC236}">
                <a16:creationId xmlns:a16="http://schemas.microsoft.com/office/drawing/2014/main" id="{47684927-587A-9E42-92C0-FCE5A4FAF4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ECC5AD-FB49-4B49-8A5F-F85E33201DE7}"/>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169469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4E3D8-7D31-EC4F-94D1-CF5A2FD2B3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BA5C2E0-7400-6C45-9C4E-0894CADEB3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827ED6-3023-224C-987C-2E4B81BFF0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659E40-CFD9-EB4B-973B-89467E2643A4}"/>
              </a:ext>
            </a:extLst>
          </p:cNvPr>
          <p:cNvSpPr>
            <a:spLocks noGrp="1"/>
          </p:cNvSpPr>
          <p:nvPr>
            <p:ph type="dt" sz="half" idx="10"/>
          </p:nvPr>
        </p:nvSpPr>
        <p:spPr/>
        <p:txBody>
          <a:bodyPr/>
          <a:lstStyle/>
          <a:p>
            <a:fld id="{B7769194-AB3A-634E-8B4A-30C505503FF8}" type="datetimeFigureOut">
              <a:rPr lang="en-US" smtClean="0"/>
              <a:t>4/15/22</a:t>
            </a:fld>
            <a:endParaRPr lang="en-US"/>
          </a:p>
        </p:txBody>
      </p:sp>
      <p:sp>
        <p:nvSpPr>
          <p:cNvPr id="6" name="Footer Placeholder 5">
            <a:extLst>
              <a:ext uri="{FF2B5EF4-FFF2-40B4-BE49-F238E27FC236}">
                <a16:creationId xmlns:a16="http://schemas.microsoft.com/office/drawing/2014/main" id="{95758CD8-C2B7-3845-A7D4-D975BDDE40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394CD0-978C-0342-B54B-DA2D45CF4B60}"/>
              </a:ext>
            </a:extLst>
          </p:cNvPr>
          <p:cNvSpPr>
            <a:spLocks noGrp="1"/>
          </p:cNvSpPr>
          <p:nvPr>
            <p:ph type="sldNum" sz="quarter" idx="12"/>
          </p:nvPr>
        </p:nvSpPr>
        <p:spPr/>
        <p:txBody>
          <a:bodyPr/>
          <a:lstStyle/>
          <a:p>
            <a:fld id="{B60D8E78-8FC1-744A-AA11-81C5BFB8BE83}" type="slidenum">
              <a:rPr lang="en-US" smtClean="0"/>
              <a:t>‹#›</a:t>
            </a:fld>
            <a:endParaRPr lang="en-US"/>
          </a:p>
        </p:txBody>
      </p:sp>
    </p:spTree>
    <p:extLst>
      <p:ext uri="{BB962C8B-B14F-4D97-AF65-F5344CB8AC3E}">
        <p14:creationId xmlns:p14="http://schemas.microsoft.com/office/powerpoint/2010/main" val="858088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77E06C-35F1-ED46-9F29-F1F68EA146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501D50-813A-AD45-9EEE-0572A4D386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5DEDE4-C3C0-E441-8FF6-6FB9B1F6EB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769194-AB3A-634E-8B4A-30C505503FF8}" type="datetimeFigureOut">
              <a:rPr lang="en-US" smtClean="0"/>
              <a:t>4/15/22</a:t>
            </a:fld>
            <a:endParaRPr lang="en-US"/>
          </a:p>
        </p:txBody>
      </p:sp>
      <p:sp>
        <p:nvSpPr>
          <p:cNvPr id="5" name="Footer Placeholder 4">
            <a:extLst>
              <a:ext uri="{FF2B5EF4-FFF2-40B4-BE49-F238E27FC236}">
                <a16:creationId xmlns:a16="http://schemas.microsoft.com/office/drawing/2014/main" id="{F1FC9E04-1D4F-6648-8F3B-31B78BA557C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CF29994-9B28-A640-B18D-23CE5F6FD7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0D8E78-8FC1-744A-AA11-81C5BFB8BE83}" type="slidenum">
              <a:rPr lang="en-US" smtClean="0"/>
              <a:t>‹#›</a:t>
            </a:fld>
            <a:endParaRPr lang="en-US"/>
          </a:p>
        </p:txBody>
      </p:sp>
    </p:spTree>
    <p:extLst>
      <p:ext uri="{BB962C8B-B14F-4D97-AF65-F5344CB8AC3E}">
        <p14:creationId xmlns:p14="http://schemas.microsoft.com/office/powerpoint/2010/main" val="2762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aaron.hoy@mnsu.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3C89F8-0D2F-47FF-B903-151248265F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87F065A5-5683-0F41-B146-2CF104C3234E}"/>
              </a:ext>
            </a:extLst>
          </p:cNvPr>
          <p:cNvSpPr>
            <a:spLocks noGrp="1"/>
          </p:cNvSpPr>
          <p:nvPr>
            <p:ph type="ctrTitle"/>
          </p:nvPr>
        </p:nvSpPr>
        <p:spPr>
          <a:xfrm>
            <a:off x="3924276" y="583345"/>
            <a:ext cx="7116511" cy="3095036"/>
          </a:xfrm>
        </p:spPr>
        <p:txBody>
          <a:bodyPr anchor="t">
            <a:noAutofit/>
          </a:bodyPr>
          <a:lstStyle/>
          <a:p>
            <a:pPr algn="r"/>
            <a:r>
              <a:rPr lang="en-US" sz="4000" b="1" i="1" dirty="0">
                <a:solidFill>
                  <a:srgbClr val="FFFFFF"/>
                </a:solidFill>
                <a:latin typeface="+mn-lt"/>
              </a:rPr>
              <a:t>'I Would Like to, but My World Wouldn’t End if I Didn’t’: </a:t>
            </a:r>
            <a:r>
              <a:rPr lang="en-US" sz="4000" dirty="0">
                <a:solidFill>
                  <a:srgbClr val="FFFFFF"/>
                </a:solidFill>
                <a:latin typeface="+mn-lt"/>
              </a:rPr>
              <a:t>Marital Attitudes and Aspirations among Unmarried Young Adults in the LGBTQ Community</a:t>
            </a:r>
          </a:p>
        </p:txBody>
      </p:sp>
      <p:sp>
        <p:nvSpPr>
          <p:cNvPr id="3" name="Subtitle 2">
            <a:extLst>
              <a:ext uri="{FF2B5EF4-FFF2-40B4-BE49-F238E27FC236}">
                <a16:creationId xmlns:a16="http://schemas.microsoft.com/office/drawing/2014/main" id="{112504BF-AA33-6A4F-92F8-D84BF0737D6B}"/>
              </a:ext>
            </a:extLst>
          </p:cNvPr>
          <p:cNvSpPr>
            <a:spLocks noGrp="1"/>
          </p:cNvSpPr>
          <p:nvPr>
            <p:ph type="subTitle" idx="1"/>
          </p:nvPr>
        </p:nvSpPr>
        <p:spPr>
          <a:xfrm>
            <a:off x="1204039" y="4261726"/>
            <a:ext cx="8578699" cy="2345136"/>
          </a:xfrm>
        </p:spPr>
        <p:txBody>
          <a:bodyPr>
            <a:noAutofit/>
          </a:bodyPr>
          <a:lstStyle/>
          <a:p>
            <a:pPr algn="l"/>
            <a:r>
              <a:rPr lang="en-US" i="1" dirty="0">
                <a:solidFill>
                  <a:srgbClr val="FFFFFF"/>
                </a:solidFill>
                <a:latin typeface="+mj-lt"/>
              </a:rPr>
              <a:t>Aaron Hoy, Ph.D. (Minnesota State University, Mankato)</a:t>
            </a:r>
          </a:p>
          <a:p>
            <a:pPr algn="l"/>
            <a:r>
              <a:rPr lang="en-US" dirty="0">
                <a:solidFill>
                  <a:srgbClr val="FFFFFF"/>
                </a:solidFill>
                <a:latin typeface="+mj-lt"/>
              </a:rPr>
              <a:t>MSS 2022</a:t>
            </a:r>
          </a:p>
          <a:p>
            <a:pPr algn="l"/>
            <a:r>
              <a:rPr lang="en-US" dirty="0">
                <a:solidFill>
                  <a:srgbClr val="FFFFFF"/>
                </a:solidFill>
                <a:latin typeface="+mj-lt"/>
              </a:rPr>
              <a:t>Saturday, April 16</a:t>
            </a:r>
          </a:p>
          <a:p>
            <a:pPr algn="l"/>
            <a:endParaRPr lang="en-US" dirty="0">
              <a:solidFill>
                <a:srgbClr val="FFFFFF"/>
              </a:solidFill>
              <a:latin typeface="+mj-lt"/>
            </a:endParaRPr>
          </a:p>
          <a:p>
            <a:pPr algn="l"/>
            <a:r>
              <a:rPr lang="en-US" sz="1800" i="1" dirty="0">
                <a:solidFill>
                  <a:schemeClr val="bg1"/>
                </a:solidFill>
              </a:rPr>
              <a:t>This research was supported by a research grant from the Midwest Sociological Society</a:t>
            </a:r>
          </a:p>
          <a:p>
            <a:pPr algn="l"/>
            <a:endParaRPr lang="en-US" dirty="0">
              <a:solidFill>
                <a:srgbClr val="FFFFFF"/>
              </a:solidFill>
              <a:latin typeface="+mj-lt"/>
            </a:endParaRPr>
          </a:p>
        </p:txBody>
      </p:sp>
      <p:sp>
        <p:nvSpPr>
          <p:cNvPr id="10"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4359" y="58334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rgbClr val="FFFFFF"/>
          </a:solidFill>
          <a:ln w="603" cap="flat">
            <a:noFill/>
            <a:prstDash val="solid"/>
            <a:miter/>
          </a:ln>
        </p:spPr>
        <p:txBody>
          <a:bodyPr rtlCol="0" anchor="ctr"/>
          <a:lstStyle/>
          <a:p>
            <a:endParaRPr lang="en-US">
              <a:solidFill>
                <a:srgbClr val="FFFFFF"/>
              </a:solidFill>
            </a:endParaRPr>
          </a:p>
        </p:txBody>
      </p:sp>
      <p:sp>
        <p:nvSpPr>
          <p:cNvPr id="12"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3139" y="8126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rgbClr val="FFFFFF"/>
          </a:solidFill>
          <a:ln w="422" cap="flat">
            <a:noFill/>
            <a:prstDash val="solid"/>
            <a:miter/>
          </a:ln>
        </p:spPr>
        <p:txBody>
          <a:bodyPr rtlCol="0" anchor="ctr"/>
          <a:lstStyle/>
          <a:p>
            <a:endParaRPr lang="en-US">
              <a:solidFill>
                <a:srgbClr val="FFFFFF"/>
              </a:solidFill>
            </a:endParaRPr>
          </a:p>
        </p:txBody>
      </p:sp>
      <p:sp>
        <p:nvSpPr>
          <p:cNvPr id="14"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58819" y="1037066"/>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rgbClr val="FFFFFF"/>
          </a:solidFill>
          <a:ln w="610" cap="flat">
            <a:noFill/>
            <a:prstDash val="solid"/>
            <a:miter/>
          </a:ln>
        </p:spPr>
        <p:txBody>
          <a:bodyPr rtlCol="0" anchor="ctr"/>
          <a:lstStyle/>
          <a:p>
            <a:endParaRPr lang="en-US">
              <a:solidFill>
                <a:srgbClr val="FFFFFF"/>
              </a:solidFill>
            </a:endParaRPr>
          </a:p>
        </p:txBody>
      </p:sp>
      <p:cxnSp>
        <p:nvCxnSpPr>
          <p:cNvPr id="16" name="Straight Connector 15">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56114" y="3503032"/>
            <a:ext cx="0" cy="334609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8"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36425" y="5636680"/>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endParaRPr lang="en-US">
              <a:solidFill>
                <a:srgbClr val="FFFFFF"/>
              </a:solidFill>
            </a:endParaRPr>
          </a:p>
        </p:txBody>
      </p:sp>
      <p:sp>
        <p:nvSpPr>
          <p:cNvPr id="20"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45175" y="6096759"/>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endParaRPr lang="en-US">
              <a:solidFill>
                <a:srgbClr val="FFFFFF"/>
              </a:solidFill>
            </a:endParaRPr>
          </a:p>
        </p:txBody>
      </p:sp>
      <p:sp>
        <p:nvSpPr>
          <p:cNvPr id="22"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54288" y="6238029"/>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endParaRPr lang="en-US">
              <a:solidFill>
                <a:srgbClr val="FFFFFF"/>
              </a:solidFill>
            </a:endParaRPr>
          </a:p>
        </p:txBody>
      </p:sp>
    </p:spTree>
    <p:extLst>
      <p:ext uri="{BB962C8B-B14F-4D97-AF65-F5344CB8AC3E}">
        <p14:creationId xmlns:p14="http://schemas.microsoft.com/office/powerpoint/2010/main" val="3951241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16A2A-AE42-274F-861B-C4F164F7556D}"/>
              </a:ext>
            </a:extLst>
          </p:cNvPr>
          <p:cNvSpPr>
            <a:spLocks noGrp="1"/>
          </p:cNvSpPr>
          <p:nvPr>
            <p:ph type="title"/>
          </p:nvPr>
        </p:nvSpPr>
        <p:spPr/>
        <p:txBody>
          <a:bodyPr>
            <a:normAutofit/>
          </a:bodyPr>
          <a:lstStyle/>
          <a:p>
            <a:r>
              <a:rPr lang="en-US" sz="3600" dirty="0">
                <a:latin typeface="+mn-lt"/>
              </a:rPr>
              <a:t>Reasons </a:t>
            </a:r>
            <a:r>
              <a:rPr lang="en-US" sz="3600" i="1" dirty="0">
                <a:latin typeface="+mn-lt"/>
              </a:rPr>
              <a:t>against</a:t>
            </a:r>
            <a:r>
              <a:rPr lang="en-US" sz="3600" dirty="0">
                <a:latin typeface="+mn-lt"/>
              </a:rPr>
              <a:t> Marriage: Unnecessary &amp; Heteronormative </a:t>
            </a:r>
          </a:p>
        </p:txBody>
      </p:sp>
      <p:sp>
        <p:nvSpPr>
          <p:cNvPr id="3" name="Content Placeholder 2">
            <a:extLst>
              <a:ext uri="{FF2B5EF4-FFF2-40B4-BE49-F238E27FC236}">
                <a16:creationId xmlns:a16="http://schemas.microsoft.com/office/drawing/2014/main" id="{9B962B4E-F379-3042-BAA2-CC3D0F201E66}"/>
              </a:ext>
            </a:extLst>
          </p:cNvPr>
          <p:cNvSpPr>
            <a:spLocks noGrp="1"/>
          </p:cNvSpPr>
          <p:nvPr>
            <p:ph idx="1"/>
          </p:nvPr>
        </p:nvSpPr>
        <p:spPr/>
        <p:txBody>
          <a:bodyPr/>
          <a:lstStyle/>
          <a:p>
            <a:pPr marL="0" indent="0">
              <a:buNone/>
            </a:pPr>
            <a:r>
              <a:rPr lang="en-US" b="1" dirty="0">
                <a:latin typeface="+mj-lt"/>
              </a:rPr>
              <a:t>Unnecessary – </a:t>
            </a:r>
          </a:p>
          <a:p>
            <a:pPr lvl="1"/>
            <a:r>
              <a:rPr lang="en-US" i="1" dirty="0">
                <a:latin typeface="+mj-lt"/>
              </a:rPr>
              <a:t>I’m not interested in marriage. I think commitment and a ceremony can happen outside of marriage, and weddings seem like a waste of money. Marriage to me just isn’t necessary. </a:t>
            </a:r>
            <a:r>
              <a:rPr lang="en-US" sz="1800" dirty="0">
                <a:latin typeface="+mj-lt"/>
              </a:rPr>
              <a:t>(Bisexual, Non-Binary/Third Gender, Transgender, White, 26)</a:t>
            </a:r>
          </a:p>
          <a:p>
            <a:pPr marL="0" indent="0">
              <a:buNone/>
            </a:pPr>
            <a:endParaRPr lang="en-US" dirty="0"/>
          </a:p>
          <a:p>
            <a:pPr marL="0" indent="0">
              <a:buNone/>
            </a:pPr>
            <a:r>
              <a:rPr lang="en-US" b="1" dirty="0">
                <a:latin typeface="+mj-lt"/>
              </a:rPr>
              <a:t>Heteronormative – </a:t>
            </a:r>
          </a:p>
          <a:p>
            <a:pPr lvl="1"/>
            <a:r>
              <a:rPr lang="en-US" i="1" dirty="0">
                <a:latin typeface="+mj-lt"/>
              </a:rPr>
              <a:t>I never thought marriage was something that I could have as a lesbian, so I have this strong association with marriage and heterosexual couples. </a:t>
            </a:r>
            <a:r>
              <a:rPr lang="en-US" sz="1800" dirty="0">
                <a:latin typeface="+mj-lt"/>
              </a:rPr>
              <a:t>(Lesbian, Female, Cisgender, White, 31)</a:t>
            </a:r>
          </a:p>
          <a:p>
            <a:pPr lvl="1"/>
            <a:endParaRPr lang="en-US" dirty="0"/>
          </a:p>
        </p:txBody>
      </p:sp>
    </p:spTree>
    <p:extLst>
      <p:ext uri="{BB962C8B-B14F-4D97-AF65-F5344CB8AC3E}">
        <p14:creationId xmlns:p14="http://schemas.microsoft.com/office/powerpoint/2010/main" val="1614676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29750-45A6-2648-9CCD-1B005C820DCE}"/>
              </a:ext>
            </a:extLst>
          </p:cNvPr>
          <p:cNvSpPr>
            <a:spLocks noGrp="1"/>
          </p:cNvSpPr>
          <p:nvPr>
            <p:ph type="title"/>
          </p:nvPr>
        </p:nvSpPr>
        <p:spPr/>
        <p:txBody>
          <a:bodyPr>
            <a:normAutofit/>
          </a:bodyPr>
          <a:lstStyle/>
          <a:p>
            <a:r>
              <a:rPr lang="en-US" sz="3600" dirty="0">
                <a:latin typeface="+mn-lt"/>
              </a:rPr>
              <a:t>Reasons </a:t>
            </a:r>
            <a:r>
              <a:rPr lang="en-US" sz="3600" i="1" dirty="0">
                <a:latin typeface="+mn-lt"/>
              </a:rPr>
              <a:t>against</a:t>
            </a:r>
            <a:r>
              <a:rPr lang="en-US" sz="3600" dirty="0">
                <a:latin typeface="+mn-lt"/>
              </a:rPr>
              <a:t> Marriage: Prior Experiences</a:t>
            </a:r>
          </a:p>
        </p:txBody>
      </p:sp>
      <p:sp>
        <p:nvSpPr>
          <p:cNvPr id="3" name="Content Placeholder 2">
            <a:extLst>
              <a:ext uri="{FF2B5EF4-FFF2-40B4-BE49-F238E27FC236}">
                <a16:creationId xmlns:a16="http://schemas.microsoft.com/office/drawing/2014/main" id="{B3E70E83-1CAB-E44D-B7C8-E78EA53CDC5D}"/>
              </a:ext>
            </a:extLst>
          </p:cNvPr>
          <p:cNvSpPr>
            <a:spLocks noGrp="1"/>
          </p:cNvSpPr>
          <p:nvPr>
            <p:ph idx="1"/>
          </p:nvPr>
        </p:nvSpPr>
        <p:spPr/>
        <p:txBody>
          <a:bodyPr>
            <a:normAutofit lnSpcReduction="10000"/>
          </a:bodyPr>
          <a:lstStyle/>
          <a:p>
            <a:pPr marL="0" indent="0">
              <a:buNone/>
            </a:pPr>
            <a:r>
              <a:rPr lang="en-US" b="1" dirty="0">
                <a:latin typeface="+mj-lt"/>
              </a:rPr>
              <a:t>Previously Married – </a:t>
            </a:r>
          </a:p>
          <a:p>
            <a:pPr lvl="1"/>
            <a:r>
              <a:rPr lang="en-US" i="1" dirty="0">
                <a:latin typeface="+mj-lt"/>
              </a:rPr>
              <a:t>I’ve been married before, and things soured, and it was a nightmare to disentangle myself from everything legally. I feel like I can find the type and amount of entanglement I want (emotionally, financially, legally) outside out marriage now. </a:t>
            </a:r>
            <a:r>
              <a:rPr lang="en-US" sz="1800" dirty="0">
                <a:latin typeface="+mj-lt"/>
              </a:rPr>
              <a:t>(Bisexual, Genderqueer Woman, Cisgender, White, 34)</a:t>
            </a:r>
          </a:p>
          <a:p>
            <a:pPr lvl="1"/>
            <a:endParaRPr lang="en-US" dirty="0">
              <a:latin typeface="+mj-lt"/>
            </a:endParaRPr>
          </a:p>
          <a:p>
            <a:pPr marL="0" indent="0">
              <a:buNone/>
            </a:pPr>
            <a:r>
              <a:rPr lang="en-US" b="1" dirty="0">
                <a:latin typeface="+mj-lt"/>
              </a:rPr>
              <a:t>Witness to Bad Marriages/Divorces – </a:t>
            </a:r>
          </a:p>
          <a:p>
            <a:pPr lvl="1"/>
            <a:r>
              <a:rPr lang="en-US" i="1" dirty="0">
                <a:latin typeface="+mj-lt"/>
              </a:rPr>
              <a:t>I don't want to marry…Every marriage in my family, including extended family, has ended in divorce, including multiple (dad divorced twice, stepdad on his third wife, etc.), and I just don't see it as an important thing. In fact, it's left me bitter and cynical about the whole idea of marriage as this everlasting commitment, until death do us part, etc. </a:t>
            </a:r>
            <a:r>
              <a:rPr lang="en-US" sz="1800" dirty="0">
                <a:latin typeface="+mj-lt"/>
              </a:rPr>
              <a:t>(Bisexual, Female, Cisgender, White, 30)</a:t>
            </a:r>
          </a:p>
          <a:p>
            <a:pPr lvl="1"/>
            <a:endParaRPr lang="en-US" dirty="0">
              <a:latin typeface="+mj-lt"/>
            </a:endParaRPr>
          </a:p>
        </p:txBody>
      </p:sp>
    </p:spTree>
    <p:extLst>
      <p:ext uri="{BB962C8B-B14F-4D97-AF65-F5344CB8AC3E}">
        <p14:creationId xmlns:p14="http://schemas.microsoft.com/office/powerpoint/2010/main" val="2733555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70732-F42E-6842-93EC-06D22F5AA888}"/>
              </a:ext>
            </a:extLst>
          </p:cNvPr>
          <p:cNvSpPr>
            <a:spLocks noGrp="1"/>
          </p:cNvSpPr>
          <p:nvPr>
            <p:ph type="title"/>
          </p:nvPr>
        </p:nvSpPr>
        <p:spPr/>
        <p:txBody>
          <a:bodyPr>
            <a:normAutofit/>
          </a:bodyPr>
          <a:lstStyle/>
          <a:p>
            <a:r>
              <a:rPr lang="en-US" dirty="0">
                <a:latin typeface="+mn-lt"/>
              </a:rPr>
              <a:t>Conclusions</a:t>
            </a:r>
          </a:p>
        </p:txBody>
      </p:sp>
      <p:sp>
        <p:nvSpPr>
          <p:cNvPr id="3" name="Content Placeholder 2">
            <a:extLst>
              <a:ext uri="{FF2B5EF4-FFF2-40B4-BE49-F238E27FC236}">
                <a16:creationId xmlns:a16="http://schemas.microsoft.com/office/drawing/2014/main" id="{C5A69A83-AB9B-B344-843B-79C8EC6A4CCD}"/>
              </a:ext>
            </a:extLst>
          </p:cNvPr>
          <p:cNvSpPr>
            <a:spLocks noGrp="1"/>
          </p:cNvSpPr>
          <p:nvPr>
            <p:ph idx="1"/>
          </p:nvPr>
        </p:nvSpPr>
        <p:spPr/>
        <p:txBody>
          <a:bodyPr/>
          <a:lstStyle/>
          <a:p>
            <a:r>
              <a:rPr lang="en-US" dirty="0">
                <a:latin typeface="+mj-lt"/>
              </a:rPr>
              <a:t>In general, the sexual minority young adults in this study </a:t>
            </a:r>
            <a:r>
              <a:rPr lang="en-US" i="1" dirty="0">
                <a:latin typeface="+mj-lt"/>
              </a:rPr>
              <a:t>do</a:t>
            </a:r>
            <a:r>
              <a:rPr lang="en-US" dirty="0">
                <a:latin typeface="+mj-lt"/>
              </a:rPr>
              <a:t> report wanting to get married someday</a:t>
            </a:r>
          </a:p>
          <a:p>
            <a:pPr lvl="1"/>
            <a:r>
              <a:rPr lang="en-US" dirty="0">
                <a:latin typeface="+mj-lt"/>
              </a:rPr>
              <a:t>60% compared to 69% reported in a general population survey </a:t>
            </a:r>
            <a:r>
              <a:rPr lang="en-US" sz="1800" dirty="0">
                <a:latin typeface="+mj-lt"/>
              </a:rPr>
              <a:t>(Taylor 2010)</a:t>
            </a:r>
          </a:p>
          <a:p>
            <a:pPr lvl="1"/>
            <a:endParaRPr lang="en-US" dirty="0">
              <a:latin typeface="+mj-lt"/>
            </a:endParaRPr>
          </a:p>
          <a:p>
            <a:r>
              <a:rPr lang="en-US" dirty="0">
                <a:latin typeface="+mj-lt"/>
              </a:rPr>
              <a:t>However, respondents </a:t>
            </a:r>
            <a:r>
              <a:rPr lang="en-US" i="1" dirty="0">
                <a:latin typeface="+mj-lt"/>
              </a:rPr>
              <a:t>do not </a:t>
            </a:r>
            <a:r>
              <a:rPr lang="en-US" dirty="0">
                <a:latin typeface="+mj-lt"/>
              </a:rPr>
              <a:t>generally attach much importance to marriage</a:t>
            </a:r>
          </a:p>
          <a:p>
            <a:pPr lvl="1"/>
            <a:r>
              <a:rPr lang="en-US" dirty="0">
                <a:latin typeface="+mj-lt"/>
              </a:rPr>
              <a:t>Only 30% compared to 80% in a general population survey </a:t>
            </a:r>
            <a:r>
              <a:rPr lang="en-US" sz="1800" dirty="0">
                <a:latin typeface="+mj-lt"/>
              </a:rPr>
              <a:t>(Scott et al. 2009)</a:t>
            </a:r>
          </a:p>
          <a:p>
            <a:pPr lvl="1"/>
            <a:r>
              <a:rPr lang="en-US" dirty="0">
                <a:latin typeface="+mj-lt"/>
              </a:rPr>
              <a:t>Even among those who reporting wanting to marry, qualifications were common – marriage may be unnecessary, and the desire to marry may reflect normative pressure from various social forces</a:t>
            </a:r>
          </a:p>
        </p:txBody>
      </p:sp>
    </p:spTree>
    <p:extLst>
      <p:ext uri="{BB962C8B-B14F-4D97-AF65-F5344CB8AC3E}">
        <p14:creationId xmlns:p14="http://schemas.microsoft.com/office/powerpoint/2010/main" val="1510348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18DF8-306B-A34E-BD02-20B4B9055BAA}"/>
              </a:ext>
            </a:extLst>
          </p:cNvPr>
          <p:cNvSpPr>
            <a:spLocks noGrp="1"/>
          </p:cNvSpPr>
          <p:nvPr>
            <p:ph type="title"/>
          </p:nvPr>
        </p:nvSpPr>
        <p:spPr>
          <a:xfrm>
            <a:off x="838200" y="365125"/>
            <a:ext cx="10515600" cy="1460500"/>
          </a:xfrm>
        </p:spPr>
        <p:txBody>
          <a:bodyPr>
            <a:normAutofit/>
          </a:bodyPr>
          <a:lstStyle/>
          <a:p>
            <a:r>
              <a:rPr lang="en-US" dirty="0"/>
              <a:t> </a:t>
            </a:r>
          </a:p>
        </p:txBody>
      </p:sp>
      <p:sp>
        <p:nvSpPr>
          <p:cNvPr id="3" name="Content Placeholder 2">
            <a:extLst>
              <a:ext uri="{FF2B5EF4-FFF2-40B4-BE49-F238E27FC236}">
                <a16:creationId xmlns:a16="http://schemas.microsoft.com/office/drawing/2014/main" id="{101BD9D9-C569-4147-A9B1-89F8504F7411}"/>
              </a:ext>
            </a:extLst>
          </p:cNvPr>
          <p:cNvSpPr>
            <a:spLocks noGrp="1"/>
          </p:cNvSpPr>
          <p:nvPr>
            <p:ph idx="1"/>
          </p:nvPr>
        </p:nvSpPr>
        <p:spPr>
          <a:xfrm>
            <a:off x="838200" y="365125"/>
            <a:ext cx="10515600" cy="5811838"/>
          </a:xfrm>
        </p:spPr>
        <p:txBody>
          <a:bodyPr>
            <a:normAutofit/>
          </a:bodyPr>
          <a:lstStyle/>
          <a:p>
            <a:pPr marL="0" indent="0" algn="ctr">
              <a:buNone/>
            </a:pPr>
            <a:endParaRPr lang="en-US" dirty="0">
              <a:latin typeface="+mj-lt"/>
            </a:endParaRPr>
          </a:p>
          <a:p>
            <a:pPr marL="0" indent="0" algn="ctr">
              <a:buNone/>
            </a:pPr>
            <a:endParaRPr lang="en-US" dirty="0">
              <a:latin typeface="+mj-lt"/>
            </a:endParaRPr>
          </a:p>
          <a:p>
            <a:pPr marL="0" indent="0" algn="ctr">
              <a:buNone/>
            </a:pPr>
            <a:r>
              <a:rPr lang="en-US" sz="4800" b="1" i="1" dirty="0"/>
              <a:t>Thank you!!</a:t>
            </a:r>
          </a:p>
          <a:p>
            <a:pPr marL="0" indent="0" algn="ctr">
              <a:buNone/>
            </a:pPr>
            <a:endParaRPr lang="en-US" dirty="0">
              <a:latin typeface="+mj-lt"/>
            </a:endParaRPr>
          </a:p>
          <a:p>
            <a:pPr marL="0" indent="0" algn="ctr">
              <a:buNone/>
            </a:pPr>
            <a:r>
              <a:rPr lang="en-US" dirty="0">
                <a:latin typeface="+mj-lt"/>
              </a:rPr>
              <a:t>Aaron Hoy, Ph.D. (Minnesota State University, Mankato)</a:t>
            </a:r>
          </a:p>
          <a:p>
            <a:pPr marL="0" indent="0" algn="ctr">
              <a:buNone/>
            </a:pPr>
            <a:r>
              <a:rPr lang="en-US" u="sng" dirty="0">
                <a:latin typeface="+mj-lt"/>
                <a:hlinkClick r:id="rId2"/>
              </a:rPr>
              <a:t>aaron.hoy@mnsu.edu</a:t>
            </a:r>
            <a:r>
              <a:rPr lang="en-US" u="sng" dirty="0">
                <a:latin typeface="+mj-lt"/>
              </a:rPr>
              <a:t> </a:t>
            </a:r>
          </a:p>
          <a:p>
            <a:pPr marL="0" indent="0" algn="ctr">
              <a:buNone/>
            </a:pPr>
            <a:endParaRPr lang="en-US" i="1" dirty="0">
              <a:latin typeface="+mj-lt"/>
            </a:endParaRPr>
          </a:p>
          <a:p>
            <a:pPr marL="0" indent="0" algn="ctr">
              <a:buNone/>
            </a:pPr>
            <a:r>
              <a:rPr lang="en-US" i="1" dirty="0">
                <a:latin typeface="+mj-lt"/>
              </a:rPr>
              <a:t>Special thanks to </a:t>
            </a:r>
            <a:r>
              <a:rPr lang="en-US" i="1" dirty="0" err="1">
                <a:latin typeface="+mj-lt"/>
              </a:rPr>
              <a:t>Mikhaila</a:t>
            </a:r>
            <a:r>
              <a:rPr lang="en-US" i="1" dirty="0">
                <a:latin typeface="+mj-lt"/>
              </a:rPr>
              <a:t> Malone (Minnesota State University, Mankato) for invaluable assistance with data management and analysis</a:t>
            </a:r>
          </a:p>
          <a:p>
            <a:pPr marL="0" indent="0">
              <a:buNone/>
            </a:pPr>
            <a:endParaRPr lang="en-US" dirty="0"/>
          </a:p>
        </p:txBody>
      </p:sp>
    </p:spTree>
    <p:extLst>
      <p:ext uri="{BB962C8B-B14F-4D97-AF65-F5344CB8AC3E}">
        <p14:creationId xmlns:p14="http://schemas.microsoft.com/office/powerpoint/2010/main" val="102372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19CD1-318D-7642-92A0-CD7C81FA964C}"/>
              </a:ext>
            </a:extLst>
          </p:cNvPr>
          <p:cNvSpPr>
            <a:spLocks noGrp="1"/>
          </p:cNvSpPr>
          <p:nvPr>
            <p:ph type="title"/>
          </p:nvPr>
        </p:nvSpPr>
        <p:spPr/>
        <p:txBody>
          <a:bodyPr/>
          <a:lstStyle/>
          <a:p>
            <a:r>
              <a:rPr lang="en-US" dirty="0">
                <a:latin typeface="+mn-lt"/>
              </a:rPr>
              <a:t>Marital Attitudes and Aspirations</a:t>
            </a:r>
          </a:p>
        </p:txBody>
      </p:sp>
      <p:sp>
        <p:nvSpPr>
          <p:cNvPr id="3" name="Content Placeholder 2">
            <a:extLst>
              <a:ext uri="{FF2B5EF4-FFF2-40B4-BE49-F238E27FC236}">
                <a16:creationId xmlns:a16="http://schemas.microsoft.com/office/drawing/2014/main" id="{5B00D01E-2EC3-F745-91C0-A009838AE486}"/>
              </a:ext>
            </a:extLst>
          </p:cNvPr>
          <p:cNvSpPr>
            <a:spLocks noGrp="1"/>
          </p:cNvSpPr>
          <p:nvPr>
            <p:ph idx="1"/>
          </p:nvPr>
        </p:nvSpPr>
        <p:spPr/>
        <p:txBody>
          <a:bodyPr>
            <a:normAutofit lnSpcReduction="10000"/>
          </a:bodyPr>
          <a:lstStyle/>
          <a:p>
            <a:r>
              <a:rPr lang="en-US" dirty="0">
                <a:latin typeface="+mj-lt"/>
              </a:rPr>
              <a:t>Although the average age at first marriage continues to increase, most young adults still report wanting to get married someday </a:t>
            </a:r>
            <a:r>
              <a:rPr lang="en-US" sz="2200" dirty="0">
                <a:latin typeface="+mj-lt"/>
              </a:rPr>
              <a:t>(</a:t>
            </a:r>
            <a:r>
              <a:rPr lang="en-US" sz="2200" dirty="0" err="1">
                <a:latin typeface="+mj-lt"/>
              </a:rPr>
              <a:t>Gassanov</a:t>
            </a:r>
            <a:r>
              <a:rPr lang="en-US" sz="2200" dirty="0">
                <a:latin typeface="+mj-lt"/>
              </a:rPr>
              <a:t> et al. 2008; Manning et al. 2019; Willoughby 2014; Willoughby and Carroll 2015)</a:t>
            </a:r>
          </a:p>
          <a:p>
            <a:pPr lvl="1"/>
            <a:r>
              <a:rPr lang="en-US" dirty="0">
                <a:latin typeface="+mj-lt"/>
              </a:rPr>
              <a:t>In 2010, 69% of those 18-29 </a:t>
            </a:r>
            <a:r>
              <a:rPr lang="en-US" sz="1800" dirty="0">
                <a:latin typeface="+mj-lt"/>
              </a:rPr>
              <a:t>(Taylor 2010)</a:t>
            </a:r>
          </a:p>
          <a:p>
            <a:pPr marL="457200" lvl="1" indent="0">
              <a:buNone/>
            </a:pPr>
            <a:endParaRPr lang="en-US" dirty="0">
              <a:latin typeface="+mj-lt"/>
            </a:endParaRPr>
          </a:p>
          <a:p>
            <a:r>
              <a:rPr lang="en-US" dirty="0">
                <a:latin typeface="+mj-lt"/>
              </a:rPr>
              <a:t>Most young adults also report that getting married is important to them</a:t>
            </a:r>
          </a:p>
          <a:p>
            <a:pPr lvl="1"/>
            <a:r>
              <a:rPr lang="en-US" dirty="0">
                <a:latin typeface="+mj-lt"/>
              </a:rPr>
              <a:t>In 2009, 8 in 10 (Scott et al. 2009)</a:t>
            </a:r>
          </a:p>
          <a:p>
            <a:pPr marL="457200" lvl="1" indent="0">
              <a:buNone/>
            </a:pPr>
            <a:endParaRPr lang="en-US" sz="1800" dirty="0">
              <a:latin typeface="+mj-lt"/>
            </a:endParaRPr>
          </a:p>
          <a:p>
            <a:r>
              <a:rPr lang="en-US" dirty="0">
                <a:latin typeface="+mj-lt"/>
              </a:rPr>
              <a:t>Research suggests that marital aspirations do vary by sex/gender, race/ethnicity, family background, and parental status </a:t>
            </a:r>
            <a:r>
              <a:rPr lang="en-US" sz="2200" dirty="0">
                <a:latin typeface="+mj-lt"/>
              </a:rPr>
              <a:t>(</a:t>
            </a:r>
            <a:r>
              <a:rPr lang="en-US" sz="2200" dirty="0" err="1">
                <a:latin typeface="+mj-lt"/>
              </a:rPr>
              <a:t>Gassanov</a:t>
            </a:r>
            <a:r>
              <a:rPr lang="en-US" sz="2200" dirty="0">
                <a:latin typeface="+mj-lt"/>
              </a:rPr>
              <a:t> et al. 2008; </a:t>
            </a:r>
            <a:r>
              <a:rPr lang="en-US" sz="2200" dirty="0" err="1">
                <a:latin typeface="+mj-lt"/>
              </a:rPr>
              <a:t>Crisey</a:t>
            </a:r>
            <a:r>
              <a:rPr lang="en-US" sz="2200" dirty="0">
                <a:latin typeface="+mj-lt"/>
              </a:rPr>
              <a:t> 2005; Willoughby et al. 2015)</a:t>
            </a:r>
          </a:p>
        </p:txBody>
      </p:sp>
    </p:spTree>
    <p:extLst>
      <p:ext uri="{BB962C8B-B14F-4D97-AF65-F5344CB8AC3E}">
        <p14:creationId xmlns:p14="http://schemas.microsoft.com/office/powerpoint/2010/main" val="177908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D0D62-96B7-484B-9A2B-8AA9CBD86C1D}"/>
              </a:ext>
            </a:extLst>
          </p:cNvPr>
          <p:cNvSpPr>
            <a:spLocks noGrp="1"/>
          </p:cNvSpPr>
          <p:nvPr>
            <p:ph type="title"/>
          </p:nvPr>
        </p:nvSpPr>
        <p:spPr/>
        <p:txBody>
          <a:bodyPr/>
          <a:lstStyle/>
          <a:p>
            <a:r>
              <a:rPr lang="en-US" dirty="0">
                <a:latin typeface="+mn-lt"/>
              </a:rPr>
              <a:t>Research Question</a:t>
            </a:r>
          </a:p>
        </p:txBody>
      </p:sp>
      <p:sp>
        <p:nvSpPr>
          <p:cNvPr id="3" name="Content Placeholder 2">
            <a:extLst>
              <a:ext uri="{FF2B5EF4-FFF2-40B4-BE49-F238E27FC236}">
                <a16:creationId xmlns:a16="http://schemas.microsoft.com/office/drawing/2014/main" id="{A6557AC1-9977-DC44-A1E0-F3D54C3B8D0A}"/>
              </a:ext>
            </a:extLst>
          </p:cNvPr>
          <p:cNvSpPr>
            <a:spLocks noGrp="1"/>
          </p:cNvSpPr>
          <p:nvPr>
            <p:ph idx="1"/>
          </p:nvPr>
        </p:nvSpPr>
        <p:spPr/>
        <p:txBody>
          <a:bodyPr/>
          <a:lstStyle/>
          <a:p>
            <a:r>
              <a:rPr lang="en-US" dirty="0">
                <a:latin typeface="+mj-lt"/>
              </a:rPr>
              <a:t>Despite such sociodemographic variation, research has yet to take sexuality into account – a significant oversight given </a:t>
            </a:r>
            <a:r>
              <a:rPr lang="en-US" i="1" dirty="0">
                <a:latin typeface="+mj-lt"/>
              </a:rPr>
              <a:t>Obergefell v. Hodges</a:t>
            </a:r>
            <a:r>
              <a:rPr lang="en-US" dirty="0">
                <a:latin typeface="+mj-lt"/>
              </a:rPr>
              <a:t> in 2015</a:t>
            </a:r>
          </a:p>
          <a:p>
            <a:pPr lvl="1"/>
            <a:r>
              <a:rPr lang="en-US" dirty="0">
                <a:latin typeface="+mj-lt"/>
              </a:rPr>
              <a:t>Samples thus far have been comprised primarily or exclusively of heterosexual young adults</a:t>
            </a:r>
          </a:p>
          <a:p>
            <a:pPr marL="0" indent="0">
              <a:buNone/>
            </a:pPr>
            <a:endParaRPr lang="en-US" dirty="0"/>
          </a:p>
          <a:p>
            <a:pPr marL="0" indent="0" algn="ctr">
              <a:buNone/>
            </a:pPr>
            <a:r>
              <a:rPr lang="en-US" sz="3600" i="1" dirty="0"/>
              <a:t>To what extent do sexual minority young adults report wanting to get married? And what reasons do they give for wanting to get married, or not? </a:t>
            </a:r>
          </a:p>
          <a:p>
            <a:pPr marL="0" indent="0">
              <a:buNone/>
            </a:pPr>
            <a:endParaRPr lang="en-US" dirty="0"/>
          </a:p>
        </p:txBody>
      </p:sp>
    </p:spTree>
    <p:extLst>
      <p:ext uri="{BB962C8B-B14F-4D97-AF65-F5344CB8AC3E}">
        <p14:creationId xmlns:p14="http://schemas.microsoft.com/office/powerpoint/2010/main" val="4234505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1D39-E45B-194D-BEBB-48E750BA6262}"/>
              </a:ext>
            </a:extLst>
          </p:cNvPr>
          <p:cNvSpPr>
            <a:spLocks noGrp="1"/>
          </p:cNvSpPr>
          <p:nvPr>
            <p:ph type="title"/>
          </p:nvPr>
        </p:nvSpPr>
        <p:spPr/>
        <p:txBody>
          <a:bodyPr/>
          <a:lstStyle/>
          <a:p>
            <a:r>
              <a:rPr lang="en-US" dirty="0">
                <a:latin typeface="+mn-lt"/>
              </a:rPr>
              <a:t>Data &amp; Methods</a:t>
            </a:r>
          </a:p>
        </p:txBody>
      </p:sp>
      <p:sp>
        <p:nvSpPr>
          <p:cNvPr id="3" name="Content Placeholder 2">
            <a:extLst>
              <a:ext uri="{FF2B5EF4-FFF2-40B4-BE49-F238E27FC236}">
                <a16:creationId xmlns:a16="http://schemas.microsoft.com/office/drawing/2014/main" id="{5B025D7D-0CF0-8B4A-A227-27B45DBC720B}"/>
              </a:ext>
            </a:extLst>
          </p:cNvPr>
          <p:cNvSpPr>
            <a:spLocks noGrp="1"/>
          </p:cNvSpPr>
          <p:nvPr>
            <p:ph idx="1"/>
          </p:nvPr>
        </p:nvSpPr>
        <p:spPr/>
        <p:txBody>
          <a:bodyPr>
            <a:normAutofit fontScale="92500" lnSpcReduction="10000"/>
          </a:bodyPr>
          <a:lstStyle/>
          <a:p>
            <a:r>
              <a:rPr lang="en-US" dirty="0">
                <a:latin typeface="+mj-lt"/>
              </a:rPr>
              <a:t>Survey administered via Qualtrics from February to April 2021</a:t>
            </a:r>
          </a:p>
          <a:p>
            <a:pPr lvl="1"/>
            <a:r>
              <a:rPr lang="en-US" dirty="0">
                <a:latin typeface="+mj-lt"/>
              </a:rPr>
              <a:t>94 questions total – 86 closed-ended, 8 open-ended</a:t>
            </a:r>
          </a:p>
          <a:p>
            <a:pPr lvl="1"/>
            <a:endParaRPr lang="en-US" dirty="0">
              <a:latin typeface="+mj-lt"/>
            </a:endParaRPr>
          </a:p>
          <a:p>
            <a:r>
              <a:rPr lang="en-US" dirty="0">
                <a:latin typeface="+mj-lt"/>
              </a:rPr>
              <a:t>Convenience sample of 257 non-heterosexual young adults between 18 and 35 years old</a:t>
            </a:r>
          </a:p>
          <a:p>
            <a:pPr lvl="1"/>
            <a:r>
              <a:rPr lang="en-US" dirty="0">
                <a:latin typeface="+mj-lt"/>
              </a:rPr>
              <a:t>Recruited primarily through social media (e.g., Twitter, Facebook)</a:t>
            </a:r>
          </a:p>
          <a:p>
            <a:pPr lvl="1"/>
            <a:r>
              <a:rPr lang="en-US" dirty="0">
                <a:latin typeface="+mj-lt"/>
              </a:rPr>
              <a:t>Option to enter a random drawing for one of 21 $50 Amazon gift cards</a:t>
            </a:r>
          </a:p>
          <a:p>
            <a:pPr marL="457200" lvl="1" indent="0">
              <a:buNone/>
            </a:pPr>
            <a:endParaRPr lang="en-US" dirty="0">
              <a:latin typeface="+mj-lt"/>
            </a:endParaRPr>
          </a:p>
          <a:p>
            <a:r>
              <a:rPr lang="en-US" dirty="0">
                <a:latin typeface="+mj-lt"/>
              </a:rPr>
              <a:t>Sample demographics – </a:t>
            </a:r>
          </a:p>
          <a:p>
            <a:pPr lvl="1"/>
            <a:r>
              <a:rPr lang="en-US" i="1" dirty="0">
                <a:latin typeface="+mj-lt"/>
              </a:rPr>
              <a:t>Sexual identity </a:t>
            </a:r>
            <a:r>
              <a:rPr lang="en-US" dirty="0">
                <a:latin typeface="+mj-lt"/>
              </a:rPr>
              <a:t>– 31% gay/lesbian, 44% bisexual, 35% prefer to self-describe</a:t>
            </a:r>
          </a:p>
          <a:p>
            <a:pPr lvl="1"/>
            <a:r>
              <a:rPr lang="en-US" i="1" dirty="0">
                <a:latin typeface="+mj-lt"/>
              </a:rPr>
              <a:t>Sex</a:t>
            </a:r>
            <a:r>
              <a:rPr lang="en-US" dirty="0">
                <a:latin typeface="+mj-lt"/>
              </a:rPr>
              <a:t> – 58% female, 22% male, 14% non-binary, 6% prefer to self-describe</a:t>
            </a:r>
          </a:p>
          <a:p>
            <a:pPr lvl="1"/>
            <a:r>
              <a:rPr lang="en-US" i="1" dirty="0">
                <a:latin typeface="+mj-lt"/>
              </a:rPr>
              <a:t>Gender identity </a:t>
            </a:r>
            <a:r>
              <a:rPr lang="en-US" dirty="0">
                <a:latin typeface="+mj-lt"/>
              </a:rPr>
              <a:t>– 81% cisgender, 19% transgender</a:t>
            </a:r>
          </a:p>
          <a:p>
            <a:pPr lvl="1"/>
            <a:endParaRPr lang="en-US" dirty="0"/>
          </a:p>
          <a:p>
            <a:endParaRPr lang="en-US" dirty="0"/>
          </a:p>
        </p:txBody>
      </p:sp>
    </p:spTree>
    <p:extLst>
      <p:ext uri="{BB962C8B-B14F-4D97-AF65-F5344CB8AC3E}">
        <p14:creationId xmlns:p14="http://schemas.microsoft.com/office/powerpoint/2010/main" val="1965067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5A662-D173-BF46-95F6-2DE52976397C}"/>
              </a:ext>
            </a:extLst>
          </p:cNvPr>
          <p:cNvSpPr>
            <a:spLocks noGrp="1"/>
          </p:cNvSpPr>
          <p:nvPr>
            <p:ph type="title"/>
          </p:nvPr>
        </p:nvSpPr>
        <p:spPr/>
        <p:txBody>
          <a:bodyPr/>
          <a:lstStyle/>
          <a:p>
            <a:r>
              <a:rPr lang="en-US" dirty="0">
                <a:latin typeface="+mn-lt"/>
              </a:rPr>
              <a:t>Data &amp; Methods, Cont. </a:t>
            </a:r>
          </a:p>
        </p:txBody>
      </p:sp>
      <p:sp>
        <p:nvSpPr>
          <p:cNvPr id="3" name="Content Placeholder 2">
            <a:extLst>
              <a:ext uri="{FF2B5EF4-FFF2-40B4-BE49-F238E27FC236}">
                <a16:creationId xmlns:a16="http://schemas.microsoft.com/office/drawing/2014/main" id="{B03A0229-3475-3D4B-8900-886F8504314B}"/>
              </a:ext>
            </a:extLst>
          </p:cNvPr>
          <p:cNvSpPr>
            <a:spLocks noGrp="1"/>
          </p:cNvSpPr>
          <p:nvPr>
            <p:ph idx="1"/>
          </p:nvPr>
        </p:nvSpPr>
        <p:spPr/>
        <p:txBody>
          <a:bodyPr>
            <a:normAutofit lnSpcReduction="10000"/>
          </a:bodyPr>
          <a:lstStyle/>
          <a:p>
            <a:r>
              <a:rPr lang="en-US" dirty="0">
                <a:latin typeface="+mj-lt"/>
              </a:rPr>
              <a:t>Qualitative data drawn primarily from two open-ended questions – </a:t>
            </a:r>
          </a:p>
          <a:p>
            <a:endParaRPr lang="en-US" dirty="0">
              <a:latin typeface="+mj-lt"/>
            </a:endParaRPr>
          </a:p>
          <a:p>
            <a:pPr lvl="1"/>
            <a:r>
              <a:rPr lang="en-US" b="1" i="1" dirty="0">
                <a:latin typeface="+mj-lt"/>
              </a:rPr>
              <a:t>Q32. “If you want to get married someday, why? If you don’t want to get married someday, why not? Please be as specific as possible.” </a:t>
            </a:r>
          </a:p>
          <a:p>
            <a:pPr lvl="1"/>
            <a:endParaRPr lang="en-US" b="1" i="1" dirty="0">
              <a:latin typeface="+mj-lt"/>
            </a:endParaRPr>
          </a:p>
          <a:p>
            <a:pPr lvl="1"/>
            <a:r>
              <a:rPr lang="en-US" b="1" i="1" dirty="0">
                <a:latin typeface="+mj-lt"/>
              </a:rPr>
              <a:t>Q33. “Overall, how important is getting married, or not getting married, to you? And why?” </a:t>
            </a:r>
          </a:p>
          <a:p>
            <a:pPr lvl="1"/>
            <a:endParaRPr lang="en-US" dirty="0">
              <a:latin typeface="+mj-lt"/>
            </a:endParaRPr>
          </a:p>
          <a:p>
            <a:r>
              <a:rPr lang="en-US" dirty="0">
                <a:latin typeface="+mj-lt"/>
              </a:rPr>
              <a:t>Thematic analysis using grounded theory techniques</a:t>
            </a:r>
          </a:p>
          <a:p>
            <a:pPr lvl="1"/>
            <a:r>
              <a:rPr lang="en-US" dirty="0">
                <a:latin typeface="+mj-lt"/>
              </a:rPr>
              <a:t>Open coding, followed by analytic memo-writing, then focused coding, and finally, another round of memo-writing</a:t>
            </a:r>
          </a:p>
        </p:txBody>
      </p:sp>
    </p:spTree>
    <p:extLst>
      <p:ext uri="{BB962C8B-B14F-4D97-AF65-F5344CB8AC3E}">
        <p14:creationId xmlns:p14="http://schemas.microsoft.com/office/powerpoint/2010/main" val="3670718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F9925-F399-7444-9B61-33297FA37617}"/>
              </a:ext>
            </a:extLst>
          </p:cNvPr>
          <p:cNvSpPr>
            <a:spLocks noGrp="1"/>
          </p:cNvSpPr>
          <p:nvPr>
            <p:ph type="title"/>
          </p:nvPr>
        </p:nvSpPr>
        <p:spPr/>
        <p:txBody>
          <a:bodyPr>
            <a:noAutofit/>
          </a:bodyPr>
          <a:lstStyle/>
          <a:p>
            <a:r>
              <a:rPr lang="en-US" sz="3200" dirty="0">
                <a:latin typeface="+mn-lt"/>
              </a:rPr>
              <a:t>Percent Reporting Desire to Marry &amp; Marriage as a Major Life Goal, Unmarried LGBTQ People, 18-35 (n=257)</a:t>
            </a:r>
          </a:p>
        </p:txBody>
      </p:sp>
      <p:graphicFrame>
        <p:nvGraphicFramePr>
          <p:cNvPr id="4" name="Content Placeholder 3">
            <a:extLst>
              <a:ext uri="{FF2B5EF4-FFF2-40B4-BE49-F238E27FC236}">
                <a16:creationId xmlns:a16="http://schemas.microsoft.com/office/drawing/2014/main" id="{75DD2D1D-7EB0-9E49-9A7A-29E528AA4164}"/>
              </a:ext>
            </a:extLst>
          </p:cNvPr>
          <p:cNvGraphicFramePr>
            <a:graphicFrameLocks noGrp="1"/>
          </p:cNvGraphicFramePr>
          <p:nvPr>
            <p:ph idx="1"/>
            <p:extLst>
              <p:ext uri="{D42A27DB-BD31-4B8C-83A1-F6EECF244321}">
                <p14:modId xmlns:p14="http://schemas.microsoft.com/office/powerpoint/2010/main" val="4228506083"/>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99504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B816F-7543-F34A-A881-538D03C369CE}"/>
              </a:ext>
            </a:extLst>
          </p:cNvPr>
          <p:cNvSpPr>
            <a:spLocks noGrp="1"/>
          </p:cNvSpPr>
          <p:nvPr>
            <p:ph type="title"/>
          </p:nvPr>
        </p:nvSpPr>
        <p:spPr/>
        <p:txBody>
          <a:bodyPr>
            <a:normAutofit/>
          </a:bodyPr>
          <a:lstStyle/>
          <a:p>
            <a:r>
              <a:rPr lang="en-US" sz="3600" dirty="0">
                <a:latin typeface="+mn-lt"/>
              </a:rPr>
              <a:t>Reasons </a:t>
            </a:r>
            <a:r>
              <a:rPr lang="en-US" sz="3600" i="1" dirty="0">
                <a:latin typeface="+mn-lt"/>
              </a:rPr>
              <a:t>for</a:t>
            </a:r>
            <a:r>
              <a:rPr lang="en-US" sz="3600" dirty="0">
                <a:latin typeface="+mn-lt"/>
              </a:rPr>
              <a:t> Marriage: Companionship &amp; Commitment</a:t>
            </a:r>
          </a:p>
        </p:txBody>
      </p:sp>
      <p:sp>
        <p:nvSpPr>
          <p:cNvPr id="3" name="Content Placeholder 2">
            <a:extLst>
              <a:ext uri="{FF2B5EF4-FFF2-40B4-BE49-F238E27FC236}">
                <a16:creationId xmlns:a16="http://schemas.microsoft.com/office/drawing/2014/main" id="{4357AE8B-E16B-8D4F-9D3B-B180DC9CFFD6}"/>
              </a:ext>
            </a:extLst>
          </p:cNvPr>
          <p:cNvSpPr>
            <a:spLocks noGrp="1"/>
          </p:cNvSpPr>
          <p:nvPr>
            <p:ph idx="1"/>
          </p:nvPr>
        </p:nvSpPr>
        <p:spPr/>
        <p:txBody>
          <a:bodyPr>
            <a:normAutofit/>
          </a:bodyPr>
          <a:lstStyle/>
          <a:p>
            <a:pPr marL="0" indent="0">
              <a:buNone/>
            </a:pPr>
            <a:r>
              <a:rPr lang="en-US" b="1" dirty="0">
                <a:latin typeface="+mj-lt"/>
              </a:rPr>
              <a:t>Companionship –  </a:t>
            </a:r>
          </a:p>
          <a:p>
            <a:pPr lvl="1"/>
            <a:r>
              <a:rPr lang="en-US" i="1" dirty="0">
                <a:latin typeface="+mj-lt"/>
              </a:rPr>
              <a:t>I would like to get married someday, because I think it would be nice to have a life partner who I love romantically and as a person. Someone to share life with, have fun, travel, support each other, maybe have children if desired and able. </a:t>
            </a:r>
            <a:r>
              <a:rPr lang="en-US" sz="1800" dirty="0">
                <a:latin typeface="+mj-lt"/>
              </a:rPr>
              <a:t>(Bisexual, Female, Cisgender, Black/African American, 23)</a:t>
            </a:r>
          </a:p>
          <a:p>
            <a:pPr lvl="1"/>
            <a:endParaRPr lang="en-US" dirty="0">
              <a:latin typeface="+mj-lt"/>
            </a:endParaRPr>
          </a:p>
          <a:p>
            <a:pPr marL="0" indent="0">
              <a:buNone/>
            </a:pPr>
            <a:r>
              <a:rPr lang="en-US" b="1" dirty="0">
                <a:latin typeface="+mj-lt"/>
              </a:rPr>
              <a:t>Commitment – </a:t>
            </a:r>
          </a:p>
          <a:p>
            <a:pPr lvl="1"/>
            <a:r>
              <a:rPr lang="en-US" i="1" dirty="0">
                <a:latin typeface="+mj-lt"/>
              </a:rPr>
              <a:t>I want to engage in a lifelong commitment with my partner. Although I recognize that marriage is not the only way to do that, for me personally, it is an important symbol of our commitment to one another. </a:t>
            </a:r>
            <a:r>
              <a:rPr lang="en-US" sz="1800" dirty="0">
                <a:latin typeface="+mj-lt"/>
              </a:rPr>
              <a:t>(Lesbian, Female, Cisgender, White, 25)</a:t>
            </a:r>
          </a:p>
        </p:txBody>
      </p:sp>
    </p:spTree>
    <p:extLst>
      <p:ext uri="{BB962C8B-B14F-4D97-AF65-F5344CB8AC3E}">
        <p14:creationId xmlns:p14="http://schemas.microsoft.com/office/powerpoint/2010/main" val="3751623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7BEDC-4ADA-2E43-AC6E-6908A367F502}"/>
              </a:ext>
            </a:extLst>
          </p:cNvPr>
          <p:cNvSpPr>
            <a:spLocks noGrp="1"/>
          </p:cNvSpPr>
          <p:nvPr>
            <p:ph type="title"/>
          </p:nvPr>
        </p:nvSpPr>
        <p:spPr/>
        <p:txBody>
          <a:bodyPr>
            <a:normAutofit/>
          </a:bodyPr>
          <a:lstStyle/>
          <a:p>
            <a:r>
              <a:rPr lang="en-US" sz="3600" dirty="0">
                <a:latin typeface="+mn-lt"/>
              </a:rPr>
              <a:t>Reasons </a:t>
            </a:r>
            <a:r>
              <a:rPr lang="en-US" sz="3600" i="1" dirty="0">
                <a:latin typeface="+mn-lt"/>
              </a:rPr>
              <a:t>for</a:t>
            </a:r>
            <a:r>
              <a:rPr lang="en-US" sz="3600" dirty="0">
                <a:latin typeface="+mn-lt"/>
              </a:rPr>
              <a:t> Marriage: Other Reasons</a:t>
            </a:r>
          </a:p>
        </p:txBody>
      </p:sp>
      <p:sp>
        <p:nvSpPr>
          <p:cNvPr id="3" name="Content Placeholder 2">
            <a:extLst>
              <a:ext uri="{FF2B5EF4-FFF2-40B4-BE49-F238E27FC236}">
                <a16:creationId xmlns:a16="http://schemas.microsoft.com/office/drawing/2014/main" id="{AB7909C3-C893-5C4B-8B0B-0081260AE5C4}"/>
              </a:ext>
            </a:extLst>
          </p:cNvPr>
          <p:cNvSpPr>
            <a:spLocks noGrp="1"/>
          </p:cNvSpPr>
          <p:nvPr>
            <p:ph idx="1"/>
          </p:nvPr>
        </p:nvSpPr>
        <p:spPr/>
        <p:txBody>
          <a:bodyPr>
            <a:normAutofit fontScale="92500" lnSpcReduction="20000"/>
          </a:bodyPr>
          <a:lstStyle/>
          <a:p>
            <a:pPr marL="0" indent="0">
              <a:buNone/>
            </a:pPr>
            <a:r>
              <a:rPr lang="en-US" sz="3000" b="1" dirty="0">
                <a:latin typeface="+mj-lt"/>
              </a:rPr>
              <a:t>Wedding Ceremony – </a:t>
            </a:r>
          </a:p>
          <a:p>
            <a:pPr lvl="1"/>
            <a:r>
              <a:rPr lang="en-US" sz="2600" i="1" dirty="0">
                <a:latin typeface="+mj-lt"/>
              </a:rPr>
              <a:t>I want the big party, with family and friends, to celebrate how much I love my partner. I won't get married because I'm expected to, but because I think it's a fun step in my relationship. I love romantic gestures, and that's what a wedding feels like to me.</a:t>
            </a:r>
            <a:r>
              <a:rPr lang="en-US" sz="2600" dirty="0">
                <a:latin typeface="+mj-lt"/>
              </a:rPr>
              <a:t> </a:t>
            </a:r>
            <a:r>
              <a:rPr lang="en-US" sz="1900" dirty="0">
                <a:latin typeface="+mj-lt"/>
              </a:rPr>
              <a:t>(Queer, Female, Cisgender, White, 24)</a:t>
            </a:r>
            <a:r>
              <a:rPr lang="en-US" sz="1900" dirty="0">
                <a:effectLst/>
                <a:latin typeface="+mj-lt"/>
              </a:rPr>
              <a:t> </a:t>
            </a:r>
          </a:p>
          <a:p>
            <a:pPr lvl="1"/>
            <a:endParaRPr lang="en-US" sz="1400" dirty="0">
              <a:latin typeface="+mj-lt"/>
            </a:endParaRPr>
          </a:p>
          <a:p>
            <a:pPr marL="0" indent="0">
              <a:buNone/>
            </a:pPr>
            <a:r>
              <a:rPr lang="en-US" sz="3000" b="1" dirty="0">
                <a:latin typeface="+mj-lt"/>
              </a:rPr>
              <a:t>Legal Benefits – </a:t>
            </a:r>
          </a:p>
          <a:p>
            <a:pPr lvl="1"/>
            <a:r>
              <a:rPr lang="en-US" sz="2600" i="1" dirty="0">
                <a:latin typeface="+mj-lt"/>
              </a:rPr>
              <a:t>On a less romantic note, the tax benefits would be great, as would knowing that my partner would have full access to my personal, legal matters, finances, etc., should anything ever happen to me. </a:t>
            </a:r>
            <a:r>
              <a:rPr lang="en-US" sz="1800" dirty="0">
                <a:latin typeface="+mj-lt"/>
              </a:rPr>
              <a:t>(Gay/Lesbian, Non-Binary, Transgender, White, 24)</a:t>
            </a:r>
          </a:p>
          <a:p>
            <a:pPr marL="457200" lvl="1" indent="0">
              <a:buNone/>
            </a:pPr>
            <a:endParaRPr lang="en-US" sz="1800" dirty="0">
              <a:latin typeface="+mj-lt"/>
            </a:endParaRPr>
          </a:p>
          <a:p>
            <a:pPr marL="0" indent="0">
              <a:buNone/>
            </a:pPr>
            <a:r>
              <a:rPr lang="en-US" sz="3000" b="1" dirty="0">
                <a:latin typeface="+mj-lt"/>
              </a:rPr>
              <a:t>Children – </a:t>
            </a:r>
          </a:p>
          <a:p>
            <a:pPr lvl="1"/>
            <a:r>
              <a:rPr lang="en-US" sz="2600" i="1" dirty="0">
                <a:latin typeface="+mj-lt"/>
              </a:rPr>
              <a:t>I would like to have children, and I think marriage makes things simpler with kids. </a:t>
            </a:r>
            <a:r>
              <a:rPr lang="en-US" sz="1800" dirty="0">
                <a:latin typeface="+mj-lt"/>
              </a:rPr>
              <a:t>(Bisexual, Female, Cisgender, White, 33, Agree)</a:t>
            </a:r>
          </a:p>
          <a:p>
            <a:endParaRPr lang="en-US" dirty="0">
              <a:latin typeface="+mj-lt"/>
            </a:endParaRPr>
          </a:p>
          <a:p>
            <a:pPr marL="0" indent="0">
              <a:buNone/>
            </a:pPr>
            <a:endParaRPr lang="en-US" dirty="0">
              <a:latin typeface="+mj-lt"/>
            </a:endParaRPr>
          </a:p>
        </p:txBody>
      </p:sp>
    </p:spTree>
    <p:extLst>
      <p:ext uri="{BB962C8B-B14F-4D97-AF65-F5344CB8AC3E}">
        <p14:creationId xmlns:p14="http://schemas.microsoft.com/office/powerpoint/2010/main" val="748446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B9A4F-F4BF-1740-99EC-E91D89873855}"/>
              </a:ext>
            </a:extLst>
          </p:cNvPr>
          <p:cNvSpPr>
            <a:spLocks noGrp="1"/>
          </p:cNvSpPr>
          <p:nvPr>
            <p:ph type="title"/>
          </p:nvPr>
        </p:nvSpPr>
        <p:spPr/>
        <p:txBody>
          <a:bodyPr>
            <a:normAutofit/>
          </a:bodyPr>
          <a:lstStyle/>
          <a:p>
            <a:r>
              <a:rPr lang="en-US" sz="3600" dirty="0">
                <a:latin typeface="+mn-lt"/>
              </a:rPr>
              <a:t>Reasons </a:t>
            </a:r>
            <a:r>
              <a:rPr lang="en-US" sz="3600" i="1" dirty="0">
                <a:latin typeface="+mn-lt"/>
              </a:rPr>
              <a:t>for</a:t>
            </a:r>
            <a:r>
              <a:rPr lang="en-US" sz="3600" dirty="0">
                <a:latin typeface="+mn-lt"/>
              </a:rPr>
              <a:t> Marriage: </a:t>
            </a:r>
            <a:r>
              <a:rPr lang="en-US" sz="3600" i="1" dirty="0">
                <a:latin typeface="+mn-lt"/>
              </a:rPr>
              <a:t>Qualifications</a:t>
            </a:r>
          </a:p>
        </p:txBody>
      </p:sp>
      <p:sp>
        <p:nvSpPr>
          <p:cNvPr id="3" name="Content Placeholder 2">
            <a:extLst>
              <a:ext uri="{FF2B5EF4-FFF2-40B4-BE49-F238E27FC236}">
                <a16:creationId xmlns:a16="http://schemas.microsoft.com/office/drawing/2014/main" id="{939DE97D-7F3A-2F43-A727-B0D2FFA48B1E}"/>
              </a:ext>
            </a:extLst>
          </p:cNvPr>
          <p:cNvSpPr>
            <a:spLocks noGrp="1"/>
          </p:cNvSpPr>
          <p:nvPr>
            <p:ph idx="1"/>
          </p:nvPr>
        </p:nvSpPr>
        <p:spPr/>
        <p:txBody>
          <a:bodyPr>
            <a:normAutofit lnSpcReduction="10000"/>
          </a:bodyPr>
          <a:lstStyle/>
          <a:p>
            <a:r>
              <a:rPr lang="en-US" b="1" dirty="0">
                <a:latin typeface="+mj-lt"/>
              </a:rPr>
              <a:t>Not Necessary – </a:t>
            </a:r>
          </a:p>
          <a:p>
            <a:pPr lvl="1"/>
            <a:r>
              <a:rPr lang="en-US" i="1" dirty="0">
                <a:latin typeface="+mj-lt"/>
              </a:rPr>
              <a:t>I value relationships and am interested in the prospect of a long-term partnership with someone. If that results in marriage, I would love that. However, I don't consider it to be an absolute necessity to have a healthy, happy, and growth-promoting relationship </a:t>
            </a:r>
            <a:r>
              <a:rPr lang="en-US" sz="1800" i="1" dirty="0">
                <a:latin typeface="+mj-lt"/>
              </a:rPr>
              <a:t>(Queer, Female, Cisgender, Black/Latinx, 27, Strongly Agree)</a:t>
            </a:r>
          </a:p>
          <a:p>
            <a:pPr lvl="1"/>
            <a:endParaRPr lang="en-US" dirty="0">
              <a:latin typeface="+mj-lt"/>
            </a:endParaRPr>
          </a:p>
          <a:p>
            <a:r>
              <a:rPr lang="en-US" b="1" dirty="0">
                <a:latin typeface="+mj-lt"/>
              </a:rPr>
              <a:t>Questioning Societal Pressure – </a:t>
            </a:r>
          </a:p>
          <a:p>
            <a:pPr lvl="1"/>
            <a:r>
              <a:rPr lang="en-US" i="1" dirty="0">
                <a:latin typeface="+mj-lt"/>
              </a:rPr>
              <a:t>I do want to get married, but I feel as if the only current driving force for marriage in my life is due to societal pressure. Other than loving another individual, there is no apparent reason for marriage. However, society has this perception of the American dream that incorporates marriage and the raising of a family </a:t>
            </a:r>
            <a:r>
              <a:rPr lang="en-US" sz="1800" i="1" dirty="0">
                <a:latin typeface="+mj-lt"/>
              </a:rPr>
              <a:t>(Bisexual, Female, Cisgender, White, 19, Agree)</a:t>
            </a:r>
          </a:p>
          <a:p>
            <a:pPr lvl="1"/>
            <a:endParaRPr lang="en-US" dirty="0"/>
          </a:p>
        </p:txBody>
      </p:sp>
    </p:spTree>
    <p:extLst>
      <p:ext uri="{BB962C8B-B14F-4D97-AF65-F5344CB8AC3E}">
        <p14:creationId xmlns:p14="http://schemas.microsoft.com/office/powerpoint/2010/main" val="32561581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1359</TotalTime>
  <Words>1430</Words>
  <Application>Microsoft Macintosh PowerPoint</Application>
  <PresentationFormat>Widescreen</PresentationFormat>
  <Paragraphs>99</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'I Would Like to, but My World Wouldn’t End if I Didn’t’: Marital Attitudes and Aspirations among Unmarried Young Adults in the LGBTQ Community</vt:lpstr>
      <vt:lpstr>Marital Attitudes and Aspirations</vt:lpstr>
      <vt:lpstr>Research Question</vt:lpstr>
      <vt:lpstr>Data &amp; Methods</vt:lpstr>
      <vt:lpstr>Data &amp; Methods, Cont. </vt:lpstr>
      <vt:lpstr>Percent Reporting Desire to Marry &amp; Marriage as a Major Life Goal, Unmarried LGBTQ People, 18-35 (n=257)</vt:lpstr>
      <vt:lpstr>Reasons for Marriage: Companionship &amp; Commitment</vt:lpstr>
      <vt:lpstr>Reasons for Marriage: Other Reasons</vt:lpstr>
      <vt:lpstr>Reasons for Marriage: Qualifications</vt:lpstr>
      <vt:lpstr>Reasons against Marriage: Unnecessary &amp; Heteronormative </vt:lpstr>
      <vt:lpstr>Reasons against Marriage: Prior Experiences</vt:lpstr>
      <vt:lpstr>Conclusions</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would like to, but my world wouldn’t end if I didn’t’: Marital attitudes and aspirations among unmarried young adults in the LGBTQ community</dc:title>
  <dc:creator>Hoy, Aaron</dc:creator>
  <cp:lastModifiedBy>Hoy, Aaron</cp:lastModifiedBy>
  <cp:revision>48</cp:revision>
  <dcterms:created xsi:type="dcterms:W3CDTF">2022-03-04T15:04:04Z</dcterms:created>
  <dcterms:modified xsi:type="dcterms:W3CDTF">2022-04-16T21:09:38Z</dcterms:modified>
</cp:coreProperties>
</file>