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7.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9" r:id="rId1"/>
  </p:sldMasterIdLst>
  <p:notesMasterIdLst>
    <p:notesMasterId r:id="rId19"/>
  </p:notesMasterIdLst>
  <p:sldIdLst>
    <p:sldId id="256" r:id="rId2"/>
    <p:sldId id="265" r:id="rId3"/>
    <p:sldId id="257" r:id="rId4"/>
    <p:sldId id="258" r:id="rId5"/>
    <p:sldId id="259" r:id="rId6"/>
    <p:sldId id="262" r:id="rId7"/>
    <p:sldId id="260" r:id="rId8"/>
    <p:sldId id="267" r:id="rId9"/>
    <p:sldId id="268" r:id="rId10"/>
    <p:sldId id="269" r:id="rId11"/>
    <p:sldId id="270" r:id="rId12"/>
    <p:sldId id="271" r:id="rId13"/>
    <p:sldId id="272" r:id="rId14"/>
    <p:sldId id="273" r:id="rId15"/>
    <p:sldId id="274" r:id="rId16"/>
    <p:sldId id="261" r:id="rId17"/>
    <p:sldId id="26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965"/>
    <p:restoredTop sz="86322"/>
  </p:normalViewPr>
  <p:slideViewPr>
    <p:cSldViewPr snapToGrid="0" snapToObjects="1">
      <p:cViewPr varScale="1">
        <p:scale>
          <a:sx n="79" d="100"/>
          <a:sy n="79" d="100"/>
        </p:scale>
        <p:origin x="2184"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Strongly agree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Sheet1!$B$2</c:f>
              <c:numCache>
                <c:formatCode>General</c:formatCode>
                <c:ptCount val="1"/>
                <c:pt idx="0">
                  <c:v>80.900000000000006</c:v>
                </c:pt>
              </c:numCache>
            </c:numRef>
          </c:val>
          <c:extLst>
            <c:ext xmlns:c16="http://schemas.microsoft.com/office/drawing/2014/chart" uri="{C3380CC4-5D6E-409C-BE32-E72D297353CC}">
              <c16:uniqueId val="{00000000-2639-E648-A831-D43565D6DCFC}"/>
            </c:ext>
          </c:extLst>
        </c:ser>
        <c:ser>
          <c:idx val="1"/>
          <c:order val="1"/>
          <c:tx>
            <c:strRef>
              <c:f>Sheet1!$C$1</c:f>
              <c:strCache>
                <c:ptCount val="1"/>
                <c:pt idx="0">
                  <c:v>Agree</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Sheet1!$C$2</c:f>
              <c:numCache>
                <c:formatCode>General</c:formatCode>
                <c:ptCount val="1"/>
                <c:pt idx="0">
                  <c:v>18.7</c:v>
                </c:pt>
              </c:numCache>
            </c:numRef>
          </c:val>
          <c:extLst>
            <c:ext xmlns:c16="http://schemas.microsoft.com/office/drawing/2014/chart" uri="{C3380CC4-5D6E-409C-BE32-E72D297353CC}">
              <c16:uniqueId val="{00000001-2639-E648-A831-D43565D6DCFC}"/>
            </c:ext>
          </c:extLst>
        </c:ser>
        <c:ser>
          <c:idx val="2"/>
          <c:order val="2"/>
          <c:tx>
            <c:strRef>
              <c:f>Sheet1!$D$1</c:f>
              <c:strCache>
                <c:ptCount val="1"/>
                <c:pt idx="0">
                  <c:v>Neither agree nor disagree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Sheet1!$D$2</c:f>
              <c:numCache>
                <c:formatCode>General</c:formatCode>
                <c:ptCount val="1"/>
                <c:pt idx="0">
                  <c:v>0</c:v>
                </c:pt>
              </c:numCache>
            </c:numRef>
          </c:val>
          <c:extLst>
            <c:ext xmlns:c16="http://schemas.microsoft.com/office/drawing/2014/chart" uri="{C3380CC4-5D6E-409C-BE32-E72D297353CC}">
              <c16:uniqueId val="{00000002-2639-E648-A831-D43565D6DCFC}"/>
            </c:ext>
          </c:extLst>
        </c:ser>
        <c:ser>
          <c:idx val="3"/>
          <c:order val="3"/>
          <c:tx>
            <c:strRef>
              <c:f>Sheet1!$E$1</c:f>
              <c:strCache>
                <c:ptCount val="1"/>
                <c:pt idx="0">
                  <c:v>Disagree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Sheet1!$E$2</c:f>
              <c:numCache>
                <c:formatCode>General</c:formatCode>
                <c:ptCount val="1"/>
                <c:pt idx="0">
                  <c:v>4.0000000000000001E-3</c:v>
                </c:pt>
              </c:numCache>
            </c:numRef>
          </c:val>
          <c:extLst>
            <c:ext xmlns:c16="http://schemas.microsoft.com/office/drawing/2014/chart" uri="{C3380CC4-5D6E-409C-BE32-E72D297353CC}">
              <c16:uniqueId val="{00000004-2639-E648-A831-D43565D6DCFC}"/>
            </c:ext>
          </c:extLst>
        </c:ser>
        <c:ser>
          <c:idx val="4"/>
          <c:order val="4"/>
          <c:tx>
            <c:strRef>
              <c:f>Sheet1!$F$1</c:f>
              <c:strCache>
                <c:ptCount val="1"/>
                <c:pt idx="0">
                  <c:v>Strongly disagree</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Sheet1!$F$2</c:f>
              <c:numCache>
                <c:formatCode>General</c:formatCode>
                <c:ptCount val="1"/>
                <c:pt idx="0">
                  <c:v>0</c:v>
                </c:pt>
              </c:numCache>
            </c:numRef>
          </c:val>
          <c:extLst>
            <c:ext xmlns:c16="http://schemas.microsoft.com/office/drawing/2014/chart" uri="{C3380CC4-5D6E-409C-BE32-E72D297353CC}">
              <c16:uniqueId val="{00000005-2639-E648-A831-D43565D6DCFC}"/>
            </c:ext>
          </c:extLst>
        </c:ser>
        <c:dLbls>
          <c:dLblPos val="outEnd"/>
          <c:showLegendKey val="0"/>
          <c:showVal val="1"/>
          <c:showCatName val="0"/>
          <c:showSerName val="0"/>
          <c:showPercent val="0"/>
          <c:showBubbleSize val="0"/>
        </c:dLbls>
        <c:gapWidth val="219"/>
        <c:overlap val="-27"/>
        <c:axId val="749634175"/>
        <c:axId val="749635823"/>
      </c:barChart>
      <c:catAx>
        <c:axId val="74963417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9635823"/>
        <c:crosses val="autoZero"/>
        <c:auto val="1"/>
        <c:lblAlgn val="ctr"/>
        <c:lblOffset val="100"/>
        <c:noMultiLvlLbl val="0"/>
      </c:catAx>
      <c:valAx>
        <c:axId val="749635823"/>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49634175"/>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Strongl Agree</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Sheet1!$B$2</c:f>
              <c:numCache>
                <c:formatCode>General</c:formatCode>
                <c:ptCount val="1"/>
                <c:pt idx="0">
                  <c:v>35.9</c:v>
                </c:pt>
              </c:numCache>
            </c:numRef>
          </c:val>
          <c:extLst>
            <c:ext xmlns:c16="http://schemas.microsoft.com/office/drawing/2014/chart" uri="{C3380CC4-5D6E-409C-BE32-E72D297353CC}">
              <c16:uniqueId val="{00000000-8772-2145-82BE-E962023544DD}"/>
            </c:ext>
          </c:extLst>
        </c:ser>
        <c:ser>
          <c:idx val="1"/>
          <c:order val="1"/>
          <c:tx>
            <c:strRef>
              <c:f>Sheet1!$C$1</c:f>
              <c:strCache>
                <c:ptCount val="1"/>
                <c:pt idx="0">
                  <c:v>Agree</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Sheet1!$C$2</c:f>
              <c:numCache>
                <c:formatCode>General</c:formatCode>
                <c:ptCount val="1"/>
                <c:pt idx="0">
                  <c:v>40.6</c:v>
                </c:pt>
              </c:numCache>
            </c:numRef>
          </c:val>
          <c:extLst>
            <c:ext xmlns:c16="http://schemas.microsoft.com/office/drawing/2014/chart" uri="{C3380CC4-5D6E-409C-BE32-E72D297353CC}">
              <c16:uniqueId val="{00000001-8772-2145-82BE-E962023544DD}"/>
            </c:ext>
          </c:extLst>
        </c:ser>
        <c:ser>
          <c:idx val="2"/>
          <c:order val="2"/>
          <c:tx>
            <c:strRef>
              <c:f>Sheet1!$D$1</c:f>
              <c:strCache>
                <c:ptCount val="1"/>
                <c:pt idx="0">
                  <c:v>Neither Agree Nor Disagree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Sheet1!$D$2</c:f>
              <c:numCache>
                <c:formatCode>General</c:formatCode>
                <c:ptCount val="1"/>
                <c:pt idx="0">
                  <c:v>13.7</c:v>
                </c:pt>
              </c:numCache>
            </c:numRef>
          </c:val>
          <c:extLst>
            <c:ext xmlns:c16="http://schemas.microsoft.com/office/drawing/2014/chart" uri="{C3380CC4-5D6E-409C-BE32-E72D297353CC}">
              <c16:uniqueId val="{00000002-8772-2145-82BE-E962023544DD}"/>
            </c:ext>
          </c:extLst>
        </c:ser>
        <c:ser>
          <c:idx val="3"/>
          <c:order val="3"/>
          <c:tx>
            <c:strRef>
              <c:f>Sheet1!$E$1</c:f>
              <c:strCache>
                <c:ptCount val="1"/>
                <c:pt idx="0">
                  <c:v>Disagree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Sheet1!$E$2</c:f>
              <c:numCache>
                <c:formatCode>General</c:formatCode>
                <c:ptCount val="1"/>
                <c:pt idx="0">
                  <c:v>7</c:v>
                </c:pt>
              </c:numCache>
            </c:numRef>
          </c:val>
          <c:extLst>
            <c:ext xmlns:c16="http://schemas.microsoft.com/office/drawing/2014/chart" uri="{C3380CC4-5D6E-409C-BE32-E72D297353CC}">
              <c16:uniqueId val="{00000004-8772-2145-82BE-E962023544DD}"/>
            </c:ext>
          </c:extLst>
        </c:ser>
        <c:ser>
          <c:idx val="4"/>
          <c:order val="4"/>
          <c:tx>
            <c:strRef>
              <c:f>Sheet1!$F$1</c:f>
              <c:strCache>
                <c:ptCount val="1"/>
                <c:pt idx="0">
                  <c:v>Strongly Disagree</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Sheet1!$F$2</c:f>
              <c:numCache>
                <c:formatCode>General</c:formatCode>
                <c:ptCount val="1"/>
                <c:pt idx="0">
                  <c:v>2.7</c:v>
                </c:pt>
              </c:numCache>
            </c:numRef>
          </c:val>
          <c:extLst>
            <c:ext xmlns:c16="http://schemas.microsoft.com/office/drawing/2014/chart" uri="{C3380CC4-5D6E-409C-BE32-E72D297353CC}">
              <c16:uniqueId val="{00000005-8772-2145-82BE-E962023544DD}"/>
            </c:ext>
          </c:extLst>
        </c:ser>
        <c:dLbls>
          <c:showLegendKey val="0"/>
          <c:showVal val="0"/>
          <c:showCatName val="0"/>
          <c:showSerName val="0"/>
          <c:showPercent val="0"/>
          <c:showBubbleSize val="0"/>
        </c:dLbls>
        <c:gapWidth val="219"/>
        <c:overlap val="-27"/>
        <c:axId val="202785488"/>
        <c:axId val="202787136"/>
      </c:barChart>
      <c:catAx>
        <c:axId val="20278548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2787136"/>
        <c:crosses val="autoZero"/>
        <c:auto val="1"/>
        <c:lblAlgn val="ctr"/>
        <c:lblOffset val="100"/>
        <c:noMultiLvlLbl val="0"/>
      </c:catAx>
      <c:valAx>
        <c:axId val="20278713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27854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Strongly Agree</c:v>
                </c:pt>
              </c:strCache>
            </c:strRef>
          </c:tx>
          <c:spPr>
            <a:solidFill>
              <a:schemeClr val="accent1"/>
            </a:solidFill>
            <a:ln>
              <a:noFill/>
            </a:ln>
            <a:effectLst/>
          </c:spPr>
          <c:invertIfNegative val="0"/>
          <c:dLbls>
            <c:dLbl>
              <c:idx val="0"/>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F633-4746-B0FD-EF190226AC58}"/>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Sheet1!$B$2</c:f>
              <c:numCache>
                <c:formatCode>General</c:formatCode>
                <c:ptCount val="1"/>
                <c:pt idx="0">
                  <c:v>19.5</c:v>
                </c:pt>
              </c:numCache>
            </c:numRef>
          </c:val>
          <c:extLst>
            <c:ext xmlns:c16="http://schemas.microsoft.com/office/drawing/2014/chart" uri="{C3380CC4-5D6E-409C-BE32-E72D297353CC}">
              <c16:uniqueId val="{00000000-F633-4746-B0FD-EF190226AC58}"/>
            </c:ext>
          </c:extLst>
        </c:ser>
        <c:ser>
          <c:idx val="1"/>
          <c:order val="1"/>
          <c:tx>
            <c:strRef>
              <c:f>Sheet1!$C$1</c:f>
              <c:strCache>
                <c:ptCount val="1"/>
                <c:pt idx="0">
                  <c:v>Agree</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Sheet1!$C$2</c:f>
              <c:numCache>
                <c:formatCode>General</c:formatCode>
                <c:ptCount val="1"/>
                <c:pt idx="0">
                  <c:v>35.6</c:v>
                </c:pt>
              </c:numCache>
            </c:numRef>
          </c:val>
          <c:extLst>
            <c:ext xmlns:c16="http://schemas.microsoft.com/office/drawing/2014/chart" uri="{C3380CC4-5D6E-409C-BE32-E72D297353CC}">
              <c16:uniqueId val="{00000001-F633-4746-B0FD-EF190226AC58}"/>
            </c:ext>
          </c:extLst>
        </c:ser>
        <c:ser>
          <c:idx val="2"/>
          <c:order val="2"/>
          <c:tx>
            <c:strRef>
              <c:f>Sheet1!$D$1</c:f>
              <c:strCache>
                <c:ptCount val="1"/>
                <c:pt idx="0">
                  <c:v>Neither Agree nor Disagree</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Sheet1!$D$2</c:f>
              <c:numCache>
                <c:formatCode>General</c:formatCode>
                <c:ptCount val="1"/>
                <c:pt idx="0">
                  <c:v>21.1</c:v>
                </c:pt>
              </c:numCache>
            </c:numRef>
          </c:val>
          <c:extLst>
            <c:ext xmlns:c16="http://schemas.microsoft.com/office/drawing/2014/chart" uri="{C3380CC4-5D6E-409C-BE32-E72D297353CC}">
              <c16:uniqueId val="{00000002-F633-4746-B0FD-EF190226AC58}"/>
            </c:ext>
          </c:extLst>
        </c:ser>
        <c:ser>
          <c:idx val="3"/>
          <c:order val="3"/>
          <c:tx>
            <c:strRef>
              <c:f>Sheet1!$E$1</c:f>
              <c:strCache>
                <c:ptCount val="1"/>
                <c:pt idx="0">
                  <c:v>Disagree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Sheet1!$E$2</c:f>
              <c:numCache>
                <c:formatCode>General</c:formatCode>
                <c:ptCount val="1"/>
                <c:pt idx="0">
                  <c:v>18.399999999999999</c:v>
                </c:pt>
              </c:numCache>
            </c:numRef>
          </c:val>
          <c:extLst>
            <c:ext xmlns:c16="http://schemas.microsoft.com/office/drawing/2014/chart" uri="{C3380CC4-5D6E-409C-BE32-E72D297353CC}">
              <c16:uniqueId val="{00000004-F633-4746-B0FD-EF190226AC58}"/>
            </c:ext>
          </c:extLst>
        </c:ser>
        <c:ser>
          <c:idx val="4"/>
          <c:order val="4"/>
          <c:tx>
            <c:strRef>
              <c:f>Sheet1!$F$1</c:f>
              <c:strCache>
                <c:ptCount val="1"/>
                <c:pt idx="0">
                  <c:v>Strongly Disagree</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c:f>
              <c:numCache>
                <c:formatCode>General</c:formatCode>
                <c:ptCount val="1"/>
              </c:numCache>
            </c:numRef>
          </c:cat>
          <c:val>
            <c:numRef>
              <c:f>Sheet1!$F$2</c:f>
              <c:numCache>
                <c:formatCode>General</c:formatCode>
                <c:ptCount val="1"/>
                <c:pt idx="0">
                  <c:v>5.5</c:v>
                </c:pt>
              </c:numCache>
            </c:numRef>
          </c:val>
          <c:extLst>
            <c:ext xmlns:c16="http://schemas.microsoft.com/office/drawing/2014/chart" uri="{C3380CC4-5D6E-409C-BE32-E72D297353CC}">
              <c16:uniqueId val="{00000005-F633-4746-B0FD-EF190226AC58}"/>
            </c:ext>
          </c:extLst>
        </c:ser>
        <c:dLbls>
          <c:showLegendKey val="0"/>
          <c:showVal val="0"/>
          <c:showCatName val="0"/>
          <c:showSerName val="0"/>
          <c:showPercent val="0"/>
          <c:showBubbleSize val="0"/>
        </c:dLbls>
        <c:gapWidth val="219"/>
        <c:overlap val="-27"/>
        <c:axId val="848231663"/>
        <c:axId val="848022607"/>
      </c:barChart>
      <c:catAx>
        <c:axId val="84823166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48022607"/>
        <c:crosses val="autoZero"/>
        <c:auto val="1"/>
        <c:lblAlgn val="ctr"/>
        <c:lblOffset val="100"/>
        <c:noMultiLvlLbl val="0"/>
      </c:catAx>
      <c:valAx>
        <c:axId val="848022607"/>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848231663"/>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Column1</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2-E929-A143-BC21-8509DF569322}"/>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E929-A143-BC21-8509DF569322}"/>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E929-A143-BC21-8509DF569322}"/>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4-E929-A143-BC21-8509DF569322}"/>
              </c:ext>
            </c:extLst>
          </c:dPt>
          <c:dLbls>
            <c:dLbl>
              <c:idx val="0"/>
              <c:layout>
                <c:manualLayout>
                  <c:x val="1.6653532220046691E-2"/>
                  <c:y val="-7.8020374363375625E-2"/>
                </c:manualLayout>
              </c:layout>
              <c:tx>
                <c:rich>
                  <a:bodyPr rot="0" spcFirstLastPara="1" vertOverflow="clip" horzOverflow="clip" vert="horz" wrap="square" lIns="38100" tIns="19050" rIns="38100" bIns="19050" anchor="ctr" anchorCtr="1">
                    <a:noAutofit/>
                  </a:bodyPr>
                  <a:lstStyle/>
                  <a:p>
                    <a:pPr>
                      <a:defRPr sz="1197" b="0" i="0" u="none" strike="noStrike" kern="1200" baseline="0">
                        <a:solidFill>
                          <a:schemeClr val="dk1">
                            <a:lumMod val="65000"/>
                            <a:lumOff val="35000"/>
                          </a:schemeClr>
                        </a:solidFill>
                        <a:latin typeface="+mn-lt"/>
                        <a:ea typeface="+mn-ea"/>
                        <a:cs typeface="+mn-cs"/>
                      </a:defRPr>
                    </a:pPr>
                    <a:r>
                      <a:rPr lang="en-US" b="1" dirty="0"/>
                      <a:t>Single</a:t>
                    </a:r>
                  </a:p>
                  <a:p>
                    <a:pPr>
                      <a:defRPr/>
                    </a:pPr>
                    <a:r>
                      <a:rPr lang="en-US" dirty="0"/>
                      <a:t>49.6%</a:t>
                    </a:r>
                  </a:p>
                  <a:p>
                    <a:pPr>
                      <a:defRPr/>
                    </a:pPr>
                    <a:r>
                      <a:rPr lang="en-US" dirty="0"/>
                      <a:t>(127)</a:t>
                    </a:r>
                  </a:p>
                </c:rich>
              </c:tx>
              <c:spPr>
                <a:solidFill>
                  <a:srgbClr val="FFFFFF"/>
                </a:solidFill>
                <a:ln>
                  <a:solidFill>
                    <a:srgbClr val="000000">
                      <a:lumMod val="25000"/>
                      <a:lumOff val="75000"/>
                    </a:srgbClr>
                  </a:solidFill>
                </a:ln>
                <a:effectLst/>
              </c:spPr>
              <c:txPr>
                <a:bodyPr rot="0" spcFirstLastPara="1" vertOverflow="clip" horzOverflow="clip" vert="horz" wrap="square" lIns="38100" tIns="19050" rIns="38100" bIns="19050" anchor="ctr" anchorCtr="1">
                  <a:noAutofit/>
                </a:bodyPr>
                <a:lstStyle/>
                <a:p>
                  <a:pPr>
                    <a:defRPr sz="1197" b="0" i="0" u="none" strike="noStrike" kern="1200" baseline="0">
                      <a:solidFill>
                        <a:schemeClr val="dk1">
                          <a:lumMod val="65000"/>
                          <a:lumOff val="35000"/>
                        </a:schemeClr>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6.4789468199043396E-2"/>
                      <c:h val="0.18468321494803208"/>
                    </c:manualLayout>
                  </c15:layout>
                  <c15:showDataLabelsRange val="0"/>
                </c:ext>
                <c:ext xmlns:c16="http://schemas.microsoft.com/office/drawing/2014/chart" uri="{C3380CC4-5D6E-409C-BE32-E72D297353CC}">
                  <c16:uniqueId val="{00000002-E929-A143-BC21-8509DF569322}"/>
                </c:ext>
              </c:extLst>
            </c:dLbl>
            <c:dLbl>
              <c:idx val="1"/>
              <c:layout>
                <c:manualLayout>
                  <c:x val="-0.16096324202786402"/>
                  <c:y val="-0.18609416213451521"/>
                </c:manualLayout>
              </c:layout>
              <c:tx>
                <c:rich>
                  <a:bodyPr rot="0" spcFirstLastPara="1" vertOverflow="clip" horzOverflow="clip" vert="horz" wrap="square" lIns="38100" tIns="19050" rIns="38100" bIns="19050" anchor="ctr" anchorCtr="1">
                    <a:noAutofit/>
                  </a:bodyPr>
                  <a:lstStyle/>
                  <a:p>
                    <a:pPr>
                      <a:defRPr sz="1197" b="0" i="0" u="none" strike="noStrike" kern="1200" baseline="0">
                        <a:solidFill>
                          <a:schemeClr val="dk1">
                            <a:lumMod val="65000"/>
                            <a:lumOff val="35000"/>
                          </a:schemeClr>
                        </a:solidFill>
                        <a:latin typeface="+mn-lt"/>
                        <a:ea typeface="+mn-ea"/>
                        <a:cs typeface="+mn-cs"/>
                      </a:defRPr>
                    </a:pPr>
                    <a:r>
                      <a:rPr lang="en-US" b="1" dirty="0"/>
                      <a:t>Seeing someone, but not serious</a:t>
                    </a:r>
                  </a:p>
                  <a:p>
                    <a:pPr>
                      <a:defRPr/>
                    </a:pPr>
                    <a:r>
                      <a:rPr lang="en-US" dirty="0"/>
                      <a:t>7%</a:t>
                    </a:r>
                  </a:p>
                  <a:p>
                    <a:pPr>
                      <a:defRPr/>
                    </a:pPr>
                    <a:r>
                      <a:rPr lang="en-US" dirty="0"/>
                      <a:t>(18)</a:t>
                    </a:r>
                  </a:p>
                </c:rich>
              </c:tx>
              <c:spPr>
                <a:solidFill>
                  <a:srgbClr val="FFFFFF"/>
                </a:solidFill>
                <a:ln>
                  <a:solidFill>
                    <a:srgbClr val="000000">
                      <a:lumMod val="25000"/>
                      <a:lumOff val="75000"/>
                    </a:srgbClr>
                  </a:solidFill>
                </a:ln>
                <a:effectLst/>
              </c:spPr>
              <c:txPr>
                <a:bodyPr rot="0" spcFirstLastPara="1" vertOverflow="clip" horzOverflow="clip" vert="horz" wrap="square" lIns="38100" tIns="19050" rIns="38100" bIns="19050" anchor="ctr" anchorCtr="1">
                  <a:noAutofit/>
                </a:bodyPr>
                <a:lstStyle/>
                <a:p>
                  <a:pPr>
                    <a:defRPr sz="1197" b="0" i="0" u="none" strike="noStrike" kern="1200" baseline="0">
                      <a:solidFill>
                        <a:schemeClr val="dk1">
                          <a:lumMod val="65000"/>
                          <a:lumOff val="35000"/>
                        </a:schemeClr>
                      </a:solidFill>
                      <a:latin typeface="+mn-lt"/>
                      <a:ea typeface="+mn-ea"/>
                      <a:cs typeface="+mn-cs"/>
                    </a:defRPr>
                  </a:pPr>
                  <a:endParaRPr lang="en-US"/>
                </a:p>
              </c:txPr>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23321047414834903"/>
                      <c:h val="0.16247128353055212"/>
                    </c:manualLayout>
                  </c15:layout>
                  <c15:showDataLabelsRange val="0"/>
                </c:ext>
                <c:ext xmlns:c16="http://schemas.microsoft.com/office/drawing/2014/chart" uri="{C3380CC4-5D6E-409C-BE32-E72D297353CC}">
                  <c16:uniqueId val="{00000003-E929-A143-BC21-8509DF569322}"/>
                </c:ext>
              </c:extLst>
            </c:dLbl>
            <c:dLbl>
              <c:idx val="2"/>
              <c:layout>
                <c:manualLayout>
                  <c:x val="-2.1402421852999155E-2"/>
                  <c:y val="1.5134315260418609E-2"/>
                </c:manualLayout>
              </c:layout>
              <c:tx>
                <c:rich>
                  <a:bodyPr rot="0" spcFirstLastPara="1" vertOverflow="clip" horzOverflow="clip" vert="horz" wrap="square" lIns="38100" tIns="19050" rIns="38100" bIns="19050" anchor="ctr" anchorCtr="1">
                    <a:noAutofit/>
                  </a:bodyPr>
                  <a:lstStyle/>
                  <a:p>
                    <a:pPr>
                      <a:defRPr sz="1197" b="0" i="0" u="none" strike="noStrike" kern="1200" baseline="0">
                        <a:solidFill>
                          <a:schemeClr val="dk1">
                            <a:lumMod val="65000"/>
                            <a:lumOff val="35000"/>
                          </a:schemeClr>
                        </a:solidFill>
                        <a:latin typeface="+mn-lt"/>
                        <a:ea typeface="+mn-ea"/>
                        <a:cs typeface="+mn-cs"/>
                      </a:defRPr>
                    </a:pPr>
                    <a:fld id="{2FA87F7B-AC0D-424D-9894-07EC5470CB42}" type="CATEGORYNAME">
                      <a:rPr lang="en-US" b="1"/>
                      <a:pPr>
                        <a:defRPr/>
                      </a:pPr>
                      <a:t>[CATEGORY NAME]</a:t>
                    </a:fld>
                    <a:r>
                      <a:rPr lang="en-US" baseline="0" dirty="0"/>
                      <a:t>
39.1%</a:t>
                    </a:r>
                  </a:p>
                  <a:p>
                    <a:pPr>
                      <a:defRPr/>
                    </a:pPr>
                    <a:r>
                      <a:rPr lang="en-US" baseline="0" dirty="0"/>
                      <a:t>(100)</a:t>
                    </a:r>
                  </a:p>
                </c:rich>
              </c:tx>
              <c:spPr>
                <a:solidFill>
                  <a:srgbClr val="FFFFFF"/>
                </a:solidFill>
                <a:ln>
                  <a:solidFill>
                    <a:srgbClr val="000000">
                      <a:lumMod val="25000"/>
                      <a:lumOff val="75000"/>
                    </a:srgbClr>
                  </a:solidFill>
                </a:ln>
                <a:effectLst/>
              </c:spPr>
              <c:txPr>
                <a:bodyPr rot="0" spcFirstLastPara="1" vertOverflow="clip" horzOverflow="clip" vert="horz" wrap="square" lIns="38100" tIns="19050" rIns="38100" bIns="19050" anchor="ctr" anchorCtr="1">
                  <a:noAutofit/>
                </a:bodyPr>
                <a:lstStyle/>
                <a:p>
                  <a:pPr>
                    <a:defRPr sz="1197" b="0" i="0" u="none" strike="noStrike" kern="1200" baseline="0">
                      <a:solidFill>
                        <a:schemeClr val="dk1">
                          <a:lumMod val="65000"/>
                          <a:lumOff val="3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20270674557682541"/>
                      <c:h val="0.17862948884386462"/>
                    </c:manualLayout>
                  </c15:layout>
                  <c15:dlblFieldTable/>
                  <c15:showDataLabelsRange val="0"/>
                </c:ext>
                <c:ext xmlns:c16="http://schemas.microsoft.com/office/drawing/2014/chart" uri="{C3380CC4-5D6E-409C-BE32-E72D297353CC}">
                  <c16:uniqueId val="{00000005-E929-A143-BC21-8509DF569322}"/>
                </c:ext>
              </c:extLst>
            </c:dLbl>
            <c:dLbl>
              <c:idx val="3"/>
              <c:layout>
                <c:manualLayout>
                  <c:x val="-0.19825405730225709"/>
                  <c:y val="1.5134196092581971E-2"/>
                </c:manualLayout>
              </c:layout>
              <c:tx>
                <c:rich>
                  <a:bodyPr rot="0" spcFirstLastPara="1" vertOverflow="clip" horzOverflow="clip" vert="horz" wrap="square" lIns="38100" tIns="19050" rIns="38100" bIns="19050" anchor="ctr" anchorCtr="1">
                    <a:noAutofit/>
                  </a:bodyPr>
                  <a:lstStyle/>
                  <a:p>
                    <a:pPr>
                      <a:defRPr sz="1197" b="0" i="0" u="none" strike="noStrike" kern="1200" baseline="0">
                        <a:solidFill>
                          <a:schemeClr val="dk1">
                            <a:lumMod val="65000"/>
                            <a:lumOff val="35000"/>
                          </a:schemeClr>
                        </a:solidFill>
                        <a:latin typeface="+mn-lt"/>
                        <a:ea typeface="+mn-ea"/>
                        <a:cs typeface="+mn-cs"/>
                      </a:defRPr>
                    </a:pPr>
                    <a:fld id="{92F87F12-A8E3-6F42-9791-8C70B2C57C6C}" type="CATEGORYNAME">
                      <a:rPr lang="en-US" b="1"/>
                      <a:pPr>
                        <a:defRPr/>
                      </a:pPr>
                      <a:t>[CATEGORY NAME]</a:t>
                    </a:fld>
                    <a:r>
                      <a:rPr lang="en-US" baseline="0" dirty="0"/>
                      <a:t>
4.3%</a:t>
                    </a:r>
                  </a:p>
                  <a:p>
                    <a:pPr>
                      <a:defRPr/>
                    </a:pPr>
                    <a:r>
                      <a:rPr lang="en-US" baseline="0" dirty="0"/>
                      <a:t>(11)</a:t>
                    </a:r>
                  </a:p>
                </c:rich>
              </c:tx>
              <c:spPr>
                <a:solidFill>
                  <a:srgbClr val="FFFFFF"/>
                </a:solidFill>
                <a:ln>
                  <a:solidFill>
                    <a:srgbClr val="000000">
                      <a:lumMod val="25000"/>
                      <a:lumOff val="75000"/>
                    </a:srgbClr>
                  </a:solidFill>
                </a:ln>
                <a:effectLst/>
              </c:spPr>
              <c:txPr>
                <a:bodyPr rot="0" spcFirstLastPara="1" vertOverflow="clip" horzOverflow="clip" vert="horz" wrap="square" lIns="38100" tIns="19050" rIns="38100" bIns="19050" anchor="ctr" anchorCtr="1">
                  <a:noAutofit/>
                </a:bodyPr>
                <a:lstStyle/>
                <a:p>
                  <a:pPr>
                    <a:defRPr sz="1197" b="0" i="0" u="none" strike="noStrike" kern="1200" baseline="0">
                      <a:solidFill>
                        <a:schemeClr val="dk1">
                          <a:lumMod val="65000"/>
                          <a:lumOff val="3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manualLayout>
                      <c:w val="0.17255993099426353"/>
                      <c:h val="0.22300854457222674"/>
                    </c:manualLayout>
                  </c15:layout>
                  <c15:dlblFieldTable/>
                  <c15:showDataLabelsRange val="0"/>
                </c:ext>
                <c:ext xmlns:c16="http://schemas.microsoft.com/office/drawing/2014/chart" uri="{C3380CC4-5D6E-409C-BE32-E72D297353CC}">
                  <c16:uniqueId val="{00000004-E929-A143-BC21-8509DF569322}"/>
                </c:ext>
              </c:extLst>
            </c:dLbl>
            <c:spPr>
              <a:solidFill>
                <a:srgbClr val="FFFFFF"/>
              </a:solidFill>
              <a:ln>
                <a:solidFill>
                  <a:srgbClr val="000000">
                    <a:lumMod val="25000"/>
                    <a:lumOff val="75000"/>
                  </a:srgbClr>
                </a:solidFill>
              </a:ln>
              <a:effectLst/>
            </c:spPr>
            <c:txPr>
              <a:bodyPr rot="0" spcFirstLastPara="1" vertOverflow="clip" horzOverflow="clip" vert="horz" wrap="square" lIns="38100" tIns="19050" rIns="38100" bIns="19050" anchor="ctr" anchorCtr="1">
                <a:spAutoFit/>
              </a:bodyPr>
              <a:lstStyle/>
              <a:p>
                <a:pPr>
                  <a:defRPr sz="1197" b="0" i="0" u="none" strike="noStrike" kern="1200" baseline="0">
                    <a:solidFill>
                      <a:schemeClr val="dk1">
                        <a:lumMod val="65000"/>
                        <a:lumOff val="35000"/>
                      </a:schemeClr>
                    </a:solidFill>
                    <a:latin typeface="+mn-lt"/>
                    <a:ea typeface="+mn-ea"/>
                    <a:cs typeface="+mn-cs"/>
                  </a:defRPr>
                </a:pPr>
                <a:endParaRPr lang="en-US"/>
              </a:p>
            </c:txPr>
            <c:dLblPos val="outEnd"/>
            <c:showLegendKey val="0"/>
            <c:showVal val="0"/>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Sheet1!$A$2:$A$5</c:f>
              <c:strCache>
                <c:ptCount val="4"/>
                <c:pt idx="0">
                  <c:v>Single</c:v>
                </c:pt>
                <c:pt idx="1">
                  <c:v>Seeing someone, but not serious</c:v>
                </c:pt>
                <c:pt idx="2">
                  <c:v>In a committed relationship</c:v>
                </c:pt>
                <c:pt idx="3">
                  <c:v>Prefer to self-describe (Polyamorous)</c:v>
                </c:pt>
              </c:strCache>
            </c:strRef>
          </c:cat>
          <c:val>
            <c:numRef>
              <c:f>Sheet1!$B$2:$B$5</c:f>
              <c:numCache>
                <c:formatCode>General</c:formatCode>
                <c:ptCount val="4"/>
                <c:pt idx="0">
                  <c:v>49.6</c:v>
                </c:pt>
                <c:pt idx="1">
                  <c:v>7</c:v>
                </c:pt>
                <c:pt idx="2">
                  <c:v>39.1</c:v>
                </c:pt>
                <c:pt idx="3">
                  <c:v>4.3</c:v>
                </c:pt>
              </c:numCache>
            </c:numRef>
          </c:val>
          <c:extLst>
            <c:ext xmlns:c16="http://schemas.microsoft.com/office/drawing/2014/chart" uri="{C3380CC4-5D6E-409C-BE32-E72D297353CC}">
              <c16:uniqueId val="{00000000-E929-A143-BC21-8509DF569322}"/>
            </c:ext>
          </c:extLst>
        </c:ser>
        <c:dLbls>
          <c:dLblPos val="outEnd"/>
          <c:showLegendKey val="0"/>
          <c:showVal val="1"/>
          <c:showCatName val="0"/>
          <c:showSerName val="0"/>
          <c:showPercent val="0"/>
          <c:showBubbleSize val="0"/>
          <c:showLeaderLines val="0"/>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2114F2-72E1-B047-8094-51EADFE0B7F4}" type="datetimeFigureOut">
              <a:rPr lang="en-US" smtClean="0"/>
              <a:t>10/13/21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8F81E5-B98E-7A49-A129-FDC89D0CD2F6}" type="slidenum">
              <a:rPr lang="en-US" smtClean="0"/>
              <a:t>‹#›</a:t>
            </a:fld>
            <a:endParaRPr lang="en-US"/>
          </a:p>
        </p:txBody>
      </p:sp>
    </p:spTree>
    <p:extLst>
      <p:ext uri="{BB962C8B-B14F-4D97-AF65-F5344CB8AC3E}">
        <p14:creationId xmlns:p14="http://schemas.microsoft.com/office/powerpoint/2010/main" val="1970572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18F81E5-B98E-7A49-A129-FDC89D0CD2F6}" type="slidenum">
              <a:rPr lang="en-US" smtClean="0"/>
              <a:t>1</a:t>
            </a:fld>
            <a:endParaRPr lang="en-US"/>
          </a:p>
        </p:txBody>
      </p:sp>
    </p:spTree>
    <p:extLst>
      <p:ext uri="{BB962C8B-B14F-4D97-AF65-F5344CB8AC3E}">
        <p14:creationId xmlns:p14="http://schemas.microsoft.com/office/powerpoint/2010/main" val="24783162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18F81E5-B98E-7A49-A129-FDC89D0CD2F6}" type="slidenum">
              <a:rPr lang="en-US" smtClean="0"/>
              <a:t>10</a:t>
            </a:fld>
            <a:endParaRPr lang="en-US"/>
          </a:p>
        </p:txBody>
      </p:sp>
    </p:spTree>
    <p:extLst>
      <p:ext uri="{BB962C8B-B14F-4D97-AF65-F5344CB8AC3E}">
        <p14:creationId xmlns:p14="http://schemas.microsoft.com/office/powerpoint/2010/main" val="37967364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18F81E5-B98E-7A49-A129-FDC89D0CD2F6}" type="slidenum">
              <a:rPr lang="en-US" smtClean="0"/>
              <a:t>11</a:t>
            </a:fld>
            <a:endParaRPr lang="en-US"/>
          </a:p>
        </p:txBody>
      </p:sp>
    </p:spTree>
    <p:extLst>
      <p:ext uri="{BB962C8B-B14F-4D97-AF65-F5344CB8AC3E}">
        <p14:creationId xmlns:p14="http://schemas.microsoft.com/office/powerpoint/2010/main" val="25815916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18F81E5-B98E-7A49-A129-FDC89D0CD2F6}" type="slidenum">
              <a:rPr lang="en-US" smtClean="0"/>
              <a:t>12</a:t>
            </a:fld>
            <a:endParaRPr lang="en-US"/>
          </a:p>
        </p:txBody>
      </p:sp>
    </p:spTree>
    <p:extLst>
      <p:ext uri="{BB962C8B-B14F-4D97-AF65-F5344CB8AC3E}">
        <p14:creationId xmlns:p14="http://schemas.microsoft.com/office/powerpoint/2010/main" val="22595620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18F81E5-B98E-7A49-A129-FDC89D0CD2F6}" type="slidenum">
              <a:rPr lang="en-US" smtClean="0"/>
              <a:t>13</a:t>
            </a:fld>
            <a:endParaRPr lang="en-US"/>
          </a:p>
        </p:txBody>
      </p:sp>
    </p:spTree>
    <p:extLst>
      <p:ext uri="{BB962C8B-B14F-4D97-AF65-F5344CB8AC3E}">
        <p14:creationId xmlns:p14="http://schemas.microsoft.com/office/powerpoint/2010/main" val="23358466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8F81E5-B98E-7A49-A129-FDC89D0CD2F6}" type="slidenum">
              <a:rPr lang="en-US" smtClean="0"/>
              <a:t>14</a:t>
            </a:fld>
            <a:endParaRPr lang="en-US"/>
          </a:p>
        </p:txBody>
      </p:sp>
    </p:spTree>
    <p:extLst>
      <p:ext uri="{BB962C8B-B14F-4D97-AF65-F5344CB8AC3E}">
        <p14:creationId xmlns:p14="http://schemas.microsoft.com/office/powerpoint/2010/main" val="34965880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18F81E5-B98E-7A49-A129-FDC89D0CD2F6}" type="slidenum">
              <a:rPr lang="en-US" smtClean="0"/>
              <a:t>15</a:t>
            </a:fld>
            <a:endParaRPr lang="en-US"/>
          </a:p>
        </p:txBody>
      </p:sp>
    </p:spTree>
    <p:extLst>
      <p:ext uri="{BB962C8B-B14F-4D97-AF65-F5344CB8AC3E}">
        <p14:creationId xmlns:p14="http://schemas.microsoft.com/office/powerpoint/2010/main" val="13026095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18F81E5-B98E-7A49-A129-FDC89D0CD2F6}" type="slidenum">
              <a:rPr lang="en-US" smtClean="0"/>
              <a:t>16</a:t>
            </a:fld>
            <a:endParaRPr lang="en-US"/>
          </a:p>
        </p:txBody>
      </p:sp>
    </p:spTree>
    <p:extLst>
      <p:ext uri="{BB962C8B-B14F-4D97-AF65-F5344CB8AC3E}">
        <p14:creationId xmlns:p14="http://schemas.microsoft.com/office/powerpoint/2010/main" val="28387644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18F81E5-B98E-7A49-A129-FDC89D0CD2F6}" type="slidenum">
              <a:rPr lang="en-US" smtClean="0"/>
              <a:t>17</a:t>
            </a:fld>
            <a:endParaRPr lang="en-US"/>
          </a:p>
        </p:txBody>
      </p:sp>
    </p:spTree>
    <p:extLst>
      <p:ext uri="{BB962C8B-B14F-4D97-AF65-F5344CB8AC3E}">
        <p14:creationId xmlns:p14="http://schemas.microsoft.com/office/powerpoint/2010/main" val="31652880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Eickmeyer (2015) – Singles who have cohabited (45%) and cohabitors (49%) are most supportive of divorce – agree with the statement, “Divorce is usually the best solution when a couple can’t seem to work out their marriage problems.” </a:t>
            </a:r>
          </a:p>
          <a:p>
            <a:endParaRPr lang="en-US" dirty="0"/>
          </a:p>
          <a:p>
            <a:endParaRPr lang="en-US" dirty="0"/>
          </a:p>
        </p:txBody>
      </p:sp>
      <p:sp>
        <p:nvSpPr>
          <p:cNvPr id="4" name="Slide Number Placeholder 3"/>
          <p:cNvSpPr>
            <a:spLocks noGrp="1"/>
          </p:cNvSpPr>
          <p:nvPr>
            <p:ph type="sldNum" sz="quarter" idx="5"/>
          </p:nvPr>
        </p:nvSpPr>
        <p:spPr/>
        <p:txBody>
          <a:bodyPr/>
          <a:lstStyle/>
          <a:p>
            <a:fld id="{C18F81E5-B98E-7A49-A129-FDC89D0CD2F6}" type="slidenum">
              <a:rPr lang="en-US" smtClean="0"/>
              <a:t>2</a:t>
            </a:fld>
            <a:endParaRPr lang="en-US"/>
          </a:p>
        </p:txBody>
      </p:sp>
    </p:spTree>
    <p:extLst>
      <p:ext uri="{BB962C8B-B14F-4D97-AF65-F5344CB8AC3E}">
        <p14:creationId xmlns:p14="http://schemas.microsoft.com/office/powerpoint/2010/main" val="4102185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18F81E5-B98E-7A49-A129-FDC89D0CD2F6}" type="slidenum">
              <a:rPr lang="en-US" smtClean="0"/>
              <a:t>3</a:t>
            </a:fld>
            <a:endParaRPr lang="en-US"/>
          </a:p>
        </p:txBody>
      </p:sp>
    </p:spTree>
    <p:extLst>
      <p:ext uri="{BB962C8B-B14F-4D97-AF65-F5344CB8AC3E}">
        <p14:creationId xmlns:p14="http://schemas.microsoft.com/office/powerpoint/2010/main" val="28330680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18F81E5-B98E-7A49-A129-FDC89D0CD2F6}" type="slidenum">
              <a:rPr lang="en-US" smtClean="0"/>
              <a:t>4</a:t>
            </a:fld>
            <a:endParaRPr lang="en-US"/>
          </a:p>
        </p:txBody>
      </p:sp>
    </p:spTree>
    <p:extLst>
      <p:ext uri="{BB962C8B-B14F-4D97-AF65-F5344CB8AC3E}">
        <p14:creationId xmlns:p14="http://schemas.microsoft.com/office/powerpoint/2010/main" val="1787855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18F81E5-B98E-7A49-A129-FDC89D0CD2F6}" type="slidenum">
              <a:rPr lang="en-US" smtClean="0"/>
              <a:t>5</a:t>
            </a:fld>
            <a:endParaRPr lang="en-US"/>
          </a:p>
        </p:txBody>
      </p:sp>
    </p:spTree>
    <p:extLst>
      <p:ext uri="{BB962C8B-B14F-4D97-AF65-F5344CB8AC3E}">
        <p14:creationId xmlns:p14="http://schemas.microsoft.com/office/powerpoint/2010/main" val="7700047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18F81E5-B98E-7A49-A129-FDC89D0CD2F6}" type="slidenum">
              <a:rPr lang="en-US" smtClean="0"/>
              <a:t>6</a:t>
            </a:fld>
            <a:endParaRPr lang="en-US"/>
          </a:p>
        </p:txBody>
      </p:sp>
    </p:spTree>
    <p:extLst>
      <p:ext uri="{BB962C8B-B14F-4D97-AF65-F5344CB8AC3E}">
        <p14:creationId xmlns:p14="http://schemas.microsoft.com/office/powerpoint/2010/main" val="11743862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18F81E5-B98E-7A49-A129-FDC89D0CD2F6}" type="slidenum">
              <a:rPr lang="en-US" smtClean="0"/>
              <a:t>7</a:t>
            </a:fld>
            <a:endParaRPr lang="en-US"/>
          </a:p>
        </p:txBody>
      </p:sp>
    </p:spTree>
    <p:extLst>
      <p:ext uri="{BB962C8B-B14F-4D97-AF65-F5344CB8AC3E}">
        <p14:creationId xmlns:p14="http://schemas.microsoft.com/office/powerpoint/2010/main" val="5710101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18F81E5-B98E-7A49-A129-FDC89D0CD2F6}" type="slidenum">
              <a:rPr lang="en-US" smtClean="0"/>
              <a:t>8</a:t>
            </a:fld>
            <a:endParaRPr lang="en-US"/>
          </a:p>
        </p:txBody>
      </p:sp>
    </p:spTree>
    <p:extLst>
      <p:ext uri="{BB962C8B-B14F-4D97-AF65-F5344CB8AC3E}">
        <p14:creationId xmlns:p14="http://schemas.microsoft.com/office/powerpoint/2010/main" val="2043364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18F81E5-B98E-7A49-A129-FDC89D0CD2F6}" type="slidenum">
              <a:rPr lang="en-US" smtClean="0"/>
              <a:t>9</a:t>
            </a:fld>
            <a:endParaRPr lang="en-US"/>
          </a:p>
        </p:txBody>
      </p:sp>
    </p:spTree>
    <p:extLst>
      <p:ext uri="{BB962C8B-B14F-4D97-AF65-F5344CB8AC3E}">
        <p14:creationId xmlns:p14="http://schemas.microsoft.com/office/powerpoint/2010/main" val="975097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DF9204-3F29-4C3A-BA41-3063400202C4}"/>
              </a:ext>
            </a:extLst>
          </p:cNvPr>
          <p:cNvSpPr>
            <a:spLocks noGrp="1"/>
          </p:cNvSpPr>
          <p:nvPr>
            <p:ph type="ctrTitle"/>
          </p:nvPr>
        </p:nvSpPr>
        <p:spPr>
          <a:xfrm>
            <a:off x="1524000" y="1122363"/>
            <a:ext cx="9144000" cy="2387600"/>
          </a:xfrm>
        </p:spPr>
        <p:txBody>
          <a:bodyPr anchor="b"/>
          <a:lstStyle>
            <a:lvl1pPr algn="ctr">
              <a:defRPr sz="4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203393CD-7262-4AC7-80E6-52FE6F3F39BA}"/>
              </a:ext>
            </a:extLst>
          </p:cNvPr>
          <p:cNvSpPr>
            <a:spLocks noGrp="1"/>
          </p:cNvSpPr>
          <p:nvPr>
            <p:ph type="subTitle" idx="1"/>
          </p:nvPr>
        </p:nvSpPr>
        <p:spPr>
          <a:xfrm>
            <a:off x="1524000" y="3602038"/>
            <a:ext cx="9144000" cy="1655762"/>
          </a:xfrm>
        </p:spPr>
        <p:txBody>
          <a:bodyPr/>
          <a:lstStyle>
            <a:lvl1pPr marL="0" indent="0" algn="ctr">
              <a:buNone/>
              <a:defRPr sz="2000">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D7D430AE-0210-4E82-AD7B-41B112DE7F7D}"/>
              </a:ext>
            </a:extLst>
          </p:cNvPr>
          <p:cNvSpPr>
            <a:spLocks noGrp="1"/>
          </p:cNvSpPr>
          <p:nvPr>
            <p:ph type="dt" sz="half" idx="10"/>
          </p:nvPr>
        </p:nvSpPr>
        <p:spPr/>
        <p:txBody>
          <a:bodyPr/>
          <a:lstStyle>
            <a:lvl1pPr>
              <a:defRPr>
                <a:solidFill>
                  <a:schemeClr val="tx1">
                    <a:alpha val="60000"/>
                  </a:schemeClr>
                </a:solidFill>
                <a:latin typeface="+mn-lt"/>
              </a:defRPr>
            </a:lvl1pPr>
          </a:lstStyle>
          <a:p>
            <a:fld id="{11A6662E-FAF4-44BC-88B5-85A7CBFB6D30}" type="datetime1">
              <a:rPr lang="en-US" smtClean="0"/>
              <a:pPr/>
              <a:t>10/13/21</a:t>
            </a:fld>
            <a:endParaRPr lang="en-US" dirty="0"/>
          </a:p>
        </p:txBody>
      </p:sp>
      <p:sp>
        <p:nvSpPr>
          <p:cNvPr id="5" name="Footer Placeholder 4">
            <a:extLst>
              <a:ext uri="{FF2B5EF4-FFF2-40B4-BE49-F238E27FC236}">
                <a16:creationId xmlns:a16="http://schemas.microsoft.com/office/drawing/2014/main" id="{0F221974-7DEC-459D-9642-CB5B59C82771}"/>
              </a:ext>
            </a:extLst>
          </p:cNvPr>
          <p:cNvSpPr>
            <a:spLocks noGrp="1"/>
          </p:cNvSpPr>
          <p:nvPr>
            <p:ph type="ftr" sz="quarter" idx="11"/>
          </p:nvPr>
        </p:nvSpPr>
        <p:spPr/>
        <p:txBody>
          <a:bodyPr/>
          <a:lstStyle>
            <a:lvl1pPr>
              <a:defRPr>
                <a:solidFill>
                  <a:schemeClr val="tx1">
                    <a:alpha val="60000"/>
                  </a:schemeClr>
                </a:solidFill>
                <a:latin typeface="+mn-lt"/>
              </a:defRPr>
            </a:lvl1pPr>
          </a:lstStyle>
          <a:p>
            <a:endParaRPr lang="en-US">
              <a:solidFill>
                <a:schemeClr val="tx1">
                  <a:alpha val="60000"/>
                </a:schemeClr>
              </a:solidFill>
            </a:endParaRPr>
          </a:p>
        </p:txBody>
      </p:sp>
      <p:sp>
        <p:nvSpPr>
          <p:cNvPr id="6" name="Slide Number Placeholder 5">
            <a:extLst>
              <a:ext uri="{FF2B5EF4-FFF2-40B4-BE49-F238E27FC236}">
                <a16:creationId xmlns:a16="http://schemas.microsoft.com/office/drawing/2014/main" id="{60731837-C94E-4B5B-BCF0-110C69EDB41C}"/>
              </a:ext>
            </a:extLst>
          </p:cNvPr>
          <p:cNvSpPr>
            <a:spLocks noGrp="1"/>
          </p:cNvSpPr>
          <p:nvPr>
            <p:ph type="sldNum" sz="quarter" idx="12"/>
          </p:nvPr>
        </p:nvSpPr>
        <p:spPr/>
        <p:txBody>
          <a:bodyPr/>
          <a:lstStyle>
            <a:lvl1pPr>
              <a:defRPr>
                <a:solidFill>
                  <a:schemeClr val="tx1">
                    <a:alpha val="60000"/>
                  </a:schemeClr>
                </a:solidFill>
                <a:latin typeface="+mn-lt"/>
              </a:defRPr>
            </a:lvl1pPr>
          </a:lstStyle>
          <a:p>
            <a:fld id="{73B850FF-6169-4056-8077-06FFA93A5366}" type="slidenum">
              <a:rPr lang="en-US" smtClean="0"/>
              <a:pPr/>
              <a:t>‹#›</a:t>
            </a:fld>
            <a:endParaRPr lang="en-US"/>
          </a:p>
        </p:txBody>
      </p:sp>
    </p:spTree>
    <p:extLst>
      <p:ext uri="{BB962C8B-B14F-4D97-AF65-F5344CB8AC3E}">
        <p14:creationId xmlns:p14="http://schemas.microsoft.com/office/powerpoint/2010/main" val="21587755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ABDD2-E186-4F25-8FDE-D1E875E9C303}"/>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318CC5B-A7E0-48B1-8329-6533AC76E7B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3905B1B-77FE-4BFC-BF87-87DA989F0082}"/>
              </a:ext>
            </a:extLst>
          </p:cNvPr>
          <p:cNvSpPr>
            <a:spLocks noGrp="1"/>
          </p:cNvSpPr>
          <p:nvPr>
            <p:ph type="dt" sz="half" idx="10"/>
          </p:nvPr>
        </p:nvSpPr>
        <p:spPr/>
        <p:txBody>
          <a:bodyPr/>
          <a:lstStyle/>
          <a:p>
            <a:fld id="{4C559632-1575-4E14-B53B-3DC3D5ED3947}" type="datetime1">
              <a:rPr lang="en-US" smtClean="0"/>
              <a:t>10/13/21</a:t>
            </a:fld>
            <a:endParaRPr lang="en-US"/>
          </a:p>
        </p:txBody>
      </p:sp>
      <p:sp>
        <p:nvSpPr>
          <p:cNvPr id="5" name="Footer Placeholder 4">
            <a:extLst>
              <a:ext uri="{FF2B5EF4-FFF2-40B4-BE49-F238E27FC236}">
                <a16:creationId xmlns:a16="http://schemas.microsoft.com/office/drawing/2014/main" id="{3118531E-1B90-4631-BD37-4BB1DBFABF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8A55E8-88DC-4280-8E04-FF50FF8EDB5A}"/>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3534765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60633D-90E4-4F5A-9EBF-DDEC2B0B471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DDD3065-FA3D-42C8-BFDA-967C87F4F28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4DC126F-38E2-4425-861F-98ED432284BA}"/>
              </a:ext>
            </a:extLst>
          </p:cNvPr>
          <p:cNvSpPr>
            <a:spLocks noGrp="1"/>
          </p:cNvSpPr>
          <p:nvPr>
            <p:ph type="dt" sz="half" idx="10"/>
          </p:nvPr>
        </p:nvSpPr>
        <p:spPr/>
        <p:txBody>
          <a:bodyPr/>
          <a:lstStyle/>
          <a:p>
            <a:fld id="{CC4A6868-2568-4CC9-B302-F37117B01A6E}" type="datetime1">
              <a:rPr lang="en-US" smtClean="0"/>
              <a:t>10/13/21</a:t>
            </a:fld>
            <a:endParaRPr lang="en-US"/>
          </a:p>
        </p:txBody>
      </p:sp>
      <p:sp>
        <p:nvSpPr>
          <p:cNvPr id="5" name="Footer Placeholder 4">
            <a:extLst>
              <a:ext uri="{FF2B5EF4-FFF2-40B4-BE49-F238E27FC236}">
                <a16:creationId xmlns:a16="http://schemas.microsoft.com/office/drawing/2014/main" id="{CA9645D8-F22A-4354-A8B3-96E8A2D232A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9E2295-A616-4D57-8800-7B7E213A8CC8}"/>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17853322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CC1FC-ADE8-488C-A1DA-2FD569FD4D09}"/>
              </a:ext>
            </a:extLst>
          </p:cNvPr>
          <p:cNvSpPr>
            <a:spLocks noGrp="1"/>
          </p:cNvSpPr>
          <p:nvPr>
            <p:ph type="title"/>
          </p:nvPr>
        </p:nvSpPr>
        <p:spPr>
          <a:xfrm>
            <a:off x="458694" y="365760"/>
            <a:ext cx="10895106" cy="132556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57F02842-38C3-46D6-8527-0F6FE623C51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E864CF5-F681-40C2-88CC-E02206C9CECB}"/>
              </a:ext>
            </a:extLst>
          </p:cNvPr>
          <p:cNvSpPr>
            <a:spLocks noGrp="1"/>
          </p:cNvSpPr>
          <p:nvPr>
            <p:ph type="dt" sz="half" idx="10"/>
          </p:nvPr>
        </p:nvSpPr>
        <p:spPr/>
        <p:txBody>
          <a:bodyPr/>
          <a:lstStyle/>
          <a:p>
            <a:fld id="{0055F08A-1E71-4B2B-BB49-E743F2903911}" type="datetime1">
              <a:rPr lang="en-US" smtClean="0"/>
              <a:t>10/13/21</a:t>
            </a:fld>
            <a:endParaRPr lang="en-US" dirty="0"/>
          </a:p>
        </p:txBody>
      </p:sp>
      <p:sp>
        <p:nvSpPr>
          <p:cNvPr id="5" name="Footer Placeholder 4">
            <a:extLst>
              <a:ext uri="{FF2B5EF4-FFF2-40B4-BE49-F238E27FC236}">
                <a16:creationId xmlns:a16="http://schemas.microsoft.com/office/drawing/2014/main" id="{82C04753-4FE4-4A6F-99BB-CFFC92E0CD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0A569D1-DB13-4BD9-8BA9-0DEAD98F893F}"/>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5466848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20B05-7BF6-4073-9106-FA19E97273CB}"/>
              </a:ext>
            </a:extLst>
          </p:cNvPr>
          <p:cNvSpPr>
            <a:spLocks noGrp="1"/>
          </p:cNvSpPr>
          <p:nvPr>
            <p:ph type="title"/>
          </p:nvPr>
        </p:nvSpPr>
        <p:spPr>
          <a:xfrm>
            <a:off x="831850" y="1709738"/>
            <a:ext cx="10515600" cy="2852737"/>
          </a:xfrm>
        </p:spPr>
        <p:txBody>
          <a:bodyPr anchor="b"/>
          <a:lstStyle>
            <a:lvl1pPr>
              <a:defRPr sz="4400"/>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4E8EE8D7-6B58-4A3F-9DD5-E563D5192A68}"/>
              </a:ext>
            </a:extLst>
          </p:cNvPr>
          <p:cNvSpPr>
            <a:spLocks noGrp="1"/>
          </p:cNvSpPr>
          <p:nvPr>
            <p:ph type="body" idx="1"/>
          </p:nvPr>
        </p:nvSpPr>
        <p:spPr>
          <a:xfrm>
            <a:off x="831850" y="4589463"/>
            <a:ext cx="10515600" cy="1500187"/>
          </a:xfrm>
        </p:spPr>
        <p:txBody>
          <a:bodyPr/>
          <a:lstStyle>
            <a:lvl1pPr marL="0" indent="0">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102990E-9F0A-446A-B5B8-459CA8D98D92}"/>
              </a:ext>
            </a:extLst>
          </p:cNvPr>
          <p:cNvSpPr>
            <a:spLocks noGrp="1"/>
          </p:cNvSpPr>
          <p:nvPr>
            <p:ph type="dt" sz="half" idx="10"/>
          </p:nvPr>
        </p:nvSpPr>
        <p:spPr/>
        <p:txBody>
          <a:bodyPr/>
          <a:lstStyle/>
          <a:p>
            <a:fld id="{15417D9E-721A-44BB-8863-9873FE64DA75}" type="datetime1">
              <a:rPr lang="en-US" smtClean="0"/>
              <a:t>10/13/21</a:t>
            </a:fld>
            <a:endParaRPr lang="en-US"/>
          </a:p>
        </p:txBody>
      </p:sp>
      <p:sp>
        <p:nvSpPr>
          <p:cNvPr id="5" name="Footer Placeholder 4">
            <a:extLst>
              <a:ext uri="{FF2B5EF4-FFF2-40B4-BE49-F238E27FC236}">
                <a16:creationId xmlns:a16="http://schemas.microsoft.com/office/drawing/2014/main" id="{89E68EAA-4377-45FF-9D7C-9E77BC9F275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07FA71-74C3-44B8-A0AC-E18A1E76B43D}"/>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391142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71F12-2D88-4F76-AF46-BD5156C127A9}"/>
              </a:ext>
            </a:extLst>
          </p:cNvPr>
          <p:cNvSpPr>
            <a:spLocks noGrp="1"/>
          </p:cNvSpPr>
          <p:nvPr>
            <p:ph type="title"/>
          </p:nvPr>
        </p:nvSpPr>
        <p:spPr>
          <a:xfrm>
            <a:off x="458694" y="365760"/>
            <a:ext cx="10895106" cy="1325563"/>
          </a:xfrm>
        </p:spPr>
        <p:txBody>
          <a:body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E6E1AA46-E3EB-4704-B019-F90F1E6177A5}"/>
              </a:ext>
            </a:extLst>
          </p:cNvPr>
          <p:cNvSpPr>
            <a:spLocks noGrp="1"/>
          </p:cNvSpPr>
          <p:nvPr>
            <p:ph sz="half" idx="1"/>
          </p:nvPr>
        </p:nvSpPr>
        <p:spPr>
          <a:xfrm>
            <a:off x="458695" y="1825625"/>
            <a:ext cx="5561106"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5C17480F-A530-4D05-9A22-E573FB4BA620}"/>
              </a:ext>
            </a:extLst>
          </p:cNvPr>
          <p:cNvSpPr>
            <a:spLocks noGrp="1"/>
          </p:cNvSpPr>
          <p:nvPr>
            <p:ph sz="half" idx="2"/>
          </p:nvPr>
        </p:nvSpPr>
        <p:spPr>
          <a:xfrm>
            <a:off x="6172199" y="1825625"/>
            <a:ext cx="5561105"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55B56FDA-C47A-4F4A-A364-BA60A25AB90A}"/>
              </a:ext>
            </a:extLst>
          </p:cNvPr>
          <p:cNvSpPr>
            <a:spLocks noGrp="1"/>
          </p:cNvSpPr>
          <p:nvPr>
            <p:ph type="dt" sz="half" idx="10"/>
          </p:nvPr>
        </p:nvSpPr>
        <p:spPr/>
        <p:txBody>
          <a:bodyPr/>
          <a:lstStyle/>
          <a:p>
            <a:fld id="{5F31DA2F-80B8-49CF-99FB-5ABCA53A607A}" type="datetime1">
              <a:rPr lang="en-US" smtClean="0"/>
              <a:t>10/13/21</a:t>
            </a:fld>
            <a:endParaRPr lang="en-US"/>
          </a:p>
        </p:txBody>
      </p:sp>
      <p:sp>
        <p:nvSpPr>
          <p:cNvPr id="6" name="Footer Placeholder 5">
            <a:extLst>
              <a:ext uri="{FF2B5EF4-FFF2-40B4-BE49-F238E27FC236}">
                <a16:creationId xmlns:a16="http://schemas.microsoft.com/office/drawing/2014/main" id="{7326D8DD-6D84-44D4-8A1B-57615B3ED83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4C8FE31-B577-4017-8AFE-A8BA09596E9C}"/>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754150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EC28C9-B8CC-413F-9FFA-626680E4A828}"/>
              </a:ext>
            </a:extLst>
          </p:cNvPr>
          <p:cNvSpPr>
            <a:spLocks noGrp="1"/>
          </p:cNvSpPr>
          <p:nvPr>
            <p:ph type="title"/>
          </p:nvPr>
        </p:nvSpPr>
        <p:spPr>
          <a:xfrm>
            <a:off x="458694" y="365125"/>
            <a:ext cx="11274612" cy="1325563"/>
          </a:xfrm>
        </p:spPr>
        <p:txBody>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CB53FE72-9D42-45F5-A37F-B12130388AD5}"/>
              </a:ext>
            </a:extLst>
          </p:cNvPr>
          <p:cNvSpPr>
            <a:spLocks noGrp="1"/>
          </p:cNvSpPr>
          <p:nvPr>
            <p:ph type="body" idx="1"/>
          </p:nvPr>
        </p:nvSpPr>
        <p:spPr>
          <a:xfrm>
            <a:off x="465256" y="1752600"/>
            <a:ext cx="5532319" cy="823912"/>
          </a:xfrm>
        </p:spPr>
        <p:txBody>
          <a:bodyPr anchor="b"/>
          <a:lstStyle>
            <a:lvl1pPr marL="0" indent="0">
              <a:buNone/>
              <a:defRPr sz="24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EE3A31D-9B5F-4DE3-B18D-F7F77782EB46}"/>
              </a:ext>
            </a:extLst>
          </p:cNvPr>
          <p:cNvSpPr>
            <a:spLocks noGrp="1"/>
          </p:cNvSpPr>
          <p:nvPr>
            <p:ph sz="half" idx="2"/>
          </p:nvPr>
        </p:nvSpPr>
        <p:spPr>
          <a:xfrm>
            <a:off x="465256" y="2666999"/>
            <a:ext cx="5532319" cy="3522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F0BE1D2D-822C-466C-A7B9-1A2D97366A41}"/>
              </a:ext>
            </a:extLst>
          </p:cNvPr>
          <p:cNvSpPr>
            <a:spLocks noGrp="1"/>
          </p:cNvSpPr>
          <p:nvPr>
            <p:ph type="body" sz="quarter" idx="3"/>
          </p:nvPr>
        </p:nvSpPr>
        <p:spPr>
          <a:xfrm>
            <a:off x="6172200" y="1752600"/>
            <a:ext cx="5561106" cy="823912"/>
          </a:xfrm>
        </p:spPr>
        <p:txBody>
          <a:bodyPr anchor="b"/>
          <a:lstStyle>
            <a:lvl1pPr marL="0" indent="0">
              <a:buNone/>
              <a:defRPr sz="2400" b="0" i="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6F13B2C-44CA-49C4-BC84-02AF1638F381}"/>
              </a:ext>
            </a:extLst>
          </p:cNvPr>
          <p:cNvSpPr>
            <a:spLocks noGrp="1"/>
          </p:cNvSpPr>
          <p:nvPr>
            <p:ph sz="quarter" idx="4"/>
          </p:nvPr>
        </p:nvSpPr>
        <p:spPr>
          <a:xfrm>
            <a:off x="6172200" y="2666999"/>
            <a:ext cx="5561106" cy="35226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a:extLst>
              <a:ext uri="{FF2B5EF4-FFF2-40B4-BE49-F238E27FC236}">
                <a16:creationId xmlns:a16="http://schemas.microsoft.com/office/drawing/2014/main" id="{3793CB55-E9C1-4CE6-9B61-81B71475B960}"/>
              </a:ext>
            </a:extLst>
          </p:cNvPr>
          <p:cNvSpPr>
            <a:spLocks noGrp="1"/>
          </p:cNvSpPr>
          <p:nvPr>
            <p:ph type="dt" sz="half" idx="10"/>
          </p:nvPr>
        </p:nvSpPr>
        <p:spPr/>
        <p:txBody>
          <a:bodyPr/>
          <a:lstStyle/>
          <a:p>
            <a:fld id="{28852172-E6C9-4B6C-929A-A9DE3837BBF1}" type="datetime1">
              <a:rPr lang="en-US" smtClean="0"/>
              <a:t>10/13/21</a:t>
            </a:fld>
            <a:endParaRPr lang="en-US"/>
          </a:p>
        </p:txBody>
      </p:sp>
      <p:sp>
        <p:nvSpPr>
          <p:cNvPr id="8" name="Footer Placeholder 7">
            <a:extLst>
              <a:ext uri="{FF2B5EF4-FFF2-40B4-BE49-F238E27FC236}">
                <a16:creationId xmlns:a16="http://schemas.microsoft.com/office/drawing/2014/main" id="{0DF22318-747B-4EC9-862C-D9FD488CCCE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CFBDDDF-16BD-438D-937D-0E3E30E74E86}"/>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162214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92D5F-0BD4-4517-9233-E08AF405B6DE}"/>
              </a:ext>
            </a:extLst>
          </p:cNvPr>
          <p:cNvSpPr>
            <a:spLocks noGrp="1"/>
          </p:cNvSpPr>
          <p:nvPr>
            <p:ph type="title"/>
          </p:nvPr>
        </p:nvSpPr>
        <p:spPr>
          <a:xfrm>
            <a:off x="458694" y="365760"/>
            <a:ext cx="11274612" cy="1325563"/>
          </a:xfrm>
        </p:spPr>
        <p:txBody>
          <a:body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B83523B8-51E3-48B8-BFD8-CE950619804E}"/>
              </a:ext>
            </a:extLst>
          </p:cNvPr>
          <p:cNvSpPr>
            <a:spLocks noGrp="1"/>
          </p:cNvSpPr>
          <p:nvPr>
            <p:ph type="dt" sz="half" idx="10"/>
          </p:nvPr>
        </p:nvSpPr>
        <p:spPr>
          <a:xfrm>
            <a:off x="458693" y="6416675"/>
            <a:ext cx="2921715" cy="365125"/>
          </a:xfrm>
        </p:spPr>
        <p:txBody>
          <a:bodyPr/>
          <a:lstStyle/>
          <a:p>
            <a:fld id="{3AB41CFF-90C9-47B3-9DA1-F2BF8D839F7E}" type="datetime1">
              <a:rPr lang="en-US" smtClean="0"/>
              <a:t>10/13/21</a:t>
            </a:fld>
            <a:endParaRPr lang="en-US"/>
          </a:p>
        </p:txBody>
      </p:sp>
      <p:sp>
        <p:nvSpPr>
          <p:cNvPr id="4" name="Footer Placeholder 3">
            <a:extLst>
              <a:ext uri="{FF2B5EF4-FFF2-40B4-BE49-F238E27FC236}">
                <a16:creationId xmlns:a16="http://schemas.microsoft.com/office/drawing/2014/main" id="{7D739B90-5D50-4424-B51D-53C39162186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16F9286-3A00-4D3C-A3F0-50AC9045C4E1}"/>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2482497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933BE2-665A-42DA-A3B7-835F81A3F46B}"/>
              </a:ext>
            </a:extLst>
          </p:cNvPr>
          <p:cNvSpPr>
            <a:spLocks noGrp="1"/>
          </p:cNvSpPr>
          <p:nvPr>
            <p:ph type="dt" sz="half" idx="10"/>
          </p:nvPr>
        </p:nvSpPr>
        <p:spPr/>
        <p:txBody>
          <a:bodyPr/>
          <a:lstStyle/>
          <a:p>
            <a:fld id="{F06048FA-06AB-4884-A69B-986B96E68A24}" type="datetime1">
              <a:rPr lang="en-US" smtClean="0"/>
              <a:t>10/13/21</a:t>
            </a:fld>
            <a:endParaRPr lang="en-US"/>
          </a:p>
        </p:txBody>
      </p:sp>
      <p:sp>
        <p:nvSpPr>
          <p:cNvPr id="3" name="Footer Placeholder 2">
            <a:extLst>
              <a:ext uri="{FF2B5EF4-FFF2-40B4-BE49-F238E27FC236}">
                <a16:creationId xmlns:a16="http://schemas.microsoft.com/office/drawing/2014/main" id="{634DBCBD-AD42-432D-ABA9-20D616AF3ED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E140251-3596-4673-B24B-59A6F9ED8FB3}"/>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3326681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A81A1-6D8E-4DD6-8E49-DABDE6D107E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693F18F-F78D-4A31-A6BC-6552105BCF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582C2F4-BDF4-4A4F-AA3D-52692932C2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113850F-5C87-4F08-9658-EAF049B60EB0}"/>
              </a:ext>
            </a:extLst>
          </p:cNvPr>
          <p:cNvSpPr>
            <a:spLocks noGrp="1"/>
          </p:cNvSpPr>
          <p:nvPr>
            <p:ph type="dt" sz="half" idx="10"/>
          </p:nvPr>
        </p:nvSpPr>
        <p:spPr/>
        <p:txBody>
          <a:bodyPr/>
          <a:lstStyle/>
          <a:p>
            <a:fld id="{50DB7ABA-0172-4F9C-889D-567164F66BCD}" type="datetime1">
              <a:rPr lang="en-US" smtClean="0"/>
              <a:t>10/13/21</a:t>
            </a:fld>
            <a:endParaRPr lang="en-US"/>
          </a:p>
        </p:txBody>
      </p:sp>
      <p:sp>
        <p:nvSpPr>
          <p:cNvPr id="6" name="Footer Placeholder 5">
            <a:extLst>
              <a:ext uri="{FF2B5EF4-FFF2-40B4-BE49-F238E27FC236}">
                <a16:creationId xmlns:a16="http://schemas.microsoft.com/office/drawing/2014/main" id="{210BCE9A-A746-4439-B5D3-966FBC8E5FC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41D3B51-AA2E-4AA1-8062-A0D476D80CCB}"/>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3062115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02CF7-F453-4B3E-9510-D747979878A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3E2A1B9-8A2A-4B49-8B79-76D3EEB36B4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BD9FEA03-0EC4-4085-AE63-4AA492D61A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05AD5B-0DEA-4C6F-94D2-FAA99F2E5DA9}"/>
              </a:ext>
            </a:extLst>
          </p:cNvPr>
          <p:cNvSpPr>
            <a:spLocks noGrp="1"/>
          </p:cNvSpPr>
          <p:nvPr>
            <p:ph type="dt" sz="half" idx="10"/>
          </p:nvPr>
        </p:nvSpPr>
        <p:spPr/>
        <p:txBody>
          <a:bodyPr/>
          <a:lstStyle/>
          <a:p>
            <a:fld id="{78AC6A5B-8AE7-4A41-B5A7-9ADC6686DC18}" type="datetime1">
              <a:rPr lang="en-US" smtClean="0"/>
              <a:t>10/13/21</a:t>
            </a:fld>
            <a:endParaRPr lang="en-US"/>
          </a:p>
        </p:txBody>
      </p:sp>
      <p:sp>
        <p:nvSpPr>
          <p:cNvPr id="6" name="Footer Placeholder 5">
            <a:extLst>
              <a:ext uri="{FF2B5EF4-FFF2-40B4-BE49-F238E27FC236}">
                <a16:creationId xmlns:a16="http://schemas.microsoft.com/office/drawing/2014/main" id="{F0DC6744-7CBA-4A1D-8F87-10699F9812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AD9048-35FF-4BE9-8157-BE4BAA1C7251}"/>
              </a:ext>
            </a:extLst>
          </p:cNvPr>
          <p:cNvSpPr>
            <a:spLocks noGrp="1"/>
          </p:cNvSpPr>
          <p:nvPr>
            <p:ph type="sldNum" sz="quarter" idx="12"/>
          </p:nvPr>
        </p:nvSpPr>
        <p:spPr/>
        <p:txBody>
          <a:bodyPr/>
          <a:lstStyle/>
          <a:p>
            <a:fld id="{73B850FF-6169-4056-8077-06FFA93A5366}" type="slidenum">
              <a:rPr lang="en-US" smtClean="0"/>
              <a:t>‹#›</a:t>
            </a:fld>
            <a:endParaRPr lang="en-US"/>
          </a:p>
        </p:txBody>
      </p:sp>
    </p:spTree>
    <p:extLst>
      <p:ext uri="{BB962C8B-B14F-4D97-AF65-F5344CB8AC3E}">
        <p14:creationId xmlns:p14="http://schemas.microsoft.com/office/powerpoint/2010/main" val="33417306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0BABF38A-8A0D-492E-BD20-6CF4D46B50BD}"/>
              </a:ext>
              <a:ext uri="{C183D7F6-B498-43B3-948B-1728B52AA6E4}">
                <adec:decorative xmlns:adec="http://schemas.microsoft.com/office/drawing/2017/decorative" val="1"/>
              </a:ext>
            </a:extLst>
          </p:cNvPr>
          <p:cNvSpPr/>
          <p:nvPr/>
        </p:nvSpPr>
        <p:spPr>
          <a:xfrm>
            <a:off x="0" y="0"/>
            <a:ext cx="12192000" cy="6858004"/>
          </a:xfrm>
          <a:prstGeom prst="rect">
            <a:avLst/>
          </a:prstGeom>
          <a:solidFill>
            <a:schemeClr val="bg2">
              <a:lumMod val="9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2" name="Title Placeholder 1">
            <a:extLst>
              <a:ext uri="{FF2B5EF4-FFF2-40B4-BE49-F238E27FC236}">
                <a16:creationId xmlns:a16="http://schemas.microsoft.com/office/drawing/2014/main" id="{E9984D45-0ED3-4D03-8E44-5E355C9134F1}"/>
              </a:ext>
            </a:extLst>
          </p:cNvPr>
          <p:cNvSpPr>
            <a:spLocks noGrp="1"/>
          </p:cNvSpPr>
          <p:nvPr>
            <p:ph type="title"/>
          </p:nvPr>
        </p:nvSpPr>
        <p:spPr>
          <a:xfrm>
            <a:off x="458694" y="425450"/>
            <a:ext cx="11274612"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1F687D6E-D1E9-489C-9AA9-3575C39BAA0B}"/>
              </a:ext>
            </a:extLst>
          </p:cNvPr>
          <p:cNvSpPr>
            <a:spLocks noGrp="1"/>
          </p:cNvSpPr>
          <p:nvPr>
            <p:ph type="body" idx="1"/>
          </p:nvPr>
        </p:nvSpPr>
        <p:spPr>
          <a:xfrm>
            <a:off x="458694" y="1949450"/>
            <a:ext cx="11274612" cy="41957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86364E9C-08EE-4B1B-B3FC-D6D997F4EA38}"/>
              </a:ext>
            </a:extLst>
          </p:cNvPr>
          <p:cNvSpPr>
            <a:spLocks noGrp="1"/>
          </p:cNvSpPr>
          <p:nvPr>
            <p:ph type="dt" sz="half" idx="2"/>
          </p:nvPr>
        </p:nvSpPr>
        <p:spPr>
          <a:xfrm>
            <a:off x="458694" y="6416675"/>
            <a:ext cx="2743200" cy="365125"/>
          </a:xfrm>
          <a:prstGeom prst="rect">
            <a:avLst/>
          </a:prstGeom>
        </p:spPr>
        <p:txBody>
          <a:bodyPr vert="horz" lIns="91440" tIns="45720" rIns="91440" bIns="45720" rtlCol="0" anchor="ctr"/>
          <a:lstStyle>
            <a:lvl1pPr algn="l">
              <a:defRPr sz="900">
                <a:solidFill>
                  <a:schemeClr val="tx1">
                    <a:alpha val="60000"/>
                  </a:schemeClr>
                </a:solidFill>
                <a:latin typeface="+mn-lt"/>
              </a:defRPr>
            </a:lvl1pPr>
          </a:lstStyle>
          <a:p>
            <a:fld id="{57E0CF6C-748E-4B7A-BC8B-3011EF78ED13}" type="datetime1">
              <a:rPr lang="en-US" smtClean="0"/>
              <a:pPr/>
              <a:t>10/13/21</a:t>
            </a:fld>
            <a:endParaRPr lang="en-US" dirty="0"/>
          </a:p>
        </p:txBody>
      </p:sp>
      <p:sp>
        <p:nvSpPr>
          <p:cNvPr id="5" name="Footer Placeholder 4">
            <a:extLst>
              <a:ext uri="{FF2B5EF4-FFF2-40B4-BE49-F238E27FC236}">
                <a16:creationId xmlns:a16="http://schemas.microsoft.com/office/drawing/2014/main" id="{BAB0A1F1-38FE-4C27-81E6-A43A54793FC3}"/>
              </a:ext>
            </a:extLst>
          </p:cNvPr>
          <p:cNvSpPr>
            <a:spLocks noGrp="1"/>
          </p:cNvSpPr>
          <p:nvPr>
            <p:ph type="ftr" sz="quarter" idx="3"/>
          </p:nvPr>
        </p:nvSpPr>
        <p:spPr>
          <a:xfrm>
            <a:off x="4038600" y="6416675"/>
            <a:ext cx="4114800" cy="365125"/>
          </a:xfrm>
          <a:prstGeom prst="rect">
            <a:avLst/>
          </a:prstGeom>
        </p:spPr>
        <p:txBody>
          <a:bodyPr vert="horz" lIns="91440" tIns="45720" rIns="91440" bIns="45720" rtlCol="0" anchor="ctr"/>
          <a:lstStyle>
            <a:lvl1pPr algn="ctr">
              <a:defRPr sz="900">
                <a:solidFill>
                  <a:schemeClr val="tx1">
                    <a:alpha val="60000"/>
                  </a:schemeClr>
                </a:solidFill>
                <a:latin typeface="+mn-lt"/>
              </a:defRPr>
            </a:lvl1pPr>
          </a:lstStyle>
          <a:p>
            <a:endParaRPr lang="en-US" dirty="0">
              <a:solidFill>
                <a:schemeClr val="tx1">
                  <a:alpha val="60000"/>
                </a:schemeClr>
              </a:solidFill>
            </a:endParaRPr>
          </a:p>
        </p:txBody>
      </p:sp>
      <p:sp>
        <p:nvSpPr>
          <p:cNvPr id="6" name="Slide Number Placeholder 5">
            <a:extLst>
              <a:ext uri="{FF2B5EF4-FFF2-40B4-BE49-F238E27FC236}">
                <a16:creationId xmlns:a16="http://schemas.microsoft.com/office/drawing/2014/main" id="{5E26B39A-FFD8-42EF-ADC7-7DB3B302F8B2}"/>
              </a:ext>
            </a:extLst>
          </p:cNvPr>
          <p:cNvSpPr>
            <a:spLocks noGrp="1"/>
          </p:cNvSpPr>
          <p:nvPr>
            <p:ph type="sldNum" sz="quarter" idx="4"/>
          </p:nvPr>
        </p:nvSpPr>
        <p:spPr>
          <a:xfrm>
            <a:off x="8990106" y="6416675"/>
            <a:ext cx="2743200" cy="365125"/>
          </a:xfrm>
          <a:prstGeom prst="rect">
            <a:avLst/>
          </a:prstGeom>
        </p:spPr>
        <p:txBody>
          <a:bodyPr vert="horz" lIns="91440" tIns="45720" rIns="91440" bIns="45720" rtlCol="0" anchor="ctr"/>
          <a:lstStyle>
            <a:lvl1pPr algn="r">
              <a:defRPr sz="900">
                <a:solidFill>
                  <a:schemeClr val="tx1">
                    <a:alpha val="60000"/>
                  </a:schemeClr>
                </a:solidFill>
                <a:latin typeface="+mn-lt"/>
              </a:defRPr>
            </a:lvl1pPr>
          </a:lstStyle>
          <a:p>
            <a:fld id="{73B850FF-6169-4056-8077-06FFA93A5366}" type="slidenum">
              <a:rPr lang="en-US" smtClean="0"/>
              <a:pPr/>
              <a:t>‹#›</a:t>
            </a:fld>
            <a:endParaRPr lang="en-US" dirty="0"/>
          </a:p>
        </p:txBody>
      </p:sp>
      <p:pic>
        <p:nvPicPr>
          <p:cNvPr id="14" name="Picture 13" descr="A picture containing sitting&#10;&#10;Description automatically generated">
            <a:extLst>
              <a:ext uri="{FF2B5EF4-FFF2-40B4-BE49-F238E27FC236}">
                <a16:creationId xmlns:a16="http://schemas.microsoft.com/office/drawing/2014/main" id="{BC526B7A-4801-4FD1-95C8-03AF22629E87}"/>
              </a:ext>
            </a:extLst>
          </p:cNvPr>
          <p:cNvPicPr>
            <a:picLocks noChangeAspect="1"/>
          </p:cNvPicPr>
          <p:nvPr/>
        </p:nvPicPr>
        <p:blipFill>
          <a:blip r:embed="rId13">
            <a:alphaModFix amt="10000"/>
            <a:extLst>
              <a:ext uri="{28A0092B-C50C-407E-A947-70E740481C1C}">
                <a14:useLocalDpi xmlns:a14="http://schemas.microsoft.com/office/drawing/2010/main" val="0"/>
              </a:ext>
            </a:extLst>
          </a:blip>
          <a:stretch>
            <a:fillRect/>
          </a:stretch>
        </p:blipFill>
        <p:spPr>
          <a:xfrm>
            <a:off x="8534400" y="0"/>
            <a:ext cx="3654612" cy="4575348"/>
          </a:xfrm>
          <a:prstGeom prst="rect">
            <a:avLst/>
          </a:prstGeom>
        </p:spPr>
      </p:pic>
    </p:spTree>
    <p:extLst>
      <p:ext uri="{BB962C8B-B14F-4D97-AF65-F5344CB8AC3E}">
        <p14:creationId xmlns:p14="http://schemas.microsoft.com/office/powerpoint/2010/main" val="2517726052"/>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8" r:id="rId8"/>
    <p:sldLayoutId id="2147483695" r:id="rId9"/>
    <p:sldLayoutId id="2147483696" r:id="rId10"/>
    <p:sldLayoutId id="2147483697" r:id="rId11"/>
  </p:sldLayoutIdLst>
  <p:hf sldNum="0" hdr="0" ftr="0" dt="0"/>
  <p:txStyles>
    <p:titleStyle>
      <a:lvl1pPr algn="l" defTabSz="914400" rtl="0" eaLnBrk="1" latinLnBrk="0" hangingPunct="1">
        <a:lnSpc>
          <a:spcPct val="100000"/>
        </a:lnSpc>
        <a:spcBef>
          <a:spcPct val="0"/>
        </a:spcBef>
        <a:buNone/>
        <a:defRPr sz="4400" b="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Clr>
          <a:schemeClr val="accent1"/>
        </a:buClr>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Clr>
          <a:schemeClr val="accent1"/>
        </a:buClr>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Clr>
          <a:schemeClr val="accent1"/>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Clr>
          <a:schemeClr val="accent1"/>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mailto:aaron.hoy@mnsu.edu"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hyperlink" Target="mailto:sachita.pokhrel@mnsu.edu" TargetMode="External"/><Relationship Id="rId4" Type="http://schemas.openxmlformats.org/officeDocument/2006/relationships/hyperlink" Target="mailto:jori.nkwenti@mnsu.edu" TargetMode="External"/></Relationships>
</file>

<file path=ppt/slides/_rels/slide1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E644DE9-8D09-43E2-BA69-F57482CFC9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sp>
        <p:nvSpPr>
          <p:cNvPr id="11" name="Rectangle 10">
            <a:extLst>
              <a:ext uri="{FF2B5EF4-FFF2-40B4-BE49-F238E27FC236}">
                <a16:creationId xmlns:a16="http://schemas.microsoft.com/office/drawing/2014/main" id="{6C23C919-B32E-40FF-B3D8-631316E84E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65000"/>
                  <a:lumOff val="35000"/>
                </a:schemeClr>
              </a:solidFill>
              <a:latin typeface="AvenirNext LT Pro Medium" panose="020B0504020202020204" pitchFamily="34" charset="0"/>
            </a:endParaRPr>
          </a:p>
        </p:txBody>
      </p:sp>
      <p:pic>
        <p:nvPicPr>
          <p:cNvPr id="4" name="Picture 3">
            <a:extLst>
              <a:ext uri="{FF2B5EF4-FFF2-40B4-BE49-F238E27FC236}">
                <a16:creationId xmlns:a16="http://schemas.microsoft.com/office/drawing/2014/main" id="{1AF60783-B469-4AA8-A29F-C027AE521311}"/>
              </a:ext>
            </a:extLst>
          </p:cNvPr>
          <p:cNvPicPr>
            <a:picLocks noChangeAspect="1"/>
          </p:cNvPicPr>
          <p:nvPr/>
        </p:nvPicPr>
        <p:blipFill rotWithShape="1">
          <a:blip r:embed="rId3">
            <a:alphaModFix amt="60000"/>
          </a:blip>
          <a:srcRect r="1757" b="-1"/>
          <a:stretch/>
        </p:blipFill>
        <p:spPr>
          <a:xfrm>
            <a:off x="20" y="-273122"/>
            <a:ext cx="12191980" cy="6856614"/>
          </a:xfrm>
          <a:prstGeom prst="rect">
            <a:avLst/>
          </a:prstGeom>
        </p:spPr>
      </p:pic>
      <p:sp>
        <p:nvSpPr>
          <p:cNvPr id="2" name="Title 1">
            <a:extLst>
              <a:ext uri="{FF2B5EF4-FFF2-40B4-BE49-F238E27FC236}">
                <a16:creationId xmlns:a16="http://schemas.microsoft.com/office/drawing/2014/main" id="{F599A21C-9C9E-8240-AAD2-7767FB404EA1}"/>
              </a:ext>
            </a:extLst>
          </p:cNvPr>
          <p:cNvSpPr>
            <a:spLocks noGrp="1"/>
          </p:cNvSpPr>
          <p:nvPr>
            <p:ph type="ctrTitle"/>
          </p:nvPr>
        </p:nvSpPr>
        <p:spPr>
          <a:xfrm>
            <a:off x="838200" y="740211"/>
            <a:ext cx="8293925" cy="3163864"/>
          </a:xfrm>
        </p:spPr>
        <p:txBody>
          <a:bodyPr>
            <a:normAutofit fontScale="90000"/>
          </a:bodyPr>
          <a:lstStyle/>
          <a:p>
            <a:pPr algn="l">
              <a:lnSpc>
                <a:spcPct val="90000"/>
              </a:lnSpc>
            </a:pPr>
            <a:br>
              <a:rPr lang="en-US" dirty="0">
                <a:solidFill>
                  <a:srgbClr val="FFFFFF"/>
                </a:solidFill>
                <a:latin typeface="+mn-lt"/>
              </a:rPr>
            </a:br>
            <a:r>
              <a:rPr lang="en-US" sz="5300" b="1" i="1" dirty="0">
                <a:solidFill>
                  <a:srgbClr val="FFFFFF"/>
                </a:solidFill>
                <a:latin typeface="+mn-lt"/>
              </a:rPr>
              <a:t>Who’s Afraid of Divorce?</a:t>
            </a:r>
            <a:br>
              <a:rPr lang="en-US" sz="5300" b="1" i="1" dirty="0">
                <a:solidFill>
                  <a:srgbClr val="FFFFFF"/>
                </a:solidFill>
                <a:latin typeface="+mn-lt"/>
              </a:rPr>
            </a:br>
            <a:br>
              <a:rPr lang="en-US" dirty="0">
                <a:solidFill>
                  <a:srgbClr val="FFFFFF"/>
                </a:solidFill>
                <a:latin typeface="+mn-lt"/>
              </a:rPr>
            </a:br>
            <a:r>
              <a:rPr lang="en-US" sz="3600" dirty="0">
                <a:solidFill>
                  <a:srgbClr val="FFFFFF"/>
                </a:solidFill>
                <a:latin typeface="+mn-lt"/>
              </a:rPr>
              <a:t>Sexual Minority Young Adults and Their Willingness to Divorce</a:t>
            </a:r>
            <a:br>
              <a:rPr lang="en-US" sz="3600" dirty="0">
                <a:solidFill>
                  <a:srgbClr val="FFFFFF"/>
                </a:solidFill>
                <a:latin typeface="+mn-lt"/>
              </a:rPr>
            </a:br>
            <a:endParaRPr lang="en-US" sz="3600" dirty="0">
              <a:solidFill>
                <a:srgbClr val="FFFFFF"/>
              </a:solidFill>
              <a:latin typeface="+mn-lt"/>
            </a:endParaRPr>
          </a:p>
        </p:txBody>
      </p:sp>
      <p:sp>
        <p:nvSpPr>
          <p:cNvPr id="3" name="Subtitle 2">
            <a:extLst>
              <a:ext uri="{FF2B5EF4-FFF2-40B4-BE49-F238E27FC236}">
                <a16:creationId xmlns:a16="http://schemas.microsoft.com/office/drawing/2014/main" id="{DE799E0D-A073-DF4A-9954-24F2B3C38FEA}"/>
              </a:ext>
            </a:extLst>
          </p:cNvPr>
          <p:cNvSpPr>
            <a:spLocks noGrp="1"/>
          </p:cNvSpPr>
          <p:nvPr>
            <p:ph type="subTitle" idx="1"/>
          </p:nvPr>
        </p:nvSpPr>
        <p:spPr>
          <a:xfrm>
            <a:off x="838200" y="4429496"/>
            <a:ext cx="10003971" cy="1163782"/>
          </a:xfrm>
        </p:spPr>
        <p:txBody>
          <a:bodyPr>
            <a:normAutofit fontScale="92500" lnSpcReduction="20000"/>
          </a:bodyPr>
          <a:lstStyle/>
          <a:p>
            <a:pPr algn="l">
              <a:lnSpc>
                <a:spcPct val="100000"/>
              </a:lnSpc>
            </a:pPr>
            <a:r>
              <a:rPr lang="en-US" sz="2200" dirty="0">
                <a:solidFill>
                  <a:srgbClr val="FFFFFF"/>
                </a:solidFill>
                <a:latin typeface="+mj-lt"/>
              </a:rPr>
              <a:t>Aaron Hoy, Jori </a:t>
            </a:r>
            <a:r>
              <a:rPr lang="en-US" sz="2200" dirty="0" err="1">
                <a:solidFill>
                  <a:srgbClr val="FFFFFF"/>
                </a:solidFill>
                <a:latin typeface="+mj-lt"/>
              </a:rPr>
              <a:t>Nkwenti</a:t>
            </a:r>
            <a:r>
              <a:rPr lang="en-US" sz="2200" dirty="0">
                <a:solidFill>
                  <a:srgbClr val="FFFFFF"/>
                </a:solidFill>
                <a:latin typeface="+mj-lt"/>
              </a:rPr>
              <a:t>, &amp; </a:t>
            </a:r>
            <a:r>
              <a:rPr lang="en-US" sz="2200" dirty="0" err="1">
                <a:solidFill>
                  <a:srgbClr val="FFFFFF"/>
                </a:solidFill>
                <a:latin typeface="+mj-lt"/>
              </a:rPr>
              <a:t>Sachita</a:t>
            </a:r>
            <a:r>
              <a:rPr lang="en-US" sz="2200" dirty="0">
                <a:solidFill>
                  <a:srgbClr val="FFFFFF"/>
                </a:solidFill>
                <a:latin typeface="+mj-lt"/>
              </a:rPr>
              <a:t> </a:t>
            </a:r>
            <a:r>
              <a:rPr lang="en-US" sz="2200" dirty="0" err="1">
                <a:solidFill>
                  <a:srgbClr val="FFFFFF"/>
                </a:solidFill>
                <a:latin typeface="+mj-lt"/>
              </a:rPr>
              <a:t>Pokhrel</a:t>
            </a:r>
            <a:r>
              <a:rPr lang="en-US" sz="2200" dirty="0">
                <a:solidFill>
                  <a:srgbClr val="FFFFFF"/>
                </a:solidFill>
                <a:latin typeface="+mj-lt"/>
              </a:rPr>
              <a:t> </a:t>
            </a:r>
            <a:r>
              <a:rPr lang="en-US" sz="1600" dirty="0">
                <a:solidFill>
                  <a:srgbClr val="FFFFFF"/>
                </a:solidFill>
                <a:latin typeface="+mj-lt"/>
              </a:rPr>
              <a:t>(Minnesota State University, Mankato)</a:t>
            </a:r>
          </a:p>
          <a:p>
            <a:pPr algn="l">
              <a:lnSpc>
                <a:spcPct val="100000"/>
              </a:lnSpc>
            </a:pPr>
            <a:r>
              <a:rPr lang="en-US" sz="2200" dirty="0">
                <a:solidFill>
                  <a:srgbClr val="FFFFFF"/>
                </a:solidFill>
                <a:latin typeface="+mj-lt"/>
              </a:rPr>
              <a:t>Sociologists of Minnesota</a:t>
            </a:r>
          </a:p>
          <a:p>
            <a:pPr algn="l">
              <a:lnSpc>
                <a:spcPct val="100000"/>
              </a:lnSpc>
            </a:pPr>
            <a:r>
              <a:rPr lang="en-US" sz="2200" dirty="0">
                <a:solidFill>
                  <a:srgbClr val="FFFFFF"/>
                </a:solidFill>
                <a:latin typeface="+mj-lt"/>
              </a:rPr>
              <a:t>October 14, 2021</a:t>
            </a:r>
          </a:p>
        </p:txBody>
      </p:sp>
    </p:spTree>
    <p:extLst>
      <p:ext uri="{BB962C8B-B14F-4D97-AF65-F5344CB8AC3E}">
        <p14:creationId xmlns:p14="http://schemas.microsoft.com/office/powerpoint/2010/main" val="37782396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1D69EA-14D6-A64E-B4CC-7FE23F0E495A}"/>
              </a:ext>
            </a:extLst>
          </p:cNvPr>
          <p:cNvSpPr>
            <a:spLocks noGrp="1"/>
          </p:cNvSpPr>
          <p:nvPr>
            <p:ph type="title"/>
          </p:nvPr>
        </p:nvSpPr>
        <p:spPr/>
        <p:txBody>
          <a:bodyPr/>
          <a:lstStyle/>
          <a:p>
            <a:r>
              <a:rPr lang="en-US" dirty="0"/>
              <a:t>No Reluctance – </a:t>
            </a:r>
            <a:r>
              <a:rPr lang="en-US" i="1" dirty="0"/>
              <a:t>Happiness</a:t>
            </a:r>
            <a:r>
              <a:rPr lang="en-US" dirty="0"/>
              <a:t> </a:t>
            </a:r>
          </a:p>
        </p:txBody>
      </p:sp>
      <p:sp>
        <p:nvSpPr>
          <p:cNvPr id="3" name="Content Placeholder 2">
            <a:extLst>
              <a:ext uri="{FF2B5EF4-FFF2-40B4-BE49-F238E27FC236}">
                <a16:creationId xmlns:a16="http://schemas.microsoft.com/office/drawing/2014/main" id="{FC8243D2-01DD-FF4B-A7F7-A4B25706B450}"/>
              </a:ext>
            </a:extLst>
          </p:cNvPr>
          <p:cNvSpPr>
            <a:spLocks noGrp="1"/>
          </p:cNvSpPr>
          <p:nvPr>
            <p:ph idx="1"/>
          </p:nvPr>
        </p:nvSpPr>
        <p:spPr/>
        <p:txBody>
          <a:bodyPr/>
          <a:lstStyle/>
          <a:p>
            <a:r>
              <a:rPr lang="en-US" dirty="0"/>
              <a:t>“I would not stay with someone if I am not happy. Life is too short” </a:t>
            </a:r>
            <a:r>
              <a:rPr lang="en-US" sz="2000" dirty="0"/>
              <a:t>(22, Bisexual, Cisgender, Female, White)</a:t>
            </a:r>
          </a:p>
          <a:p>
            <a:pPr marL="0" indent="0">
              <a:buNone/>
            </a:pPr>
            <a:endParaRPr lang="en-US" dirty="0"/>
          </a:p>
          <a:p>
            <a:r>
              <a:rPr lang="en-US" dirty="0"/>
              <a:t>“I think it’s incredibly damaging to spend time in an unhappy relationship. If the ‘want’ for each other is gone, then divorce is the only logical conclusion. It should never even have to come to drastic causes like abuse or something” </a:t>
            </a:r>
            <a:r>
              <a:rPr lang="en-US" sz="2000" dirty="0"/>
              <a:t>(23, Asexual, Cisgender, Female, White)</a:t>
            </a:r>
          </a:p>
          <a:p>
            <a:endParaRPr lang="en-US" dirty="0"/>
          </a:p>
        </p:txBody>
      </p:sp>
    </p:spTree>
    <p:extLst>
      <p:ext uri="{BB962C8B-B14F-4D97-AF65-F5344CB8AC3E}">
        <p14:creationId xmlns:p14="http://schemas.microsoft.com/office/powerpoint/2010/main" val="22690820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F08A12-2B4D-D543-9E4F-4C415A6BC157}"/>
              </a:ext>
            </a:extLst>
          </p:cNvPr>
          <p:cNvSpPr>
            <a:spLocks noGrp="1"/>
          </p:cNvSpPr>
          <p:nvPr>
            <p:ph type="title"/>
          </p:nvPr>
        </p:nvSpPr>
        <p:spPr/>
        <p:txBody>
          <a:bodyPr/>
          <a:lstStyle/>
          <a:p>
            <a:r>
              <a:rPr lang="en-US" dirty="0"/>
              <a:t>No Reluctance – </a:t>
            </a:r>
            <a:r>
              <a:rPr lang="en-US" i="1" dirty="0"/>
              <a:t>Fear of Being “Stuck”</a:t>
            </a:r>
          </a:p>
        </p:txBody>
      </p:sp>
      <p:sp>
        <p:nvSpPr>
          <p:cNvPr id="3" name="Content Placeholder 2">
            <a:extLst>
              <a:ext uri="{FF2B5EF4-FFF2-40B4-BE49-F238E27FC236}">
                <a16:creationId xmlns:a16="http://schemas.microsoft.com/office/drawing/2014/main" id="{C3B60DEB-4F11-1D4A-9B25-0CCEAFF78D28}"/>
              </a:ext>
            </a:extLst>
          </p:cNvPr>
          <p:cNvSpPr>
            <a:spLocks noGrp="1"/>
          </p:cNvSpPr>
          <p:nvPr>
            <p:ph idx="1"/>
          </p:nvPr>
        </p:nvSpPr>
        <p:spPr/>
        <p:txBody>
          <a:bodyPr/>
          <a:lstStyle/>
          <a:p>
            <a:r>
              <a:rPr lang="en-US" dirty="0"/>
              <a:t>“I would consider divorce because I don’t ever want anyone to feel trapped” </a:t>
            </a:r>
            <a:r>
              <a:rPr lang="en-US" sz="2000" dirty="0"/>
              <a:t>(27, Queer, Transgender, Non-binary, White)</a:t>
            </a:r>
          </a:p>
          <a:p>
            <a:pPr marL="0" indent="0">
              <a:buNone/>
            </a:pPr>
            <a:endParaRPr lang="en-US" dirty="0"/>
          </a:p>
          <a:p>
            <a:r>
              <a:rPr lang="en-US" dirty="0"/>
              <a:t>“Absolutely [I would get divorced]. If the relationship isn’t working, if I lose trust in the person, etc., I wouldn’t want to feel stuck in a bad relationship” </a:t>
            </a:r>
            <a:r>
              <a:rPr lang="en-US" sz="2000" dirty="0"/>
              <a:t>(30, Queer/Bisexual, Cisgender, Non-binary, White)</a:t>
            </a:r>
          </a:p>
          <a:p>
            <a:pPr marL="0" indent="0">
              <a:buNone/>
            </a:pPr>
            <a:endParaRPr lang="en-US" dirty="0"/>
          </a:p>
        </p:txBody>
      </p:sp>
    </p:spTree>
    <p:extLst>
      <p:ext uri="{BB962C8B-B14F-4D97-AF65-F5344CB8AC3E}">
        <p14:creationId xmlns:p14="http://schemas.microsoft.com/office/powerpoint/2010/main" val="24869433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B9651-1529-8743-BC7B-B0CC6610D7A4}"/>
              </a:ext>
            </a:extLst>
          </p:cNvPr>
          <p:cNvSpPr>
            <a:spLocks noGrp="1"/>
          </p:cNvSpPr>
          <p:nvPr>
            <p:ph type="title"/>
          </p:nvPr>
        </p:nvSpPr>
        <p:spPr/>
        <p:txBody>
          <a:bodyPr>
            <a:normAutofit/>
          </a:bodyPr>
          <a:lstStyle/>
          <a:p>
            <a:r>
              <a:rPr lang="en-US" dirty="0"/>
              <a:t>No Reluctance – </a:t>
            </a:r>
            <a:r>
              <a:rPr lang="en-US" i="1" dirty="0"/>
              <a:t>Reject Lifelong Commitment</a:t>
            </a:r>
          </a:p>
        </p:txBody>
      </p:sp>
      <p:sp>
        <p:nvSpPr>
          <p:cNvPr id="3" name="Content Placeholder 2">
            <a:extLst>
              <a:ext uri="{FF2B5EF4-FFF2-40B4-BE49-F238E27FC236}">
                <a16:creationId xmlns:a16="http://schemas.microsoft.com/office/drawing/2014/main" id="{449366B5-CF97-0A44-8344-198C43FFCAD2}"/>
              </a:ext>
            </a:extLst>
          </p:cNvPr>
          <p:cNvSpPr>
            <a:spLocks noGrp="1"/>
          </p:cNvSpPr>
          <p:nvPr>
            <p:ph idx="1"/>
          </p:nvPr>
        </p:nvSpPr>
        <p:spPr/>
        <p:txBody>
          <a:bodyPr>
            <a:normAutofit fontScale="85000" lnSpcReduction="20000"/>
          </a:bodyPr>
          <a:lstStyle/>
          <a:p>
            <a:r>
              <a:rPr lang="en-US" dirty="0"/>
              <a:t>“The concept of committing to someone for your life is nice in theory, but no one should be forced to live unhappily because they said they’d stay decades ago. I think when you get married, you’re not promising to stay until the end, you’re saying that at that time you want to, and you want to try. So, if it’s a time later, and everyone involved has tried and it’s not working, then yeah, time for it to be over” </a:t>
            </a:r>
            <a:r>
              <a:rPr lang="en-US" sz="2000" dirty="0"/>
              <a:t>(21, Queer, Cisgender, Female, Asian)</a:t>
            </a:r>
          </a:p>
          <a:p>
            <a:endParaRPr lang="en-US" sz="2000" dirty="0"/>
          </a:p>
          <a:p>
            <a:r>
              <a:rPr lang="en-US" dirty="0"/>
              <a:t>“I firmly believe that the longevity of a relationship is not the indicator of its success. Being married for two years and being happy for most of that time seems way better than being married for life and only being happy for the first year and a half” </a:t>
            </a:r>
            <a:r>
              <a:rPr lang="en-US" sz="2000" dirty="0"/>
              <a:t>(27, Bisexual, Cisgender, Female, White)</a:t>
            </a:r>
          </a:p>
          <a:p>
            <a:endParaRPr lang="en-US" dirty="0"/>
          </a:p>
        </p:txBody>
      </p:sp>
    </p:spTree>
    <p:extLst>
      <p:ext uri="{BB962C8B-B14F-4D97-AF65-F5344CB8AC3E}">
        <p14:creationId xmlns:p14="http://schemas.microsoft.com/office/powerpoint/2010/main" val="31835151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F4A4E-54EF-6F49-8B0F-3DBC2562C669}"/>
              </a:ext>
            </a:extLst>
          </p:cNvPr>
          <p:cNvSpPr>
            <a:spLocks noGrp="1"/>
          </p:cNvSpPr>
          <p:nvPr>
            <p:ph type="title"/>
          </p:nvPr>
        </p:nvSpPr>
        <p:spPr/>
        <p:txBody>
          <a:bodyPr>
            <a:normAutofit fontScale="90000"/>
          </a:bodyPr>
          <a:lstStyle/>
          <a:p>
            <a:r>
              <a:rPr lang="en-US" i="1" dirty="0"/>
              <a:t>I would see my own marriage as a lifelong commitment. </a:t>
            </a:r>
          </a:p>
        </p:txBody>
      </p:sp>
      <p:graphicFrame>
        <p:nvGraphicFramePr>
          <p:cNvPr id="4" name="Content Placeholder 3">
            <a:extLst>
              <a:ext uri="{FF2B5EF4-FFF2-40B4-BE49-F238E27FC236}">
                <a16:creationId xmlns:a16="http://schemas.microsoft.com/office/drawing/2014/main" id="{E87AB0FC-4AE6-1945-AA17-B550594A28D7}"/>
              </a:ext>
            </a:extLst>
          </p:cNvPr>
          <p:cNvGraphicFramePr>
            <a:graphicFrameLocks noGrp="1"/>
          </p:cNvGraphicFramePr>
          <p:nvPr>
            <p:ph idx="1"/>
            <p:extLst>
              <p:ext uri="{D42A27DB-BD31-4B8C-83A1-F6EECF244321}">
                <p14:modId xmlns:p14="http://schemas.microsoft.com/office/powerpoint/2010/main" val="3943311227"/>
              </p:ext>
            </p:extLst>
          </p:nvPr>
        </p:nvGraphicFramePr>
        <p:xfrm>
          <a:off x="458788" y="1949450"/>
          <a:ext cx="11274425" cy="41957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868342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07DA57-CC0E-D749-876C-F432C365037B}"/>
              </a:ext>
            </a:extLst>
          </p:cNvPr>
          <p:cNvSpPr>
            <a:spLocks noGrp="1"/>
          </p:cNvSpPr>
          <p:nvPr>
            <p:ph type="title"/>
          </p:nvPr>
        </p:nvSpPr>
        <p:spPr/>
        <p:txBody>
          <a:bodyPr/>
          <a:lstStyle/>
          <a:p>
            <a:r>
              <a:rPr lang="en-US" dirty="0"/>
              <a:t>Discussion</a:t>
            </a:r>
          </a:p>
        </p:txBody>
      </p:sp>
      <p:sp>
        <p:nvSpPr>
          <p:cNvPr id="3" name="Content Placeholder 2">
            <a:extLst>
              <a:ext uri="{FF2B5EF4-FFF2-40B4-BE49-F238E27FC236}">
                <a16:creationId xmlns:a16="http://schemas.microsoft.com/office/drawing/2014/main" id="{ACAB34EB-FA93-CB47-B09E-73D34BAC1DD2}"/>
              </a:ext>
            </a:extLst>
          </p:cNvPr>
          <p:cNvSpPr>
            <a:spLocks noGrp="1"/>
          </p:cNvSpPr>
          <p:nvPr>
            <p:ph idx="1"/>
          </p:nvPr>
        </p:nvSpPr>
        <p:spPr/>
        <p:txBody>
          <a:bodyPr>
            <a:normAutofit fontScale="92500" lnSpcReduction="10000"/>
          </a:bodyPr>
          <a:lstStyle/>
          <a:p>
            <a:r>
              <a:rPr lang="en-US" dirty="0"/>
              <a:t>Sexual minority young adults appear to have distinct perspectives on divorce</a:t>
            </a:r>
          </a:p>
          <a:p>
            <a:pPr lvl="1"/>
            <a:r>
              <a:rPr lang="en-US" dirty="0"/>
              <a:t>Generally more willing to divorce, and less anxious or worried about divorce, than are heterosexual young adults</a:t>
            </a:r>
          </a:p>
          <a:p>
            <a:endParaRPr lang="en-US" dirty="0"/>
          </a:p>
          <a:p>
            <a:r>
              <a:rPr lang="en-US" dirty="0"/>
              <a:t>How young adults feel about marriage and divorce can predict subsequent behavior </a:t>
            </a:r>
            <a:r>
              <a:rPr lang="en-US" sz="1800" dirty="0"/>
              <a:t>(Miller et al., 2011; </a:t>
            </a:r>
            <a:r>
              <a:rPr lang="en-US" sz="1800" dirty="0" err="1"/>
              <a:t>Perelli</a:t>
            </a:r>
            <a:r>
              <a:rPr lang="en-US" sz="1800" dirty="0"/>
              <a:t>-Harris et al., 2017; Waller &amp; Peters, 2008)</a:t>
            </a:r>
          </a:p>
          <a:p>
            <a:pPr lvl="1"/>
            <a:r>
              <a:rPr lang="en-US" dirty="0"/>
              <a:t>Pro-divorce attitudes </a:t>
            </a:r>
            <a:r>
              <a:rPr lang="en-US" b="1" dirty="0"/>
              <a:t>→ </a:t>
            </a:r>
            <a:r>
              <a:rPr lang="en-US" dirty="0"/>
              <a:t>Lower marital quality </a:t>
            </a:r>
            <a:r>
              <a:rPr lang="en-US" sz="1800" dirty="0"/>
              <a:t>(Amato &amp; Rogers, 1999)</a:t>
            </a:r>
            <a:r>
              <a:rPr lang="en-US" dirty="0"/>
              <a:t>, increased risk of divorce </a:t>
            </a:r>
            <a:r>
              <a:rPr lang="en-US" sz="1800" dirty="0"/>
              <a:t>(Amato &amp; Booth 1991)</a:t>
            </a:r>
          </a:p>
          <a:p>
            <a:pPr lvl="1"/>
            <a:r>
              <a:rPr lang="en-US" dirty="0"/>
              <a:t>Fear of divorce </a:t>
            </a:r>
            <a:r>
              <a:rPr lang="en-US" b="1" dirty="0"/>
              <a:t>→</a:t>
            </a:r>
            <a:r>
              <a:rPr lang="en-US" dirty="0"/>
              <a:t> Marital delay </a:t>
            </a:r>
            <a:r>
              <a:rPr lang="en-US" sz="1800" dirty="0"/>
              <a:t>(Miller et al., 2011; </a:t>
            </a:r>
            <a:r>
              <a:rPr lang="en-US" sz="1800" dirty="0" err="1"/>
              <a:t>Perelli</a:t>
            </a:r>
            <a:r>
              <a:rPr lang="en-US" sz="1800" dirty="0"/>
              <a:t>-Harris et al., 2017)</a:t>
            </a:r>
          </a:p>
          <a:p>
            <a:endParaRPr lang="en-US" dirty="0"/>
          </a:p>
        </p:txBody>
      </p:sp>
    </p:spTree>
    <p:extLst>
      <p:ext uri="{BB962C8B-B14F-4D97-AF65-F5344CB8AC3E}">
        <p14:creationId xmlns:p14="http://schemas.microsoft.com/office/powerpoint/2010/main" val="31265446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BB9443-F4A6-4D45-AC0F-12EA28B02968}"/>
              </a:ext>
            </a:extLst>
          </p:cNvPr>
          <p:cNvSpPr>
            <a:spLocks noGrp="1"/>
          </p:cNvSpPr>
          <p:nvPr>
            <p:ph type="title"/>
          </p:nvPr>
        </p:nvSpPr>
        <p:spPr/>
        <p:txBody>
          <a:bodyPr/>
          <a:lstStyle/>
          <a:p>
            <a:r>
              <a:rPr lang="en-US" dirty="0"/>
              <a:t> </a:t>
            </a:r>
          </a:p>
        </p:txBody>
      </p:sp>
      <p:sp>
        <p:nvSpPr>
          <p:cNvPr id="3" name="Content Placeholder 2">
            <a:extLst>
              <a:ext uri="{FF2B5EF4-FFF2-40B4-BE49-F238E27FC236}">
                <a16:creationId xmlns:a16="http://schemas.microsoft.com/office/drawing/2014/main" id="{4F2023AB-9B80-7D4E-8447-069972E7F0B8}"/>
              </a:ext>
            </a:extLst>
          </p:cNvPr>
          <p:cNvSpPr>
            <a:spLocks noGrp="1"/>
          </p:cNvSpPr>
          <p:nvPr>
            <p:ph idx="1"/>
          </p:nvPr>
        </p:nvSpPr>
        <p:spPr>
          <a:xfrm>
            <a:off x="458694" y="365760"/>
            <a:ext cx="11274612" cy="5779453"/>
          </a:xfrm>
        </p:spPr>
        <p:txBody>
          <a:bodyPr/>
          <a:lstStyle/>
          <a:p>
            <a:pPr marL="0" indent="0" algn="ctr">
              <a:buNone/>
            </a:pPr>
            <a:endParaRPr lang="en-US" dirty="0"/>
          </a:p>
          <a:p>
            <a:pPr marL="0" indent="0" algn="ctr">
              <a:buNone/>
            </a:pPr>
            <a:endParaRPr lang="en-US" dirty="0"/>
          </a:p>
          <a:p>
            <a:pPr marL="0" indent="0" algn="ctr">
              <a:buNone/>
            </a:pPr>
            <a:r>
              <a:rPr lang="en-US" sz="5400" b="1" i="1" dirty="0"/>
              <a:t>Thank you!</a:t>
            </a:r>
          </a:p>
          <a:p>
            <a:pPr marL="0" indent="0" algn="ctr">
              <a:buNone/>
            </a:pPr>
            <a:endParaRPr lang="en-US" dirty="0"/>
          </a:p>
          <a:p>
            <a:pPr marL="0" indent="0">
              <a:buNone/>
            </a:pPr>
            <a:r>
              <a:rPr lang="en-US" sz="2000" i="1" dirty="0"/>
              <a:t>Aaron Hoy, Ph.D.		Jori </a:t>
            </a:r>
            <a:r>
              <a:rPr lang="en-US" sz="2000" i="1" dirty="0" err="1"/>
              <a:t>Nkwenti</a:t>
            </a:r>
            <a:r>
              <a:rPr lang="en-US" sz="2000" i="1" dirty="0"/>
              <a:t>			</a:t>
            </a:r>
            <a:r>
              <a:rPr lang="en-US" sz="2000" i="1" dirty="0" err="1"/>
              <a:t>Sachita</a:t>
            </a:r>
            <a:r>
              <a:rPr lang="en-US" sz="2000" i="1" dirty="0"/>
              <a:t> </a:t>
            </a:r>
            <a:r>
              <a:rPr lang="en-US" sz="2000" i="1" dirty="0" err="1"/>
              <a:t>Pokhrel</a:t>
            </a:r>
            <a:endParaRPr lang="en-US" sz="2000" i="1" dirty="0"/>
          </a:p>
          <a:p>
            <a:pPr marL="0" indent="0">
              <a:buNone/>
            </a:pPr>
            <a:r>
              <a:rPr lang="en-US" sz="2000" dirty="0"/>
              <a:t>Asst. Prof., Sociology		MA Student, Sociology		BS Student, Psychology</a:t>
            </a:r>
          </a:p>
          <a:p>
            <a:pPr marL="0" indent="0">
              <a:buNone/>
            </a:pPr>
            <a:r>
              <a:rPr lang="en-US" sz="2000" dirty="0">
                <a:hlinkClick r:id="rId3"/>
              </a:rPr>
              <a:t>aaron.hoy@mnsu.edu</a:t>
            </a:r>
            <a:r>
              <a:rPr lang="en-US" sz="2000" dirty="0"/>
              <a:t> 		</a:t>
            </a:r>
            <a:r>
              <a:rPr lang="en-US" sz="2000" dirty="0">
                <a:hlinkClick r:id="rId4"/>
              </a:rPr>
              <a:t>jori.nkwenti@mnsu.edu</a:t>
            </a:r>
            <a:r>
              <a:rPr lang="en-US" sz="2000" dirty="0"/>
              <a:t> 	</a:t>
            </a:r>
            <a:r>
              <a:rPr lang="en-US" sz="2000" dirty="0">
                <a:hlinkClick r:id="rId5"/>
              </a:rPr>
              <a:t>sachita.pokhrel@mnsu.edu</a:t>
            </a:r>
            <a:r>
              <a:rPr lang="en-US" sz="2000" dirty="0"/>
              <a:t> </a:t>
            </a:r>
          </a:p>
        </p:txBody>
      </p:sp>
    </p:spTree>
    <p:extLst>
      <p:ext uri="{BB962C8B-B14F-4D97-AF65-F5344CB8AC3E}">
        <p14:creationId xmlns:p14="http://schemas.microsoft.com/office/powerpoint/2010/main" val="12800382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9123C1-DE9E-6341-AFF5-A33D1C02FA97}"/>
              </a:ext>
            </a:extLst>
          </p:cNvPr>
          <p:cNvSpPr>
            <a:spLocks noGrp="1"/>
          </p:cNvSpPr>
          <p:nvPr>
            <p:ph type="title"/>
          </p:nvPr>
        </p:nvSpPr>
        <p:spPr/>
        <p:txBody>
          <a:bodyPr>
            <a:normAutofit fontScale="90000"/>
          </a:bodyPr>
          <a:lstStyle/>
          <a:p>
            <a:r>
              <a:rPr lang="en-US" i="1" dirty="0"/>
              <a:t>I would see divorce as a last resort in my own marriage.</a:t>
            </a:r>
          </a:p>
        </p:txBody>
      </p:sp>
      <p:graphicFrame>
        <p:nvGraphicFramePr>
          <p:cNvPr id="4" name="Content Placeholder 3">
            <a:extLst>
              <a:ext uri="{FF2B5EF4-FFF2-40B4-BE49-F238E27FC236}">
                <a16:creationId xmlns:a16="http://schemas.microsoft.com/office/drawing/2014/main" id="{DB6FCE0F-6CEE-1C46-8BC4-5DE89C97C9FD}"/>
              </a:ext>
            </a:extLst>
          </p:cNvPr>
          <p:cNvGraphicFramePr>
            <a:graphicFrameLocks noGrp="1"/>
          </p:cNvGraphicFramePr>
          <p:nvPr>
            <p:ph idx="1"/>
            <p:extLst>
              <p:ext uri="{D42A27DB-BD31-4B8C-83A1-F6EECF244321}">
                <p14:modId xmlns:p14="http://schemas.microsoft.com/office/powerpoint/2010/main" val="4167269510"/>
              </p:ext>
            </p:extLst>
          </p:nvPr>
        </p:nvGraphicFramePr>
        <p:xfrm>
          <a:off x="458788" y="1949450"/>
          <a:ext cx="11274425" cy="41957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251531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4C775-2418-444B-8BD8-E295EF2EC6B5}"/>
              </a:ext>
            </a:extLst>
          </p:cNvPr>
          <p:cNvSpPr>
            <a:spLocks noGrp="1"/>
          </p:cNvSpPr>
          <p:nvPr>
            <p:ph type="title"/>
          </p:nvPr>
        </p:nvSpPr>
        <p:spPr/>
        <p:txBody>
          <a:bodyPr>
            <a:normAutofit fontScale="90000"/>
          </a:bodyPr>
          <a:lstStyle/>
          <a:p>
            <a:r>
              <a:rPr lang="en-US" dirty="0"/>
              <a:t>Sample Relationship Status, as a Percentage (N=257)</a:t>
            </a:r>
          </a:p>
        </p:txBody>
      </p:sp>
      <p:graphicFrame>
        <p:nvGraphicFramePr>
          <p:cNvPr id="4" name="Content Placeholder 3">
            <a:extLst>
              <a:ext uri="{FF2B5EF4-FFF2-40B4-BE49-F238E27FC236}">
                <a16:creationId xmlns:a16="http://schemas.microsoft.com/office/drawing/2014/main" id="{3430BE97-949E-D940-8B6E-3EC2349E1A97}"/>
              </a:ext>
            </a:extLst>
          </p:cNvPr>
          <p:cNvGraphicFramePr>
            <a:graphicFrameLocks noGrp="1"/>
          </p:cNvGraphicFramePr>
          <p:nvPr>
            <p:ph idx="1"/>
            <p:extLst>
              <p:ext uri="{D42A27DB-BD31-4B8C-83A1-F6EECF244321}">
                <p14:modId xmlns:p14="http://schemas.microsoft.com/office/powerpoint/2010/main" val="1041673352"/>
              </p:ext>
            </p:extLst>
          </p:nvPr>
        </p:nvGraphicFramePr>
        <p:xfrm>
          <a:off x="458788" y="1949450"/>
          <a:ext cx="11274425" cy="41957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22351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822A83-DE19-8E45-B136-C76D5FB193C2}"/>
              </a:ext>
            </a:extLst>
          </p:cNvPr>
          <p:cNvSpPr>
            <a:spLocks noGrp="1"/>
          </p:cNvSpPr>
          <p:nvPr>
            <p:ph type="title"/>
          </p:nvPr>
        </p:nvSpPr>
        <p:spPr/>
        <p:txBody>
          <a:bodyPr/>
          <a:lstStyle/>
          <a:p>
            <a:r>
              <a:rPr lang="en-US" dirty="0"/>
              <a:t>Young Adults’ Attitudes toward Divorce</a:t>
            </a:r>
          </a:p>
        </p:txBody>
      </p:sp>
      <p:sp>
        <p:nvSpPr>
          <p:cNvPr id="3" name="Content Placeholder 2">
            <a:extLst>
              <a:ext uri="{FF2B5EF4-FFF2-40B4-BE49-F238E27FC236}">
                <a16:creationId xmlns:a16="http://schemas.microsoft.com/office/drawing/2014/main" id="{7ECADED1-0404-6843-8E16-91CD118EFCC1}"/>
              </a:ext>
            </a:extLst>
          </p:cNvPr>
          <p:cNvSpPr>
            <a:spLocks noGrp="1"/>
          </p:cNvSpPr>
          <p:nvPr>
            <p:ph idx="1"/>
          </p:nvPr>
        </p:nvSpPr>
        <p:spPr/>
        <p:txBody>
          <a:bodyPr>
            <a:normAutofit lnSpcReduction="10000"/>
          </a:bodyPr>
          <a:lstStyle/>
          <a:p>
            <a:r>
              <a:rPr lang="en-US" dirty="0"/>
              <a:t>76% of young adults (18-34) say that divorce is morally acceptable </a:t>
            </a:r>
            <a:r>
              <a:rPr lang="en-US" sz="2000" dirty="0"/>
              <a:t>(Gallup 2017)</a:t>
            </a:r>
          </a:p>
          <a:p>
            <a:pPr lvl="1"/>
            <a:r>
              <a:rPr lang="en-US" i="1" dirty="0"/>
              <a:t>Not</a:t>
            </a:r>
            <a:r>
              <a:rPr lang="en-US" dirty="0"/>
              <a:t> significantly different from older age groups </a:t>
            </a:r>
            <a:r>
              <a:rPr lang="en-US" sz="1600" dirty="0"/>
              <a:t>(</a:t>
            </a:r>
            <a:r>
              <a:rPr lang="en-US" sz="1600" dirty="0" err="1"/>
              <a:t>Eickmeyer</a:t>
            </a:r>
            <a:r>
              <a:rPr lang="en-US" sz="1600" dirty="0"/>
              <a:t> 2015)</a:t>
            </a:r>
            <a:endParaRPr lang="en-US" dirty="0"/>
          </a:p>
          <a:p>
            <a:endParaRPr lang="en-US" dirty="0"/>
          </a:p>
          <a:p>
            <a:r>
              <a:rPr lang="en-US" dirty="0"/>
              <a:t>Still, there is some variation in young adults’ attitudes toward divorce – </a:t>
            </a:r>
          </a:p>
          <a:p>
            <a:pPr lvl="1"/>
            <a:r>
              <a:rPr lang="en-US" dirty="0"/>
              <a:t>Sex/gender </a:t>
            </a:r>
            <a:r>
              <a:rPr lang="en-US" sz="1600" dirty="0"/>
              <a:t>(</a:t>
            </a:r>
            <a:r>
              <a:rPr lang="en-US" sz="1600" dirty="0" err="1"/>
              <a:t>Kapinus</a:t>
            </a:r>
            <a:r>
              <a:rPr lang="en-US" sz="1600" dirty="0"/>
              <a:t> &amp; Flowers 2008)</a:t>
            </a:r>
          </a:p>
          <a:p>
            <a:pPr lvl="1"/>
            <a:r>
              <a:rPr lang="en-US" dirty="0"/>
              <a:t>Parental relationship quality </a:t>
            </a:r>
            <a:r>
              <a:rPr lang="en-US" sz="1600" dirty="0"/>
              <a:t>(Cunningham &amp; Thornton, 2006)</a:t>
            </a:r>
          </a:p>
          <a:p>
            <a:pPr lvl="1"/>
            <a:r>
              <a:rPr lang="en-US" dirty="0"/>
              <a:t>Parental divorce </a:t>
            </a:r>
            <a:r>
              <a:rPr lang="en-US" sz="1600" dirty="0"/>
              <a:t>(</a:t>
            </a:r>
            <a:r>
              <a:rPr lang="en-US" sz="1600" dirty="0" err="1"/>
              <a:t>Kapinus</a:t>
            </a:r>
            <a:r>
              <a:rPr lang="en-US" sz="1600" dirty="0"/>
              <a:t> 2004; </a:t>
            </a:r>
            <a:r>
              <a:rPr lang="en-US" sz="1600" dirty="0" err="1"/>
              <a:t>Wolfinger</a:t>
            </a:r>
            <a:r>
              <a:rPr lang="en-US" sz="1600" dirty="0"/>
              <a:t> 2002)</a:t>
            </a:r>
          </a:p>
        </p:txBody>
      </p:sp>
    </p:spTree>
    <p:extLst>
      <p:ext uri="{BB962C8B-B14F-4D97-AF65-F5344CB8AC3E}">
        <p14:creationId xmlns:p14="http://schemas.microsoft.com/office/powerpoint/2010/main" val="1044695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B5D6C1-2B00-1143-BDB2-560132057EA7}"/>
              </a:ext>
            </a:extLst>
          </p:cNvPr>
          <p:cNvSpPr>
            <a:spLocks noGrp="1"/>
          </p:cNvSpPr>
          <p:nvPr>
            <p:ph type="title"/>
          </p:nvPr>
        </p:nvSpPr>
        <p:spPr/>
        <p:txBody>
          <a:bodyPr/>
          <a:lstStyle/>
          <a:p>
            <a:r>
              <a:rPr lang="en-US" dirty="0"/>
              <a:t>The </a:t>
            </a:r>
            <a:r>
              <a:rPr lang="en-US" i="1" dirty="0"/>
              <a:t>Specter</a:t>
            </a:r>
            <a:r>
              <a:rPr lang="en-US" dirty="0"/>
              <a:t> of Divorce</a:t>
            </a:r>
          </a:p>
        </p:txBody>
      </p:sp>
      <p:sp>
        <p:nvSpPr>
          <p:cNvPr id="3" name="Content Placeholder 2">
            <a:extLst>
              <a:ext uri="{FF2B5EF4-FFF2-40B4-BE49-F238E27FC236}">
                <a16:creationId xmlns:a16="http://schemas.microsoft.com/office/drawing/2014/main" id="{B14E00EC-D2E6-BB48-AB4B-D28F085D7F45}"/>
              </a:ext>
            </a:extLst>
          </p:cNvPr>
          <p:cNvSpPr>
            <a:spLocks noGrp="1"/>
          </p:cNvSpPr>
          <p:nvPr>
            <p:ph idx="1"/>
          </p:nvPr>
        </p:nvSpPr>
        <p:spPr/>
        <p:txBody>
          <a:bodyPr>
            <a:normAutofit lnSpcReduction="10000"/>
          </a:bodyPr>
          <a:lstStyle/>
          <a:p>
            <a:r>
              <a:rPr lang="en-US" dirty="0"/>
              <a:t>Despite generally approving of divorce, most young adults report being </a:t>
            </a:r>
            <a:r>
              <a:rPr lang="en-US" b="1" i="1" dirty="0"/>
              <a:t>anxious</a:t>
            </a:r>
            <a:r>
              <a:rPr lang="en-US" dirty="0"/>
              <a:t> or </a:t>
            </a:r>
            <a:r>
              <a:rPr lang="en-US" b="1" i="1" dirty="0"/>
              <a:t>worried</a:t>
            </a:r>
            <a:r>
              <a:rPr lang="en-US" dirty="0"/>
              <a:t> about eventually getting a divorce themselves </a:t>
            </a:r>
            <a:r>
              <a:rPr lang="en-US" sz="2000" dirty="0"/>
              <a:t>(Edin &amp; Kefalas 2005; Manning &amp; Smock 2009; Miller et al. 2011; Reed 2006; Willoughby et al., 2020)</a:t>
            </a:r>
          </a:p>
          <a:p>
            <a:pPr marL="457200" lvl="1" indent="0">
              <a:buNone/>
            </a:pPr>
            <a:endParaRPr lang="en-US" dirty="0"/>
          </a:p>
          <a:p>
            <a:pPr lvl="1"/>
            <a:r>
              <a:rPr lang="en-US" dirty="0"/>
              <a:t>56-69% say there is at least “some chance” they will eventually divorce </a:t>
            </a:r>
            <a:r>
              <a:rPr lang="en-US" sz="1600" dirty="0"/>
              <a:t>(</a:t>
            </a:r>
            <a:r>
              <a:rPr lang="en-US" sz="1600" dirty="0" err="1"/>
              <a:t>Arocho</a:t>
            </a:r>
            <a:r>
              <a:rPr lang="en-US" sz="1600" dirty="0"/>
              <a:t> &amp; </a:t>
            </a:r>
            <a:r>
              <a:rPr lang="en-US" sz="1600" dirty="0" err="1"/>
              <a:t>Purtell</a:t>
            </a:r>
            <a:r>
              <a:rPr lang="en-US" sz="1600" dirty="0"/>
              <a:t> 2020)</a:t>
            </a:r>
          </a:p>
          <a:p>
            <a:pPr lvl="1"/>
            <a:endParaRPr lang="en-US" dirty="0"/>
          </a:p>
          <a:p>
            <a:pPr lvl="1"/>
            <a:r>
              <a:rPr lang="en-US" dirty="0"/>
              <a:t>Fear of divorce </a:t>
            </a:r>
            <a:r>
              <a:rPr lang="en-US" b="1" dirty="0"/>
              <a:t>→</a:t>
            </a:r>
            <a:r>
              <a:rPr lang="en-US" dirty="0"/>
              <a:t> Cohabitation, marital delay </a:t>
            </a:r>
            <a:r>
              <a:rPr lang="en-US" sz="1600" dirty="0"/>
              <a:t>(Miller et al., 2011; </a:t>
            </a:r>
            <a:r>
              <a:rPr lang="en-US" sz="1600" dirty="0" err="1"/>
              <a:t>Perelli</a:t>
            </a:r>
            <a:r>
              <a:rPr lang="en-US" sz="1600" dirty="0"/>
              <a:t>-Harris et al., 2017; Waller &amp; Peters, 2008)</a:t>
            </a:r>
          </a:p>
          <a:p>
            <a:pPr lvl="1"/>
            <a:endParaRPr lang="en-US" dirty="0"/>
          </a:p>
        </p:txBody>
      </p:sp>
    </p:spTree>
    <p:extLst>
      <p:ext uri="{BB962C8B-B14F-4D97-AF65-F5344CB8AC3E}">
        <p14:creationId xmlns:p14="http://schemas.microsoft.com/office/powerpoint/2010/main" val="2654515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5495A-A6AD-464D-9BB0-4E68479B7D9A}"/>
              </a:ext>
            </a:extLst>
          </p:cNvPr>
          <p:cNvSpPr>
            <a:spLocks noGrp="1"/>
          </p:cNvSpPr>
          <p:nvPr>
            <p:ph type="title"/>
          </p:nvPr>
        </p:nvSpPr>
        <p:spPr/>
        <p:txBody>
          <a:bodyPr/>
          <a:lstStyle/>
          <a:p>
            <a:r>
              <a:rPr lang="en-US" dirty="0"/>
              <a:t>Research Question</a:t>
            </a:r>
          </a:p>
        </p:txBody>
      </p:sp>
      <p:sp>
        <p:nvSpPr>
          <p:cNvPr id="3" name="Content Placeholder 2">
            <a:extLst>
              <a:ext uri="{FF2B5EF4-FFF2-40B4-BE49-F238E27FC236}">
                <a16:creationId xmlns:a16="http://schemas.microsoft.com/office/drawing/2014/main" id="{3DE0F4EF-E9DD-AC4D-A912-B6375F43A6CD}"/>
              </a:ext>
            </a:extLst>
          </p:cNvPr>
          <p:cNvSpPr>
            <a:spLocks noGrp="1"/>
          </p:cNvSpPr>
          <p:nvPr>
            <p:ph idx="1"/>
          </p:nvPr>
        </p:nvSpPr>
        <p:spPr/>
        <p:txBody>
          <a:bodyPr>
            <a:normAutofit lnSpcReduction="10000"/>
          </a:bodyPr>
          <a:lstStyle/>
          <a:p>
            <a:r>
              <a:rPr lang="en-US" dirty="0"/>
              <a:t>However, research to date has focused exclusively on heterosexual young adults</a:t>
            </a:r>
          </a:p>
          <a:p>
            <a:endParaRPr lang="en-US" dirty="0"/>
          </a:p>
          <a:p>
            <a:r>
              <a:rPr lang="en-US" dirty="0"/>
              <a:t>Given the recent legalization of same-sex marriage (2015), we ask– </a:t>
            </a:r>
          </a:p>
          <a:p>
            <a:pPr marL="0" indent="0">
              <a:buNone/>
            </a:pPr>
            <a:endParaRPr lang="en-US" dirty="0"/>
          </a:p>
          <a:p>
            <a:pPr marL="0" indent="0" algn="ctr">
              <a:buNone/>
            </a:pPr>
            <a:r>
              <a:rPr lang="en-US" b="1" i="1" dirty="0"/>
              <a:t>How do young adults who identify as sexual minorities (lesbian, gay, bisexual, queer, etc.) feel about divorce? Do they express similar concerns about getting divorced? </a:t>
            </a:r>
          </a:p>
        </p:txBody>
      </p:sp>
    </p:spTree>
    <p:extLst>
      <p:ext uri="{BB962C8B-B14F-4D97-AF65-F5344CB8AC3E}">
        <p14:creationId xmlns:p14="http://schemas.microsoft.com/office/powerpoint/2010/main" val="41156450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D72D3-511C-864D-9C6A-41C1BB115075}"/>
              </a:ext>
            </a:extLst>
          </p:cNvPr>
          <p:cNvSpPr>
            <a:spLocks noGrp="1"/>
          </p:cNvSpPr>
          <p:nvPr>
            <p:ph type="title"/>
          </p:nvPr>
        </p:nvSpPr>
        <p:spPr/>
        <p:txBody>
          <a:bodyPr/>
          <a:lstStyle/>
          <a:p>
            <a:r>
              <a:rPr lang="en-US" dirty="0"/>
              <a:t>Methods</a:t>
            </a:r>
          </a:p>
        </p:txBody>
      </p:sp>
      <p:sp>
        <p:nvSpPr>
          <p:cNvPr id="3" name="Content Placeholder 2">
            <a:extLst>
              <a:ext uri="{FF2B5EF4-FFF2-40B4-BE49-F238E27FC236}">
                <a16:creationId xmlns:a16="http://schemas.microsoft.com/office/drawing/2014/main" id="{C631231F-A403-B043-A678-AEDADC0FB1CB}"/>
              </a:ext>
            </a:extLst>
          </p:cNvPr>
          <p:cNvSpPr>
            <a:spLocks noGrp="1"/>
          </p:cNvSpPr>
          <p:nvPr>
            <p:ph idx="1"/>
          </p:nvPr>
        </p:nvSpPr>
        <p:spPr/>
        <p:txBody>
          <a:bodyPr>
            <a:normAutofit fontScale="92500" lnSpcReduction="10000"/>
          </a:bodyPr>
          <a:lstStyle/>
          <a:p>
            <a:r>
              <a:rPr lang="en-US" dirty="0"/>
              <a:t>Survey administered via Qualtrics from February to April 2021</a:t>
            </a:r>
          </a:p>
          <a:p>
            <a:pPr lvl="1"/>
            <a:r>
              <a:rPr lang="en-US" dirty="0"/>
              <a:t>94 questions total – 86 closed-ended, 8 open-ended</a:t>
            </a:r>
          </a:p>
          <a:p>
            <a:r>
              <a:rPr lang="en-US" dirty="0"/>
              <a:t>Non-representative convenience sample recruited primarily through social media</a:t>
            </a:r>
          </a:p>
          <a:p>
            <a:pPr lvl="1"/>
            <a:r>
              <a:rPr lang="en-US" dirty="0"/>
              <a:t>Respondents are 18-35 years old and identify as LGBQ+</a:t>
            </a:r>
          </a:p>
          <a:p>
            <a:pPr lvl="1"/>
            <a:r>
              <a:rPr lang="en-US" dirty="0"/>
              <a:t>N=257</a:t>
            </a:r>
          </a:p>
          <a:p>
            <a:r>
              <a:rPr lang="en-US" dirty="0"/>
              <a:t>Sample is disproportionately White, well-educated</a:t>
            </a:r>
          </a:p>
          <a:p>
            <a:pPr lvl="1"/>
            <a:r>
              <a:rPr lang="en-US" dirty="0"/>
              <a:t>74.3% are White</a:t>
            </a:r>
          </a:p>
          <a:p>
            <a:pPr lvl="1"/>
            <a:r>
              <a:rPr lang="en-US" dirty="0"/>
              <a:t>36.2% have a graduate degree</a:t>
            </a:r>
          </a:p>
          <a:p>
            <a:pPr lvl="1"/>
            <a:endParaRPr lang="en-US" dirty="0"/>
          </a:p>
          <a:p>
            <a:pPr lvl="1"/>
            <a:endParaRPr lang="en-US" dirty="0"/>
          </a:p>
        </p:txBody>
      </p:sp>
    </p:spTree>
    <p:extLst>
      <p:ext uri="{BB962C8B-B14F-4D97-AF65-F5344CB8AC3E}">
        <p14:creationId xmlns:p14="http://schemas.microsoft.com/office/powerpoint/2010/main" val="5719782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65E8E7-1868-9E43-B64B-96FE955760BC}"/>
              </a:ext>
            </a:extLst>
          </p:cNvPr>
          <p:cNvSpPr>
            <a:spLocks noGrp="1"/>
          </p:cNvSpPr>
          <p:nvPr>
            <p:ph type="title"/>
          </p:nvPr>
        </p:nvSpPr>
        <p:spPr/>
        <p:txBody>
          <a:bodyPr/>
          <a:lstStyle/>
          <a:p>
            <a:r>
              <a:rPr lang="en-US" dirty="0"/>
              <a:t>Methods, Cont. </a:t>
            </a:r>
          </a:p>
        </p:txBody>
      </p:sp>
      <p:sp>
        <p:nvSpPr>
          <p:cNvPr id="3" name="Content Placeholder 2">
            <a:extLst>
              <a:ext uri="{FF2B5EF4-FFF2-40B4-BE49-F238E27FC236}">
                <a16:creationId xmlns:a16="http://schemas.microsoft.com/office/drawing/2014/main" id="{8C0D38C3-919E-8E42-A0F4-F6A51D0F21DF}"/>
              </a:ext>
            </a:extLst>
          </p:cNvPr>
          <p:cNvSpPr>
            <a:spLocks noGrp="1"/>
          </p:cNvSpPr>
          <p:nvPr>
            <p:ph idx="1"/>
          </p:nvPr>
        </p:nvSpPr>
        <p:spPr/>
        <p:txBody>
          <a:bodyPr/>
          <a:lstStyle/>
          <a:p>
            <a:r>
              <a:rPr lang="en-US" dirty="0"/>
              <a:t>“If you get married someday, would you ever be willing to get a divorce? And if so, under what circumstances would you be willing?” </a:t>
            </a:r>
          </a:p>
          <a:p>
            <a:pPr marL="0" indent="0">
              <a:buNone/>
            </a:pPr>
            <a:endParaRPr lang="en-US" dirty="0"/>
          </a:p>
          <a:p>
            <a:r>
              <a:rPr lang="en-US" dirty="0"/>
              <a:t>Thematic analysis using grounded theory techniques</a:t>
            </a:r>
          </a:p>
          <a:p>
            <a:pPr lvl="1"/>
            <a:r>
              <a:rPr lang="en-US" dirty="0"/>
              <a:t>Open coding, focused coding, and analytic memo-writing</a:t>
            </a:r>
          </a:p>
          <a:p>
            <a:pPr lvl="1"/>
            <a:r>
              <a:rPr lang="en-US" dirty="0"/>
              <a:t>All 3 authors contributed to analytic process</a:t>
            </a:r>
          </a:p>
          <a:p>
            <a:endParaRPr lang="en-US" dirty="0"/>
          </a:p>
        </p:txBody>
      </p:sp>
    </p:spTree>
    <p:extLst>
      <p:ext uri="{BB962C8B-B14F-4D97-AF65-F5344CB8AC3E}">
        <p14:creationId xmlns:p14="http://schemas.microsoft.com/office/powerpoint/2010/main" val="10917622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28A74-2877-8048-8E91-C8B269A6185A}"/>
              </a:ext>
            </a:extLst>
          </p:cNvPr>
          <p:cNvSpPr>
            <a:spLocks noGrp="1"/>
          </p:cNvSpPr>
          <p:nvPr>
            <p:ph type="title"/>
          </p:nvPr>
        </p:nvSpPr>
        <p:spPr/>
        <p:txBody>
          <a:bodyPr>
            <a:noAutofit/>
          </a:bodyPr>
          <a:lstStyle/>
          <a:p>
            <a:r>
              <a:rPr lang="en-US" sz="3600" i="1" dirty="0"/>
              <a:t>If I ever got married, there would be some circumstances in which I would consider getting divorced.</a:t>
            </a:r>
          </a:p>
        </p:txBody>
      </p:sp>
      <p:graphicFrame>
        <p:nvGraphicFramePr>
          <p:cNvPr id="4" name="Content Placeholder 3">
            <a:extLst>
              <a:ext uri="{FF2B5EF4-FFF2-40B4-BE49-F238E27FC236}">
                <a16:creationId xmlns:a16="http://schemas.microsoft.com/office/drawing/2014/main" id="{BD9B562B-5358-C447-8F3A-EE85F9A230DD}"/>
              </a:ext>
            </a:extLst>
          </p:cNvPr>
          <p:cNvGraphicFramePr>
            <a:graphicFrameLocks noGrp="1"/>
          </p:cNvGraphicFramePr>
          <p:nvPr>
            <p:ph idx="1"/>
            <p:extLst>
              <p:ext uri="{D42A27DB-BD31-4B8C-83A1-F6EECF244321}">
                <p14:modId xmlns:p14="http://schemas.microsoft.com/office/powerpoint/2010/main" val="3992019468"/>
              </p:ext>
            </p:extLst>
          </p:nvPr>
        </p:nvGraphicFramePr>
        <p:xfrm>
          <a:off x="458788" y="2071688"/>
          <a:ext cx="11274425" cy="442055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1823871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CF2991-318C-114C-9530-635F2CBA94EF}"/>
              </a:ext>
            </a:extLst>
          </p:cNvPr>
          <p:cNvSpPr>
            <a:spLocks noGrp="1"/>
          </p:cNvSpPr>
          <p:nvPr>
            <p:ph type="title"/>
          </p:nvPr>
        </p:nvSpPr>
        <p:spPr/>
        <p:txBody>
          <a:bodyPr/>
          <a:lstStyle/>
          <a:p>
            <a:r>
              <a:rPr lang="en-US" dirty="0"/>
              <a:t>Divorce: Reluctance</a:t>
            </a:r>
          </a:p>
        </p:txBody>
      </p:sp>
      <p:sp>
        <p:nvSpPr>
          <p:cNvPr id="3" name="Content Placeholder 2">
            <a:extLst>
              <a:ext uri="{FF2B5EF4-FFF2-40B4-BE49-F238E27FC236}">
                <a16:creationId xmlns:a16="http://schemas.microsoft.com/office/drawing/2014/main" id="{9B7B8C3E-330B-3B4E-B153-D06EA8EE1EB1}"/>
              </a:ext>
            </a:extLst>
          </p:cNvPr>
          <p:cNvSpPr>
            <a:spLocks noGrp="1"/>
          </p:cNvSpPr>
          <p:nvPr>
            <p:ph idx="1"/>
          </p:nvPr>
        </p:nvSpPr>
        <p:spPr/>
        <p:txBody>
          <a:bodyPr>
            <a:normAutofit/>
          </a:bodyPr>
          <a:lstStyle/>
          <a:p>
            <a:r>
              <a:rPr lang="en-US" dirty="0"/>
              <a:t>“I would really not want to get divorced. However, if the marriage was failing and we could not make it work, then I would consider divorce” </a:t>
            </a:r>
            <a:r>
              <a:rPr lang="en-US" sz="2000" dirty="0"/>
              <a:t>(22, Bisexual, Cisgender, Female, White)</a:t>
            </a:r>
          </a:p>
          <a:p>
            <a:endParaRPr lang="en-US" dirty="0"/>
          </a:p>
          <a:p>
            <a:r>
              <a:rPr lang="en-US" dirty="0"/>
              <a:t>“I look at divorce as the ultimate last-resort solution to a troubling marriage. I would want to avoid it at all costs possible whether by attempting marriage counseling with my spouse, talking things out, [or] giving each other some space” </a:t>
            </a:r>
            <a:r>
              <a:rPr lang="en-US" sz="2000" dirty="0"/>
              <a:t>(30, Gay, Cisgender, Male, Latino)</a:t>
            </a:r>
          </a:p>
        </p:txBody>
      </p:sp>
    </p:spTree>
    <p:extLst>
      <p:ext uri="{BB962C8B-B14F-4D97-AF65-F5344CB8AC3E}">
        <p14:creationId xmlns:p14="http://schemas.microsoft.com/office/powerpoint/2010/main" val="34756227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CC9E1B-E288-4F4F-A1E0-28CD83844EA0}"/>
              </a:ext>
            </a:extLst>
          </p:cNvPr>
          <p:cNvSpPr>
            <a:spLocks noGrp="1"/>
          </p:cNvSpPr>
          <p:nvPr>
            <p:ph type="title"/>
          </p:nvPr>
        </p:nvSpPr>
        <p:spPr/>
        <p:txBody>
          <a:bodyPr/>
          <a:lstStyle/>
          <a:p>
            <a:r>
              <a:rPr lang="en-US" dirty="0"/>
              <a:t>Divorce: No Reluctance</a:t>
            </a:r>
          </a:p>
        </p:txBody>
      </p:sp>
      <p:sp>
        <p:nvSpPr>
          <p:cNvPr id="3" name="Content Placeholder 2">
            <a:extLst>
              <a:ext uri="{FF2B5EF4-FFF2-40B4-BE49-F238E27FC236}">
                <a16:creationId xmlns:a16="http://schemas.microsoft.com/office/drawing/2014/main" id="{DC8A252E-7B42-5F40-82CC-32F92BF871F8}"/>
              </a:ext>
            </a:extLst>
          </p:cNvPr>
          <p:cNvSpPr>
            <a:spLocks noGrp="1"/>
          </p:cNvSpPr>
          <p:nvPr>
            <p:ph idx="1"/>
          </p:nvPr>
        </p:nvSpPr>
        <p:spPr/>
        <p:txBody>
          <a:bodyPr>
            <a:normAutofit/>
          </a:bodyPr>
          <a:lstStyle/>
          <a:p>
            <a:pPr marL="0" indent="0">
              <a:buNone/>
            </a:pPr>
            <a:r>
              <a:rPr lang="en-US" dirty="0"/>
              <a:t>“I would absolutely get a divorce, and I don’t see it as a last-resort, ‘Break glass in case of emergency’ type of thing. If it’s not working and two people are no longer in love or simply don’t want to be married anymore, then they should split. You should, of course, try to work on your relationship for a while, just like you would before breaking up if you were unmarried, but I don’t see the point in persevering in a situation where people are unhappy just because of a ring and a piece of paper” </a:t>
            </a:r>
            <a:r>
              <a:rPr lang="en-US" sz="2000" dirty="0"/>
              <a:t>(30, Bisexual, Cisgender, Female, White)</a:t>
            </a:r>
          </a:p>
          <a:p>
            <a:endParaRPr lang="en-US" dirty="0"/>
          </a:p>
          <a:p>
            <a:endParaRPr lang="en-US" dirty="0"/>
          </a:p>
          <a:p>
            <a:endParaRPr lang="en-US" dirty="0"/>
          </a:p>
        </p:txBody>
      </p:sp>
    </p:spTree>
    <p:extLst>
      <p:ext uri="{BB962C8B-B14F-4D97-AF65-F5344CB8AC3E}">
        <p14:creationId xmlns:p14="http://schemas.microsoft.com/office/powerpoint/2010/main" val="2443122840"/>
      </p:ext>
    </p:extLst>
  </p:cSld>
  <p:clrMapOvr>
    <a:masterClrMapping/>
  </p:clrMapOvr>
</p:sld>
</file>

<file path=ppt/theme/theme1.xml><?xml version="1.0" encoding="utf-8"?>
<a:theme xmlns:a="http://schemas.openxmlformats.org/drawingml/2006/main" name="DappledVTI">
  <a:themeElements>
    <a:clrScheme name="AnalogousFromDarkSeedLeftStep">
      <a:dk1>
        <a:srgbClr val="000000"/>
      </a:dk1>
      <a:lt1>
        <a:srgbClr val="FFFFFF"/>
      </a:lt1>
      <a:dk2>
        <a:srgbClr val="1B2F2D"/>
      </a:dk2>
      <a:lt2>
        <a:srgbClr val="F0F3F3"/>
      </a:lt2>
      <a:accent1>
        <a:srgbClr val="C34D54"/>
      </a:accent1>
      <a:accent2>
        <a:srgbClr val="B13B73"/>
      </a:accent2>
      <a:accent3>
        <a:srgbClr val="C34DB7"/>
      </a:accent3>
      <a:accent4>
        <a:srgbClr val="8C3BB1"/>
      </a:accent4>
      <a:accent5>
        <a:srgbClr val="6D4DC3"/>
      </a:accent5>
      <a:accent6>
        <a:srgbClr val="3F50B3"/>
      </a:accent6>
      <a:hlink>
        <a:srgbClr val="773FBF"/>
      </a:hlink>
      <a:folHlink>
        <a:srgbClr val="7F7F7F"/>
      </a:folHlink>
    </a:clrScheme>
    <a:fontScheme name="Custom 67">
      <a:majorFont>
        <a:latin typeface="Sabon Next LT"/>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ppledVTI" id="{204FEFAB-F02B-4FE8-B509-C50A618B972D}" vid="{7EAEADA8-5A8E-45B2-B0E4-448EC7E7A94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5997</TotalTime>
  <Words>1276</Words>
  <Application>Microsoft Macintosh PowerPoint</Application>
  <PresentationFormat>Widescreen</PresentationFormat>
  <Paragraphs>106</Paragraphs>
  <Slides>17</Slides>
  <Notes>17</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Arial</vt:lpstr>
      <vt:lpstr>Avenir Next LT Pro</vt:lpstr>
      <vt:lpstr>AvenirNext LT Pro Medium</vt:lpstr>
      <vt:lpstr>Calibri</vt:lpstr>
      <vt:lpstr>Sabon Next LT</vt:lpstr>
      <vt:lpstr>DappledVTI</vt:lpstr>
      <vt:lpstr> Who’s Afraid of Divorce?  Sexual Minority Young Adults and Their Willingness to Divorce </vt:lpstr>
      <vt:lpstr>Young Adults’ Attitudes toward Divorce</vt:lpstr>
      <vt:lpstr>The Specter of Divorce</vt:lpstr>
      <vt:lpstr>Research Question</vt:lpstr>
      <vt:lpstr>Methods</vt:lpstr>
      <vt:lpstr>Methods, Cont. </vt:lpstr>
      <vt:lpstr>If I ever got married, there would be some circumstances in which I would consider getting divorced.</vt:lpstr>
      <vt:lpstr>Divorce: Reluctance</vt:lpstr>
      <vt:lpstr>Divorce: No Reluctance</vt:lpstr>
      <vt:lpstr>No Reluctance – Happiness </vt:lpstr>
      <vt:lpstr>No Reluctance – Fear of Being “Stuck”</vt:lpstr>
      <vt:lpstr>No Reluctance – Reject Lifelong Commitment</vt:lpstr>
      <vt:lpstr>I would see my own marriage as a lifelong commitment. </vt:lpstr>
      <vt:lpstr>Discussion</vt:lpstr>
      <vt:lpstr> </vt:lpstr>
      <vt:lpstr>I would see divorce as a last resort in my own marriage.</vt:lpstr>
      <vt:lpstr>Sample Relationship Status, as a Percentage (N=257)</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Who’s Afraid of Divorce?  Sexual Minority Young Adults and Their Perspectives on Divorce</dc:title>
  <dc:creator>Hoy, Aaron</dc:creator>
  <cp:lastModifiedBy>Hoy, Aaron</cp:lastModifiedBy>
  <cp:revision>61</cp:revision>
  <cp:lastPrinted>2021-09-30T15:29:47Z</cp:lastPrinted>
  <dcterms:created xsi:type="dcterms:W3CDTF">2021-08-24T20:26:19Z</dcterms:created>
  <dcterms:modified xsi:type="dcterms:W3CDTF">2021-10-14T02:12:52Z</dcterms:modified>
</cp:coreProperties>
</file>