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60" r:id="rId3"/>
    <p:sldId id="257" r:id="rId4"/>
    <p:sldId id="258" r:id="rId5"/>
    <p:sldId id="261" r:id="rId6"/>
    <p:sldId id="263" r:id="rId7"/>
    <p:sldId id="264" r:id="rId8"/>
    <p:sldId id="272" r:id="rId9"/>
    <p:sldId id="265" r:id="rId10"/>
    <p:sldId id="266" r:id="rId11"/>
    <p:sldId id="267" r:id="rId12"/>
    <p:sldId id="268" r:id="rId13"/>
    <p:sldId id="269" r:id="rId14"/>
    <p:sldId id="270"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58"/>
    <p:restoredTop sz="93284"/>
  </p:normalViewPr>
  <p:slideViewPr>
    <p:cSldViewPr snapToGrid="0" snapToObjects="1">
      <p:cViewPr varScale="1">
        <p:scale>
          <a:sx n="128" d="100"/>
          <a:sy n="128" d="100"/>
        </p:scale>
        <p:origin x="79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555989-105C-084A-98CA-751BF9E76B28}" type="datetimeFigureOut">
              <a:rPr lang="en-US" smtClean="0"/>
              <a:t>11/30/21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7F56CE-0255-6345-A577-9FA1D3667416}" type="slidenum">
              <a:rPr lang="en-US" smtClean="0"/>
              <a:t>‹#›</a:t>
            </a:fld>
            <a:endParaRPr lang="en-US"/>
          </a:p>
        </p:txBody>
      </p:sp>
    </p:spTree>
    <p:extLst>
      <p:ext uri="{BB962C8B-B14F-4D97-AF65-F5344CB8AC3E}">
        <p14:creationId xmlns:p14="http://schemas.microsoft.com/office/powerpoint/2010/main" val="1172860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a:t>
            </a:fld>
            <a:endParaRPr lang="en-US"/>
          </a:p>
        </p:txBody>
      </p:sp>
    </p:spTree>
    <p:extLst>
      <p:ext uri="{BB962C8B-B14F-4D97-AF65-F5344CB8AC3E}">
        <p14:creationId xmlns:p14="http://schemas.microsoft.com/office/powerpoint/2010/main" val="21358085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10</a:t>
            </a:fld>
            <a:endParaRPr lang="en-US"/>
          </a:p>
        </p:txBody>
      </p:sp>
    </p:spTree>
    <p:extLst>
      <p:ext uri="{BB962C8B-B14F-4D97-AF65-F5344CB8AC3E}">
        <p14:creationId xmlns:p14="http://schemas.microsoft.com/office/powerpoint/2010/main" val="1400212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11</a:t>
            </a:fld>
            <a:endParaRPr lang="en-US"/>
          </a:p>
        </p:txBody>
      </p:sp>
    </p:spTree>
    <p:extLst>
      <p:ext uri="{BB962C8B-B14F-4D97-AF65-F5344CB8AC3E}">
        <p14:creationId xmlns:p14="http://schemas.microsoft.com/office/powerpoint/2010/main" val="669268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12</a:t>
            </a:fld>
            <a:endParaRPr lang="en-US"/>
          </a:p>
        </p:txBody>
      </p:sp>
    </p:spTree>
    <p:extLst>
      <p:ext uri="{BB962C8B-B14F-4D97-AF65-F5344CB8AC3E}">
        <p14:creationId xmlns:p14="http://schemas.microsoft.com/office/powerpoint/2010/main" val="33996385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13</a:t>
            </a:fld>
            <a:endParaRPr lang="en-US"/>
          </a:p>
        </p:txBody>
      </p:sp>
    </p:spTree>
    <p:extLst>
      <p:ext uri="{BB962C8B-B14F-4D97-AF65-F5344CB8AC3E}">
        <p14:creationId xmlns:p14="http://schemas.microsoft.com/office/powerpoint/2010/main" val="34058789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14</a:t>
            </a:fld>
            <a:endParaRPr lang="en-US"/>
          </a:p>
        </p:txBody>
      </p:sp>
    </p:spTree>
    <p:extLst>
      <p:ext uri="{BB962C8B-B14F-4D97-AF65-F5344CB8AC3E}">
        <p14:creationId xmlns:p14="http://schemas.microsoft.com/office/powerpoint/2010/main" val="29787521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15</a:t>
            </a:fld>
            <a:endParaRPr lang="en-US"/>
          </a:p>
        </p:txBody>
      </p:sp>
    </p:spTree>
    <p:extLst>
      <p:ext uri="{BB962C8B-B14F-4D97-AF65-F5344CB8AC3E}">
        <p14:creationId xmlns:p14="http://schemas.microsoft.com/office/powerpoint/2010/main" val="775103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2</a:t>
            </a:fld>
            <a:endParaRPr lang="en-US"/>
          </a:p>
        </p:txBody>
      </p:sp>
    </p:spTree>
    <p:extLst>
      <p:ext uri="{BB962C8B-B14F-4D97-AF65-F5344CB8AC3E}">
        <p14:creationId xmlns:p14="http://schemas.microsoft.com/office/powerpoint/2010/main" val="1426733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3</a:t>
            </a:fld>
            <a:endParaRPr lang="en-US"/>
          </a:p>
        </p:txBody>
      </p:sp>
    </p:spTree>
    <p:extLst>
      <p:ext uri="{BB962C8B-B14F-4D97-AF65-F5344CB8AC3E}">
        <p14:creationId xmlns:p14="http://schemas.microsoft.com/office/powerpoint/2010/main" val="3535001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4</a:t>
            </a:fld>
            <a:endParaRPr lang="en-US"/>
          </a:p>
        </p:txBody>
      </p:sp>
    </p:spTree>
    <p:extLst>
      <p:ext uri="{BB962C8B-B14F-4D97-AF65-F5344CB8AC3E}">
        <p14:creationId xmlns:p14="http://schemas.microsoft.com/office/powerpoint/2010/main" val="3008426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5</a:t>
            </a:fld>
            <a:endParaRPr lang="en-US"/>
          </a:p>
        </p:txBody>
      </p:sp>
    </p:spTree>
    <p:extLst>
      <p:ext uri="{BB962C8B-B14F-4D97-AF65-F5344CB8AC3E}">
        <p14:creationId xmlns:p14="http://schemas.microsoft.com/office/powerpoint/2010/main" val="634703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6</a:t>
            </a:fld>
            <a:endParaRPr lang="en-US"/>
          </a:p>
        </p:txBody>
      </p:sp>
    </p:spTree>
    <p:extLst>
      <p:ext uri="{BB962C8B-B14F-4D97-AF65-F5344CB8AC3E}">
        <p14:creationId xmlns:p14="http://schemas.microsoft.com/office/powerpoint/2010/main" val="1548282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7</a:t>
            </a:fld>
            <a:endParaRPr lang="en-US"/>
          </a:p>
        </p:txBody>
      </p:sp>
    </p:spTree>
    <p:extLst>
      <p:ext uri="{BB962C8B-B14F-4D97-AF65-F5344CB8AC3E}">
        <p14:creationId xmlns:p14="http://schemas.microsoft.com/office/powerpoint/2010/main" val="1565033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8</a:t>
            </a:fld>
            <a:endParaRPr lang="en-US"/>
          </a:p>
        </p:txBody>
      </p:sp>
    </p:spTree>
    <p:extLst>
      <p:ext uri="{BB962C8B-B14F-4D97-AF65-F5344CB8AC3E}">
        <p14:creationId xmlns:p14="http://schemas.microsoft.com/office/powerpoint/2010/main" val="2876795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7F56CE-0255-6345-A577-9FA1D3667416}" type="slidenum">
              <a:rPr lang="en-US" smtClean="0"/>
              <a:t>9</a:t>
            </a:fld>
            <a:endParaRPr lang="en-US"/>
          </a:p>
        </p:txBody>
      </p:sp>
    </p:spTree>
    <p:extLst>
      <p:ext uri="{BB962C8B-B14F-4D97-AF65-F5344CB8AC3E}">
        <p14:creationId xmlns:p14="http://schemas.microsoft.com/office/powerpoint/2010/main" val="4147291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8AC9D-86D5-6042-9579-A5F32B3C1E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31CDDED-52CC-A84A-A933-25DDED6967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D5E9AAC-7B5F-2842-823F-70103BB8E3B3}"/>
              </a:ext>
            </a:extLst>
          </p:cNvPr>
          <p:cNvSpPr>
            <a:spLocks noGrp="1"/>
          </p:cNvSpPr>
          <p:nvPr>
            <p:ph type="dt" sz="half" idx="10"/>
          </p:nvPr>
        </p:nvSpPr>
        <p:spPr/>
        <p:txBody>
          <a:bodyPr/>
          <a:lstStyle/>
          <a:p>
            <a:fld id="{6489CF0E-A2AC-6243-8918-F47B1DAB9593}" type="datetimeFigureOut">
              <a:rPr lang="en-US" smtClean="0"/>
              <a:t>11/30/21</a:t>
            </a:fld>
            <a:endParaRPr lang="en-US"/>
          </a:p>
        </p:txBody>
      </p:sp>
      <p:sp>
        <p:nvSpPr>
          <p:cNvPr id="5" name="Footer Placeholder 4">
            <a:extLst>
              <a:ext uri="{FF2B5EF4-FFF2-40B4-BE49-F238E27FC236}">
                <a16:creationId xmlns:a16="http://schemas.microsoft.com/office/drawing/2014/main" id="{48A83098-6F58-D146-92EB-A4B8739FC7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79BAC8-3124-4543-AA35-42AED7CB6C00}"/>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1783226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85CE2-7C1E-BE4C-BCA1-3DFDF6D7DA1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83C6ABF-AC3B-174D-A736-0DAE2F1F6E7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9ED1FA-7EF9-9D49-A42E-A0AADD4A5F82}"/>
              </a:ext>
            </a:extLst>
          </p:cNvPr>
          <p:cNvSpPr>
            <a:spLocks noGrp="1"/>
          </p:cNvSpPr>
          <p:nvPr>
            <p:ph type="dt" sz="half" idx="10"/>
          </p:nvPr>
        </p:nvSpPr>
        <p:spPr/>
        <p:txBody>
          <a:bodyPr/>
          <a:lstStyle/>
          <a:p>
            <a:fld id="{6489CF0E-A2AC-6243-8918-F47B1DAB9593}" type="datetimeFigureOut">
              <a:rPr lang="en-US" smtClean="0"/>
              <a:t>11/30/21</a:t>
            </a:fld>
            <a:endParaRPr lang="en-US"/>
          </a:p>
        </p:txBody>
      </p:sp>
      <p:sp>
        <p:nvSpPr>
          <p:cNvPr id="5" name="Footer Placeholder 4">
            <a:extLst>
              <a:ext uri="{FF2B5EF4-FFF2-40B4-BE49-F238E27FC236}">
                <a16:creationId xmlns:a16="http://schemas.microsoft.com/office/drawing/2014/main" id="{57EA60F7-4361-9B4D-B8D2-FB8528EB1C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E5918D-5F83-CA4A-B309-8AA7BD9C76D0}"/>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3985759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36091D-56C8-B143-AA96-A2E9E60A791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C1AE295-2E39-644C-97E5-B44AA2DE702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AB8DD5-EE75-1A48-B1AD-63121100E7C6}"/>
              </a:ext>
            </a:extLst>
          </p:cNvPr>
          <p:cNvSpPr>
            <a:spLocks noGrp="1"/>
          </p:cNvSpPr>
          <p:nvPr>
            <p:ph type="dt" sz="half" idx="10"/>
          </p:nvPr>
        </p:nvSpPr>
        <p:spPr/>
        <p:txBody>
          <a:bodyPr/>
          <a:lstStyle/>
          <a:p>
            <a:fld id="{6489CF0E-A2AC-6243-8918-F47B1DAB9593}" type="datetimeFigureOut">
              <a:rPr lang="en-US" smtClean="0"/>
              <a:t>11/30/21</a:t>
            </a:fld>
            <a:endParaRPr lang="en-US"/>
          </a:p>
        </p:txBody>
      </p:sp>
      <p:sp>
        <p:nvSpPr>
          <p:cNvPr id="5" name="Footer Placeholder 4">
            <a:extLst>
              <a:ext uri="{FF2B5EF4-FFF2-40B4-BE49-F238E27FC236}">
                <a16:creationId xmlns:a16="http://schemas.microsoft.com/office/drawing/2014/main" id="{B8A824BD-8258-C54A-8245-C2502C9C22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544941-5557-3D4A-83F5-AFE394252E9F}"/>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406805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98BC8-0CD0-C34E-AB48-EFC40EA33F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4092584-0D77-8049-868F-345A610CE96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B5EB8E-14D7-FD49-A5BD-2054A64C258F}"/>
              </a:ext>
            </a:extLst>
          </p:cNvPr>
          <p:cNvSpPr>
            <a:spLocks noGrp="1"/>
          </p:cNvSpPr>
          <p:nvPr>
            <p:ph type="dt" sz="half" idx="10"/>
          </p:nvPr>
        </p:nvSpPr>
        <p:spPr/>
        <p:txBody>
          <a:bodyPr/>
          <a:lstStyle/>
          <a:p>
            <a:fld id="{6489CF0E-A2AC-6243-8918-F47B1DAB9593}" type="datetimeFigureOut">
              <a:rPr lang="en-US" smtClean="0"/>
              <a:t>11/30/21</a:t>
            </a:fld>
            <a:endParaRPr lang="en-US"/>
          </a:p>
        </p:txBody>
      </p:sp>
      <p:sp>
        <p:nvSpPr>
          <p:cNvPr id="5" name="Footer Placeholder 4">
            <a:extLst>
              <a:ext uri="{FF2B5EF4-FFF2-40B4-BE49-F238E27FC236}">
                <a16:creationId xmlns:a16="http://schemas.microsoft.com/office/drawing/2014/main" id="{F42031DC-8AAA-C045-A066-AE3CA3201E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B067EA-691B-744F-8291-8A9591465AA9}"/>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2398637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A1B73-46A3-D746-9693-D1C5ECCEB2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718AB37-AC9F-194E-8772-A4DF1781D2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574D4FB-F2A3-6A46-AFD9-C4D867F30114}"/>
              </a:ext>
            </a:extLst>
          </p:cNvPr>
          <p:cNvSpPr>
            <a:spLocks noGrp="1"/>
          </p:cNvSpPr>
          <p:nvPr>
            <p:ph type="dt" sz="half" idx="10"/>
          </p:nvPr>
        </p:nvSpPr>
        <p:spPr/>
        <p:txBody>
          <a:bodyPr/>
          <a:lstStyle/>
          <a:p>
            <a:fld id="{6489CF0E-A2AC-6243-8918-F47B1DAB9593}" type="datetimeFigureOut">
              <a:rPr lang="en-US" smtClean="0"/>
              <a:t>11/30/21</a:t>
            </a:fld>
            <a:endParaRPr lang="en-US"/>
          </a:p>
        </p:txBody>
      </p:sp>
      <p:sp>
        <p:nvSpPr>
          <p:cNvPr id="5" name="Footer Placeholder 4">
            <a:extLst>
              <a:ext uri="{FF2B5EF4-FFF2-40B4-BE49-F238E27FC236}">
                <a16:creationId xmlns:a16="http://schemas.microsoft.com/office/drawing/2014/main" id="{D5BA4214-8252-5C48-8488-000A20912A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C13F19-EDBB-084B-8782-580184840DBC}"/>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851606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80F49-9E61-F84A-B81B-7A93FE52EB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4B61B3-EBBB-CB40-82BB-D884BCC48C5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DAED9DB-4705-3E4A-BCF0-9D1CFA2BE44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65A577E-9620-374C-B414-BE79B4DCBD77}"/>
              </a:ext>
            </a:extLst>
          </p:cNvPr>
          <p:cNvSpPr>
            <a:spLocks noGrp="1"/>
          </p:cNvSpPr>
          <p:nvPr>
            <p:ph type="dt" sz="half" idx="10"/>
          </p:nvPr>
        </p:nvSpPr>
        <p:spPr/>
        <p:txBody>
          <a:bodyPr/>
          <a:lstStyle/>
          <a:p>
            <a:fld id="{6489CF0E-A2AC-6243-8918-F47B1DAB9593}" type="datetimeFigureOut">
              <a:rPr lang="en-US" smtClean="0"/>
              <a:t>11/30/21</a:t>
            </a:fld>
            <a:endParaRPr lang="en-US"/>
          </a:p>
        </p:txBody>
      </p:sp>
      <p:sp>
        <p:nvSpPr>
          <p:cNvPr id="6" name="Footer Placeholder 5">
            <a:extLst>
              <a:ext uri="{FF2B5EF4-FFF2-40B4-BE49-F238E27FC236}">
                <a16:creationId xmlns:a16="http://schemas.microsoft.com/office/drawing/2014/main" id="{8A37AB1E-396F-6B41-92E5-54BAB022C4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920D8B-FF05-CC46-8666-B3ECD45A6435}"/>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1913553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5F61D-C20A-C34A-9B16-092ACEB85E2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EC0D7D-71AB-6644-996E-9285CC9BE9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319EE2D-7F34-B349-93DB-167CAB72621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E8E4B7D-982B-324A-A326-53FD575E88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8066D38-AF5A-2045-96B4-7E2C047E632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7133553-565D-EB40-8395-3723BA4137DF}"/>
              </a:ext>
            </a:extLst>
          </p:cNvPr>
          <p:cNvSpPr>
            <a:spLocks noGrp="1"/>
          </p:cNvSpPr>
          <p:nvPr>
            <p:ph type="dt" sz="half" idx="10"/>
          </p:nvPr>
        </p:nvSpPr>
        <p:spPr/>
        <p:txBody>
          <a:bodyPr/>
          <a:lstStyle/>
          <a:p>
            <a:fld id="{6489CF0E-A2AC-6243-8918-F47B1DAB9593}" type="datetimeFigureOut">
              <a:rPr lang="en-US" smtClean="0"/>
              <a:t>11/30/21</a:t>
            </a:fld>
            <a:endParaRPr lang="en-US"/>
          </a:p>
        </p:txBody>
      </p:sp>
      <p:sp>
        <p:nvSpPr>
          <p:cNvPr id="8" name="Footer Placeholder 7">
            <a:extLst>
              <a:ext uri="{FF2B5EF4-FFF2-40B4-BE49-F238E27FC236}">
                <a16:creationId xmlns:a16="http://schemas.microsoft.com/office/drawing/2014/main" id="{969ED887-5071-A540-89E1-F2A91428AB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3BAA125-441E-ED4A-B32E-364291CBB944}"/>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2084418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A8FAA-E493-0746-AC75-D1B36CBAB4A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24623A-9ECA-6548-8AF6-F3EC3BD7F292}"/>
              </a:ext>
            </a:extLst>
          </p:cNvPr>
          <p:cNvSpPr>
            <a:spLocks noGrp="1"/>
          </p:cNvSpPr>
          <p:nvPr>
            <p:ph type="dt" sz="half" idx="10"/>
          </p:nvPr>
        </p:nvSpPr>
        <p:spPr/>
        <p:txBody>
          <a:bodyPr/>
          <a:lstStyle/>
          <a:p>
            <a:fld id="{6489CF0E-A2AC-6243-8918-F47B1DAB9593}" type="datetimeFigureOut">
              <a:rPr lang="en-US" smtClean="0"/>
              <a:t>11/30/21</a:t>
            </a:fld>
            <a:endParaRPr lang="en-US"/>
          </a:p>
        </p:txBody>
      </p:sp>
      <p:sp>
        <p:nvSpPr>
          <p:cNvPr id="4" name="Footer Placeholder 3">
            <a:extLst>
              <a:ext uri="{FF2B5EF4-FFF2-40B4-BE49-F238E27FC236}">
                <a16:creationId xmlns:a16="http://schemas.microsoft.com/office/drawing/2014/main" id="{C9E5DB74-238F-9A49-B9A0-AFC605BE3CF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61713FD-81B4-124A-9C2E-6D77192BC6EF}"/>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954868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CE2845D-CA6C-304B-8D6D-1FF546E4B2E5}"/>
              </a:ext>
            </a:extLst>
          </p:cNvPr>
          <p:cNvSpPr>
            <a:spLocks noGrp="1"/>
          </p:cNvSpPr>
          <p:nvPr>
            <p:ph type="dt" sz="half" idx="10"/>
          </p:nvPr>
        </p:nvSpPr>
        <p:spPr/>
        <p:txBody>
          <a:bodyPr/>
          <a:lstStyle/>
          <a:p>
            <a:fld id="{6489CF0E-A2AC-6243-8918-F47B1DAB9593}" type="datetimeFigureOut">
              <a:rPr lang="en-US" smtClean="0"/>
              <a:t>11/30/21</a:t>
            </a:fld>
            <a:endParaRPr lang="en-US"/>
          </a:p>
        </p:txBody>
      </p:sp>
      <p:sp>
        <p:nvSpPr>
          <p:cNvPr id="3" name="Footer Placeholder 2">
            <a:extLst>
              <a:ext uri="{FF2B5EF4-FFF2-40B4-BE49-F238E27FC236}">
                <a16:creationId xmlns:a16="http://schemas.microsoft.com/office/drawing/2014/main" id="{2EFD71B7-507D-774E-9C3A-ED8A66E540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37AB4D-11DC-934A-AF01-FF28B32F1A22}"/>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1427696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549E1-DF3A-3547-B4C3-BFFF06DD8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7C68988-4D03-474A-B6A5-062526A14A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0ADBF83-2F82-094C-93E5-DBA6D1D5AF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6D7C5CD-DCBA-A846-813B-940EAD895C36}"/>
              </a:ext>
            </a:extLst>
          </p:cNvPr>
          <p:cNvSpPr>
            <a:spLocks noGrp="1"/>
          </p:cNvSpPr>
          <p:nvPr>
            <p:ph type="dt" sz="half" idx="10"/>
          </p:nvPr>
        </p:nvSpPr>
        <p:spPr/>
        <p:txBody>
          <a:bodyPr/>
          <a:lstStyle/>
          <a:p>
            <a:fld id="{6489CF0E-A2AC-6243-8918-F47B1DAB9593}" type="datetimeFigureOut">
              <a:rPr lang="en-US" smtClean="0"/>
              <a:t>11/30/21</a:t>
            </a:fld>
            <a:endParaRPr lang="en-US"/>
          </a:p>
        </p:txBody>
      </p:sp>
      <p:sp>
        <p:nvSpPr>
          <p:cNvPr id="6" name="Footer Placeholder 5">
            <a:extLst>
              <a:ext uri="{FF2B5EF4-FFF2-40B4-BE49-F238E27FC236}">
                <a16:creationId xmlns:a16="http://schemas.microsoft.com/office/drawing/2014/main" id="{BBA713EA-F39A-9C42-8425-EA496545C8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0B6393-AC53-8C4F-BB7C-88AC387FB143}"/>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117269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5B00D-47CD-B84F-A575-7D8D72CD14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771528E-A257-9444-AAD1-FA080AA473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0A2415C-ED3F-824A-A247-EFCAF979E4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E5D4DDF-1B50-CD49-A28D-7B7BFA5D3F52}"/>
              </a:ext>
            </a:extLst>
          </p:cNvPr>
          <p:cNvSpPr>
            <a:spLocks noGrp="1"/>
          </p:cNvSpPr>
          <p:nvPr>
            <p:ph type="dt" sz="half" idx="10"/>
          </p:nvPr>
        </p:nvSpPr>
        <p:spPr/>
        <p:txBody>
          <a:bodyPr/>
          <a:lstStyle/>
          <a:p>
            <a:fld id="{6489CF0E-A2AC-6243-8918-F47B1DAB9593}" type="datetimeFigureOut">
              <a:rPr lang="en-US" smtClean="0"/>
              <a:t>11/30/21</a:t>
            </a:fld>
            <a:endParaRPr lang="en-US"/>
          </a:p>
        </p:txBody>
      </p:sp>
      <p:sp>
        <p:nvSpPr>
          <p:cNvPr id="6" name="Footer Placeholder 5">
            <a:extLst>
              <a:ext uri="{FF2B5EF4-FFF2-40B4-BE49-F238E27FC236}">
                <a16:creationId xmlns:a16="http://schemas.microsoft.com/office/drawing/2014/main" id="{103D1CC7-EFA5-9C41-9CAE-D35262C457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B0A4BA-CADE-D24A-B093-C92943154342}"/>
              </a:ext>
            </a:extLst>
          </p:cNvPr>
          <p:cNvSpPr>
            <a:spLocks noGrp="1"/>
          </p:cNvSpPr>
          <p:nvPr>
            <p:ph type="sldNum" sz="quarter" idx="12"/>
          </p:nvPr>
        </p:nvSpPr>
        <p:spPr/>
        <p:txBody>
          <a:bodyPr/>
          <a:lstStyle/>
          <a:p>
            <a:fld id="{2224DC30-97CF-A349-B39D-E3251248193F}" type="slidenum">
              <a:rPr lang="en-US" smtClean="0"/>
              <a:t>‹#›</a:t>
            </a:fld>
            <a:endParaRPr lang="en-US"/>
          </a:p>
        </p:txBody>
      </p:sp>
    </p:spTree>
    <p:extLst>
      <p:ext uri="{BB962C8B-B14F-4D97-AF65-F5344CB8AC3E}">
        <p14:creationId xmlns:p14="http://schemas.microsoft.com/office/powerpoint/2010/main" val="3949946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FFBB63-5B83-1C43-97C7-4B803AE50F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1322BB-E777-EF42-8530-D20A1A779C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A3FB6B-A246-EA43-A839-22175F2A61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89CF0E-A2AC-6243-8918-F47B1DAB9593}" type="datetimeFigureOut">
              <a:rPr lang="en-US" smtClean="0"/>
              <a:t>11/30/21</a:t>
            </a:fld>
            <a:endParaRPr lang="en-US"/>
          </a:p>
        </p:txBody>
      </p:sp>
      <p:sp>
        <p:nvSpPr>
          <p:cNvPr id="5" name="Footer Placeholder 4">
            <a:extLst>
              <a:ext uri="{FF2B5EF4-FFF2-40B4-BE49-F238E27FC236}">
                <a16:creationId xmlns:a16="http://schemas.microsoft.com/office/drawing/2014/main" id="{365F6B91-1B7A-DC40-ABA3-2C0C847F9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048DEB7-D925-CA4C-B194-9FAA17398F3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24DC30-97CF-A349-B39D-E3251248193F}" type="slidenum">
              <a:rPr lang="en-US" smtClean="0"/>
              <a:t>‹#›</a:t>
            </a:fld>
            <a:endParaRPr lang="en-US"/>
          </a:p>
        </p:txBody>
      </p:sp>
    </p:spTree>
    <p:extLst>
      <p:ext uri="{BB962C8B-B14F-4D97-AF65-F5344CB8AC3E}">
        <p14:creationId xmlns:p14="http://schemas.microsoft.com/office/powerpoint/2010/main" val="19241577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stretch>
            <a:fillRect t="-2000" b="-2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8409F-475A-7245-965F-4EE74E6A3C42}"/>
              </a:ext>
            </a:extLst>
          </p:cNvPr>
          <p:cNvSpPr>
            <a:spLocks noGrp="1"/>
          </p:cNvSpPr>
          <p:nvPr>
            <p:ph type="ctrTitle"/>
          </p:nvPr>
        </p:nvSpPr>
        <p:spPr/>
        <p:txBody>
          <a:bodyPr>
            <a:noAutofit/>
          </a:bodyPr>
          <a:lstStyle/>
          <a:p>
            <a:br>
              <a:rPr lang="en-US" b="1" i="1" dirty="0">
                <a:latin typeface="+mn-lt"/>
              </a:rPr>
            </a:br>
            <a:r>
              <a:rPr lang="en-US" b="1" i="1" dirty="0">
                <a:latin typeface="Baskerville" panose="02020502070401020303" pitchFamily="18" charset="0"/>
                <a:ea typeface="Baskerville" panose="02020502070401020303" pitchFamily="18" charset="0"/>
              </a:rPr>
              <a:t>When Two Become One? </a:t>
            </a:r>
            <a:r>
              <a:rPr lang="en-US" sz="3200" b="1" i="1" dirty="0">
                <a:latin typeface="Baskerville" panose="02020502070401020303" pitchFamily="18" charset="0"/>
                <a:ea typeface="Baskerville" panose="02020502070401020303" pitchFamily="18" charset="0"/>
              </a:rPr>
              <a:t>Communal Orientations and Their Challenges among Married Gay Men and Lesbians </a:t>
            </a:r>
          </a:p>
        </p:txBody>
      </p:sp>
      <p:sp>
        <p:nvSpPr>
          <p:cNvPr id="3" name="Subtitle 2">
            <a:extLst>
              <a:ext uri="{FF2B5EF4-FFF2-40B4-BE49-F238E27FC236}">
                <a16:creationId xmlns:a16="http://schemas.microsoft.com/office/drawing/2014/main" id="{52C3D600-780F-AA4D-95F1-1D5FE4FA191F}"/>
              </a:ext>
            </a:extLst>
          </p:cNvPr>
          <p:cNvSpPr>
            <a:spLocks noGrp="1"/>
          </p:cNvSpPr>
          <p:nvPr>
            <p:ph type="subTitle" idx="1"/>
          </p:nvPr>
        </p:nvSpPr>
        <p:spPr/>
        <p:txBody>
          <a:bodyPr>
            <a:normAutofit fontScale="92500" lnSpcReduction="20000"/>
          </a:bodyPr>
          <a:lstStyle/>
          <a:p>
            <a:endParaRPr lang="en-US" sz="2000" dirty="0">
              <a:latin typeface="+mj-lt"/>
            </a:endParaRPr>
          </a:p>
          <a:p>
            <a:r>
              <a:rPr lang="en-US" sz="2000" dirty="0">
                <a:latin typeface="Baskerville" panose="02020502070401020303" pitchFamily="18" charset="0"/>
                <a:ea typeface="Baskerville" panose="02020502070401020303" pitchFamily="18" charset="0"/>
              </a:rPr>
              <a:t>Aaron Hoy, Ph.D.</a:t>
            </a:r>
          </a:p>
          <a:p>
            <a:r>
              <a:rPr lang="en-US" sz="2000" dirty="0">
                <a:latin typeface="Baskerville" panose="02020502070401020303" pitchFamily="18" charset="0"/>
                <a:ea typeface="Baskerville" panose="02020502070401020303" pitchFamily="18" charset="0"/>
              </a:rPr>
              <a:t>Minnesota State University, Mankato</a:t>
            </a:r>
          </a:p>
          <a:p>
            <a:r>
              <a:rPr lang="en-US" sz="2000" dirty="0">
                <a:latin typeface="Baskerville" panose="02020502070401020303" pitchFamily="18" charset="0"/>
                <a:ea typeface="Baskerville" panose="02020502070401020303" pitchFamily="18" charset="0"/>
              </a:rPr>
              <a:t>American Sociological Association</a:t>
            </a:r>
          </a:p>
          <a:p>
            <a:r>
              <a:rPr lang="en-US" sz="2000" dirty="0">
                <a:latin typeface="Baskerville" panose="02020502070401020303" pitchFamily="18" charset="0"/>
                <a:ea typeface="Baskerville" panose="02020502070401020303" pitchFamily="18" charset="0"/>
              </a:rPr>
              <a:t>August 8, 2020</a:t>
            </a:r>
          </a:p>
        </p:txBody>
      </p:sp>
    </p:spTree>
    <p:extLst>
      <p:ext uri="{BB962C8B-B14F-4D97-AF65-F5344CB8AC3E}">
        <p14:creationId xmlns:p14="http://schemas.microsoft.com/office/powerpoint/2010/main" val="19369874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3FDA7-0328-A146-AAA5-6B71DAE587C0}"/>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Collaboration and Interdependence</a:t>
            </a:r>
          </a:p>
        </p:txBody>
      </p:sp>
      <p:sp>
        <p:nvSpPr>
          <p:cNvPr id="3" name="Content Placeholder 2">
            <a:extLst>
              <a:ext uri="{FF2B5EF4-FFF2-40B4-BE49-F238E27FC236}">
                <a16:creationId xmlns:a16="http://schemas.microsoft.com/office/drawing/2014/main" id="{814C7B43-C47E-F748-9B0A-403273099CC7}"/>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“There was a day in the beginning of April when it was just a crappy day, and I was like, ‘OK, this is the day.’ And I went and I got my papers and handed them in, and I resigned that day…But that was tricky because, you know, we always discuss things beforehand. I mean, I was talking about it because it had been boiling for about three years. But you know, I should have communicated about it more and, like, we should have decided when exactly I was going to do it” </a:t>
            </a:r>
          </a:p>
          <a:p>
            <a:pPr marL="0" indent="0">
              <a:buNone/>
            </a:pPr>
            <a:r>
              <a:rPr lang="en-US" dirty="0">
                <a:latin typeface="Baskerville" panose="02020502070401020303" pitchFamily="18" charset="0"/>
                <a:ea typeface="Baskerville" panose="02020502070401020303" pitchFamily="18" charset="0"/>
              </a:rPr>
              <a:t>						– </a:t>
            </a:r>
            <a:r>
              <a:rPr lang="en-US" i="1" dirty="0">
                <a:latin typeface="Baskerville" panose="02020502070401020303" pitchFamily="18" charset="0"/>
                <a:ea typeface="Baskerville" panose="02020502070401020303" pitchFamily="18" charset="0"/>
              </a:rPr>
              <a:t>Susan (42, White, Pennsylvania) </a:t>
            </a:r>
          </a:p>
        </p:txBody>
      </p:sp>
    </p:spTree>
    <p:extLst>
      <p:ext uri="{BB962C8B-B14F-4D97-AF65-F5344CB8AC3E}">
        <p14:creationId xmlns:p14="http://schemas.microsoft.com/office/powerpoint/2010/main" val="190745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02CBF-DC32-0043-8177-9A8F8BEC6B60}"/>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Communal Complications</a:t>
            </a:r>
          </a:p>
        </p:txBody>
      </p:sp>
      <p:sp>
        <p:nvSpPr>
          <p:cNvPr id="3" name="Content Placeholder 2">
            <a:extLst>
              <a:ext uri="{FF2B5EF4-FFF2-40B4-BE49-F238E27FC236}">
                <a16:creationId xmlns:a16="http://schemas.microsoft.com/office/drawing/2014/main" id="{5557C168-48F5-6A4B-A889-8132CDDFF014}"/>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“You know, completely coming together and being on the same page certainly has been challenging because think about it – when two people come together, both people take their own upbringing into the relationship, their own experiences, their own childhood. So, you know, there are some kinks we certainly had to iron out” </a:t>
            </a:r>
          </a:p>
          <a:p>
            <a:pPr marL="0" indent="0">
              <a:buNone/>
            </a:pPr>
            <a:r>
              <a:rPr lang="en-US" dirty="0">
                <a:latin typeface="Baskerville" panose="02020502070401020303" pitchFamily="18" charset="0"/>
                <a:ea typeface="Baskerville" panose="02020502070401020303" pitchFamily="18" charset="0"/>
              </a:rPr>
              <a:t>						– </a:t>
            </a:r>
            <a:r>
              <a:rPr lang="en-US" i="1" dirty="0">
                <a:latin typeface="Baskerville" panose="02020502070401020303" pitchFamily="18" charset="0"/>
                <a:ea typeface="Baskerville" panose="02020502070401020303" pitchFamily="18" charset="0"/>
              </a:rPr>
              <a:t>James (42, White, New York) </a:t>
            </a:r>
          </a:p>
        </p:txBody>
      </p:sp>
    </p:spTree>
    <p:extLst>
      <p:ext uri="{BB962C8B-B14F-4D97-AF65-F5344CB8AC3E}">
        <p14:creationId xmlns:p14="http://schemas.microsoft.com/office/powerpoint/2010/main" val="1446675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EE785-45CA-444F-8256-FB22B61C9A43}"/>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Marital Work – Communication </a:t>
            </a:r>
          </a:p>
        </p:txBody>
      </p:sp>
      <p:sp>
        <p:nvSpPr>
          <p:cNvPr id="3" name="Content Placeholder 2">
            <a:extLst>
              <a:ext uri="{FF2B5EF4-FFF2-40B4-BE49-F238E27FC236}">
                <a16:creationId xmlns:a16="http://schemas.microsoft.com/office/drawing/2014/main" id="{6FA8843D-B268-EC4D-93B4-2D1FEE3D47B4}"/>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“[Marriage] takes a lot of work, and it might not be a lot of visible, physical work but just a lot of mental stuff…You know, a lot of it is communication. That’s a huge part of it, and you know, I think that takes a lot of work. You can’t just expect that to happen, to know what someone’s thinking. You just have to communicate about it” </a:t>
            </a:r>
          </a:p>
          <a:p>
            <a:pPr marL="0" indent="0">
              <a:buNone/>
            </a:pPr>
            <a:r>
              <a:rPr lang="en-US" dirty="0">
                <a:latin typeface="Baskerville" panose="02020502070401020303" pitchFamily="18" charset="0"/>
                <a:ea typeface="Baskerville" panose="02020502070401020303" pitchFamily="18" charset="0"/>
              </a:rPr>
              <a:t>							– </a:t>
            </a:r>
            <a:r>
              <a:rPr lang="en-US" i="1" dirty="0">
                <a:latin typeface="Baskerville" panose="02020502070401020303" pitchFamily="18" charset="0"/>
                <a:ea typeface="Baskerville" panose="02020502070401020303" pitchFamily="18" charset="0"/>
              </a:rPr>
              <a:t>Dean (46, White, New York) </a:t>
            </a:r>
          </a:p>
        </p:txBody>
      </p:sp>
    </p:spTree>
    <p:extLst>
      <p:ext uri="{BB962C8B-B14F-4D97-AF65-F5344CB8AC3E}">
        <p14:creationId xmlns:p14="http://schemas.microsoft.com/office/powerpoint/2010/main" val="4175980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EA208-AB16-C949-95F1-4A6DF2380AE6}"/>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Martial Work – Sacrifice</a:t>
            </a:r>
          </a:p>
        </p:txBody>
      </p:sp>
      <p:sp>
        <p:nvSpPr>
          <p:cNvPr id="3" name="Content Placeholder 2">
            <a:extLst>
              <a:ext uri="{FF2B5EF4-FFF2-40B4-BE49-F238E27FC236}">
                <a16:creationId xmlns:a16="http://schemas.microsoft.com/office/drawing/2014/main" id="{5304EB79-D104-0346-9DBC-CFD34E87B11B}"/>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“I mean, [marriage] always takes work because, you know, you’re putting yourself at least equal if not behind another person, and that’s not always easy to do. You have to give up things maybe you want to make the other person happy. Now, you get your way sometimes, too, but it won’t always be like that” </a:t>
            </a:r>
          </a:p>
          <a:p>
            <a:pPr marL="0" indent="0">
              <a:buNone/>
            </a:pPr>
            <a:r>
              <a:rPr lang="en-US" dirty="0">
                <a:latin typeface="Baskerville" panose="02020502070401020303" pitchFamily="18" charset="0"/>
                <a:ea typeface="Baskerville" panose="02020502070401020303" pitchFamily="18" charset="0"/>
              </a:rPr>
              <a:t>							– </a:t>
            </a:r>
            <a:r>
              <a:rPr lang="en-US" i="1" dirty="0">
                <a:latin typeface="Baskerville" panose="02020502070401020303" pitchFamily="18" charset="0"/>
                <a:ea typeface="Baskerville" panose="02020502070401020303" pitchFamily="18" charset="0"/>
              </a:rPr>
              <a:t>Carol (64, White, Ohio)</a:t>
            </a:r>
          </a:p>
          <a:p>
            <a:pPr marL="0" indent="0">
              <a:buNone/>
            </a:pPr>
            <a:endParaRPr lang="en-US" dirty="0"/>
          </a:p>
        </p:txBody>
      </p:sp>
    </p:spTree>
    <p:extLst>
      <p:ext uri="{BB962C8B-B14F-4D97-AF65-F5344CB8AC3E}">
        <p14:creationId xmlns:p14="http://schemas.microsoft.com/office/powerpoint/2010/main" val="3857427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E3AD4-B882-7244-94DD-34F0EC96E1EB}"/>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Conclusions</a:t>
            </a:r>
          </a:p>
        </p:txBody>
      </p:sp>
      <p:sp>
        <p:nvSpPr>
          <p:cNvPr id="3" name="Content Placeholder 2">
            <a:extLst>
              <a:ext uri="{FF2B5EF4-FFF2-40B4-BE49-F238E27FC236}">
                <a16:creationId xmlns:a16="http://schemas.microsoft.com/office/drawing/2014/main" id="{92FF984D-18C8-964D-8722-D64981635632}"/>
              </a:ext>
            </a:extLst>
          </p:cNvPr>
          <p:cNvSpPr>
            <a:spLocks noGrp="1"/>
          </p:cNvSpPr>
          <p:nvPr>
            <p:ph idx="1"/>
          </p:nvPr>
        </p:nvSpPr>
        <p:spPr/>
        <p:txBody>
          <a:bodyPr/>
          <a:lstStyle/>
          <a:p>
            <a:r>
              <a:rPr lang="en-US" b="1" i="1" dirty="0">
                <a:latin typeface="Baskerville" panose="02020502070401020303" pitchFamily="18" charset="0"/>
                <a:ea typeface="Baskerville" panose="02020502070401020303" pitchFamily="18" charset="0"/>
              </a:rPr>
              <a:t>Gay men and lesbians do not necessarily approach their marriages in individual(</a:t>
            </a:r>
            <a:r>
              <a:rPr lang="en-US" b="1" i="1" dirty="0" err="1">
                <a:latin typeface="Baskerville" panose="02020502070401020303" pitchFamily="18" charset="0"/>
                <a:ea typeface="Baskerville" panose="02020502070401020303" pitchFamily="18" charset="0"/>
              </a:rPr>
              <a:t>istic</a:t>
            </a:r>
            <a:r>
              <a:rPr lang="en-US" b="1" i="1" dirty="0">
                <a:latin typeface="Baskerville" panose="02020502070401020303" pitchFamily="18" charset="0"/>
                <a:ea typeface="Baskerville" panose="02020502070401020303" pitchFamily="18" charset="0"/>
              </a:rPr>
              <a:t>) ways – in fact, many articulate communal orientations to marriage</a:t>
            </a:r>
          </a:p>
          <a:p>
            <a:pPr marL="0" indent="0">
              <a:buNone/>
            </a:pPr>
            <a:endParaRPr lang="en-US" dirty="0">
              <a:latin typeface="Baskerville" panose="02020502070401020303" pitchFamily="18" charset="0"/>
              <a:ea typeface="Baskerville" panose="02020502070401020303" pitchFamily="18" charset="0"/>
            </a:endParaRPr>
          </a:p>
          <a:p>
            <a:r>
              <a:rPr lang="en-US" b="1" i="1">
                <a:latin typeface="Baskerville" panose="02020502070401020303" pitchFamily="18" charset="0"/>
                <a:ea typeface="Baskerville" panose="02020502070401020303" pitchFamily="18" charset="0"/>
              </a:rPr>
              <a:t>Selection </a:t>
            </a:r>
            <a:r>
              <a:rPr lang="en-US" b="1" i="1" dirty="0">
                <a:latin typeface="Baskerville" panose="02020502070401020303" pitchFamily="18" charset="0"/>
                <a:ea typeface="Baskerville" panose="02020502070401020303" pitchFamily="18" charset="0"/>
              </a:rPr>
              <a:t>effects </a:t>
            </a:r>
            <a:r>
              <a:rPr lang="en-US" dirty="0">
                <a:latin typeface="Baskerville" panose="02020502070401020303" pitchFamily="18" charset="0"/>
                <a:ea typeface="Baskerville" panose="02020502070401020303" pitchFamily="18" charset="0"/>
              </a:rPr>
              <a:t>seem likely – </a:t>
            </a:r>
          </a:p>
          <a:p>
            <a:pPr lvl="1"/>
            <a:r>
              <a:rPr lang="en-US" dirty="0">
                <a:latin typeface="Baskerville" panose="02020502070401020303" pitchFamily="18" charset="0"/>
                <a:ea typeface="Baskerville" panose="02020502070401020303" pitchFamily="18" charset="0"/>
              </a:rPr>
              <a:t>Those with more communal relationship orientations “select” into marriage, given the </a:t>
            </a:r>
            <a:r>
              <a:rPr lang="en-US" i="1" dirty="0">
                <a:latin typeface="Baskerville" panose="02020502070401020303" pitchFamily="18" charset="0"/>
                <a:ea typeface="Baskerville" panose="02020502070401020303" pitchFamily="18" charset="0"/>
              </a:rPr>
              <a:t>companionate model of marriage </a:t>
            </a:r>
            <a:r>
              <a:rPr lang="en-US" dirty="0">
                <a:latin typeface="Baskerville" panose="02020502070401020303" pitchFamily="18" charset="0"/>
                <a:ea typeface="Baskerville" panose="02020502070401020303" pitchFamily="18" charset="0"/>
              </a:rPr>
              <a:t>(see Lauer and </a:t>
            </a:r>
            <a:r>
              <a:rPr lang="en-US" dirty="0" err="1">
                <a:latin typeface="Baskerville" panose="02020502070401020303" pitchFamily="18" charset="0"/>
                <a:ea typeface="Baskerville" panose="02020502070401020303" pitchFamily="18" charset="0"/>
              </a:rPr>
              <a:t>Yodanis</a:t>
            </a:r>
            <a:r>
              <a:rPr lang="en-US" dirty="0">
                <a:latin typeface="Baskerville" panose="02020502070401020303" pitchFamily="18" charset="0"/>
                <a:ea typeface="Baskerville" panose="02020502070401020303" pitchFamily="18" charset="0"/>
              </a:rPr>
              <a:t> 2011; </a:t>
            </a:r>
            <a:r>
              <a:rPr lang="en-US" dirty="0" err="1">
                <a:latin typeface="Baskerville" panose="02020502070401020303" pitchFamily="18" charset="0"/>
                <a:ea typeface="Baskerville" panose="02020502070401020303" pitchFamily="18" charset="0"/>
              </a:rPr>
              <a:t>Loscocco</a:t>
            </a:r>
            <a:r>
              <a:rPr lang="en-US" dirty="0">
                <a:latin typeface="Baskerville" panose="02020502070401020303" pitchFamily="18" charset="0"/>
                <a:ea typeface="Baskerville" panose="02020502070401020303" pitchFamily="18" charset="0"/>
              </a:rPr>
              <a:t> and </a:t>
            </a:r>
            <a:r>
              <a:rPr lang="en-US" dirty="0" err="1">
                <a:latin typeface="Baskerville" panose="02020502070401020303" pitchFamily="18" charset="0"/>
                <a:ea typeface="Baskerville" panose="02020502070401020303" pitchFamily="18" charset="0"/>
              </a:rPr>
              <a:t>Walzer</a:t>
            </a:r>
            <a:r>
              <a:rPr lang="en-US" dirty="0">
                <a:latin typeface="Baskerville" panose="02020502070401020303" pitchFamily="18" charset="0"/>
                <a:ea typeface="Baskerville" panose="02020502070401020303" pitchFamily="18" charset="0"/>
              </a:rPr>
              <a:t> 2013; </a:t>
            </a:r>
            <a:r>
              <a:rPr lang="en-US" dirty="0" err="1">
                <a:latin typeface="Baskerville" panose="02020502070401020303" pitchFamily="18" charset="0"/>
                <a:ea typeface="Baskerville" panose="02020502070401020303" pitchFamily="18" charset="0"/>
              </a:rPr>
              <a:t>Michlaka</a:t>
            </a:r>
            <a:r>
              <a:rPr lang="en-US" dirty="0">
                <a:latin typeface="Baskerville" panose="02020502070401020303" pitchFamily="18" charset="0"/>
                <a:ea typeface="Baskerville" panose="02020502070401020303" pitchFamily="18" charset="0"/>
              </a:rPr>
              <a:t> et al. 2017; Smart and Shipman 2014; </a:t>
            </a:r>
            <a:r>
              <a:rPr lang="en-US" dirty="0" err="1">
                <a:latin typeface="Baskerville" panose="02020502070401020303" pitchFamily="18" charset="0"/>
                <a:ea typeface="Baskerville" panose="02020502070401020303" pitchFamily="18" charset="0"/>
              </a:rPr>
              <a:t>Yodanis</a:t>
            </a:r>
            <a:r>
              <a:rPr lang="en-US" dirty="0">
                <a:latin typeface="Baskerville" panose="02020502070401020303" pitchFamily="18" charset="0"/>
                <a:ea typeface="Baskerville" panose="02020502070401020303" pitchFamily="18" charset="0"/>
              </a:rPr>
              <a:t> and Lauer 2014)</a:t>
            </a:r>
          </a:p>
          <a:p>
            <a:pPr lvl="1"/>
            <a:endParaRPr lang="en-US"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21838377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5000"/>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63AF0-5F53-8940-83B9-97974A3C151A}"/>
              </a:ext>
            </a:extLst>
          </p:cNvPr>
          <p:cNvSpPr>
            <a:spLocks noGrp="1"/>
          </p:cNvSpPr>
          <p:nvPr>
            <p:ph type="title"/>
          </p:nvPr>
        </p:nvSpPr>
        <p:spPr/>
        <p:txBody>
          <a:bodyPr/>
          <a:lstStyle/>
          <a:p>
            <a:r>
              <a:rPr lang="en-US" dirty="0"/>
              <a:t> </a:t>
            </a:r>
          </a:p>
        </p:txBody>
      </p:sp>
      <p:sp>
        <p:nvSpPr>
          <p:cNvPr id="3" name="Content Placeholder 2">
            <a:extLst>
              <a:ext uri="{FF2B5EF4-FFF2-40B4-BE49-F238E27FC236}">
                <a16:creationId xmlns:a16="http://schemas.microsoft.com/office/drawing/2014/main" id="{D11BF9FC-CF08-EF4C-B86D-E802179B0A96}"/>
              </a:ext>
            </a:extLst>
          </p:cNvPr>
          <p:cNvSpPr>
            <a:spLocks noGrp="1"/>
          </p:cNvSpPr>
          <p:nvPr>
            <p:ph idx="1"/>
          </p:nvPr>
        </p:nvSpPr>
        <p:spPr>
          <a:xfrm>
            <a:off x="838200" y="365125"/>
            <a:ext cx="10515600" cy="5811838"/>
          </a:xfrm>
        </p:spPr>
        <p:txBody>
          <a:bodyPr>
            <a:normAutofit/>
          </a:bodyPr>
          <a:lstStyle/>
          <a:p>
            <a:pPr marL="0" indent="0" algn="ctr">
              <a:buNone/>
            </a:pPr>
            <a:endParaRPr lang="en-US" sz="4800" b="1" dirty="0"/>
          </a:p>
          <a:p>
            <a:pPr marL="0" indent="0" algn="ctr">
              <a:buNone/>
            </a:pPr>
            <a:endParaRPr lang="en-US" sz="4800" b="1" dirty="0"/>
          </a:p>
          <a:p>
            <a:pPr marL="0" indent="0" algn="ctr">
              <a:buNone/>
            </a:pPr>
            <a:r>
              <a:rPr lang="en-US" sz="4800" b="1" dirty="0">
                <a:latin typeface="Baskerville" panose="02020502070401020303" pitchFamily="18" charset="0"/>
                <a:ea typeface="Baskerville" panose="02020502070401020303" pitchFamily="18" charset="0"/>
              </a:rPr>
              <a:t>Thank You!</a:t>
            </a:r>
          </a:p>
          <a:p>
            <a:pPr marL="0" indent="0" algn="ctr">
              <a:buNone/>
            </a:pPr>
            <a:r>
              <a:rPr lang="en-US" sz="4800" b="1" dirty="0">
                <a:latin typeface="Baskerville" panose="02020502070401020303" pitchFamily="18" charset="0"/>
                <a:ea typeface="Baskerville" panose="02020502070401020303" pitchFamily="18" charset="0"/>
              </a:rPr>
              <a:t>Questions? Comments? </a:t>
            </a:r>
          </a:p>
          <a:p>
            <a:pPr marL="0" indent="0" algn="ctr">
              <a:buNone/>
            </a:pPr>
            <a:r>
              <a:rPr lang="en-US" sz="4800" b="1" dirty="0">
                <a:latin typeface="Baskerville" panose="02020502070401020303" pitchFamily="18" charset="0"/>
                <a:ea typeface="Baskerville" panose="02020502070401020303" pitchFamily="18" charset="0"/>
              </a:rPr>
              <a:t>Email: </a:t>
            </a:r>
            <a:r>
              <a:rPr lang="en-US" sz="4800" b="1" dirty="0" err="1">
                <a:latin typeface="Baskerville" panose="02020502070401020303" pitchFamily="18" charset="0"/>
                <a:ea typeface="Baskerville" panose="02020502070401020303" pitchFamily="18" charset="0"/>
              </a:rPr>
              <a:t>aaron.hoy@mnsu.edu</a:t>
            </a:r>
            <a:endParaRPr lang="en-US" sz="4800" b="1"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635768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78FDD-8477-8D4A-A574-5FBD390595CE}"/>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Same-Sex Marriage</a:t>
            </a:r>
          </a:p>
        </p:txBody>
      </p:sp>
      <p:sp>
        <p:nvSpPr>
          <p:cNvPr id="3" name="Content Placeholder 2">
            <a:extLst>
              <a:ext uri="{FF2B5EF4-FFF2-40B4-BE49-F238E27FC236}">
                <a16:creationId xmlns:a16="http://schemas.microsoft.com/office/drawing/2014/main" id="{D33B4364-C228-D147-BDBB-6F42D7F11D32}"/>
              </a:ext>
            </a:extLst>
          </p:cNvPr>
          <p:cNvSpPr>
            <a:spLocks noGrp="1"/>
          </p:cNvSpPr>
          <p:nvPr>
            <p:ph idx="1"/>
          </p:nvPr>
        </p:nvSpPr>
        <p:spPr/>
        <p:txBody>
          <a:bodyPr/>
          <a:lstStyle/>
          <a:p>
            <a:r>
              <a:rPr lang="en-US" dirty="0">
                <a:latin typeface="Baskerville" panose="02020502070401020303" pitchFamily="18" charset="0"/>
                <a:ea typeface="Baskerville" panose="02020502070401020303" pitchFamily="18" charset="0"/>
              </a:rPr>
              <a:t>With the recent legalization of same-sex marriage across the US (2004-2015), sociologists and other scholars have begun to develop a body of literature on same-sex marriage – </a:t>
            </a:r>
          </a:p>
          <a:p>
            <a:pPr lvl="1"/>
            <a:r>
              <a:rPr lang="en-US" dirty="0">
                <a:latin typeface="Baskerville" panose="02020502070401020303" pitchFamily="18" charset="0"/>
                <a:ea typeface="Baskerville" panose="02020502070401020303" pitchFamily="18" charset="0"/>
              </a:rPr>
              <a:t>Motivations for marrying (</a:t>
            </a:r>
            <a:r>
              <a:rPr lang="en-US" dirty="0" err="1">
                <a:latin typeface="Baskerville" panose="02020502070401020303" pitchFamily="18" charset="0"/>
                <a:ea typeface="Baskerville" panose="02020502070401020303" pitchFamily="18" charset="0"/>
              </a:rPr>
              <a:t>Kimport</a:t>
            </a:r>
            <a:r>
              <a:rPr lang="en-US" dirty="0">
                <a:latin typeface="Baskerville" panose="02020502070401020303" pitchFamily="18" charset="0"/>
                <a:ea typeface="Baskerville" panose="02020502070401020303" pitchFamily="18" charset="0"/>
              </a:rPr>
              <a:t> 2014; Richman 2014)</a:t>
            </a:r>
          </a:p>
          <a:p>
            <a:pPr lvl="1"/>
            <a:r>
              <a:rPr lang="en-US" dirty="0">
                <a:latin typeface="Baskerville" panose="02020502070401020303" pitchFamily="18" charset="0"/>
                <a:ea typeface="Baskerville" panose="02020502070401020303" pitchFamily="18" charset="0"/>
              </a:rPr>
              <a:t>Marriage and family relationships (</a:t>
            </a:r>
            <a:r>
              <a:rPr lang="en-US" dirty="0" err="1">
                <a:latin typeface="Baskerville" panose="02020502070401020303" pitchFamily="18" charset="0"/>
                <a:ea typeface="Baskerville" panose="02020502070401020303" pitchFamily="18" charset="0"/>
              </a:rPr>
              <a:t>Ocobock</a:t>
            </a:r>
            <a:r>
              <a:rPr lang="en-US" dirty="0">
                <a:latin typeface="Baskerville" panose="02020502070401020303" pitchFamily="18" charset="0"/>
                <a:ea typeface="Baskerville" panose="02020502070401020303" pitchFamily="18" charset="0"/>
              </a:rPr>
              <a:t> 2013; </a:t>
            </a:r>
            <a:r>
              <a:rPr lang="en-US" dirty="0" err="1">
                <a:latin typeface="Baskerville" panose="02020502070401020303" pitchFamily="18" charset="0"/>
                <a:ea typeface="Baskerville" panose="02020502070401020303" pitchFamily="18" charset="0"/>
              </a:rPr>
              <a:t>Riggle</a:t>
            </a:r>
            <a:r>
              <a:rPr lang="en-US" dirty="0">
                <a:latin typeface="Baskerville" panose="02020502070401020303" pitchFamily="18" charset="0"/>
                <a:ea typeface="Baskerville" panose="02020502070401020303" pitchFamily="18" charset="0"/>
              </a:rPr>
              <a:t> et al. 2018)</a:t>
            </a:r>
          </a:p>
          <a:p>
            <a:pPr lvl="1"/>
            <a:r>
              <a:rPr lang="en-US" dirty="0">
                <a:latin typeface="Baskerville" panose="02020502070401020303" pitchFamily="18" charset="0"/>
                <a:ea typeface="Baskerville" panose="02020502070401020303" pitchFamily="18" charset="0"/>
              </a:rPr>
              <a:t>Marriage and health (Kim </a:t>
            </a:r>
            <a:r>
              <a:rPr lang="en-US">
                <a:latin typeface="Baskerville" panose="02020502070401020303" pitchFamily="18" charset="0"/>
                <a:ea typeface="Baskerville" panose="02020502070401020303" pitchFamily="18" charset="0"/>
              </a:rPr>
              <a:t>and Fredriksen-Goldsen 2014; LeBlanc </a:t>
            </a:r>
            <a:r>
              <a:rPr lang="en-US" dirty="0">
                <a:latin typeface="Baskerville" panose="02020502070401020303" pitchFamily="18" charset="0"/>
                <a:ea typeface="Baskerville" panose="02020502070401020303" pitchFamily="18" charset="0"/>
              </a:rPr>
              <a:t>et al. 2018)</a:t>
            </a:r>
          </a:p>
          <a:p>
            <a:pPr lvl="1"/>
            <a:endParaRPr lang="en-US" dirty="0">
              <a:latin typeface="Baskerville" panose="02020502070401020303" pitchFamily="18" charset="0"/>
              <a:ea typeface="Baskerville" panose="02020502070401020303" pitchFamily="18" charset="0"/>
            </a:endParaRPr>
          </a:p>
          <a:p>
            <a:pPr marL="0" indent="0" algn="ctr">
              <a:buNone/>
            </a:pPr>
            <a:r>
              <a:rPr lang="en-US" sz="3200" b="1" i="1" dirty="0">
                <a:latin typeface="Baskerville" panose="02020502070401020303" pitchFamily="18" charset="0"/>
                <a:ea typeface="Baskerville" panose="02020502070401020303" pitchFamily="18" charset="0"/>
              </a:rPr>
              <a:t>However, scholars have yet to explore how gay men and lesbians approach their marital relationships. </a:t>
            </a:r>
          </a:p>
        </p:txBody>
      </p:sp>
    </p:spTree>
    <p:extLst>
      <p:ext uri="{BB962C8B-B14F-4D97-AF65-F5344CB8AC3E}">
        <p14:creationId xmlns:p14="http://schemas.microsoft.com/office/powerpoint/2010/main" val="462967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7336A-0565-2B4A-BE40-5380956D70AE}"/>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Relationship Orientations</a:t>
            </a:r>
          </a:p>
        </p:txBody>
      </p:sp>
      <p:sp>
        <p:nvSpPr>
          <p:cNvPr id="3" name="Content Placeholder 2">
            <a:extLst>
              <a:ext uri="{FF2B5EF4-FFF2-40B4-BE49-F238E27FC236}">
                <a16:creationId xmlns:a16="http://schemas.microsoft.com/office/drawing/2014/main" id="{6C5DCABF-D89B-8345-B46E-989D36801E25}"/>
              </a:ext>
            </a:extLst>
          </p:cNvPr>
          <p:cNvSpPr>
            <a:spLocks noGrp="1"/>
          </p:cNvSpPr>
          <p:nvPr>
            <p:ph idx="1"/>
          </p:nvPr>
        </p:nvSpPr>
        <p:spPr/>
        <p:txBody>
          <a:bodyPr/>
          <a:lstStyle/>
          <a:p>
            <a:r>
              <a:rPr lang="en-US" b="1" dirty="0">
                <a:latin typeface="Baskerville" panose="02020502070401020303" pitchFamily="18" charset="0"/>
                <a:ea typeface="Baskerville" panose="02020502070401020303" pitchFamily="18" charset="0"/>
              </a:rPr>
              <a:t>Communal Orientations → </a:t>
            </a:r>
            <a:r>
              <a:rPr lang="en-US" dirty="0">
                <a:latin typeface="Baskerville" panose="02020502070401020303" pitchFamily="18" charset="0"/>
                <a:ea typeface="Baskerville" panose="02020502070401020303" pitchFamily="18" charset="0"/>
              </a:rPr>
              <a:t>Prioritize the solidarity and stability of the relationship</a:t>
            </a:r>
          </a:p>
          <a:p>
            <a:pPr lvl="1"/>
            <a:r>
              <a:rPr lang="en-US" dirty="0">
                <a:latin typeface="Baskerville" panose="02020502070401020303" pitchFamily="18" charset="0"/>
                <a:ea typeface="Baskerville" panose="02020502070401020303" pitchFamily="18" charset="0"/>
              </a:rPr>
              <a:t>Entails a sense of “we-ness” (</a:t>
            </a:r>
            <a:r>
              <a:rPr lang="en-US" dirty="0" err="1">
                <a:latin typeface="Baskerville" panose="02020502070401020303" pitchFamily="18" charset="0"/>
                <a:ea typeface="Baskerville" panose="02020502070401020303" pitchFamily="18" charset="0"/>
              </a:rPr>
              <a:t>DeMaris</a:t>
            </a:r>
            <a:r>
              <a:rPr lang="en-US" dirty="0">
                <a:latin typeface="Baskerville" panose="02020502070401020303" pitchFamily="18" charset="0"/>
                <a:ea typeface="Baskerville" panose="02020502070401020303" pitchFamily="18" charset="0"/>
              </a:rPr>
              <a:t> 2007)</a:t>
            </a:r>
          </a:p>
          <a:p>
            <a:pPr lvl="1"/>
            <a:r>
              <a:rPr lang="en-US" dirty="0">
                <a:latin typeface="Baskerville" panose="02020502070401020303" pitchFamily="18" charset="0"/>
                <a:ea typeface="Baskerville" panose="02020502070401020303" pitchFamily="18" charset="0"/>
              </a:rPr>
              <a:t>Low levels of individual autonomy, high levels of interdependence</a:t>
            </a:r>
            <a:endParaRPr lang="en-US" b="1" dirty="0">
              <a:latin typeface="Baskerville" panose="02020502070401020303" pitchFamily="18" charset="0"/>
              <a:ea typeface="Baskerville" panose="02020502070401020303" pitchFamily="18" charset="0"/>
            </a:endParaRPr>
          </a:p>
          <a:p>
            <a:endParaRPr lang="en-US" b="1" dirty="0">
              <a:latin typeface="Baskerville" panose="02020502070401020303" pitchFamily="18" charset="0"/>
              <a:ea typeface="Baskerville" panose="02020502070401020303" pitchFamily="18" charset="0"/>
            </a:endParaRPr>
          </a:p>
          <a:p>
            <a:r>
              <a:rPr lang="en-US" b="1" dirty="0">
                <a:latin typeface="Baskerville" panose="02020502070401020303" pitchFamily="18" charset="0"/>
                <a:ea typeface="Baskerville" panose="02020502070401020303" pitchFamily="18" charset="0"/>
              </a:rPr>
              <a:t>Individual (or Individualistic) Orientations →</a:t>
            </a:r>
            <a:r>
              <a:rPr lang="en-US" dirty="0">
                <a:latin typeface="Baskerville" panose="02020502070401020303" pitchFamily="18" charset="0"/>
                <a:ea typeface="Baskerville" panose="02020502070401020303" pitchFamily="18" charset="0"/>
              </a:rPr>
              <a:t> Prioritize the happiness and well-being of each partner</a:t>
            </a:r>
          </a:p>
          <a:p>
            <a:pPr lvl="1"/>
            <a:r>
              <a:rPr lang="en-US" dirty="0">
                <a:latin typeface="Baskerville" panose="02020502070401020303" pitchFamily="18" charset="0"/>
                <a:ea typeface="Baskerville" panose="02020502070401020303" pitchFamily="18" charset="0"/>
              </a:rPr>
              <a:t>High levels of individual autonomy, low levels of interdependence</a:t>
            </a:r>
          </a:p>
          <a:p>
            <a:pPr marL="457200" lvl="1" indent="0">
              <a:buNone/>
            </a:pPr>
            <a:endParaRPr lang="en-US"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2293561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E7F5C-30D3-D04A-BF36-6674A36DEFD7}"/>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Same-Sex Relationships</a:t>
            </a:r>
          </a:p>
        </p:txBody>
      </p:sp>
      <p:sp>
        <p:nvSpPr>
          <p:cNvPr id="3" name="Content Placeholder 2">
            <a:extLst>
              <a:ext uri="{FF2B5EF4-FFF2-40B4-BE49-F238E27FC236}">
                <a16:creationId xmlns:a16="http://schemas.microsoft.com/office/drawing/2014/main" id="{1066B248-C7ED-CB4E-8EBF-AEAF29874CE8}"/>
              </a:ext>
            </a:extLst>
          </p:cNvPr>
          <p:cNvSpPr>
            <a:spLocks noGrp="1"/>
          </p:cNvSpPr>
          <p:nvPr>
            <p:ph idx="1"/>
          </p:nvPr>
        </p:nvSpPr>
        <p:spPr/>
        <p:txBody>
          <a:bodyPr>
            <a:normAutofit lnSpcReduction="10000"/>
          </a:bodyPr>
          <a:lstStyle/>
          <a:p>
            <a:r>
              <a:rPr lang="en-US" dirty="0">
                <a:latin typeface="Baskerville" panose="02020502070401020303" pitchFamily="18" charset="0"/>
                <a:ea typeface="Baskerville" panose="02020502070401020303" pitchFamily="18" charset="0"/>
              </a:rPr>
              <a:t>Research suggests that gay men and lesbians tend to approach their non-marital relationships with an individual(</a:t>
            </a:r>
            <a:r>
              <a:rPr lang="en-US" dirty="0" err="1">
                <a:latin typeface="Baskerville" panose="02020502070401020303" pitchFamily="18" charset="0"/>
                <a:ea typeface="Baskerville" panose="02020502070401020303" pitchFamily="18" charset="0"/>
              </a:rPr>
              <a:t>istic</a:t>
            </a:r>
            <a:r>
              <a:rPr lang="en-US" dirty="0">
                <a:latin typeface="Baskerville" panose="02020502070401020303" pitchFamily="18" charset="0"/>
                <a:ea typeface="Baskerville" panose="02020502070401020303" pitchFamily="18" charset="0"/>
              </a:rPr>
              <a:t>) orientation – </a:t>
            </a:r>
          </a:p>
          <a:p>
            <a:pPr lvl="1"/>
            <a:r>
              <a:rPr lang="en-US" dirty="0">
                <a:latin typeface="Baskerville" panose="02020502070401020303" pitchFamily="18" charset="0"/>
                <a:ea typeface="Baskerville" panose="02020502070401020303" pitchFamily="18" charset="0"/>
              </a:rPr>
              <a:t>Report that monogamy and lifelong commitment are less important (Green et al. 2016; Meier et al. 2009; Stacey 2008)</a:t>
            </a:r>
          </a:p>
          <a:p>
            <a:pPr lvl="1"/>
            <a:r>
              <a:rPr lang="en-US" dirty="0">
                <a:latin typeface="Baskerville" panose="02020502070401020303" pitchFamily="18" charset="0"/>
                <a:ea typeface="Baskerville" panose="02020502070401020303" pitchFamily="18" charset="0"/>
              </a:rPr>
              <a:t>Less likely to share a residence (</a:t>
            </a:r>
            <a:r>
              <a:rPr lang="en-US" dirty="0" err="1">
                <a:latin typeface="Baskerville" panose="02020502070401020303" pitchFamily="18" charset="0"/>
                <a:ea typeface="Baskerville" panose="02020502070401020303" pitchFamily="18" charset="0"/>
              </a:rPr>
              <a:t>Strohm</a:t>
            </a:r>
            <a:r>
              <a:rPr lang="en-US" dirty="0">
                <a:latin typeface="Baskerville" panose="02020502070401020303" pitchFamily="18" charset="0"/>
                <a:ea typeface="Baskerville" panose="02020502070401020303" pitchFamily="18" charset="0"/>
              </a:rPr>
              <a:t> et al. 2009)</a:t>
            </a:r>
          </a:p>
          <a:p>
            <a:pPr lvl="1"/>
            <a:r>
              <a:rPr lang="en-US" dirty="0">
                <a:latin typeface="Baskerville" panose="02020502070401020303" pitchFamily="18" charset="0"/>
                <a:ea typeface="Baskerville" panose="02020502070401020303" pitchFamily="18" charset="0"/>
              </a:rPr>
              <a:t>Less likely to adopt a shared last name (Clarke et al. 2008; Patterson and Farr 2017; Suter and Oswald 2003)</a:t>
            </a:r>
          </a:p>
          <a:p>
            <a:pPr marL="457200" lvl="1" indent="0">
              <a:buNone/>
            </a:pPr>
            <a:endParaRPr lang="en-US" dirty="0">
              <a:latin typeface="Baskerville" panose="02020502070401020303" pitchFamily="18" charset="0"/>
              <a:ea typeface="Baskerville" panose="02020502070401020303" pitchFamily="18" charset="0"/>
            </a:endParaRPr>
          </a:p>
          <a:p>
            <a:pPr marL="0" indent="0" algn="ctr">
              <a:buNone/>
            </a:pPr>
            <a:r>
              <a:rPr lang="en-US" b="1" i="1" dirty="0">
                <a:latin typeface="Baskerville" panose="02020502070401020303" pitchFamily="18" charset="0"/>
                <a:ea typeface="Baskerville" panose="02020502070401020303" pitchFamily="18" charset="0"/>
              </a:rPr>
              <a:t>As such, scholars have characterized gay men and lesbians as “pioneers” of “radical individualism” (see Giddens 2014; Orne 2017)</a:t>
            </a:r>
          </a:p>
        </p:txBody>
      </p:sp>
    </p:spTree>
    <p:extLst>
      <p:ext uri="{BB962C8B-B14F-4D97-AF65-F5344CB8AC3E}">
        <p14:creationId xmlns:p14="http://schemas.microsoft.com/office/powerpoint/2010/main" val="3152969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B161F-5510-D142-9A6D-9485FDB3ED2F}"/>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Research Questions</a:t>
            </a:r>
          </a:p>
        </p:txBody>
      </p:sp>
      <p:sp>
        <p:nvSpPr>
          <p:cNvPr id="3" name="Content Placeholder 2">
            <a:extLst>
              <a:ext uri="{FF2B5EF4-FFF2-40B4-BE49-F238E27FC236}">
                <a16:creationId xmlns:a16="http://schemas.microsoft.com/office/drawing/2014/main" id="{02AA1804-5B5A-174E-84DE-9732AA4A6BD6}"/>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In this paper, I address two research questions – </a:t>
            </a:r>
          </a:p>
          <a:p>
            <a:endParaRPr lang="en-US" dirty="0">
              <a:latin typeface="Baskerville" panose="02020502070401020303" pitchFamily="18" charset="0"/>
              <a:ea typeface="Baskerville" panose="02020502070401020303" pitchFamily="18" charset="0"/>
            </a:endParaRPr>
          </a:p>
          <a:p>
            <a:pPr marL="914400" lvl="1" indent="-457200">
              <a:buFont typeface="+mj-lt"/>
              <a:buAutoNum type="arabicPeriod"/>
            </a:pPr>
            <a:r>
              <a:rPr lang="en-US" dirty="0">
                <a:latin typeface="Baskerville" panose="02020502070401020303" pitchFamily="18" charset="0"/>
                <a:ea typeface="Baskerville" panose="02020502070401020303" pitchFamily="18" charset="0"/>
              </a:rPr>
              <a:t>How do gay men and lesbians approach their marital relationships? </a:t>
            </a:r>
          </a:p>
          <a:p>
            <a:pPr marL="457200" lvl="1" indent="0">
              <a:buNone/>
            </a:pPr>
            <a:endParaRPr lang="en-US" dirty="0">
              <a:latin typeface="Baskerville" panose="02020502070401020303" pitchFamily="18" charset="0"/>
              <a:ea typeface="Baskerville" panose="02020502070401020303" pitchFamily="18" charset="0"/>
            </a:endParaRPr>
          </a:p>
          <a:p>
            <a:pPr marL="914400" lvl="1" indent="-457200">
              <a:buFont typeface="+mj-lt"/>
              <a:buAutoNum type="arabicPeriod" startAt="2"/>
            </a:pPr>
            <a:r>
              <a:rPr lang="en-US" dirty="0">
                <a:latin typeface="Baskerville" panose="02020502070401020303" pitchFamily="18" charset="0"/>
                <a:ea typeface="Baskerville" panose="02020502070401020303" pitchFamily="18" charset="0"/>
              </a:rPr>
              <a:t>Are their orientations to marriage more individual(</a:t>
            </a:r>
            <a:r>
              <a:rPr lang="en-US" dirty="0" err="1">
                <a:latin typeface="Baskerville" panose="02020502070401020303" pitchFamily="18" charset="0"/>
                <a:ea typeface="Baskerville" panose="02020502070401020303" pitchFamily="18" charset="0"/>
              </a:rPr>
              <a:t>istic</a:t>
            </a:r>
            <a:r>
              <a:rPr lang="en-US" dirty="0">
                <a:latin typeface="Baskerville" panose="02020502070401020303" pitchFamily="18" charset="0"/>
                <a:ea typeface="Baskerville" panose="02020502070401020303" pitchFamily="18" charset="0"/>
              </a:rPr>
              <a:t>), as the existing research would suggest, or more communal? </a:t>
            </a:r>
          </a:p>
          <a:p>
            <a:pPr marL="457200" lvl="1" indent="0">
              <a:buNone/>
            </a:pPr>
            <a:endParaRPr lang="en-US"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3813218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92F15-C8B0-4F23-9D1E-9D286DFD9BEF}"/>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Methods</a:t>
            </a:r>
          </a:p>
        </p:txBody>
      </p:sp>
      <p:sp>
        <p:nvSpPr>
          <p:cNvPr id="3" name="Content Placeholder 2">
            <a:extLst>
              <a:ext uri="{FF2B5EF4-FFF2-40B4-BE49-F238E27FC236}">
                <a16:creationId xmlns:a16="http://schemas.microsoft.com/office/drawing/2014/main" id="{9DF2520D-4F69-48B1-B249-084B1CEA8A7B}"/>
              </a:ext>
            </a:extLst>
          </p:cNvPr>
          <p:cNvSpPr>
            <a:spLocks noGrp="1"/>
          </p:cNvSpPr>
          <p:nvPr>
            <p:ph idx="1"/>
          </p:nvPr>
        </p:nvSpPr>
        <p:spPr/>
        <p:txBody>
          <a:bodyPr>
            <a:normAutofit fontScale="92500" lnSpcReduction="20000"/>
          </a:bodyPr>
          <a:lstStyle/>
          <a:p>
            <a:r>
              <a:rPr lang="en-US" dirty="0">
                <a:latin typeface="Baskerville" panose="02020502070401020303" pitchFamily="18" charset="0"/>
                <a:ea typeface="Baskerville" panose="02020502070401020303" pitchFamily="18" charset="0"/>
              </a:rPr>
              <a:t>In-depth interviews with 28 currently married gay men and lesbians</a:t>
            </a:r>
          </a:p>
          <a:p>
            <a:pPr lvl="1"/>
            <a:r>
              <a:rPr lang="en-US" dirty="0">
                <a:latin typeface="Baskerville" panose="02020502070401020303" pitchFamily="18" charset="0"/>
                <a:ea typeface="Baskerville" panose="02020502070401020303" pitchFamily="18" charset="0"/>
              </a:rPr>
              <a:t>Participants recruited through non-profit organizations and law firms, snowball sampling </a:t>
            </a:r>
          </a:p>
          <a:p>
            <a:pPr lvl="1"/>
            <a:r>
              <a:rPr lang="en-US" dirty="0">
                <a:latin typeface="Baskerville" panose="02020502070401020303" pitchFamily="18" charset="0"/>
                <a:ea typeface="Baskerville" panose="02020502070401020303" pitchFamily="18" charset="0"/>
              </a:rPr>
              <a:t>Conducted in person and via telephone </a:t>
            </a:r>
          </a:p>
          <a:p>
            <a:pPr lvl="1"/>
            <a:r>
              <a:rPr lang="en-US" dirty="0">
                <a:latin typeface="Baskerville" panose="02020502070401020303" pitchFamily="18" charset="0"/>
                <a:ea typeface="Baskerville" panose="02020502070401020303" pitchFamily="18" charset="0"/>
              </a:rPr>
              <a:t>Lasted between 1 and 2.5 hours</a:t>
            </a:r>
          </a:p>
          <a:p>
            <a:pPr lvl="1"/>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Sample characteristics –</a:t>
            </a:r>
          </a:p>
          <a:p>
            <a:pPr lvl="1"/>
            <a:r>
              <a:rPr lang="en-US" dirty="0">
                <a:latin typeface="Baskerville" panose="02020502070401020303" pitchFamily="18" charset="0"/>
                <a:ea typeface="Baskerville" panose="02020502070401020303" pitchFamily="18" charset="0"/>
              </a:rPr>
              <a:t>16 women, 12 men</a:t>
            </a:r>
          </a:p>
          <a:p>
            <a:pPr lvl="1"/>
            <a:r>
              <a:rPr lang="en-US" dirty="0">
                <a:latin typeface="Baskerville" panose="02020502070401020303" pitchFamily="18" charset="0"/>
                <a:ea typeface="Baskerville" panose="02020502070401020303" pitchFamily="18" charset="0"/>
              </a:rPr>
              <a:t>Predominantly White</a:t>
            </a:r>
          </a:p>
          <a:p>
            <a:pPr lvl="1"/>
            <a:r>
              <a:rPr lang="en-US" dirty="0">
                <a:latin typeface="Baskerville" panose="02020502070401020303" pitchFamily="18" charset="0"/>
                <a:ea typeface="Baskerville" panose="02020502070401020303" pitchFamily="18" charset="0"/>
              </a:rPr>
              <a:t>Ages range between 28 and 78, though most between 35 and 55</a:t>
            </a:r>
          </a:p>
          <a:p>
            <a:pPr marL="457200" lvl="1" indent="0">
              <a:buNone/>
            </a:pPr>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Analyzed using grounded theory (Charmaz 2006)</a:t>
            </a:r>
          </a:p>
          <a:p>
            <a:pPr lvl="1"/>
            <a:r>
              <a:rPr lang="en-US" dirty="0">
                <a:latin typeface="Baskerville" panose="02020502070401020303" pitchFamily="18" charset="0"/>
                <a:ea typeface="Baskerville" panose="02020502070401020303" pitchFamily="18" charset="0"/>
              </a:rPr>
              <a:t>3-step inductive process: line-by-line coding, focused coding, analytic memos</a:t>
            </a:r>
          </a:p>
          <a:p>
            <a:endParaRPr lang="en-US" dirty="0"/>
          </a:p>
        </p:txBody>
      </p:sp>
    </p:spTree>
    <p:extLst>
      <p:ext uri="{BB962C8B-B14F-4D97-AF65-F5344CB8AC3E}">
        <p14:creationId xmlns:p14="http://schemas.microsoft.com/office/powerpoint/2010/main" val="3200549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06564-4546-AA43-9532-0F12FA73B373}"/>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Communal Orientations</a:t>
            </a:r>
          </a:p>
        </p:txBody>
      </p:sp>
      <p:sp>
        <p:nvSpPr>
          <p:cNvPr id="3" name="Content Placeholder 2">
            <a:extLst>
              <a:ext uri="{FF2B5EF4-FFF2-40B4-BE49-F238E27FC236}">
                <a16:creationId xmlns:a16="http://schemas.microsoft.com/office/drawing/2014/main" id="{3C6A01F2-2143-1C48-B099-5B3D85B690C3}"/>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“It feels like we’re together as a team. It’s not, you know, she’s over here and I’m over here kind of separated. It feels very much like everything we do we do together, whether it’s work or school or purchases or whatever. Like, I always tell my wife, you know, ‘</a:t>
            </a:r>
            <a:r>
              <a:rPr lang="en-US" i="1" dirty="0">
                <a:latin typeface="Baskerville" panose="02020502070401020303" pitchFamily="18" charset="0"/>
                <a:ea typeface="Baskerville" panose="02020502070401020303" pitchFamily="18" charset="0"/>
              </a:rPr>
              <a:t>We’re</a:t>
            </a:r>
            <a:r>
              <a:rPr lang="en-US" dirty="0">
                <a:latin typeface="Baskerville" panose="02020502070401020303" pitchFamily="18" charset="0"/>
                <a:ea typeface="Baskerville" panose="02020502070401020303" pitchFamily="18" charset="0"/>
              </a:rPr>
              <a:t> almost done,’ and ‘Now </a:t>
            </a:r>
            <a:r>
              <a:rPr lang="en-US" i="1" dirty="0">
                <a:latin typeface="Baskerville" panose="02020502070401020303" pitchFamily="18" charset="0"/>
                <a:ea typeface="Baskerville" panose="02020502070401020303" pitchFamily="18" charset="0"/>
              </a:rPr>
              <a:t>we</a:t>
            </a:r>
            <a:r>
              <a:rPr lang="en-US" dirty="0">
                <a:latin typeface="Baskerville" panose="02020502070401020303" pitchFamily="18" charset="0"/>
                <a:ea typeface="Baskerville" panose="02020502070401020303" pitchFamily="18" charset="0"/>
              </a:rPr>
              <a:t> have to do this part of the dissertation,’ or whatever” </a:t>
            </a:r>
          </a:p>
          <a:p>
            <a:pPr marL="0" indent="0">
              <a:buNone/>
            </a:pPr>
            <a:r>
              <a:rPr lang="en-US" dirty="0">
                <a:latin typeface="Baskerville" panose="02020502070401020303" pitchFamily="18" charset="0"/>
                <a:ea typeface="Baskerville" panose="02020502070401020303" pitchFamily="18" charset="0"/>
              </a:rPr>
              <a:t>							– </a:t>
            </a:r>
            <a:r>
              <a:rPr lang="en-US" i="1" dirty="0">
                <a:latin typeface="Baskerville" panose="02020502070401020303" pitchFamily="18" charset="0"/>
                <a:ea typeface="Baskerville" panose="02020502070401020303" pitchFamily="18" charset="0"/>
              </a:rPr>
              <a:t>Jenny (55, White, Oregon)</a:t>
            </a:r>
          </a:p>
        </p:txBody>
      </p:sp>
    </p:spTree>
    <p:extLst>
      <p:ext uri="{BB962C8B-B14F-4D97-AF65-F5344CB8AC3E}">
        <p14:creationId xmlns:p14="http://schemas.microsoft.com/office/powerpoint/2010/main" val="3040083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562-24D3-194B-A311-61A8F851E30D}"/>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Communal Orientations</a:t>
            </a:r>
          </a:p>
        </p:txBody>
      </p:sp>
      <p:sp>
        <p:nvSpPr>
          <p:cNvPr id="3" name="Content Placeholder 2">
            <a:extLst>
              <a:ext uri="{FF2B5EF4-FFF2-40B4-BE49-F238E27FC236}">
                <a16:creationId xmlns:a16="http://schemas.microsoft.com/office/drawing/2014/main" id="{C0E66C1C-DFFF-804C-889B-3EC4BEA1A816}"/>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“We just work really well together, kind of like a team in a way. Like, we support one another really well, and we depend on one another for everything…And it’s just overall a good balance of us doing everything together and making it work” </a:t>
            </a:r>
          </a:p>
          <a:p>
            <a:pPr marL="0" indent="0">
              <a:buNone/>
            </a:pPr>
            <a:r>
              <a:rPr lang="en-US" dirty="0">
                <a:latin typeface="Baskerville" panose="02020502070401020303" pitchFamily="18" charset="0"/>
                <a:ea typeface="Baskerville" panose="02020502070401020303" pitchFamily="18" charset="0"/>
              </a:rPr>
              <a:t>					</a:t>
            </a:r>
            <a:r>
              <a:rPr lang="en-US" i="1" dirty="0">
                <a:latin typeface="Baskerville" panose="02020502070401020303" pitchFamily="18" charset="0"/>
                <a:ea typeface="Baskerville" panose="02020502070401020303" pitchFamily="18" charset="0"/>
              </a:rPr>
              <a:t>– Nate (34, White, New Hampshire) </a:t>
            </a:r>
          </a:p>
        </p:txBody>
      </p:sp>
    </p:spTree>
    <p:extLst>
      <p:ext uri="{BB962C8B-B14F-4D97-AF65-F5344CB8AC3E}">
        <p14:creationId xmlns:p14="http://schemas.microsoft.com/office/powerpoint/2010/main" val="2062086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7AC20-5BED-DF4E-A9A3-7BB7614110C2}"/>
              </a:ext>
            </a:extLst>
          </p:cNvPr>
          <p:cNvSpPr>
            <a:spLocks noGrp="1"/>
          </p:cNvSpPr>
          <p:nvPr>
            <p:ph type="title"/>
          </p:nvPr>
        </p:nvSpPr>
        <p:spPr/>
        <p:txBody>
          <a:bodyPr/>
          <a:lstStyle/>
          <a:p>
            <a:r>
              <a:rPr lang="en-US" dirty="0">
                <a:latin typeface="Baskerville" panose="02020502070401020303" pitchFamily="18" charset="0"/>
                <a:ea typeface="Baskerville" panose="02020502070401020303" pitchFamily="18" charset="0"/>
              </a:rPr>
              <a:t>Collaboration and Interdependence</a:t>
            </a:r>
          </a:p>
        </p:txBody>
      </p:sp>
      <p:sp>
        <p:nvSpPr>
          <p:cNvPr id="3" name="Content Placeholder 2">
            <a:extLst>
              <a:ext uri="{FF2B5EF4-FFF2-40B4-BE49-F238E27FC236}">
                <a16:creationId xmlns:a16="http://schemas.microsoft.com/office/drawing/2014/main" id="{49420B9E-0FC3-F34E-BF8A-EED2DFD9924E}"/>
              </a:ext>
            </a:extLst>
          </p:cNvPr>
          <p:cNvSpPr>
            <a:spLocks noGrp="1"/>
          </p:cNvSpPr>
          <p:nvPr>
            <p:ph idx="1"/>
          </p:nvPr>
        </p:nvSpPr>
        <p:spPr/>
        <p:txBody>
          <a:bodyPr/>
          <a:lstStyle/>
          <a:p>
            <a:pPr marL="0" indent="0">
              <a:buNone/>
            </a:pPr>
            <a:r>
              <a:rPr lang="en-US" dirty="0">
                <a:latin typeface="Baskerville" panose="02020502070401020303" pitchFamily="18" charset="0"/>
                <a:ea typeface="Baskerville" panose="02020502070401020303" pitchFamily="18" charset="0"/>
              </a:rPr>
              <a:t>“We just really work together and rely on one another. If one is lacking in an area, the other can help to compensate. Like, I’m very handy. [My husband] is not. So if something isn’t repaired, I can take care of that. But even with family, his family is social whereas mine isn’t, so he ends up doing a lot of the coordinating and dealing with family…That ends up making a good mix for us” </a:t>
            </a:r>
          </a:p>
          <a:p>
            <a:pPr marL="0" indent="0">
              <a:buNone/>
            </a:pPr>
            <a:r>
              <a:rPr lang="en-US" dirty="0">
                <a:latin typeface="Baskerville" panose="02020502070401020303" pitchFamily="18" charset="0"/>
                <a:ea typeface="Baskerville" panose="02020502070401020303" pitchFamily="18" charset="0"/>
              </a:rPr>
              <a:t>						– </a:t>
            </a:r>
            <a:r>
              <a:rPr lang="en-US" i="1" dirty="0">
                <a:latin typeface="Baskerville" panose="02020502070401020303" pitchFamily="18" charset="0"/>
                <a:ea typeface="Baskerville" panose="02020502070401020303" pitchFamily="18" charset="0"/>
              </a:rPr>
              <a:t>Stuart (31, White, New Hampshire) </a:t>
            </a:r>
          </a:p>
        </p:txBody>
      </p:sp>
    </p:spTree>
    <p:extLst>
      <p:ext uri="{BB962C8B-B14F-4D97-AF65-F5344CB8AC3E}">
        <p14:creationId xmlns:p14="http://schemas.microsoft.com/office/powerpoint/2010/main" val="15653545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7788</TotalTime>
  <Words>1204</Words>
  <Application>Microsoft Macintosh PowerPoint</Application>
  <PresentationFormat>Widescreen</PresentationFormat>
  <Paragraphs>93</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Baskerville</vt:lpstr>
      <vt:lpstr>Calibri</vt:lpstr>
      <vt:lpstr>Calibri Light</vt:lpstr>
      <vt:lpstr>Office Theme</vt:lpstr>
      <vt:lpstr> When Two Become One? Communal Orientations and Their Challenges among Married Gay Men and Lesbians </vt:lpstr>
      <vt:lpstr>Same-Sex Marriage</vt:lpstr>
      <vt:lpstr>Relationship Orientations</vt:lpstr>
      <vt:lpstr>Same-Sex Relationships</vt:lpstr>
      <vt:lpstr>Research Questions</vt:lpstr>
      <vt:lpstr>Methods</vt:lpstr>
      <vt:lpstr>Communal Orientations</vt:lpstr>
      <vt:lpstr>Communal Orientations</vt:lpstr>
      <vt:lpstr>Collaboration and Interdependence</vt:lpstr>
      <vt:lpstr>Collaboration and Interdependence</vt:lpstr>
      <vt:lpstr>Communal Complications</vt:lpstr>
      <vt:lpstr>Marital Work – Communication </vt:lpstr>
      <vt:lpstr>Martial Work – Sacrifice</vt:lpstr>
      <vt:lpstr>Conclusions</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Feels Like We’re Together as a Team’ Communal Orientations to Marriage among Gay Men and Lesbians </dc:title>
  <dc:creator>Hoy, Aaron</dc:creator>
  <cp:lastModifiedBy>Hoy, Aaron</cp:lastModifiedBy>
  <cp:revision>28</cp:revision>
  <cp:lastPrinted>2019-03-29T14:09:01Z</cp:lastPrinted>
  <dcterms:created xsi:type="dcterms:W3CDTF">2019-02-06T20:58:07Z</dcterms:created>
  <dcterms:modified xsi:type="dcterms:W3CDTF">2021-11-30T20:56:51Z</dcterms:modified>
</cp:coreProperties>
</file>