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67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8"/>
    <p:restoredTop sz="94565"/>
  </p:normalViewPr>
  <p:slideViewPr>
    <p:cSldViewPr snapToGrid="0" snapToObjects="1">
      <p:cViewPr varScale="1">
        <p:scale>
          <a:sx n="87" d="100"/>
          <a:sy n="87" d="100"/>
        </p:scale>
        <p:origin x="5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633B5-9B42-CC49-8ABC-9D30153FC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C8DF97-C3A2-154C-83D0-4DF76C6A4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5502E-DDF5-EC43-AF6E-345C6B3E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2A735-D053-534D-8718-20AD5C630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C9330-AD99-8E44-B925-2B332623E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1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D4F7C-6A8E-454C-93F3-5018EEC60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C74DC-BD73-DF47-A46A-D94961BFE8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6FE8FB-3999-9640-8318-BB5AFC00F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3018C-F0A1-7847-9F67-89AE1A834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7B212-4F76-CB46-9C8F-61C8EBB61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2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FF1065-F43F-7C49-B74F-72293AC5D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F451DB-8654-624A-B530-4C0029EA06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26E09-D2F6-624F-8312-6B75172F8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A5B81-D6D5-F34A-BC2E-F34F95ACE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72E64-8EE2-E442-82A8-E6F77D38A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5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0E0D7-4F65-744C-92D0-69DB699E1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583C58-5FE6-9E43-B34F-C95CF6CBA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E74F5B-256A-5841-93CF-162B4E84F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349FD-E578-8348-BE98-45D0BA9EF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13517-E804-2B45-9B73-23E4962D1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6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D81F1-9985-EB47-A360-C974A87D7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18590-5B48-EA42-9059-D367573AA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622E4-182E-9F4B-8B66-6A16F3EC4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A5304A-37FD-9146-95A0-8BC0D2608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04BF2-C1A4-8148-B166-06D4C1E9C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67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99871-2F9A-D941-BF0D-ADD3A9C71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607BA-4B5D-1D49-B02F-06B75E92B4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3C7BA-9670-AB45-A796-44BBCA3696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1A1B35-3784-8043-9BA7-8EA93926D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FCD7A-E3C2-DD45-87D4-00F1B5C3B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1DD0D2-8009-E44B-82AD-801F94D37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9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DF736-458F-3740-BBC4-AD6896B14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11B81-DBD6-804B-B9D5-B724299F9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00893-B38E-BF43-9568-D14E5D2A75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15757A-57C2-6E40-9C6E-910A1FDA65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58078A-9C64-A34B-A272-FD164F8D7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82B4E2-A3DB-6E4A-8A71-FBDA7C09F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699E47-EFCA-2B4E-84C4-9EFA82542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05A28F-2605-AE48-84E1-A5104BAE3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11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6057C-91F3-1F4D-A60E-EE82E524B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11E232-A1C2-9B47-8ECF-EF9DB8C47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72FBFF-5539-6240-BD78-B28C95F3F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AA146D-9E7F-D94A-94D8-D4A6F9450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7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0A7FB3-5C57-604D-8B7F-27E4ADCBE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A84764-1965-3840-B1D9-DFEC3F298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8AEBC-CD5E-3B43-8593-0A89F8C7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66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196E0-7B77-D744-BC99-E18CF5947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D024A-3CB1-7B4D-BBAF-F0A912DB1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4BBAE-6CCB-C14B-B0E1-2AEDA059E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5F9AAD-338B-2341-B81E-F0960E659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4B8CEB-FD2B-B841-AC5B-0EA2E1D1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4ABDA0-D367-D54B-AF32-A51E27B85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81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F2534-0481-F249-AED9-31CE1FE19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3F62FB-6DCA-1C4F-8AC1-73A50938DD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8B8CB-298B-2249-A2C7-07F91B274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3092-78CC-7B42-93E3-905FA7B7E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5DAA93-2851-404A-A110-EA4E37D3E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68F19-53AD-6045-84EA-8C773279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477BF-0573-5341-AF1F-925D19C4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13A529-CA59-3A4A-9707-E0B890A72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4BDC9-C5A8-0A43-9612-F8FACADAD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E2057-510B-B544-AA4D-BEF4024B185B}" type="datetimeFigureOut">
              <a:rPr lang="en-US" smtClean="0"/>
              <a:t>3/21/21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A1BB7-10DB-1743-80B6-4919715D57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397C4-679F-0042-8162-CC584D2408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C36AC-6C2A-3947-B4DD-140A03DAE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19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aron.hoy@mnsu.edu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96E84-2780-5E41-B546-DDD2690D6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6059"/>
            <a:ext cx="9144000" cy="233607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4900" b="1" i="1" dirty="0">
                <a:latin typeface="Avenir Book" panose="02000503020000020003" pitchFamily="2" charset="0"/>
                <a:cs typeface="AngsanaUPC" panose="020B0604020202020204" pitchFamily="34" charset="0"/>
              </a:rPr>
              <a:t>Accounting for Same-Sex Divorce: </a:t>
            </a:r>
            <a:r>
              <a:rPr lang="en-US" sz="3100" b="1" i="1" dirty="0">
                <a:latin typeface="Avenir Book" panose="02000503020000020003" pitchFamily="2" charset="0"/>
                <a:cs typeface="AngsanaUPC" panose="020B0604020202020204" pitchFamily="34" charset="0"/>
              </a:rPr>
              <a:t>Relationship- Versus Self-Focused Divorce Accounts and the Meanings of Marriage among Gay Men and Lesbians</a:t>
            </a:r>
            <a:endParaRPr lang="en-US" sz="3100" b="1" i="1" dirty="0">
              <a:latin typeface="Avenir Book" panose="02000503020000020003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2CCA83-8B4F-3249-ABD5-B1BA5752DA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67765"/>
            <a:ext cx="9144000" cy="1180070"/>
          </a:xfrm>
        </p:spPr>
        <p:txBody>
          <a:bodyPr>
            <a:noAutofit/>
          </a:bodyPr>
          <a:lstStyle/>
          <a:p>
            <a:r>
              <a:rPr lang="en-US" sz="1800" dirty="0">
                <a:latin typeface="Avenir Book" panose="02000503020000020003" pitchFamily="2" charset="0"/>
              </a:rPr>
              <a:t>Aaron Hoy, Ph.D.</a:t>
            </a:r>
          </a:p>
          <a:p>
            <a:r>
              <a:rPr lang="en-US" sz="1800" dirty="0">
                <a:latin typeface="Avenir Book" panose="02000503020000020003" pitchFamily="2" charset="0"/>
              </a:rPr>
              <a:t>Minnesota State University, Mankato</a:t>
            </a:r>
          </a:p>
          <a:p>
            <a:r>
              <a:rPr lang="en-US" sz="1800" dirty="0">
                <a:latin typeface="Avenir Book" panose="02000503020000020003" pitchFamily="2" charset="0"/>
              </a:rPr>
              <a:t>MSS 2021</a:t>
            </a:r>
          </a:p>
        </p:txBody>
      </p:sp>
    </p:spTree>
    <p:extLst>
      <p:ext uri="{BB962C8B-B14F-4D97-AF65-F5344CB8AC3E}">
        <p14:creationId xmlns:p14="http://schemas.microsoft.com/office/powerpoint/2010/main" val="3854695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A310A-DD39-3D40-97C8-92D62E66F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Self-Focused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3B8B6-045B-FE4F-989C-CF17BE2E72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Sandy – 44, White, California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 her wife, Dana, because the relationship “wasn’t enough”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…I got to a place where I felt like I was spending more time working on my relationship than being in my relationship. And that was just frustrating and exhausting. </a:t>
            </a:r>
          </a:p>
          <a:p>
            <a:pPr marL="0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I wanted more than that out of my primary relationship. What we had – and we had a lot – it just wasn’t enough for me. I needed something more. Like none of this is right for me and I just have to step up and make a decision.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05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C2EFA-54E8-F849-B4A4-D3323A732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Self-Focused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F5D53-F809-F94B-84A6-A31F078FB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Lauren – 45, White, Massachusetts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 her wife, Margaret, due to their “different ways of existing”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I was like, ‘Let’s move to California!’ I sort of thought, ‘I have this partner, the world is our oyster, we’re going to go do all these things.’ And her vision is like, ‘Oh I have this partner, and now we’re going to stay home and build a white picket fence.’ </a:t>
            </a:r>
          </a:p>
          <a:p>
            <a:endParaRPr lang="en-US" i="1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Like, I wanted to be able to keep doing my career, and I couldn’t do that with two kids. I knew I would end up not doing the things that I wanted to do with my life. At that point, I was already, like, kicking and screaming to be able to carve out my own existence or something. </a:t>
            </a:r>
          </a:p>
        </p:txBody>
      </p:sp>
    </p:spTree>
    <p:extLst>
      <p:ext uri="{BB962C8B-B14F-4D97-AF65-F5344CB8AC3E}">
        <p14:creationId xmlns:p14="http://schemas.microsoft.com/office/powerpoint/2010/main" val="2308265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2CF2E-50A8-D546-B2DE-91E1B66D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Self-Focused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7BD7C-7591-8F4A-ABAE-0B3AAA442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Jay – 39, White, California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 his husband, David, following Jay’s infidelity and feelings of stagnation and frustration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I’d lost myself and I decided, I’m going to find myself. I’ve lost my career. I should have been in management; I should have been full-time teaching. I wanted to have a business; I wanted to have all these things in my field, never did, because I didn’t have to, because David paid the bills. I didn’t need to work. I should have for my self-worth. For my self-worth, I should have done it. But my marriage made me lazy; it made me complacent. </a:t>
            </a:r>
            <a:endParaRPr lang="en-US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430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C31BD-D04F-994B-AB35-FE1EA52C2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82480-1681-7245-90BF-1EE7F9633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venir Book" panose="02000503020000020003" pitchFamily="2" charset="0"/>
              </a:rPr>
              <a:t>Multiple, complex ways of making sense of same-sex divorce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Not mutually exclusive – e.g., Sandy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Both companionate and individualized meanings of marriage</a:t>
            </a:r>
          </a:p>
          <a:p>
            <a:pPr marL="0" indent="0">
              <a:buNone/>
            </a:pPr>
            <a:endParaRPr lang="en-US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765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9E7BE-3C21-E840-B915-366A6DDEC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F1F4C-9D19-764D-93C6-ECB53026D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4800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endParaRPr lang="en-US" sz="4800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r>
              <a:rPr lang="en-US" sz="4800" b="1" i="1" dirty="0">
                <a:latin typeface="Avenir Book" panose="02000503020000020003" pitchFamily="2" charset="0"/>
              </a:rPr>
              <a:t>Thank you! Questions? Comments? </a:t>
            </a:r>
          </a:p>
          <a:p>
            <a:pPr marL="0" indent="0" algn="ctr">
              <a:buNone/>
            </a:pPr>
            <a:endParaRPr lang="en-US" sz="4800" b="1" i="1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r>
              <a:rPr lang="en-US" sz="2600" i="1" dirty="0">
                <a:latin typeface="Avenir Book" panose="02000503020000020003" pitchFamily="2" charset="0"/>
              </a:rPr>
              <a:t>If interested, this paper was published in the </a:t>
            </a:r>
            <a:r>
              <a:rPr lang="en-US" sz="2600" dirty="0">
                <a:latin typeface="Avenir Book" panose="02000503020000020003" pitchFamily="2" charset="0"/>
              </a:rPr>
              <a:t>Journal of Divorce and Remarriage </a:t>
            </a:r>
            <a:r>
              <a:rPr lang="en-US" sz="2600" i="1" dirty="0">
                <a:latin typeface="Avenir Book" panose="02000503020000020003" pitchFamily="2" charset="0"/>
              </a:rPr>
              <a:t>in 2020.</a:t>
            </a:r>
          </a:p>
          <a:p>
            <a:pPr marL="0" indent="0" algn="ctr">
              <a:buNone/>
            </a:pPr>
            <a:endParaRPr lang="en-US" sz="2600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r>
              <a:rPr lang="en-US" sz="2600" dirty="0">
                <a:latin typeface="Avenir Book" panose="02000503020000020003" pitchFamily="2" charset="0"/>
              </a:rPr>
              <a:t>Aaron Hoy, Ph.D.</a:t>
            </a:r>
          </a:p>
          <a:p>
            <a:pPr marL="0" indent="0" algn="ctr">
              <a:buNone/>
            </a:pPr>
            <a:r>
              <a:rPr lang="en-US" sz="2600" dirty="0">
                <a:latin typeface="Avenir Book" panose="02000503020000020003" pitchFamily="2" charset="0"/>
              </a:rPr>
              <a:t>Minnesota State University, Mankato</a:t>
            </a:r>
          </a:p>
          <a:p>
            <a:pPr marL="0" indent="0" algn="ctr">
              <a:buNone/>
            </a:pPr>
            <a:r>
              <a:rPr lang="en-US" sz="2600" dirty="0">
                <a:latin typeface="Avenir Book" panose="02000503020000020003" pitchFamily="2" charset="0"/>
                <a:hlinkClick r:id="rId3"/>
              </a:rPr>
              <a:t>aaron.hoy@mnsu.edu</a:t>
            </a:r>
            <a:r>
              <a:rPr lang="en-US" sz="2600" dirty="0">
                <a:latin typeface="Avenir Book" panose="02000503020000020003" pitchFamily="2" charset="0"/>
              </a:rPr>
              <a:t> </a:t>
            </a:r>
            <a:endParaRPr lang="en-US" sz="2600" b="1" i="1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endParaRPr lang="en-US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87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93D8C-B589-FF4D-B6BC-7784AC2E4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Same-Sex Marriage and Divorce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596609-39A4-174F-9916-EB6D28809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latin typeface="Avenir Book" panose="02000503020000020003" pitchFamily="2" charset="0"/>
              </a:rPr>
              <a:t>Same-Sex Marriage – 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Hopes and expectations (Hull 2006; Lannutti 2005)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Motivations for marrying (</a:t>
            </a:r>
            <a:r>
              <a:rPr lang="en-US" dirty="0" err="1">
                <a:latin typeface="Avenir Book" panose="02000503020000020003" pitchFamily="2" charset="0"/>
              </a:rPr>
              <a:t>Kimport</a:t>
            </a:r>
            <a:r>
              <a:rPr lang="en-US" dirty="0">
                <a:latin typeface="Avenir Book" panose="02000503020000020003" pitchFamily="2" charset="0"/>
              </a:rPr>
              <a:t>, 2014; Richman 2014; </a:t>
            </a:r>
            <a:r>
              <a:rPr lang="en-US" dirty="0" err="1">
                <a:latin typeface="Avenir Book" panose="02000503020000020003" pitchFamily="2" charset="0"/>
              </a:rPr>
              <a:t>Rostosky</a:t>
            </a:r>
            <a:r>
              <a:rPr lang="en-US" dirty="0">
                <a:latin typeface="Avenir Book" panose="02000503020000020003" pitchFamily="2" charset="0"/>
              </a:rPr>
              <a:t> et al. 2016)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Effects of marital transition – health (LeBlanc et al. 2018), relationship dynamics (Garcia &amp; </a:t>
            </a:r>
            <a:r>
              <a:rPr lang="en-US" dirty="0" err="1">
                <a:latin typeface="Avenir Book" panose="02000503020000020003" pitchFamily="2" charset="0"/>
              </a:rPr>
              <a:t>Umberson</a:t>
            </a:r>
            <a:r>
              <a:rPr lang="en-US" dirty="0">
                <a:latin typeface="Avenir Book" panose="02000503020000020003" pitchFamily="2" charset="0"/>
              </a:rPr>
              <a:t> 2019), family relationships (Ocobock 2013)</a:t>
            </a:r>
          </a:p>
          <a:p>
            <a:r>
              <a:rPr lang="en-US" b="1" i="1" dirty="0">
                <a:latin typeface="Avenir Book" panose="02000503020000020003" pitchFamily="2" charset="0"/>
              </a:rPr>
              <a:t>Same-Sex Divorce - ?</a:t>
            </a:r>
          </a:p>
          <a:p>
            <a:pPr lvl="1"/>
            <a:r>
              <a:rPr lang="en-US" i="1" dirty="0">
                <a:latin typeface="Avenir Book" panose="02000503020000020003" pitchFamily="2" charset="0"/>
              </a:rPr>
              <a:t>Obergefell v. Hodges </a:t>
            </a:r>
            <a:r>
              <a:rPr lang="en-US" dirty="0">
                <a:latin typeface="Avenir Book" panose="02000503020000020003" pitchFamily="2" charset="0"/>
              </a:rPr>
              <a:t>– June 26, 2015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 rates comparable to different-sex couples (</a:t>
            </a:r>
            <a:r>
              <a:rPr lang="en-US" dirty="0" err="1">
                <a:latin typeface="Avenir Book" panose="02000503020000020003" pitchFamily="2" charset="0"/>
              </a:rPr>
              <a:t>Badgett</a:t>
            </a:r>
            <a:r>
              <a:rPr lang="en-US" dirty="0">
                <a:latin typeface="Avenir Book" panose="02000503020000020003" pitchFamily="2" charset="0"/>
              </a:rPr>
              <a:t> &amp; Mallory 2014)</a:t>
            </a:r>
          </a:p>
        </p:txBody>
      </p:sp>
    </p:spTree>
    <p:extLst>
      <p:ext uri="{BB962C8B-B14F-4D97-AF65-F5344CB8AC3E}">
        <p14:creationId xmlns:p14="http://schemas.microsoft.com/office/powerpoint/2010/main" val="3579131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02C3C-2C04-124B-AAE5-EBEEFAEBE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C4164-837A-E84C-B413-9A773E72E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marL="0" indent="0" algn="ctr">
              <a:buNone/>
            </a:pPr>
            <a:endParaRPr lang="en-US" b="1" i="1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endParaRPr lang="en-US" b="1" i="1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endParaRPr lang="en-US" b="1" i="1" dirty="0">
              <a:latin typeface="Avenir Book" panose="02000503020000020003" pitchFamily="2" charset="0"/>
            </a:endParaRPr>
          </a:p>
          <a:p>
            <a:pPr marL="0" indent="0" algn="ctr">
              <a:buNone/>
            </a:pPr>
            <a:r>
              <a:rPr lang="en-US" sz="4000" b="1" i="1" dirty="0">
                <a:latin typeface="Avenir Book" panose="02000503020000020003" pitchFamily="2" charset="0"/>
              </a:rPr>
              <a:t>How do gay men and lesbians account for their divorce experiences? And what do these accounts suggest about the meanings they attach to marriage? </a:t>
            </a:r>
          </a:p>
        </p:txBody>
      </p:sp>
    </p:spTree>
    <p:extLst>
      <p:ext uri="{BB962C8B-B14F-4D97-AF65-F5344CB8AC3E}">
        <p14:creationId xmlns:p14="http://schemas.microsoft.com/office/powerpoint/2010/main" val="1381487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05A4F-AD8D-3248-824B-683905C07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Accounts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2B850-90E4-6346-AB38-DAC27C9EA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i="1" dirty="0">
                <a:latin typeface="Avenir Book" panose="02000503020000020003" pitchFamily="2" charset="0"/>
              </a:rPr>
              <a:t>Accounts</a:t>
            </a:r>
            <a:r>
              <a:rPr lang="en-US" dirty="0">
                <a:latin typeface="Avenir Book" panose="02000503020000020003" pitchFamily="2" charset="0"/>
              </a:rPr>
              <a:t> are the ways that people explain and justify their actions or experiences, especially those that defy social norms or expectations (</a:t>
            </a:r>
            <a:r>
              <a:rPr lang="en-US" dirty="0" err="1">
                <a:latin typeface="Avenir Book" panose="02000503020000020003" pitchFamily="2" charset="0"/>
              </a:rPr>
              <a:t>Orbuch</a:t>
            </a:r>
            <a:r>
              <a:rPr lang="en-US" dirty="0">
                <a:latin typeface="Avenir Book" panose="02000503020000020003" pitchFamily="2" charset="0"/>
              </a:rPr>
              <a:t> 1997; Scott &amp; Lyman 1968)</a:t>
            </a:r>
          </a:p>
          <a:p>
            <a:pPr marL="0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May </a:t>
            </a:r>
            <a:r>
              <a:rPr lang="en-US" i="1" dirty="0">
                <a:latin typeface="Avenir Book" panose="02000503020000020003" pitchFamily="2" charset="0"/>
              </a:rPr>
              <a:t>not</a:t>
            </a:r>
            <a:r>
              <a:rPr lang="en-US" dirty="0">
                <a:latin typeface="Avenir Book" panose="02000503020000020003" pitchFamily="2" charset="0"/>
              </a:rPr>
              <a:t> reflect the events that transpired (Hopper 1993; Vaughn 1986)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Reflect instead how individuals understand their divorce experiences (Hopper 1993, 2001)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Draw on dominant meanings → Save face (Goffman 1963; </a:t>
            </a:r>
            <a:r>
              <a:rPr lang="en-US" dirty="0" err="1">
                <a:latin typeface="Avenir Book" panose="02000503020000020003" pitchFamily="2" charset="0"/>
              </a:rPr>
              <a:t>Orbuch</a:t>
            </a:r>
            <a:r>
              <a:rPr lang="en-US" dirty="0">
                <a:latin typeface="Avenir Book" panose="02000503020000020003" pitchFamily="2" charset="0"/>
              </a:rPr>
              <a:t> 1997)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endParaRPr lang="en-US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854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7A846-B434-6B44-946D-5DE2F9375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The Evolving Meanings of Marriage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51743-F9A3-2547-B8CD-8D380D151C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latin typeface="Avenir Book" panose="02000503020000020003" pitchFamily="2" charset="0"/>
              </a:rPr>
              <a:t>Companionate Marriage (Burgess &amp; Locke 1945) – 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Romantic love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Highly integrated and interdependent – “Two become one”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r>
              <a:rPr lang="en-US" b="1" i="1" dirty="0">
                <a:latin typeface="Avenir Book" panose="02000503020000020003" pitchFamily="2" charset="0"/>
              </a:rPr>
              <a:t>Individualized Marriage (Cherlin 2004) – 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Self-development 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Relatively autonomous and interdependent – “Alone together”</a:t>
            </a:r>
          </a:p>
          <a:p>
            <a:pPr lvl="1"/>
            <a:r>
              <a:rPr lang="en-US" i="1" u="sng" dirty="0">
                <a:latin typeface="Avenir Book" panose="02000503020000020003" pitchFamily="2" charset="0"/>
              </a:rPr>
              <a:t>Non-marital same-sex relationships highly individualized</a:t>
            </a:r>
            <a:r>
              <a:rPr lang="en-US" i="1" dirty="0">
                <a:latin typeface="Avenir Book" panose="02000503020000020003" pitchFamily="2" charset="0"/>
              </a:rPr>
              <a:t> </a:t>
            </a:r>
            <a:r>
              <a:rPr lang="en-US" dirty="0">
                <a:latin typeface="Avenir Book" panose="02000503020000020003" pitchFamily="2" charset="0"/>
              </a:rPr>
              <a:t>(Green et al. 2016; Orne 2017; Stacey 2008; Weeks et al. 2001)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4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B966-5128-774F-8E2C-BD23EE6E1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9CB22D-9624-4649-B3CF-3A7C601E5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Semi-structured, in-depth interviews with non-random sample of 6 recently divorced gay men and lesbians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1 in-person, 5 via telephone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3 women, 3 men – all cisgender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5 White, 1 African American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Divorced, on average, for 2.5 years by interview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r>
              <a:rPr lang="en-US" b="1" dirty="0">
                <a:latin typeface="Avenir Book" panose="02000503020000020003" pitchFamily="2" charset="0"/>
              </a:rPr>
              <a:t>Inductive, grounded theory analysis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Open coding and memoing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334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CE24A-C8AC-3242-AA45-D73479008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Relationship- vs. Self-Focused Accounts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F720DC-098F-EB42-9135-AD276B4FC0C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i="1" dirty="0">
                <a:latin typeface="Avenir Book" panose="02000503020000020003" pitchFamily="2" charset="0"/>
              </a:rPr>
              <a:t>Relationship-Focused</a:t>
            </a:r>
          </a:p>
          <a:p>
            <a:pPr marL="0" indent="0">
              <a:buNone/>
            </a:pPr>
            <a:endParaRPr lang="en-US" b="1" i="1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Emphasize relationship problems – the coming undone of a formerly intimate bond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Attach </a:t>
            </a:r>
            <a:r>
              <a:rPr lang="en-US" i="1" dirty="0">
                <a:latin typeface="Avenir Book" panose="02000503020000020003" pitchFamily="2" charset="0"/>
              </a:rPr>
              <a:t>companionate</a:t>
            </a:r>
            <a:r>
              <a:rPr lang="en-US" dirty="0">
                <a:latin typeface="Avenir Book" panose="02000503020000020003" pitchFamily="2" charset="0"/>
              </a:rPr>
              <a:t> meanings to marriage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CC608E-7D0F-434A-99F5-5CC83B1267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i="1" dirty="0">
                <a:latin typeface="Avenir Book" panose="02000503020000020003" pitchFamily="2" charset="0"/>
              </a:rPr>
              <a:t>Self-Focused</a:t>
            </a:r>
          </a:p>
          <a:p>
            <a:pPr marL="0" indent="0">
              <a:buNone/>
            </a:pPr>
            <a:endParaRPr lang="en-US" b="1" i="1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Emphasize problems the marriage created for the account-teller – negative impacts of bad marriage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pPr lvl="1"/>
            <a:r>
              <a:rPr lang="en-US" dirty="0">
                <a:latin typeface="Avenir Book" panose="02000503020000020003" pitchFamily="2" charset="0"/>
              </a:rPr>
              <a:t>Attach </a:t>
            </a:r>
            <a:r>
              <a:rPr lang="en-US" i="1" dirty="0">
                <a:latin typeface="Avenir Book" panose="02000503020000020003" pitchFamily="2" charset="0"/>
              </a:rPr>
              <a:t>individualized</a:t>
            </a:r>
            <a:r>
              <a:rPr lang="en-US" dirty="0">
                <a:latin typeface="Avenir Book" panose="02000503020000020003" pitchFamily="2" charset="0"/>
              </a:rPr>
              <a:t> meanings to marriage</a:t>
            </a:r>
          </a:p>
        </p:txBody>
      </p:sp>
    </p:spTree>
    <p:extLst>
      <p:ext uri="{BB962C8B-B14F-4D97-AF65-F5344CB8AC3E}">
        <p14:creationId xmlns:p14="http://schemas.microsoft.com/office/powerpoint/2010/main" val="3154889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B825B-EC2F-AF4E-9C6F-19ADE14D6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Relationship-Focused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9060FB-31EB-4D46-A589-D651A56D6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Rodney – 54, African American, Florida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 his husband, Craig, following Craig’s infidelity and dishonesty</a:t>
            </a:r>
          </a:p>
          <a:p>
            <a:pPr marL="457200" lvl="1" indent="0">
              <a:buNone/>
            </a:pPr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I felt hurt. I had been duped in so many ways, and that was just like a punch in the stomach, it really was. You’re so in love with this person, but it’s not even the person you married.</a:t>
            </a:r>
          </a:p>
          <a:p>
            <a:pPr marL="0" indent="0">
              <a:buNone/>
            </a:pPr>
            <a:endParaRPr lang="en-US" i="1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As far as I was concerned, if you’re not doing it for us and to save this marriage, then why do it? And that was actually my comment to him. I said: ‘If you’re not doing this for us, I’m not </a:t>
            </a:r>
            <a:r>
              <a:rPr lang="en-US" i="1" dirty="0" err="1">
                <a:latin typeface="Avenir Book" panose="02000503020000020003" pitchFamily="2" charset="0"/>
              </a:rPr>
              <a:t>gonna</a:t>
            </a:r>
            <a:r>
              <a:rPr lang="en-US" i="1" dirty="0">
                <a:latin typeface="Avenir Book" panose="02000503020000020003" pitchFamily="2" charset="0"/>
              </a:rPr>
              <a:t> bother because I’m not doing this relationship myself.’ </a:t>
            </a:r>
          </a:p>
        </p:txBody>
      </p:sp>
    </p:spTree>
    <p:extLst>
      <p:ext uri="{BB962C8B-B14F-4D97-AF65-F5344CB8AC3E}">
        <p14:creationId xmlns:p14="http://schemas.microsoft.com/office/powerpoint/2010/main" val="2929668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288C4-95AB-A44C-BB0A-363DC8DB9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venir Book" panose="02000503020000020003" pitchFamily="2" charset="0"/>
              </a:rPr>
              <a:t>Relationship-Focused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32AC1-7429-144B-A71E-C66C3024E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latin typeface="Avenir Book" panose="02000503020000020003" pitchFamily="2" charset="0"/>
              </a:rPr>
              <a:t>Larry – 63, White, New York</a:t>
            </a:r>
          </a:p>
          <a:p>
            <a:pPr lvl="1"/>
            <a:r>
              <a:rPr lang="en-US" dirty="0">
                <a:latin typeface="Avenir Book" panose="02000503020000020003" pitchFamily="2" charset="0"/>
              </a:rPr>
              <a:t>Divorced his husband, Dan, after the two drifted apart</a:t>
            </a:r>
          </a:p>
          <a:p>
            <a:pPr lvl="1"/>
            <a:endParaRPr lang="en-US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He was working seven days a week, and then what little time he had, he would spend with his biker friends, and in third place came his parents. And then I was a fourth-place interest, way behind everybody else. And I just kind of got tired of sitting around the house on my own, not having a partner anymore. </a:t>
            </a:r>
          </a:p>
          <a:p>
            <a:pPr marL="0" indent="0">
              <a:buNone/>
            </a:pPr>
            <a:endParaRPr lang="en-US" i="1" dirty="0">
              <a:latin typeface="Avenir Book" panose="02000503020000020003" pitchFamily="2" charset="0"/>
            </a:endParaRPr>
          </a:p>
          <a:p>
            <a:r>
              <a:rPr lang="en-US" i="1" dirty="0">
                <a:latin typeface="Avenir Book" panose="02000503020000020003" pitchFamily="2" charset="0"/>
              </a:rPr>
              <a:t>We didn’t do anything together, even around the house. I did the grocery shopping, and he did the laundry, so it wasn’t even like we were a couple. We were more like roommates. </a:t>
            </a:r>
          </a:p>
        </p:txBody>
      </p:sp>
    </p:spTree>
    <p:extLst>
      <p:ext uri="{BB962C8B-B14F-4D97-AF65-F5344CB8AC3E}">
        <p14:creationId xmlns:p14="http://schemas.microsoft.com/office/powerpoint/2010/main" val="1533864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1088</Words>
  <Application>Microsoft Macintosh PowerPoint</Application>
  <PresentationFormat>Widescreen</PresentationFormat>
  <Paragraphs>102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Avenir Book</vt:lpstr>
      <vt:lpstr>Calibri</vt:lpstr>
      <vt:lpstr>Calibri Light</vt:lpstr>
      <vt:lpstr>Office Theme</vt:lpstr>
      <vt:lpstr>Accounting for Same-Sex Divorce: Relationship- Versus Self-Focused Divorce Accounts and the Meanings of Marriage among Gay Men and Lesbians</vt:lpstr>
      <vt:lpstr>Same-Sex Marriage and Divorce</vt:lpstr>
      <vt:lpstr> </vt:lpstr>
      <vt:lpstr>Accounts</vt:lpstr>
      <vt:lpstr>The Evolving Meanings of Marriage</vt:lpstr>
      <vt:lpstr>Methods</vt:lpstr>
      <vt:lpstr>Relationship- vs. Self-Focused Accounts</vt:lpstr>
      <vt:lpstr>Relationship-Focused</vt:lpstr>
      <vt:lpstr>Relationship-Focused</vt:lpstr>
      <vt:lpstr>Self-Focused</vt:lpstr>
      <vt:lpstr>Self-Focused</vt:lpstr>
      <vt:lpstr>Self-Focused</vt:lpstr>
      <vt:lpstr>Conclusions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for Same-Sex Divorce: Relationship- Versus Self-Focused Divorce Accounts and the Meanings of Marriage among Gay Men and Lesbians</dc:title>
  <dc:creator>Hoy, Aaron</dc:creator>
  <cp:lastModifiedBy>Hoy, Aaron</cp:lastModifiedBy>
  <cp:revision>14</cp:revision>
  <dcterms:created xsi:type="dcterms:W3CDTF">2021-02-11T22:54:47Z</dcterms:created>
  <dcterms:modified xsi:type="dcterms:W3CDTF">2021-03-21T13:36:49Z</dcterms:modified>
</cp:coreProperties>
</file>