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81" r:id="rId3"/>
    <p:sldId id="303" r:id="rId4"/>
    <p:sldId id="304" r:id="rId5"/>
    <p:sldId id="305" r:id="rId6"/>
    <p:sldId id="282" r:id="rId7"/>
    <p:sldId id="283" r:id="rId8"/>
    <p:sldId id="284" r:id="rId9"/>
    <p:sldId id="286" r:id="rId10"/>
    <p:sldId id="285" r:id="rId11"/>
    <p:sldId id="301" r:id="rId12"/>
    <p:sldId id="287" r:id="rId13"/>
    <p:sldId id="289" r:id="rId14"/>
    <p:sldId id="290" r:id="rId15"/>
    <p:sldId id="288" r:id="rId16"/>
    <p:sldId id="291" r:id="rId17"/>
    <p:sldId id="292" r:id="rId18"/>
    <p:sldId id="293" r:id="rId19"/>
    <p:sldId id="295" r:id="rId20"/>
    <p:sldId id="299" r:id="rId21"/>
    <p:sldId id="296" r:id="rId22"/>
    <p:sldId id="300" r:id="rId23"/>
    <p:sldId id="297" r:id="rId24"/>
    <p:sldId id="298" r:id="rId25"/>
    <p:sldId id="302" r:id="rId2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1" tIns="48325" rIns="96651" bIns="483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1" tIns="48325" rIns="96651" bIns="48325" rtlCol="0"/>
          <a:lstStyle>
            <a:lvl1pPr algn="r">
              <a:defRPr sz="1200"/>
            </a:lvl1pPr>
          </a:lstStyle>
          <a:p>
            <a:fld id="{66565A2D-9FEC-4499-B675-4C0924A6882D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1" tIns="48325" rIns="96651" bIns="483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51" tIns="48325" rIns="96651" bIns="4832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1" tIns="48325" rIns="96651" bIns="483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1" tIns="48325" rIns="96651" bIns="48325" rtlCol="0" anchor="b"/>
          <a:lstStyle>
            <a:lvl1pPr algn="r">
              <a:defRPr sz="1200"/>
            </a:lvl1pPr>
          </a:lstStyle>
          <a:p>
            <a:fld id="{51E2493D-1674-4EB5-83D6-426295E0E3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47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3D2030B-F553-48C9-92DD-754711CCD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oleObject" Target="../embeddings/oleObject26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7.bin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21.wmf"/><Relationship Id="rId9" Type="http://schemas.openxmlformats.org/officeDocument/2006/relationships/image" Target="../media/image23.wmf"/><Relationship Id="rId14" Type="http://schemas.openxmlformats.org/officeDocument/2006/relationships/image" Target="../media/image2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2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29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34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3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40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077200" cy="4495800"/>
          </a:xfrm>
        </p:spPr>
        <p:txBody>
          <a:bodyPr>
            <a:normAutofit fontScale="90000"/>
          </a:bodyPr>
          <a:lstStyle/>
          <a:p>
            <a:r>
              <a:rPr lang="en-US" dirty="0"/>
              <a:t>Workplace Deviance and </a:t>
            </a:r>
            <a:r>
              <a:rPr lang="en-US" dirty="0" smtClean="0"/>
              <a:t>Recession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Aniruddha Bagchi, </a:t>
            </a:r>
            <a:r>
              <a:rPr lang="en-US" sz="3600" dirty="0"/>
              <a:t>Kennesaw State </a:t>
            </a:r>
            <a:r>
              <a:rPr lang="en-US" sz="3600" dirty="0" smtClean="0"/>
              <a:t>University, GA, USA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Siddhartha </a:t>
            </a:r>
            <a:r>
              <a:rPr lang="en-US" sz="3600" dirty="0" err="1" smtClean="0"/>
              <a:t>Bandyopadhyay</a:t>
            </a:r>
            <a:r>
              <a:rPr lang="en-US" sz="3600" dirty="0" smtClean="0"/>
              <a:t>, University of Birmingham, UK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38200" y="5181600"/>
            <a:ext cx="769620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209800" y="1905000"/>
            <a:ext cx="0" cy="327660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86400" y="3200400"/>
            <a:ext cx="0" cy="198120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209800" y="2971800"/>
            <a:ext cx="61722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486400" y="4343400"/>
            <a:ext cx="29718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657600" y="2209800"/>
            <a:ext cx="166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Second offence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096000" y="3592056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 offence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09600" y="2758469"/>
            <a:ext cx="1090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Does not </a:t>
            </a:r>
          </a:p>
          <a:p>
            <a:r>
              <a:rPr lang="en-US" dirty="0" smtClean="0"/>
              <a:t>commit </a:t>
            </a:r>
          </a:p>
          <a:p>
            <a:r>
              <a:rPr lang="en-US" dirty="0" smtClean="0"/>
              <a:t>crime</a:t>
            </a:r>
          </a:p>
          <a:p>
            <a:endParaRPr lang="en-US" dirty="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972806"/>
              </p:ext>
            </p:extLst>
          </p:nvPr>
        </p:nvGraphicFramePr>
        <p:xfrm>
          <a:off x="695325" y="5257800"/>
          <a:ext cx="2857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2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5325" y="5257800"/>
                        <a:ext cx="28575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124984"/>
              </p:ext>
            </p:extLst>
          </p:nvPr>
        </p:nvGraphicFramePr>
        <p:xfrm>
          <a:off x="8364976" y="5257800"/>
          <a:ext cx="338847" cy="451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3" name="Equation" r:id="rId5" imgW="152280" imgH="203040" progId="Equation.DSMT4">
                  <p:embed/>
                </p:oleObj>
              </mc:Choice>
              <mc:Fallback>
                <p:oleObj name="Equation" r:id="rId5" imgW="152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64976" y="5257800"/>
                        <a:ext cx="338847" cy="4517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771708"/>
              </p:ext>
            </p:extLst>
          </p:nvPr>
        </p:nvGraphicFramePr>
        <p:xfrm>
          <a:off x="5029200" y="5410200"/>
          <a:ext cx="1419726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4" name="Equation" r:id="rId7" imgW="749160" imgH="241200" progId="Equation.DSMT4">
                  <p:embed/>
                </p:oleObj>
              </mc:Choice>
              <mc:Fallback>
                <p:oleObj name="Equation" r:id="rId7" imgW="7491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29200" y="5410200"/>
                        <a:ext cx="1419726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934449"/>
              </p:ext>
            </p:extLst>
          </p:nvPr>
        </p:nvGraphicFramePr>
        <p:xfrm>
          <a:off x="1828800" y="5334000"/>
          <a:ext cx="108284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5" name="Equation" r:id="rId9" imgW="571320" imgH="241200" progId="Equation.DSMT4">
                  <p:embed/>
                </p:oleObj>
              </mc:Choice>
              <mc:Fallback>
                <p:oleObj name="Equation" r:id="rId9" imgW="5713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28800" y="5334000"/>
                        <a:ext cx="1082842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534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of the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rest of the talk considers the case of a boom in the first period. </a:t>
            </a:r>
          </a:p>
          <a:p>
            <a:r>
              <a:rPr lang="en-US" dirty="0" smtClean="0"/>
              <a:t>The paper considers the case of a boom and a recession in period 1 separately.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1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Benefit from committing crime in period 1:</a:t>
            </a:r>
          </a:p>
          <a:p>
            <a:pPr lvl="1"/>
            <a:r>
              <a:rPr lang="en-US" dirty="0" smtClean="0"/>
              <a:t>Private benefit from crime</a:t>
            </a:r>
          </a:p>
          <a:p>
            <a:pPr lvl="1"/>
            <a:r>
              <a:rPr lang="en-US" dirty="0" smtClean="0"/>
              <a:t>No set up cost of crime in future.</a:t>
            </a:r>
          </a:p>
          <a:p>
            <a:r>
              <a:rPr lang="en-US" dirty="0" smtClean="0"/>
              <a:t>Cost of committing crime in period 1:</a:t>
            </a:r>
          </a:p>
          <a:p>
            <a:pPr lvl="1"/>
            <a:r>
              <a:rPr lang="en-US" dirty="0" smtClean="0"/>
              <a:t>Fine (if caught).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ower probability of employment in future.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3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Period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: Type of the marginal criminal.</a:t>
            </a:r>
          </a:p>
          <a:p>
            <a:endParaRPr lang="en-US" dirty="0" smtClean="0"/>
          </a:p>
          <a:p>
            <a:r>
              <a:rPr lang="en-US" dirty="0" smtClean="0"/>
              <a:t>         : Proportion of workers employed in period 1 with a bad record (at the beginning of period 2).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1981627"/>
              </p:ext>
            </p:extLst>
          </p:nvPr>
        </p:nvGraphicFramePr>
        <p:xfrm>
          <a:off x="914400" y="1905000"/>
          <a:ext cx="304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Equation" r:id="rId3" imgW="152280" imgH="203040" progId="Equation.DSMT4">
                  <p:embed/>
                </p:oleObj>
              </mc:Choice>
              <mc:Fallback>
                <p:oleObj name="Equation" r:id="rId3" imgW="152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905000"/>
                        <a:ext cx="3048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5966073"/>
              </p:ext>
            </p:extLst>
          </p:nvPr>
        </p:nvGraphicFramePr>
        <p:xfrm>
          <a:off x="990600" y="2895600"/>
          <a:ext cx="762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" name="Equation" r:id="rId5" imgW="380880" imgH="304560" progId="Equation.DSMT4">
                  <p:embed/>
                </p:oleObj>
              </mc:Choice>
              <mc:Fallback>
                <p:oleObj name="Equation" r:id="rId5" imgW="38088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0600" y="2895600"/>
                        <a:ext cx="7620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4324713"/>
              </p:ext>
            </p:extLst>
          </p:nvPr>
        </p:nvGraphicFramePr>
        <p:xfrm>
          <a:off x="3505199" y="4648200"/>
          <a:ext cx="215411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" name="Equation" r:id="rId7" imgW="1333440" imgH="330120" progId="Equation.DSMT4">
                  <p:embed/>
                </p:oleObj>
              </mc:Choice>
              <mc:Fallback>
                <p:oleObj name="Equation" r:id="rId7" imgW="1333440" imgH="330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05199" y="4648200"/>
                        <a:ext cx="2154115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441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rot="5400000">
            <a:off x="-457200" y="4724400"/>
            <a:ext cx="2590800" cy="0"/>
          </a:xfrm>
          <a:prstGeom prst="line">
            <a:avLst/>
          </a:pr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38200" y="6019800"/>
            <a:ext cx="723900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638706"/>
              </p:ext>
            </p:extLst>
          </p:nvPr>
        </p:nvGraphicFramePr>
        <p:xfrm>
          <a:off x="8077200" y="5562600"/>
          <a:ext cx="304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" name="Equation" r:id="rId3" imgW="152280" imgH="203040" progId="Equation.DSMT4">
                  <p:embed/>
                </p:oleObj>
              </mc:Choice>
              <mc:Fallback>
                <p:oleObj name="Equation" r:id="rId3" imgW="152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5562600"/>
                        <a:ext cx="3048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when a boom is followed by a recession?</a:t>
            </a:r>
            <a:endParaRPr lang="en-US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194582"/>
              </p:ext>
            </p:extLst>
          </p:nvPr>
        </p:nvGraphicFramePr>
        <p:xfrm>
          <a:off x="457200" y="5099538"/>
          <a:ext cx="228600" cy="316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" name="Equation" r:id="rId5" imgW="164880" imgH="228600" progId="Equation.DSMT4">
                  <p:embed/>
                </p:oleObj>
              </mc:Choice>
              <mc:Fallback>
                <p:oleObj name="Equation" r:id="rId5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099538"/>
                        <a:ext cx="228600" cy="3165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Connector 26"/>
          <p:cNvCxnSpPr/>
          <p:nvPr/>
        </p:nvCxnSpPr>
        <p:spPr>
          <a:xfrm flipV="1">
            <a:off x="838200" y="4038600"/>
            <a:ext cx="6477000" cy="1981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38200" y="5257800"/>
            <a:ext cx="7086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7315200" y="4191000"/>
          <a:ext cx="68580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6" name="Equation" r:id="rId7" imgW="558720" imgH="304560" progId="Equation.DSMT4">
                  <p:embed/>
                </p:oleObj>
              </mc:Choice>
              <mc:Fallback>
                <p:oleObj name="Equation" r:id="rId7" imgW="55872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4191000"/>
                        <a:ext cx="685800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Straight Connector 32"/>
          <p:cNvCxnSpPr/>
          <p:nvPr/>
        </p:nvCxnSpPr>
        <p:spPr>
          <a:xfrm rot="5400000" flipH="1" flipV="1">
            <a:off x="2133600" y="4800600"/>
            <a:ext cx="2438400" cy="0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33617" y="2286000"/>
            <a:ext cx="228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Regime 3 </a:t>
            </a:r>
          </a:p>
          <a:p>
            <a:r>
              <a:rPr lang="en-US" dirty="0">
                <a:solidFill>
                  <a:prstClr val="black"/>
                </a:solidFill>
              </a:rPr>
              <a:t>Good: All employed</a:t>
            </a:r>
          </a:p>
          <a:p>
            <a:r>
              <a:rPr lang="en-US" dirty="0">
                <a:solidFill>
                  <a:prstClr val="black"/>
                </a:solidFill>
              </a:rPr>
              <a:t>No record: Does not exist</a:t>
            </a:r>
          </a:p>
          <a:p>
            <a:r>
              <a:rPr lang="en-US" dirty="0">
                <a:solidFill>
                  <a:prstClr val="black"/>
                </a:solidFill>
              </a:rPr>
              <a:t>Bad: Some employed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657600" y="2424499"/>
            <a:ext cx="25574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Regime 1</a:t>
            </a:r>
          </a:p>
          <a:p>
            <a:r>
              <a:rPr lang="en-US" dirty="0">
                <a:solidFill>
                  <a:prstClr val="black"/>
                </a:solidFill>
              </a:rPr>
              <a:t>Good: Some employed</a:t>
            </a:r>
          </a:p>
          <a:p>
            <a:r>
              <a:rPr lang="en-US" dirty="0">
                <a:solidFill>
                  <a:prstClr val="black"/>
                </a:solidFill>
              </a:rPr>
              <a:t>No record: Does not exist</a:t>
            </a:r>
          </a:p>
          <a:p>
            <a:r>
              <a:rPr lang="en-US" dirty="0">
                <a:solidFill>
                  <a:prstClr val="black"/>
                </a:solidFill>
              </a:rPr>
              <a:t>Bad: None employed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1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Probability of being employed in period 2 (conditional on a boom in period 1)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: Probability of being employed in period 2.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4579633"/>
              </p:ext>
            </p:extLst>
          </p:nvPr>
        </p:nvGraphicFramePr>
        <p:xfrm>
          <a:off x="990600" y="1905000"/>
          <a:ext cx="100584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8" name="Equation" r:id="rId3" imgW="558720" imgH="253800" progId="Equation.DSMT4">
                  <p:embed/>
                </p:oleObj>
              </mc:Choice>
              <mc:Fallback>
                <p:oleObj name="Equation" r:id="rId3" imgW="5587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1905000"/>
                        <a:ext cx="100584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685800" y="2971800"/>
            <a:ext cx="0" cy="2895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85800" y="5867400"/>
            <a:ext cx="7772400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19600" y="3124200"/>
            <a:ext cx="0" cy="27813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85800" y="4191000"/>
            <a:ext cx="3733800" cy="76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419600" y="4267200"/>
            <a:ext cx="3810000" cy="914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85800" y="4419600"/>
            <a:ext cx="3733800" cy="76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419600" y="5181600"/>
            <a:ext cx="3886200" cy="304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67179" y="3124863"/>
            <a:ext cx="1105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Regime 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10040" y="3297602"/>
            <a:ext cx="105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Regime 1</a:t>
            </a: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345734"/>
              </p:ext>
            </p:extLst>
          </p:nvPr>
        </p:nvGraphicFramePr>
        <p:xfrm>
          <a:off x="838200" y="3810000"/>
          <a:ext cx="5334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" name="Equation" r:id="rId5" imgW="533169" imgH="253890" progId="Equation.DSMT4">
                  <p:embed/>
                </p:oleObj>
              </mc:Choice>
              <mc:Fallback>
                <p:oleObj name="Equation" r:id="rId5" imgW="533169" imgH="25389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810000"/>
                        <a:ext cx="5334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844820"/>
              </p:ext>
            </p:extLst>
          </p:nvPr>
        </p:nvGraphicFramePr>
        <p:xfrm>
          <a:off x="7467600" y="4565153"/>
          <a:ext cx="5334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" name="Equation" r:id="rId7" imgW="533169" imgH="253890" progId="Equation.DSMT4">
                  <p:embed/>
                </p:oleObj>
              </mc:Choice>
              <mc:Fallback>
                <p:oleObj name="Equation" r:id="rId7" imgW="533169" imgH="25389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4565153"/>
                        <a:ext cx="5334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" name="Object 71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805886"/>
              </p:ext>
            </p:extLst>
          </p:nvPr>
        </p:nvGraphicFramePr>
        <p:xfrm>
          <a:off x="762000" y="4724400"/>
          <a:ext cx="5588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" name="Equation" r:id="rId8" imgW="558558" imgH="253890" progId="Equation.DSMT4">
                  <p:embed/>
                </p:oleObj>
              </mc:Choice>
              <mc:Fallback>
                <p:oleObj name="Equation" r:id="rId8" imgW="558558" imgH="25389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724400"/>
                        <a:ext cx="5588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" name="Object 71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849449"/>
              </p:ext>
            </p:extLst>
          </p:nvPr>
        </p:nvGraphicFramePr>
        <p:xfrm>
          <a:off x="7747000" y="5610087"/>
          <a:ext cx="5588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2" name="Equation" r:id="rId10" imgW="558558" imgH="253890" progId="Equation.DSMT4">
                  <p:embed/>
                </p:oleObj>
              </mc:Choice>
              <mc:Fallback>
                <p:oleObj name="Equation" r:id="rId10" imgW="558558" imgH="25389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0" y="5610087"/>
                        <a:ext cx="5588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0" name="Object 71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223838"/>
              </p:ext>
            </p:extLst>
          </p:nvPr>
        </p:nvGraphicFramePr>
        <p:xfrm>
          <a:off x="3657600" y="5486400"/>
          <a:ext cx="533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3" name="Equation" r:id="rId11" imgW="533169" imgH="228501" progId="Equation.DSMT4">
                  <p:embed/>
                </p:oleObj>
              </mc:Choice>
              <mc:Fallback>
                <p:oleObj name="Equation" r:id="rId11" imgW="533169" imgH="228501" progId="Equation.DSMT4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486400"/>
                        <a:ext cx="5334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173" name="Straight Arrow Connector 7172"/>
          <p:cNvCxnSpPr/>
          <p:nvPr/>
        </p:nvCxnSpPr>
        <p:spPr>
          <a:xfrm flipV="1">
            <a:off x="3962400" y="5181600"/>
            <a:ext cx="4572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74" name="Object 71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310790"/>
              </p:ext>
            </p:extLst>
          </p:nvPr>
        </p:nvGraphicFramePr>
        <p:xfrm>
          <a:off x="4191000" y="3886200"/>
          <a:ext cx="163513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4" name="Equation" r:id="rId13" imgW="88707" imgH="164742" progId="Equation.DSMT4">
                  <p:embed/>
                </p:oleObj>
              </mc:Choice>
              <mc:Fallback>
                <p:oleObj name="Equation" r:id="rId13" imgW="88707" imgH="164742" progId="Equation.DSMT4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886200"/>
                        <a:ext cx="163513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3479679"/>
              </p:ext>
            </p:extLst>
          </p:nvPr>
        </p:nvGraphicFramePr>
        <p:xfrm>
          <a:off x="8458200" y="5622456"/>
          <a:ext cx="381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5" name="Equation" r:id="rId15" imgW="152280" imgH="203040" progId="Equation.DSMT4">
                  <p:embed/>
                </p:oleObj>
              </mc:Choice>
              <mc:Fallback>
                <p:oleObj name="Equation" r:id="rId15" imgW="152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458200" y="5622456"/>
                        <a:ext cx="3810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300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period 1, the following condition must hold in equilibrium:</a:t>
            </a:r>
          </a:p>
          <a:p>
            <a:endParaRPr lang="en-US" dirty="0"/>
          </a:p>
          <a:p>
            <a:endParaRPr lang="en-US" dirty="0" smtClean="0"/>
          </a:p>
          <a:p>
            <a:pPr marL="118872" indent="0">
              <a:buNone/>
            </a:pPr>
            <a:r>
              <a:rPr lang="en-US" dirty="0" smtClean="0"/>
              <a:t>where            is the dynamic deterrence effect.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2784125"/>
              </p:ext>
            </p:extLst>
          </p:nvPr>
        </p:nvGraphicFramePr>
        <p:xfrm>
          <a:off x="3276600" y="2971800"/>
          <a:ext cx="3111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6" name="Equation" r:id="rId3" imgW="1244520" imgH="304560" progId="Equation.DSMT4">
                  <p:embed/>
                </p:oleObj>
              </mc:Choice>
              <mc:Fallback>
                <p:oleObj name="Equation" r:id="rId3" imgW="124452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76600" y="2971800"/>
                        <a:ext cx="31115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015669"/>
              </p:ext>
            </p:extLst>
          </p:nvPr>
        </p:nvGraphicFramePr>
        <p:xfrm>
          <a:off x="1752600" y="3810000"/>
          <a:ext cx="914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7" name="Equation" r:id="rId5" imgW="457200" imgH="304560" progId="Equation.DSMT4">
                  <p:embed/>
                </p:oleObj>
              </mc:Choice>
              <mc:Fallback>
                <p:oleObj name="Equation" r:id="rId5" imgW="45720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52600" y="3810000"/>
                        <a:ext cx="9144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975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Dynamic Deterrence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18872" indent="0">
              <a:buNone/>
            </a:pPr>
            <a:r>
              <a:rPr lang="en-US" dirty="0" smtClean="0"/>
              <a:t>where                  is the payoff of a person in period 2, given that the person is employed in period 2 and did not commit a crime in period 1.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93689"/>
              </p:ext>
            </p:extLst>
          </p:nvPr>
        </p:nvGraphicFramePr>
        <p:xfrm>
          <a:off x="1447800" y="2133600"/>
          <a:ext cx="5019261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1" name="Equation" r:id="rId3" imgW="2565360" imgH="583920" progId="Equation.DSMT4">
                  <p:embed/>
                </p:oleObj>
              </mc:Choice>
              <mc:Fallback>
                <p:oleObj name="Equation" r:id="rId3" imgW="2565360" imgH="5839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7800" y="2133600"/>
                        <a:ext cx="5019261" cy="114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829976"/>
              </p:ext>
            </p:extLst>
          </p:nvPr>
        </p:nvGraphicFramePr>
        <p:xfrm>
          <a:off x="1752600" y="3429000"/>
          <a:ext cx="128016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2" name="Equation" r:id="rId5" imgW="711000" imgH="253800" progId="Equation.DSMT4">
                  <p:embed/>
                </p:oleObj>
              </mc:Choice>
              <mc:Fallback>
                <p:oleObj name="Equation" r:id="rId5" imgW="7110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52600" y="3429000"/>
                        <a:ext cx="128016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479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a decrease in the severity of a recession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labor demand during a recession goes up (that is,       goes up).</a:t>
            </a:r>
          </a:p>
          <a:p>
            <a:r>
              <a:rPr lang="en-US" dirty="0" smtClean="0"/>
              <a:t>Such a change will impact dynamic deterrence by changing                                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dirty="0" smtClean="0"/>
          </a:p>
          <a:p>
            <a:pPr marL="118872" indent="0">
              <a:buNone/>
            </a:pPr>
            <a:r>
              <a:rPr lang="en-US" dirty="0" smtClean="0"/>
              <a:t>and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926503"/>
              </p:ext>
            </p:extLst>
          </p:nvPr>
        </p:nvGraphicFramePr>
        <p:xfrm>
          <a:off x="3047999" y="4038600"/>
          <a:ext cx="2854039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8" name="Equation" r:id="rId3" imgW="1307880" imgH="279360" progId="Equation.DSMT4">
                  <p:embed/>
                </p:oleObj>
              </mc:Choice>
              <mc:Fallback>
                <p:oleObj name="Equation" r:id="rId3" imgW="13078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7999" y="4038600"/>
                        <a:ext cx="2854039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4660129"/>
              </p:ext>
            </p:extLst>
          </p:nvPr>
        </p:nvGraphicFramePr>
        <p:xfrm>
          <a:off x="3810000" y="5638800"/>
          <a:ext cx="108108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9" name="Equation" r:id="rId5" imgW="609480" imgH="253800" progId="Equation.DSMT4">
                  <p:embed/>
                </p:oleObj>
              </mc:Choice>
              <mc:Fallback>
                <p:oleObj name="Equation" r:id="rId5" imgW="6094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00" y="5638800"/>
                        <a:ext cx="1081088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086825"/>
              </p:ext>
            </p:extLst>
          </p:nvPr>
        </p:nvGraphicFramePr>
        <p:xfrm>
          <a:off x="3657600" y="2286000"/>
          <a:ext cx="457200" cy="633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0" name="Equation" r:id="rId7" imgW="164880" imgH="228600" progId="Equation.DSMT4">
                  <p:embed/>
                </p:oleObj>
              </mc:Choice>
              <mc:Fallback>
                <p:oleObj name="Equation" r:id="rId7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57600" y="2286000"/>
                        <a:ext cx="457200" cy="633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989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400" dirty="0" smtClean="0"/>
              <a:t>Case 1: Equilibrium is in Regime 1 (before and after the change)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Regime 1, only a fraction of the workers with a good record are employed if there is a recession in period 2. </a:t>
            </a:r>
          </a:p>
          <a:p>
            <a:pPr marL="118872" indent="0">
              <a:buNone/>
            </a:pPr>
            <a:endParaRPr lang="en-US" dirty="0" smtClean="0"/>
          </a:p>
          <a:p>
            <a:r>
              <a:rPr lang="en-US" dirty="0" smtClean="0"/>
              <a:t>An increase in       leads to an</a:t>
            </a:r>
          </a:p>
          <a:p>
            <a:pPr lvl="1"/>
            <a:r>
              <a:rPr lang="en-US" dirty="0" smtClean="0"/>
              <a:t>increase in                            and an</a:t>
            </a:r>
          </a:p>
          <a:p>
            <a:pPr lvl="1"/>
            <a:r>
              <a:rPr lang="en-US" dirty="0" smtClean="0"/>
              <a:t>increase in              as well.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5171409"/>
              </p:ext>
            </p:extLst>
          </p:nvPr>
        </p:nvGraphicFramePr>
        <p:xfrm>
          <a:off x="3429000" y="3810000"/>
          <a:ext cx="381000" cy="527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5" name="Equation" r:id="rId3" imgW="164880" imgH="228600" progId="Equation.DSMT4">
                  <p:embed/>
                </p:oleObj>
              </mc:Choice>
              <mc:Fallback>
                <p:oleObj name="Equation" r:id="rId3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9000" y="3810000"/>
                        <a:ext cx="381000" cy="527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9849703"/>
              </p:ext>
            </p:extLst>
          </p:nvPr>
        </p:nvGraphicFramePr>
        <p:xfrm>
          <a:off x="2895600" y="4419600"/>
          <a:ext cx="1820862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6" name="Equation" r:id="rId5" imgW="1358640" imgH="279360" progId="Equation.DSMT4">
                  <p:embed/>
                </p:oleObj>
              </mc:Choice>
              <mc:Fallback>
                <p:oleObj name="Equation" r:id="rId5" imgW="1358640" imgH="2793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419600"/>
                        <a:ext cx="1820862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873876"/>
              </p:ext>
            </p:extLst>
          </p:nvPr>
        </p:nvGraphicFramePr>
        <p:xfrm>
          <a:off x="2895600" y="4953000"/>
          <a:ext cx="83661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7" name="Equation" r:id="rId7" imgW="558720" imgH="253800" progId="Equation.DSMT4">
                  <p:embed/>
                </p:oleObj>
              </mc:Choice>
              <mc:Fallback>
                <p:oleObj name="Equation" r:id="rId7" imgW="558720" imgH="2538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953000"/>
                        <a:ext cx="836613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843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impact of a depressed job market on deviant behavior in the workplace?</a:t>
            </a:r>
          </a:p>
          <a:p>
            <a:pPr lvl="1"/>
            <a:r>
              <a:rPr lang="en-US" dirty="0" smtClean="0"/>
              <a:t>Deviant behavior can include any instance of workplace indiscipline such as shirking, stealing, sabotage 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89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400" dirty="0" smtClean="0"/>
              <a:t>Case 1: Equilibrium is in Regime 1 (before and after the change)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The former decreases the incentive to commit crime in period 1, while the latter increases the incentive to commit crime.</a:t>
            </a:r>
          </a:p>
          <a:p>
            <a:r>
              <a:rPr lang="en-US" dirty="0" smtClean="0"/>
              <a:t>Hence, the net effect on the crime rate is ambiguous.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0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400" dirty="0" smtClean="0"/>
              <a:t>Case 2: Equilibrium is in Regime 3 (before and after the change)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Regime 3, during a recession in period 2, all of the workers with a good record are employed, and a fraction of the workers with a bad record are employed as well. </a:t>
            </a:r>
          </a:p>
          <a:p>
            <a:r>
              <a:rPr lang="en-US" dirty="0" smtClean="0"/>
              <a:t>An increase in       leads to a</a:t>
            </a:r>
          </a:p>
          <a:p>
            <a:pPr lvl="1"/>
            <a:r>
              <a:rPr lang="en-US" dirty="0" smtClean="0"/>
              <a:t>decrease in                             and an</a:t>
            </a:r>
          </a:p>
          <a:p>
            <a:pPr lvl="1"/>
            <a:r>
              <a:rPr lang="en-US" dirty="0" smtClean="0"/>
              <a:t>increase in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874919"/>
              </p:ext>
            </p:extLst>
          </p:nvPr>
        </p:nvGraphicFramePr>
        <p:xfrm>
          <a:off x="3352800" y="3810000"/>
          <a:ext cx="381000" cy="52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1" name="Equation" r:id="rId3" imgW="164880" imgH="228600" progId="Equation.DSMT4">
                  <p:embed/>
                </p:oleObj>
              </mc:Choice>
              <mc:Fallback>
                <p:oleObj name="Equation" r:id="rId3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52800" y="3810000"/>
                        <a:ext cx="381000" cy="527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9819903"/>
              </p:ext>
            </p:extLst>
          </p:nvPr>
        </p:nvGraphicFramePr>
        <p:xfrm>
          <a:off x="2971800" y="4419600"/>
          <a:ext cx="1820862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2" name="Equation" r:id="rId5" imgW="1358640" imgH="279360" progId="Equation.DSMT4">
                  <p:embed/>
                </p:oleObj>
              </mc:Choice>
              <mc:Fallback>
                <p:oleObj name="Equation" r:id="rId5" imgW="13586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419600"/>
                        <a:ext cx="1820862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7181421"/>
              </p:ext>
            </p:extLst>
          </p:nvPr>
        </p:nvGraphicFramePr>
        <p:xfrm>
          <a:off x="2895600" y="4953000"/>
          <a:ext cx="91359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3" name="Equation" r:id="rId7" imgW="609480" imgH="253800" progId="Equation.DSMT4">
                  <p:embed/>
                </p:oleObj>
              </mc:Choice>
              <mc:Fallback>
                <p:oleObj name="Equation" r:id="rId7" imgW="6094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953000"/>
                        <a:ext cx="91359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595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400" dirty="0" smtClean="0"/>
              <a:t>Case 2: Equilibrium is in Regime 3 (before and after the change)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of these increases the incentive to commit a crime in period 1.</a:t>
            </a:r>
          </a:p>
          <a:p>
            <a:r>
              <a:rPr lang="en-US" dirty="0" smtClean="0"/>
              <a:t>Hence, crime rate increases.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9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400" dirty="0" smtClean="0"/>
              <a:t>Case 3: Equilibrium shifts from Regime 1 to Regime 3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increase in       has an ambiguous effect on</a:t>
            </a:r>
          </a:p>
          <a:p>
            <a:pPr lvl="1"/>
            <a:r>
              <a:rPr lang="en-US" dirty="0" smtClean="0"/>
              <a:t>                           but</a:t>
            </a:r>
          </a:p>
          <a:p>
            <a:pPr lvl="1"/>
            <a:r>
              <a:rPr lang="en-US" smtClean="0"/>
              <a:t>increases                 </a:t>
            </a:r>
            <a:endParaRPr lang="en-US" dirty="0"/>
          </a:p>
          <a:p>
            <a:r>
              <a:rPr lang="en-US" dirty="0" smtClean="0"/>
              <a:t>Hence, the net effect on the crime rate is ambiguous.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905800"/>
              </p:ext>
            </p:extLst>
          </p:nvPr>
        </p:nvGraphicFramePr>
        <p:xfrm>
          <a:off x="3429000" y="1905000"/>
          <a:ext cx="325966" cy="45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2" name="Equation" r:id="rId3" imgW="164880" imgH="228600" progId="Equation.DSMT4">
                  <p:embed/>
                </p:oleObj>
              </mc:Choice>
              <mc:Fallback>
                <p:oleObj name="Equation" r:id="rId3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9000" y="1905000"/>
                        <a:ext cx="325966" cy="451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245266"/>
              </p:ext>
            </p:extLst>
          </p:nvPr>
        </p:nvGraphicFramePr>
        <p:xfrm>
          <a:off x="1295400" y="2514600"/>
          <a:ext cx="1820862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3" name="Equation" r:id="rId5" imgW="1358640" imgH="279360" progId="Equation.DSMT4">
                  <p:embed/>
                </p:oleObj>
              </mc:Choice>
              <mc:Fallback>
                <p:oleObj name="Equation" r:id="rId5" imgW="13586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514600"/>
                        <a:ext cx="1820862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405371"/>
              </p:ext>
            </p:extLst>
          </p:nvPr>
        </p:nvGraphicFramePr>
        <p:xfrm>
          <a:off x="2622550" y="2971800"/>
          <a:ext cx="10937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4" name="Equation" r:id="rId7" imgW="609480" imgH="253800" progId="Equation.DSMT4">
                  <p:embed/>
                </p:oleObj>
              </mc:Choice>
              <mc:Fallback>
                <p:oleObj name="Equation" r:id="rId7" imgW="6094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2550" y="2971800"/>
                        <a:ext cx="109378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179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Impact of </a:t>
            </a:r>
            <a:r>
              <a:rPr lang="en-US" dirty="0" smtClean="0"/>
              <a:t>an increase in optimism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there is an increase in      </a:t>
            </a:r>
          </a:p>
          <a:p>
            <a:r>
              <a:rPr lang="en-US" dirty="0" smtClean="0"/>
              <a:t>This unambiguously increases the crime rate.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647337"/>
              </p:ext>
            </p:extLst>
          </p:nvPr>
        </p:nvGraphicFramePr>
        <p:xfrm>
          <a:off x="6145213" y="1981200"/>
          <a:ext cx="436562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3" name="Equation" r:id="rId3" imgW="304560" imgH="228600" progId="Equation.DSMT4">
                  <p:embed/>
                </p:oleObj>
              </mc:Choice>
              <mc:Fallback>
                <p:oleObj name="Equation" r:id="rId3" imgW="3045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45213" y="1981200"/>
                        <a:ext cx="436562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107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recession becomes less severe, then the crime rate increases unambiguously in only one of three possible cases.</a:t>
            </a:r>
          </a:p>
          <a:p>
            <a:r>
              <a:rPr lang="en-US" dirty="0" smtClean="0"/>
              <a:t>An increase in optimism increases the crime rate unambiguously.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56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we compare two scenarios. In the first one, everyone anticipates a benign recession (if at all). In the second one, everyone expects a severe recession (if at all).</a:t>
            </a:r>
          </a:p>
          <a:p>
            <a:pPr lvl="1"/>
            <a:r>
              <a:rPr lang="en-US" dirty="0" smtClean="0"/>
              <a:t>Under what scenario would deviant behavior in the workplace (on-the-job crime) be more?</a:t>
            </a:r>
          </a:p>
          <a:p>
            <a:r>
              <a:rPr lang="en-US" dirty="0" smtClean="0"/>
              <a:t>What is the impact of optimism about the future on deviant behavior?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2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of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relationship between the severity of a recession and deviant behavior depends on two factors:</a:t>
            </a:r>
          </a:p>
          <a:p>
            <a:pPr lvl="1"/>
            <a:r>
              <a:rPr lang="en-US" dirty="0" smtClean="0"/>
              <a:t>Additional probability of being employed in the future of a worker who chooses not to commit a crime.</a:t>
            </a:r>
          </a:p>
          <a:p>
            <a:pPr lvl="1"/>
            <a:r>
              <a:rPr lang="en-US" dirty="0" smtClean="0"/>
              <a:t>The additional utility that a person gets from being a deviant, conditional on being employed </a:t>
            </a:r>
            <a:r>
              <a:rPr lang="en-US" smtClean="0"/>
              <a:t>in future.</a:t>
            </a:r>
            <a:endParaRPr lang="en-US" dirty="0" smtClean="0"/>
          </a:p>
          <a:p>
            <a:r>
              <a:rPr lang="en-US" dirty="0" smtClean="0"/>
              <a:t>Therefore the incentive to commit crime is non-monotonically related with the severity of an anticipated recession.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Preview of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also find that an increase in optimism about the future unambiguously increases deviant behavior.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periods- 1 and 2.</a:t>
            </a:r>
          </a:p>
          <a:p>
            <a:r>
              <a:rPr lang="en-US" dirty="0" smtClean="0"/>
              <a:t>Two possible states of the economy- H and L.</a:t>
            </a:r>
          </a:p>
          <a:p>
            <a:r>
              <a:rPr lang="en-US" dirty="0" smtClean="0"/>
              <a:t>Given state    in period 1, the probability of state     in period 2 is       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392708"/>
              </p:ext>
            </p:extLst>
          </p:nvPr>
        </p:nvGraphicFramePr>
        <p:xfrm>
          <a:off x="2895600" y="2971800"/>
          <a:ext cx="342900" cy="325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" name="Equation" r:id="rId3" imgW="114120" imgH="139680" progId="Equation.DSMT4">
                  <p:embed/>
                </p:oleObj>
              </mc:Choice>
              <mc:Fallback>
                <p:oleObj name="Equation" r:id="rId3" imgW="1141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95600" y="2971800"/>
                        <a:ext cx="342900" cy="3259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396803"/>
              </p:ext>
            </p:extLst>
          </p:nvPr>
        </p:nvGraphicFramePr>
        <p:xfrm>
          <a:off x="3702050" y="25273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" name="Equation" r:id="rId5" imgW="114120" imgH="177480" progId="Equation.DSMT4">
                  <p:embed/>
                </p:oleObj>
              </mc:Choice>
              <mc:Fallback>
                <p:oleObj name="Equation" r:id="rId5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02050" y="25273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384833"/>
              </p:ext>
            </p:extLst>
          </p:nvPr>
        </p:nvGraphicFramePr>
        <p:xfrm>
          <a:off x="1905000" y="3429000"/>
          <a:ext cx="304800" cy="387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" name="Equation" r:id="rId7" imgW="139680" imgH="177480" progId="Equation.DSMT4">
                  <p:embed/>
                </p:oleObj>
              </mc:Choice>
              <mc:Fallback>
                <p:oleObj name="Equation" r:id="rId7" imgW="1396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05000" y="3429000"/>
                        <a:ext cx="304800" cy="3879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6033188"/>
              </p:ext>
            </p:extLst>
          </p:nvPr>
        </p:nvGraphicFramePr>
        <p:xfrm>
          <a:off x="4419600" y="3352800"/>
          <a:ext cx="381000" cy="40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" name="Equation" r:id="rId9" imgW="215640" imgH="228600" progId="Equation.DSMT4">
                  <p:embed/>
                </p:oleObj>
              </mc:Choice>
              <mc:Fallback>
                <p:oleObj name="Equation" r:id="rId9" imgW="215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419600" y="3352800"/>
                        <a:ext cx="381000" cy="403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9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Everyone is employed during a boom while only a fraction of workers are employed during a recession.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 person derives a private benefit     from an act of crime.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661748"/>
              </p:ext>
            </p:extLst>
          </p:nvPr>
        </p:nvGraphicFramePr>
        <p:xfrm>
          <a:off x="1981200" y="3429000"/>
          <a:ext cx="4343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Equation" r:id="rId3" imgW="1054080" imgH="228600" progId="Equation.DSMT4">
                  <p:embed/>
                </p:oleObj>
              </mc:Choice>
              <mc:Fallback>
                <p:oleObj name="Equation" r:id="rId3" imgW="1054080" imgH="2286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429000"/>
                        <a:ext cx="43434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489101"/>
              </p:ext>
            </p:extLst>
          </p:nvPr>
        </p:nvGraphicFramePr>
        <p:xfrm>
          <a:off x="6553200" y="4419600"/>
          <a:ext cx="381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Equation" r:id="rId5" imgW="152280" imgH="152280" progId="Equation.DSMT4">
                  <p:embed/>
                </p:oleObj>
              </mc:Choice>
              <mc:Fallback>
                <p:oleObj name="Equation" r:id="rId5" imgW="152280" imgH="152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53200" y="4419600"/>
                        <a:ext cx="3810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829843"/>
              </p:ext>
            </p:extLst>
          </p:nvPr>
        </p:nvGraphicFramePr>
        <p:xfrm>
          <a:off x="2286000" y="5334000"/>
          <a:ext cx="52292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" name="Equation" r:id="rId7" imgW="2323800" imgH="304560" progId="Equation.DSMT4">
                  <p:embed/>
                </p:oleObj>
              </mc:Choice>
              <mc:Fallback>
                <p:oleObj name="Equation" r:id="rId7" imgW="232380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86000" y="5334000"/>
                        <a:ext cx="5229225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351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Chance of being caught: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Therefore, a bad record implies that the person committed a crime in the past. However, a good record implies that the person is either innocent or was lucky</a:t>
            </a:r>
            <a:r>
              <a:rPr lang="en-US" dirty="0"/>
              <a:t> </a:t>
            </a:r>
            <a:r>
              <a:rPr lang="en-US" dirty="0" smtClean="0"/>
              <a:t>in the past.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495013"/>
              </p:ext>
            </p:extLst>
          </p:nvPr>
        </p:nvGraphicFramePr>
        <p:xfrm>
          <a:off x="5105400" y="1905000"/>
          <a:ext cx="1066800" cy="550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Equation" r:id="rId3" imgW="393480" imgH="203040" progId="Equation.DSMT4">
                  <p:embed/>
                </p:oleObj>
              </mc:Choice>
              <mc:Fallback>
                <p:oleObj name="Equation" r:id="rId3" imgW="393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05400" y="1905000"/>
                        <a:ext cx="1066800" cy="5506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103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Punishment: A fine     and the possibility of being fired from the job (that depends on the state of the economy in future).</a:t>
            </a:r>
          </a:p>
          <a:p>
            <a:r>
              <a:rPr lang="en-US" dirty="0" smtClean="0"/>
              <a:t>Employers’ preference: </a:t>
            </a:r>
            <a:r>
              <a:rPr lang="en-US" i="1" dirty="0" smtClean="0"/>
              <a:t>(i)</a:t>
            </a:r>
            <a:r>
              <a:rPr lang="en-US" dirty="0" smtClean="0"/>
              <a:t> Experienced worker with a good record, </a:t>
            </a:r>
            <a:r>
              <a:rPr lang="en-US" i="1" dirty="0" smtClean="0"/>
              <a:t>(ii) </a:t>
            </a:r>
            <a:r>
              <a:rPr lang="en-US" dirty="0" smtClean="0"/>
              <a:t>inexperienced worker, and </a:t>
            </a:r>
            <a:r>
              <a:rPr lang="en-US" i="1" dirty="0" smtClean="0"/>
              <a:t>(iii) </a:t>
            </a:r>
            <a:r>
              <a:rPr lang="en-US" dirty="0" smtClean="0"/>
              <a:t>experienced worker with a bad record.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CEA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030B-F553-48C9-92DD-754711CCD271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81062"/>
              </p:ext>
            </p:extLst>
          </p:nvPr>
        </p:nvGraphicFramePr>
        <p:xfrm>
          <a:off x="4191000" y="1905000"/>
          <a:ext cx="3619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Equation" r:id="rId3" imgW="152280" imgH="203040" progId="Equation.DSMT4">
                  <p:embed/>
                </p:oleObj>
              </mc:Choice>
              <mc:Fallback>
                <p:oleObj name="Equation" r:id="rId3" imgW="152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91000" y="1905000"/>
                        <a:ext cx="36195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103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2268</TotalTime>
  <Words>1034</Words>
  <Application>Microsoft Office PowerPoint</Application>
  <PresentationFormat>On-screen Show (4:3)</PresentationFormat>
  <Paragraphs>185</Paragraphs>
  <Slides>25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Module</vt:lpstr>
      <vt:lpstr>Equation</vt:lpstr>
      <vt:lpstr>Workplace Deviance and Recession  Aniruddha Bagchi, Kennesaw State University, GA, USA  Siddhartha Bandyopadhyay, University of Birmingham, UK    </vt:lpstr>
      <vt:lpstr>Motivation</vt:lpstr>
      <vt:lpstr>Motivation</vt:lpstr>
      <vt:lpstr>Preview of Findings</vt:lpstr>
      <vt:lpstr>Preview of Findings</vt:lpstr>
      <vt:lpstr>Model</vt:lpstr>
      <vt:lpstr>Model</vt:lpstr>
      <vt:lpstr>Model</vt:lpstr>
      <vt:lpstr>Model</vt:lpstr>
      <vt:lpstr>Period 2</vt:lpstr>
      <vt:lpstr>Plan of the talk</vt:lpstr>
      <vt:lpstr>Period 1</vt:lpstr>
      <vt:lpstr>Period 1</vt:lpstr>
      <vt:lpstr>What happens when a boom is followed by a recession?</vt:lpstr>
      <vt:lpstr>Probability of being employed in period 2 (conditional on a boom in period 1) </vt:lpstr>
      <vt:lpstr>Equilibrium</vt:lpstr>
      <vt:lpstr> Dynamic Deterrence</vt:lpstr>
      <vt:lpstr>Impact of a decrease in the severity of a recession</vt:lpstr>
      <vt:lpstr> Case 1: Equilibrium is in Regime 1 (before and after the change)</vt:lpstr>
      <vt:lpstr> Case 1: Equilibrium is in Regime 1 (before and after the change)</vt:lpstr>
      <vt:lpstr> Case 2: Equilibrium is in Regime 3 (before and after the change)</vt:lpstr>
      <vt:lpstr> Case 2: Equilibrium is in Regime 3 (before and after the change)</vt:lpstr>
      <vt:lpstr> Case 3: Equilibrium shifts from Regime 1 to Regime 3</vt:lpstr>
      <vt:lpstr>Impact of an increase in optimism</vt:lpstr>
      <vt:lpstr>Concluding Remarks</vt:lpstr>
    </vt:vector>
  </TitlesOfParts>
  <Company>Kennesaw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Allocation of Medical Technology under Certificate of Need Laws</dc:title>
  <dc:creator>abagchi</dc:creator>
  <cp:lastModifiedBy>Aniruddha Bagchi</cp:lastModifiedBy>
  <cp:revision>149</cp:revision>
  <cp:lastPrinted>2011-08-22T16:08:27Z</cp:lastPrinted>
  <dcterms:created xsi:type="dcterms:W3CDTF">2010-11-16T16:31:32Z</dcterms:created>
  <dcterms:modified xsi:type="dcterms:W3CDTF">2012-06-08T04:29:37Z</dcterms:modified>
</cp:coreProperties>
</file>